
<file path=[Content_Types].xml><?xml version="1.0" encoding="utf-8"?>
<Types xmlns="http://schemas.openxmlformats.org/package/2006/content-types">
  <Default Extension="bin" ContentType="audio/unknown"/>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0"/>
  </p:notesMasterIdLst>
  <p:sldIdLst>
    <p:sldId id="354" r:id="rId3"/>
    <p:sldId id="262" r:id="rId4"/>
    <p:sldId id="351" r:id="rId5"/>
    <p:sldId id="446" r:id="rId6"/>
    <p:sldId id="256" r:id="rId7"/>
    <p:sldId id="259" r:id="rId8"/>
    <p:sldId id="261" r:id="rId9"/>
    <p:sldId id="275" r:id="rId10"/>
    <p:sldId id="273" r:id="rId11"/>
    <p:sldId id="276" r:id="rId12"/>
    <p:sldId id="277" r:id="rId13"/>
    <p:sldId id="278" r:id="rId14"/>
    <p:sldId id="283" r:id="rId15"/>
    <p:sldId id="284" r:id="rId16"/>
    <p:sldId id="285" r:id="rId17"/>
    <p:sldId id="325" r:id="rId18"/>
    <p:sldId id="287" r:id="rId19"/>
    <p:sldId id="288" r:id="rId20"/>
    <p:sldId id="289" r:id="rId21"/>
    <p:sldId id="445" r:id="rId22"/>
    <p:sldId id="286" r:id="rId23"/>
    <p:sldId id="290" r:id="rId24"/>
    <p:sldId id="401" r:id="rId25"/>
    <p:sldId id="291" r:id="rId26"/>
    <p:sldId id="400" r:id="rId27"/>
    <p:sldId id="384" r:id="rId28"/>
    <p:sldId id="385" r:id="rId29"/>
    <p:sldId id="402" r:id="rId30"/>
    <p:sldId id="386" r:id="rId31"/>
    <p:sldId id="387" r:id="rId32"/>
    <p:sldId id="404" r:id="rId33"/>
    <p:sldId id="405" r:id="rId34"/>
    <p:sldId id="388" r:id="rId35"/>
    <p:sldId id="389" r:id="rId36"/>
    <p:sldId id="408" r:id="rId37"/>
    <p:sldId id="390" r:id="rId38"/>
    <p:sldId id="406" r:id="rId39"/>
    <p:sldId id="407" r:id="rId40"/>
    <p:sldId id="403" r:id="rId41"/>
    <p:sldId id="409" r:id="rId42"/>
    <p:sldId id="391" r:id="rId43"/>
    <p:sldId id="392" r:id="rId44"/>
    <p:sldId id="394" r:id="rId45"/>
    <p:sldId id="395" r:id="rId46"/>
    <p:sldId id="396" r:id="rId47"/>
    <p:sldId id="398" r:id="rId48"/>
    <p:sldId id="379" r:id="rId49"/>
    <p:sldId id="380" r:id="rId50"/>
    <p:sldId id="381" r:id="rId51"/>
    <p:sldId id="382" r:id="rId52"/>
    <p:sldId id="260" r:id="rId53"/>
    <p:sldId id="268" r:id="rId54"/>
    <p:sldId id="269" r:id="rId55"/>
    <p:sldId id="352" r:id="rId56"/>
    <p:sldId id="447" r:id="rId57"/>
    <p:sldId id="459" r:id="rId58"/>
    <p:sldId id="448" r:id="rId59"/>
    <p:sldId id="449" r:id="rId60"/>
    <p:sldId id="450" r:id="rId61"/>
    <p:sldId id="451" r:id="rId62"/>
    <p:sldId id="452" r:id="rId63"/>
    <p:sldId id="453" r:id="rId64"/>
    <p:sldId id="455" r:id="rId65"/>
    <p:sldId id="454" r:id="rId66"/>
    <p:sldId id="456" r:id="rId67"/>
    <p:sldId id="457" r:id="rId68"/>
    <p:sldId id="458" r:id="rId69"/>
    <p:sldId id="293" r:id="rId70"/>
    <p:sldId id="280" r:id="rId71"/>
    <p:sldId id="264" r:id="rId72"/>
    <p:sldId id="281" r:id="rId73"/>
    <p:sldId id="282" r:id="rId74"/>
    <p:sldId id="443" r:id="rId75"/>
    <p:sldId id="322" r:id="rId76"/>
    <p:sldId id="323" r:id="rId77"/>
    <p:sldId id="324" r:id="rId78"/>
    <p:sldId id="442" r:id="rId79"/>
    <p:sldId id="265" r:id="rId80"/>
    <p:sldId id="294" r:id="rId81"/>
    <p:sldId id="298" r:id="rId82"/>
    <p:sldId id="270" r:id="rId83"/>
    <p:sldId id="296" r:id="rId84"/>
    <p:sldId id="295" r:id="rId85"/>
    <p:sldId id="356" r:id="rId86"/>
    <p:sldId id="332" r:id="rId87"/>
    <p:sldId id="299" r:id="rId88"/>
    <p:sldId id="300" r:id="rId89"/>
    <p:sldId id="302" r:id="rId90"/>
    <p:sldId id="301" r:id="rId91"/>
    <p:sldId id="271" r:id="rId92"/>
    <p:sldId id="305" r:id="rId93"/>
    <p:sldId id="304" r:id="rId94"/>
    <p:sldId id="319" r:id="rId95"/>
    <p:sldId id="303" r:id="rId96"/>
    <p:sldId id="306" r:id="rId97"/>
    <p:sldId id="444" r:id="rId98"/>
    <p:sldId id="313" r:id="rId99"/>
    <p:sldId id="320" r:id="rId100"/>
    <p:sldId id="266" r:id="rId101"/>
    <p:sldId id="308" r:id="rId102"/>
    <p:sldId id="310" r:id="rId103"/>
    <p:sldId id="309" r:id="rId104"/>
    <p:sldId id="311" r:id="rId105"/>
    <p:sldId id="347" r:id="rId106"/>
    <p:sldId id="462" r:id="rId107"/>
    <p:sldId id="341" r:id="rId108"/>
    <p:sldId id="342" r:id="rId109"/>
    <p:sldId id="343" r:id="rId110"/>
    <p:sldId id="312" r:id="rId111"/>
    <p:sldId id="314" r:id="rId112"/>
    <p:sldId id="315" r:id="rId113"/>
    <p:sldId id="460" r:id="rId114"/>
    <p:sldId id="316" r:id="rId115"/>
    <p:sldId id="358" r:id="rId116"/>
    <p:sldId id="368" r:id="rId117"/>
    <p:sldId id="359" r:id="rId118"/>
    <p:sldId id="360" r:id="rId119"/>
    <p:sldId id="361" r:id="rId120"/>
    <p:sldId id="362" r:id="rId121"/>
    <p:sldId id="363" r:id="rId122"/>
    <p:sldId id="364" r:id="rId123"/>
    <p:sldId id="365" r:id="rId124"/>
    <p:sldId id="326" r:id="rId125"/>
    <p:sldId id="327" r:id="rId126"/>
    <p:sldId id="333" r:id="rId127"/>
    <p:sldId id="328" r:id="rId128"/>
    <p:sldId id="329" r:id="rId129"/>
    <p:sldId id="334" r:id="rId130"/>
    <p:sldId id="335" r:id="rId131"/>
    <p:sldId id="344" r:id="rId132"/>
    <p:sldId id="345" r:id="rId133"/>
    <p:sldId id="374" r:id="rId134"/>
    <p:sldId id="375" r:id="rId135"/>
    <p:sldId id="331" r:id="rId136"/>
    <p:sldId id="337" r:id="rId137"/>
    <p:sldId id="346" r:id="rId138"/>
    <p:sldId id="348" r:id="rId139"/>
    <p:sldId id="350" r:id="rId140"/>
    <p:sldId id="338" r:id="rId141"/>
    <p:sldId id="339" r:id="rId142"/>
    <p:sldId id="427" r:id="rId143"/>
    <p:sldId id="410" r:id="rId144"/>
    <p:sldId id="430" r:id="rId145"/>
    <p:sldId id="411" r:id="rId146"/>
    <p:sldId id="412" r:id="rId147"/>
    <p:sldId id="413" r:id="rId148"/>
    <p:sldId id="414" r:id="rId149"/>
    <p:sldId id="415" r:id="rId150"/>
    <p:sldId id="416" r:id="rId151"/>
    <p:sldId id="417" r:id="rId152"/>
    <p:sldId id="418" r:id="rId153"/>
    <p:sldId id="419" r:id="rId154"/>
    <p:sldId id="432" r:id="rId155"/>
    <p:sldId id="433" r:id="rId156"/>
    <p:sldId id="420" r:id="rId157"/>
    <p:sldId id="421" r:id="rId158"/>
    <p:sldId id="434" r:id="rId159"/>
    <p:sldId id="435" r:id="rId160"/>
    <p:sldId id="436" r:id="rId161"/>
    <p:sldId id="437" r:id="rId162"/>
    <p:sldId id="438" r:id="rId163"/>
    <p:sldId id="424" r:id="rId164"/>
    <p:sldId id="425" r:id="rId165"/>
    <p:sldId id="426" r:id="rId166"/>
    <p:sldId id="439" r:id="rId167"/>
    <p:sldId id="440" r:id="rId168"/>
    <p:sldId id="441" r:id="rId16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B712"/>
    <a:srgbClr val="1320EE"/>
    <a:srgbClr val="40FF0E"/>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46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0"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1A2A85-B6CC-DA44-96F0-95DB1BDA0F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salted passwords, Trudy has to re-compute her dictionary of hashes for each specific password. </a:t>
            </a:r>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D4929-5418-3E4E-A386-6F49E2673B30}" type="slidenum">
              <a:rPr lang="en-US"/>
              <a:pPr/>
              <a:t>21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t>Picture would be useful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1D8FC0-8585-C34B-B492-5B91F3EE31D5}" type="slidenum">
              <a:rPr lang="en-US"/>
              <a:pPr/>
              <a:t>22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Calculation for salted case:</a:t>
            </a:r>
          </a:p>
          <a:p>
            <a:pPr eaLnBrk="1" hangingPunct="1"/>
            <a:endParaRPr lang="en-US" dirty="0"/>
          </a:p>
          <a:p>
            <a:pPr eaLnBrk="1" hangingPunct="1"/>
            <a:r>
              <a:rPr lang="en-US" dirty="0"/>
              <a:t>Number the passwords in file, pwd1, pwd2, …,pwd1024</a:t>
            </a:r>
          </a:p>
          <a:p>
            <a:pPr eaLnBrk="1" hangingPunct="1"/>
            <a:r>
              <a:rPr lang="en-US" dirty="0"/>
              <a:t>Consider checking each </a:t>
            </a:r>
            <a:r>
              <a:rPr lang="en-US" dirty="0" err="1"/>
              <a:t>pwd</a:t>
            </a:r>
            <a:r>
              <a:rPr lang="en-US" dirty="0"/>
              <a:t> in turn. The probability pwd1 is in the dictionary is 1/4 and, if so, expected work (no. of hashes) is 2^19. If pwd1 is not in dictionary but pwd2 is, we do 2^20 hashes (for pwd1) plus an expected 2^19 hashes for pwd2 and so on. We find the expected work factor is</a:t>
            </a:r>
          </a:p>
          <a:p>
            <a:pPr eaLnBrk="1" hangingPunct="1"/>
            <a:endParaRPr lang="en-US" dirty="0"/>
          </a:p>
          <a:p>
            <a:pPr eaLnBrk="1" hangingPunct="1"/>
            <a:r>
              <a:rPr lang="en-US" dirty="0"/>
              <a:t>(1/4)*(2^19) + (3/4)*((1/4)*(2^20+2^19) + (3/4)*((1/4)*(2*2^20+2^19)+…+(3/4)((1/4)(1023*2^20+2^19)))…) &lt; 2^22</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Bond film “Never Say Never Again” prominently features an iris recognition system.</a:t>
            </a:r>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fingerprints can be highly distinguishing, fingerprint</a:t>
            </a:r>
            <a:r>
              <a:rPr lang="en-US" baseline="0" dirty="0"/>
              <a:t> biometrics vary a lot in quality some are really poor</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108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“Recommendation system” consists of predicting user reviews</a:t>
            </a:r>
            <a:r>
              <a:rPr lang="en-US" baseline="0" dirty="0"/>
              <a:t> based on previous reviews.</a:t>
            </a:r>
          </a:p>
          <a:p>
            <a:r>
              <a:rPr lang="en-US" baseline="0" dirty="0"/>
              <a:t>Since this happened in the USA, it goes without saying that this breach of privacy resulted in a lawsuit against Netflix.</a:t>
            </a:r>
          </a:p>
          <a:p>
            <a:r>
              <a:rPr lang="en-US" baseline="0" dirty="0"/>
              <a:t>Also, Netflix never implemented the winning algorithm!</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CAPTCHA == worst acronym in the history of acronyms</a:t>
            </a:r>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the excellent paper, Telling Humans</a:t>
            </a:r>
            <a:r>
              <a:rPr lang="en-US" baseline="0" dirty="0"/>
              <a:t> and Computers Apart: How Lazy Cryptographers do AI</a:t>
            </a:r>
          </a:p>
          <a:p>
            <a:r>
              <a:rPr lang="en-US" dirty="0"/>
              <a:t>http://</a:t>
            </a:r>
            <a:r>
              <a:rPr lang="en-US" dirty="0" err="1"/>
              <a:t>www.captcha.net/captcha_cacm.pdf</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696A2577-7E47-6D43-B9C5-B6BE4D0CE34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623A42-C162-4242-9B8E-7DF443DFC1B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39534AE-BAA8-6240-ADB3-E2618FF98326}"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17D9-9EC9-3A49-C38A-2D08213C074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DEC8E3EE-DB96-E65B-12E8-AC12D845D81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59F7ECB-9133-5678-B067-86AB3D794B91}"/>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222D2466-1EB1-808B-BFF6-3AB02DD11F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A424A9-6254-75BB-F30F-D6D3131AFCFA}"/>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3219613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934-A3A3-E071-C307-876574B11E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9120FE-F34C-6AA2-8EE2-C4382E61A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EDA9FC-0FB6-1FA1-7304-18CEBDEB4D60}"/>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2E742790-D147-D20A-2645-FD64E73E3B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65CA3D-66E6-73D4-40C9-9D94F0C46B17}"/>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236214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776C-160E-B7DF-6D09-07744F25B7D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C1CCA4-4AE4-3584-F34A-530B0D33953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FAD27-5977-682E-4EB1-18F44CA76494}"/>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65963F9C-C700-B75A-93A8-DCCB1C5C38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C6077E-E00E-CD20-FC76-F95037971572}"/>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466019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8A50-E612-2BFB-665E-0CCF5B9C74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3B273C-BF23-06FE-E0A6-BECC2FEF44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C19F23-C523-EB9A-4C87-184DF376760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51CB16-3656-C2FB-DAE8-60F205035AF5}"/>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6" name="Footer Placeholder 5">
            <a:extLst>
              <a:ext uri="{FF2B5EF4-FFF2-40B4-BE49-F238E27FC236}">
                <a16:creationId xmlns:a16="http://schemas.microsoft.com/office/drawing/2014/main" id="{96A903F9-D8F4-98C9-AE62-85DB7A1D6D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F10C93-E1A3-CC97-6740-1CB80E09887D}"/>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11156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97E9-4328-DF9E-9161-D47EDC15901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9E994D-F13F-B28C-9338-019AB2C65B7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2760E-CF65-C922-1ECF-41A332D9C0C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3D47A0-1499-1FD5-17AB-B5BBC27621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EFE8A-D8EC-06B8-49AD-04BEF6CA257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481CAD-3CA2-6825-4090-CC2C009C83C8}"/>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8" name="Footer Placeholder 7">
            <a:extLst>
              <a:ext uri="{FF2B5EF4-FFF2-40B4-BE49-F238E27FC236}">
                <a16:creationId xmlns:a16="http://schemas.microsoft.com/office/drawing/2014/main" id="{CBBEB160-D7E6-3209-C4EB-8348119DF8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6723B0-8A0D-F7A1-AC15-B6194FBC0D45}"/>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26193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0ECB-FA50-5F2B-0CDC-3C2AE5CCD1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A3C0B8-9A7C-8EB5-D8D2-4DAD483E0D7C}"/>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4" name="Footer Placeholder 3">
            <a:extLst>
              <a:ext uri="{FF2B5EF4-FFF2-40B4-BE49-F238E27FC236}">
                <a16:creationId xmlns:a16="http://schemas.microsoft.com/office/drawing/2014/main" id="{E899081B-6B89-DAE4-04DF-A91D1EF448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F4589A2-6711-619E-1B94-96ED16969C9F}"/>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2784805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AA84F-DDAC-B511-E4AF-6E36C571A01E}"/>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3" name="Footer Placeholder 2">
            <a:extLst>
              <a:ext uri="{FF2B5EF4-FFF2-40B4-BE49-F238E27FC236}">
                <a16:creationId xmlns:a16="http://schemas.microsoft.com/office/drawing/2014/main" id="{FC316126-5BC2-2DBD-5FB2-2EBE859C0B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98951F2-B716-85A4-2449-9A3BB1287D6E}"/>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418184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AB68-FF77-6CED-C6D6-60E5B2C5D0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109CF3-ACE5-7692-0881-3CF60A0F9D7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68C079-591E-48D1-23FE-2767B402BD5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01E13D-97EB-9BE0-A0E8-86BAA0E24621}"/>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6" name="Footer Placeholder 5">
            <a:extLst>
              <a:ext uri="{FF2B5EF4-FFF2-40B4-BE49-F238E27FC236}">
                <a16:creationId xmlns:a16="http://schemas.microsoft.com/office/drawing/2014/main" id="{9FEEEDB9-4A9C-0CDD-015B-DBFA9A4D69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6BDDF7-EC43-1A5B-E22F-007208296A1C}"/>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371660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C20D8DFE-4F81-B54F-8DE4-394E9A60B12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C20B-DE8A-ED4C-C8E9-FA1A2064DB2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6B736A-8715-532A-1F07-67D3F18244F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1B62B6F2-5164-01CD-070E-BD96A9C4A9B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BDB77D6-3D2F-D20F-6203-8A5009B383E8}"/>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6" name="Footer Placeholder 5">
            <a:extLst>
              <a:ext uri="{FF2B5EF4-FFF2-40B4-BE49-F238E27FC236}">
                <a16:creationId xmlns:a16="http://schemas.microsoft.com/office/drawing/2014/main" id="{01C509E3-F81A-98EC-5FCF-73A496607E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83F9ED-61DD-38A9-12D2-6E75B1744F66}"/>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3033742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3FA0-080A-77DA-66F4-F72A549B8C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6F5BFC-A0F8-2949-6356-D0F2FF53F0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D15C7F-A102-0C8E-8CE4-0525DE7664C5}"/>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9F7A9B15-9778-A387-48B6-7521B20719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E271AE-4732-2C7D-F857-08857CBAF904}"/>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979609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94874-9F69-1DA5-0838-BBB3D49B214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5B4E52-9B1E-79F4-C19E-3293F93EA5D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581F4E-A8F3-99EE-0407-0B9B2D45774D}"/>
              </a:ext>
            </a:extLst>
          </p:cNvPr>
          <p:cNvSpPr>
            <a:spLocks noGrp="1"/>
          </p:cNvSpPr>
          <p:nvPr>
            <p:ph type="dt" sz="half" idx="10"/>
          </p:nvPr>
        </p:nvSpPr>
        <p:spPr/>
        <p:txBody>
          <a:body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14A9FCC0-DEE2-9EE3-7637-83319E3A6F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9C05A9-7B1A-1751-A809-60B4F1E97AEE}"/>
              </a:ext>
            </a:extLst>
          </p:cNvPr>
          <p:cNvSpPr>
            <a:spLocks noGrp="1"/>
          </p:cNvSpPr>
          <p:nvPr>
            <p:ph type="sldNum" sz="quarter" idx="12"/>
          </p:nvPr>
        </p:nvSpPr>
        <p:spPr/>
        <p:txBody>
          <a:bodyPr/>
          <a:lstStyle/>
          <a:p>
            <a:fld id="{ABE41665-9E24-43E8-A7FD-BBCF9F2C124E}" type="slidenum">
              <a:rPr lang="en-GB" smtClean="0"/>
              <a:t>‹#›</a:t>
            </a:fld>
            <a:endParaRPr lang="en-GB"/>
          </a:p>
        </p:txBody>
      </p:sp>
    </p:spTree>
    <p:extLst>
      <p:ext uri="{BB962C8B-B14F-4D97-AF65-F5344CB8AC3E}">
        <p14:creationId xmlns:p14="http://schemas.microsoft.com/office/powerpoint/2010/main" val="3096086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010180C8-DDE5-4542-8C71-44543A34276D}" type="datetime1">
              <a:rPr lang="en-US" altLang="en-US" smtClean="0"/>
              <a:pPr/>
              <a:t>4/21/2024</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Chapter 1</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892A5326-6FE7-420C-B81A-AFE628E80BB7}" type="slidenum">
              <a:rPr lang="en-US" altLang="en-US"/>
              <a:pPr/>
              <a:t>‹#›</a:t>
            </a:fld>
            <a:endParaRPr lang="en-US" altLang="en-US"/>
          </a:p>
        </p:txBody>
      </p:sp>
    </p:spTree>
    <p:extLst>
      <p:ext uri="{BB962C8B-B14F-4D97-AF65-F5344CB8AC3E}">
        <p14:creationId xmlns:p14="http://schemas.microsoft.com/office/powerpoint/2010/main" val="242141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4269C2E-66AB-F646-B567-C7239C3B31A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ED1F54-EF01-1240-9E24-FBB82BDFA2A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533AD71-4F76-A346-9934-CA10A613598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D8DDB50C-6750-8E45-9E57-039BA300DDE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F84BD759-BAFB-9946-804F-DBB28E3C14E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30C5F8FF-4FA6-C044-B3E8-973FF9FF390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2F83DC3A-2173-414F-B9AE-84582AB85D98}"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2 </a:t>
            </a:r>
            <a:r>
              <a:rPr lang="en-US">
                <a:sym typeface="Symbol" charset="2"/>
              </a:rPr>
              <a:t></a:t>
            </a:r>
            <a:r>
              <a:rPr lang="en-US"/>
              <a:t> Access Control                                                                                                  </a:t>
            </a:r>
            <a:fld id="{E63A15F3-2106-974D-915F-FDBD551DE9E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1C48F-78B0-A500-2C25-288010FB1E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D50DAD-A32A-5E49-CF25-591D3AD1B50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CBAE70-694E-5836-1CBC-4A81435B80C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2D335F9-53A0-4472-9987-DAC6DAE3DA80}" type="datetimeFigureOut">
              <a:rPr lang="en-GB" smtClean="0"/>
              <a:t>21/04/2024</a:t>
            </a:fld>
            <a:endParaRPr lang="en-GB"/>
          </a:p>
        </p:txBody>
      </p:sp>
      <p:sp>
        <p:nvSpPr>
          <p:cNvPr id="5" name="Footer Placeholder 4">
            <a:extLst>
              <a:ext uri="{FF2B5EF4-FFF2-40B4-BE49-F238E27FC236}">
                <a16:creationId xmlns:a16="http://schemas.microsoft.com/office/drawing/2014/main" id="{3B88B71B-2635-70E7-41FE-AF75DDBE76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AAA4A2-0E3D-4A70-6C68-92611DBB40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E41665-9E24-43E8-A7FD-BBCF9F2C124E}" type="slidenum">
              <a:rPr lang="en-GB" smtClean="0"/>
              <a:t>‹#›</a:t>
            </a:fld>
            <a:endParaRPr lang="en-GB"/>
          </a:p>
        </p:txBody>
      </p:sp>
    </p:spTree>
    <p:extLst>
      <p:ext uri="{BB962C8B-B14F-4D97-AF65-F5344CB8AC3E}">
        <p14:creationId xmlns:p14="http://schemas.microsoft.com/office/powerpoint/2010/main" val="2169317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www.telegraph.co.uk/earth/main.jhtml?xml=/earth/2008/10/12/eacomputer112.xml"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1.pdf"/><Relationship Id="rId7" Type="http://schemas.openxmlformats.org/officeDocument/2006/relationships/image" Target="../media/image26.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df"/><Relationship Id="rId4" Type="http://schemas.openxmlformats.org/officeDocument/2006/relationships/image" Target="../media/image3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5.png"/><Relationship Id="rId4" Type="http://schemas.openxmlformats.org/officeDocument/2006/relationships/image" Target="../media/image30.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asswordportal.net/" TargetMode="External"/><Relationship Id="rId7" Type="http://schemas.openxmlformats.org/officeDocument/2006/relationships/hyperlink" Target="http://news.bbc.co.uk/2/hi/technology/3639679.stm" TargetMode="External"/><Relationship Id="rId2" Type="http://schemas.openxmlformats.org/officeDocument/2006/relationships/hyperlink" Target="http://www.pwcrack.com/index.shtml" TargetMode="External"/><Relationship Id="rId1" Type="http://schemas.openxmlformats.org/officeDocument/2006/relationships/slideLayout" Target="../slideLayouts/slideLayout2.xml"/><Relationship Id="rId6" Type="http://schemas.openxmlformats.org/officeDocument/2006/relationships/hyperlink" Target="http://www.securityfocus.com/infocus/1192" TargetMode="External"/><Relationship Id="rId5" Type="http://schemas.openxmlformats.org/officeDocument/2006/relationships/hyperlink" Target="http://www.openwall.com/john/" TargetMode="External"/><Relationship Id="rId4" Type="http://schemas.openxmlformats.org/officeDocument/2006/relationships/hyperlink" Target="http://www.atstake.com/products/lc/"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traightdope.com/columns/read/1277/do-identical-twins-have-different-fingerpri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news.bbc.co.uk/1/hi/world/south_asia/1870382.s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3.bin"/><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cis.upenn.edu/~KeyKOS/ConfusedDeputy.html" TargetMode="External"/><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hyperlink" Target="http://www.erights.org/elib/capability/duals/myths.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1028" name="Picture 4" descr="cybersecurity icons in node array on screen">
            <a:extLst>
              <a:ext uri="{FF2B5EF4-FFF2-40B4-BE49-F238E27FC236}">
                <a16:creationId xmlns:a16="http://schemas.microsoft.com/office/drawing/2014/main" id="{ABFDA75B-378D-703D-978F-511080BE6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 y="654152"/>
            <a:ext cx="9149556" cy="3584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BB6C9B0F-3A2C-8396-E054-755E94F75E45}"/>
              </a:ext>
            </a:extLst>
          </p:cNvPr>
          <p:cNvPicPr>
            <a:picLocks noChangeAspect="1"/>
          </p:cNvPicPr>
          <p:nvPr/>
        </p:nvPicPr>
        <p:blipFill>
          <a:blip r:embed="rId3"/>
          <a:stretch>
            <a:fillRect/>
          </a:stretch>
        </p:blipFill>
        <p:spPr>
          <a:xfrm>
            <a:off x="204747" y="1237300"/>
            <a:ext cx="4786448" cy="2657475"/>
          </a:xfrm>
          <a:prstGeom prst="rect">
            <a:avLst/>
          </a:prstGeom>
          <a:ln>
            <a:noFill/>
          </a:ln>
          <a:effectLst>
            <a:softEdge rad="112500"/>
          </a:effectLst>
        </p:spPr>
      </p:pic>
      <p:sp>
        <p:nvSpPr>
          <p:cNvPr id="7" name="Rectangle 6">
            <a:extLst>
              <a:ext uri="{FF2B5EF4-FFF2-40B4-BE49-F238E27FC236}">
                <a16:creationId xmlns:a16="http://schemas.microsoft.com/office/drawing/2014/main" id="{1AEF009B-0BAA-CE9C-FC8F-07334A391370}"/>
              </a:ext>
            </a:extLst>
          </p:cNvPr>
          <p:cNvSpPr/>
          <p:nvPr/>
        </p:nvSpPr>
        <p:spPr>
          <a:xfrm>
            <a:off x="357147" y="1423252"/>
            <a:ext cx="8482053" cy="746358"/>
          </a:xfrm>
          <a:prstGeom prst="rect">
            <a:avLst/>
          </a:prstGeom>
          <a:noFill/>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w="13462">
                  <a:solidFill>
                    <a:prstClr val="white"/>
                  </a:solidFill>
                  <a:prstDash val="solid"/>
                </a:ln>
                <a:solidFill>
                  <a:srgbClr val="5B9BD5">
                    <a:lumMod val="60000"/>
                    <a:lumOff val="40000"/>
                  </a:srgbClr>
                </a:solidFill>
                <a:effectLst>
                  <a:outerShdw dist="88900" dir="2700000" algn="bl" rotWithShape="0">
                    <a:prstClr val="black"/>
                  </a:outerShdw>
                </a:effectLst>
                <a:uLnTx/>
                <a:uFillTx/>
                <a:latin typeface="Calibri" panose="020F0502020204030204"/>
                <a:ea typeface="+mn-ea"/>
                <a:cs typeface="+mn-cs"/>
              </a:rPr>
              <a:t>Information Assurance and Security</a:t>
            </a:r>
          </a:p>
        </p:txBody>
      </p:sp>
      <p:sp>
        <p:nvSpPr>
          <p:cNvPr id="8" name="Rectangle 7">
            <a:extLst>
              <a:ext uri="{FF2B5EF4-FFF2-40B4-BE49-F238E27FC236}">
                <a16:creationId xmlns:a16="http://schemas.microsoft.com/office/drawing/2014/main" id="{E6C2482E-96CD-5A40-0936-B9CA7D18C2D3}"/>
              </a:ext>
            </a:extLst>
          </p:cNvPr>
          <p:cNvSpPr/>
          <p:nvPr/>
        </p:nvSpPr>
        <p:spPr>
          <a:xfrm>
            <a:off x="2557153" y="4581955"/>
            <a:ext cx="4446922" cy="1962076"/>
          </a:xfrm>
          <a:prstGeom prst="rect">
            <a:avLst/>
          </a:prstGeom>
          <a:noFill/>
        </p:spPr>
        <p:txBody>
          <a:bodyPr wrap="non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3300" b="1" i="0" u="none" strike="noStrike" kern="1200" cap="none" spc="38"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libri" panose="020F0502020204030204"/>
                <a:ea typeface="+mn-ea"/>
                <a:cs typeface="+mn-cs"/>
              </a:rPr>
              <a:t>Dr Dalia Nashat</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38"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libri" panose="020F0502020204030204"/>
                <a:ea typeface="+mn-ea"/>
                <a:cs typeface="+mn-cs"/>
              </a:rPr>
              <a:t>Associate Professor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38"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libri" panose="020F0502020204030204"/>
                <a:ea typeface="+mn-ea"/>
                <a:cs typeface="+mn-cs"/>
              </a:rPr>
              <a:t>IT Department</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100" b="1" i="0" u="none" strike="noStrike" kern="1200" cap="none" spc="38"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libri" panose="020F0502020204030204"/>
                <a:ea typeface="+mn-ea"/>
                <a:cs typeface="+mn-cs"/>
              </a:rPr>
              <a:t>Faculty of Computer and Information</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100" b="1" i="0" u="none" strike="noStrike" kern="1200" cap="none" spc="38"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libri" panose="020F0502020204030204"/>
                <a:ea typeface="+mn-ea"/>
                <a:cs typeface="+mn-cs"/>
              </a:rPr>
              <a:t>Assiut University</a:t>
            </a:r>
          </a:p>
        </p:txBody>
      </p:sp>
    </p:spTree>
    <p:extLst>
      <p:ext uri="{BB962C8B-B14F-4D97-AF65-F5344CB8AC3E}">
        <p14:creationId xmlns:p14="http://schemas.microsoft.com/office/powerpoint/2010/main" val="19624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p>
            <a:r>
              <a:rPr lang="en-US"/>
              <a:t> Part 2 </a:t>
            </a:r>
            <a:r>
              <a:rPr lang="en-US">
                <a:sym typeface="Symbol" charset="2"/>
              </a:rPr>
              <a:t></a:t>
            </a:r>
            <a:r>
              <a:rPr lang="en-US"/>
              <a:t> Access Control                                                                                                  </a:t>
            </a:r>
            <a:fld id="{37AAFA54-E1F1-2D47-B632-70AFAD318A3B}" type="slidenum">
              <a:rPr lang="en-US" smtClean="0">
                <a:latin typeface="Times New Roman" charset="0"/>
              </a:rPr>
              <a:pPr/>
              <a:t>10</a:t>
            </a:fld>
            <a:endParaRPr lang="en-US">
              <a:latin typeface="Times New Roman" charset="0"/>
            </a:endParaRPr>
          </a:p>
        </p:txBody>
      </p:sp>
      <p:sp>
        <p:nvSpPr>
          <p:cNvPr id="22531" name="Rectangle 2"/>
          <p:cNvSpPr>
            <a:spLocks noGrp="1" noChangeArrowheads="1"/>
          </p:cNvSpPr>
          <p:nvPr>
            <p:ph type="title"/>
          </p:nvPr>
        </p:nvSpPr>
        <p:spPr>
          <a:xfrm>
            <a:off x="228600" y="609600"/>
            <a:ext cx="8610600" cy="1066800"/>
          </a:xfrm>
        </p:spPr>
        <p:txBody>
          <a:bodyPr/>
          <a:lstStyle/>
          <a:p>
            <a:pPr eaLnBrk="1" hangingPunct="1"/>
            <a:r>
              <a:rPr lang="en-US" dirty="0"/>
              <a:t>Good and Bad Passwords</a:t>
            </a:r>
          </a:p>
        </p:txBody>
      </p:sp>
      <p:sp>
        <p:nvSpPr>
          <p:cNvPr id="159747" name="Rectangle 3"/>
          <p:cNvSpPr>
            <a:spLocks noGrp="1" noChangeArrowheads="1"/>
          </p:cNvSpPr>
          <p:nvPr>
            <p:ph type="body" sz="half" idx="1"/>
          </p:nvPr>
        </p:nvSpPr>
        <p:spPr>
          <a:xfrm>
            <a:off x="609600" y="1905000"/>
            <a:ext cx="3810000" cy="4114800"/>
          </a:xfrm>
        </p:spPr>
        <p:txBody>
          <a:bodyPr/>
          <a:lstStyle/>
          <a:p>
            <a:pPr eaLnBrk="1" hangingPunct="1">
              <a:lnSpc>
                <a:spcPct val="90000"/>
              </a:lnSpc>
            </a:pPr>
            <a:r>
              <a:rPr lang="en-US" sz="3200" dirty="0"/>
              <a:t>Bad passwords</a:t>
            </a:r>
          </a:p>
          <a:p>
            <a:pPr lvl="1" eaLnBrk="1" hangingPunct="1">
              <a:lnSpc>
                <a:spcPct val="90000"/>
              </a:lnSpc>
            </a:pPr>
            <a:r>
              <a:rPr lang="en-US" sz="2800" dirty="0"/>
              <a:t>frank</a:t>
            </a:r>
          </a:p>
          <a:p>
            <a:pPr lvl="1" eaLnBrk="1" hangingPunct="1">
              <a:lnSpc>
                <a:spcPct val="90000"/>
              </a:lnSpc>
            </a:pPr>
            <a:r>
              <a:rPr lang="en-US" sz="2800" dirty="0"/>
              <a:t>Fido</a:t>
            </a:r>
          </a:p>
          <a:p>
            <a:pPr lvl="1" eaLnBrk="1" hangingPunct="1">
              <a:lnSpc>
                <a:spcPct val="90000"/>
              </a:lnSpc>
            </a:pPr>
            <a:r>
              <a:rPr lang="en-US" sz="2800" dirty="0"/>
              <a:t>Password</a:t>
            </a:r>
          </a:p>
          <a:p>
            <a:pPr lvl="1" eaLnBrk="1" hangingPunct="1">
              <a:lnSpc>
                <a:spcPct val="90000"/>
              </a:lnSpc>
            </a:pPr>
            <a:r>
              <a:rPr lang="en-US" sz="2800" dirty="0"/>
              <a:t>incorrect</a:t>
            </a:r>
          </a:p>
          <a:p>
            <a:pPr lvl="1" eaLnBrk="1" hangingPunct="1">
              <a:lnSpc>
                <a:spcPct val="90000"/>
              </a:lnSpc>
            </a:pPr>
            <a:r>
              <a:rPr lang="en-US" sz="2800" dirty="0"/>
              <a:t>Pikachu</a:t>
            </a:r>
          </a:p>
          <a:p>
            <a:pPr lvl="1" eaLnBrk="1" hangingPunct="1">
              <a:lnSpc>
                <a:spcPct val="90000"/>
              </a:lnSpc>
            </a:pPr>
            <a:r>
              <a:rPr lang="en-US" sz="2800" dirty="0"/>
              <a:t>102560</a:t>
            </a:r>
          </a:p>
          <a:p>
            <a:pPr lvl="1" eaLnBrk="1" hangingPunct="1">
              <a:lnSpc>
                <a:spcPct val="90000"/>
              </a:lnSpc>
            </a:pPr>
            <a:r>
              <a:rPr lang="en-US" sz="2800" dirty="0" err="1"/>
              <a:t>AustinStamp</a:t>
            </a:r>
            <a:endParaRPr lang="en-US" sz="2800" dirty="0"/>
          </a:p>
        </p:txBody>
      </p:sp>
      <p:sp>
        <p:nvSpPr>
          <p:cNvPr id="159748" name="Rectangle 4"/>
          <p:cNvSpPr>
            <a:spLocks noGrp="1" noChangeArrowheads="1"/>
          </p:cNvSpPr>
          <p:nvPr>
            <p:ph type="body" sz="half" idx="2"/>
          </p:nvPr>
        </p:nvSpPr>
        <p:spPr>
          <a:xfrm>
            <a:off x="4572000" y="1828800"/>
            <a:ext cx="3962400" cy="4114800"/>
          </a:xfrm>
        </p:spPr>
        <p:txBody>
          <a:bodyPr/>
          <a:lstStyle/>
          <a:p>
            <a:pPr eaLnBrk="1" hangingPunct="1"/>
            <a:r>
              <a:rPr lang="en-US" sz="3200" dirty="0"/>
              <a:t>Good Passwords?</a:t>
            </a:r>
          </a:p>
          <a:p>
            <a:pPr lvl="1" eaLnBrk="1" hangingPunct="1"/>
            <a:r>
              <a:rPr lang="en-US" sz="2800" dirty="0"/>
              <a:t>jfIej,43j-EmmL+y</a:t>
            </a:r>
          </a:p>
          <a:p>
            <a:pPr lvl="1" eaLnBrk="1" hangingPunct="1"/>
            <a:r>
              <a:rPr lang="en-US" sz="2800" dirty="0"/>
              <a:t>09864376537263</a:t>
            </a:r>
          </a:p>
          <a:p>
            <a:pPr lvl="1" eaLnBrk="1" hangingPunct="1"/>
            <a:r>
              <a:rPr lang="en-US" sz="2800" dirty="0"/>
              <a:t>P0kem0N</a:t>
            </a:r>
          </a:p>
          <a:p>
            <a:pPr lvl="1" eaLnBrk="1" hangingPunct="1"/>
            <a:r>
              <a:rPr lang="en-US" sz="2800" dirty="0"/>
              <a:t>FSa7Yago</a:t>
            </a:r>
          </a:p>
          <a:p>
            <a:pPr lvl="1" eaLnBrk="1" hangingPunct="1"/>
            <a:r>
              <a:rPr lang="en-US" sz="2800" dirty="0"/>
              <a:t>0nceuP0nAt1m8</a:t>
            </a:r>
          </a:p>
          <a:p>
            <a:pPr lvl="1" eaLnBrk="1" hangingPunct="1"/>
            <a:r>
              <a:rPr lang="en-US" sz="2800" dirty="0"/>
              <a:t>PokeGCTall150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26BBFAA-FACE-904D-B080-45FB67F22C7A}" type="slidenum">
              <a:rPr lang="en-US" smtClean="0">
                <a:latin typeface="Times New Roman" charset="0"/>
              </a:rPr>
              <a:pPr/>
              <a:t>100</a:t>
            </a:fld>
            <a:endParaRPr lang="en-US">
              <a:latin typeface="Times New Roman" charset="0"/>
            </a:endParaRPr>
          </a:p>
        </p:txBody>
      </p:sp>
      <p:sp>
        <p:nvSpPr>
          <p:cNvPr id="103427" name="Rectangle 2"/>
          <p:cNvSpPr>
            <a:spLocks noGrp="1" noChangeArrowheads="1"/>
          </p:cNvSpPr>
          <p:nvPr>
            <p:ph type="title"/>
          </p:nvPr>
        </p:nvSpPr>
        <p:spPr>
          <a:xfrm>
            <a:off x="685800" y="457200"/>
            <a:ext cx="7772400" cy="990600"/>
          </a:xfrm>
        </p:spPr>
        <p:txBody>
          <a:bodyPr/>
          <a:lstStyle/>
          <a:p>
            <a:pPr eaLnBrk="1" hangingPunct="1"/>
            <a:r>
              <a:rPr lang="en-US"/>
              <a:t>Covert Channel Example</a:t>
            </a:r>
          </a:p>
        </p:txBody>
      </p:sp>
      <p:sp>
        <p:nvSpPr>
          <p:cNvPr id="195587" name="Rectangle 3"/>
          <p:cNvSpPr>
            <a:spLocks noGrp="1" noChangeArrowheads="1"/>
          </p:cNvSpPr>
          <p:nvPr>
            <p:ph type="body" idx="1"/>
          </p:nvPr>
        </p:nvSpPr>
        <p:spPr>
          <a:xfrm>
            <a:off x="685800" y="1600200"/>
            <a:ext cx="7848600" cy="4495800"/>
          </a:xfrm>
        </p:spPr>
        <p:txBody>
          <a:bodyPr/>
          <a:lstStyle/>
          <a:p>
            <a:pPr eaLnBrk="1" hangingPunct="1">
              <a:lnSpc>
                <a:spcPct val="90000"/>
              </a:lnSpc>
              <a:spcAft>
                <a:spcPts val="600"/>
              </a:spcAft>
            </a:pPr>
            <a:r>
              <a:rPr lang="en-US" sz="2800" dirty="0"/>
              <a:t>Alice has </a:t>
            </a:r>
            <a:r>
              <a:rPr lang="en-US" sz="2800" b="1" dirty="0">
                <a:latin typeface="Times-Roman" charset="0"/>
              </a:rPr>
              <a:t>TOP SECRET</a:t>
            </a:r>
            <a:r>
              <a:rPr lang="en-US" sz="2800" dirty="0"/>
              <a:t> clearance, Bob has </a:t>
            </a:r>
            <a:r>
              <a:rPr lang="en-US" sz="2800" b="1" dirty="0">
                <a:latin typeface="Times-Roman" charset="0"/>
              </a:rPr>
              <a:t>CONFIDENTIAL</a:t>
            </a:r>
            <a:r>
              <a:rPr lang="en-US" sz="2800" dirty="0"/>
              <a:t> clearance</a:t>
            </a:r>
          </a:p>
          <a:p>
            <a:pPr eaLnBrk="1" hangingPunct="1">
              <a:lnSpc>
                <a:spcPct val="90000"/>
              </a:lnSpc>
              <a:spcAft>
                <a:spcPts val="600"/>
              </a:spcAft>
            </a:pPr>
            <a:r>
              <a:rPr lang="en-US" sz="2800" dirty="0"/>
              <a:t>Suppose the file space shared by all users</a:t>
            </a:r>
          </a:p>
          <a:p>
            <a:pPr eaLnBrk="1" hangingPunct="1">
              <a:lnSpc>
                <a:spcPct val="90000"/>
              </a:lnSpc>
              <a:spcAft>
                <a:spcPts val="600"/>
              </a:spcAft>
            </a:pPr>
            <a:r>
              <a:rPr lang="en-US" sz="2800" dirty="0"/>
              <a:t>Alice creates file </a:t>
            </a:r>
            <a:r>
              <a:rPr lang="en-US" sz="2800" dirty="0" err="1"/>
              <a:t>FileXYzW</a:t>
            </a:r>
            <a:r>
              <a:rPr lang="en-US" sz="2800" dirty="0"/>
              <a:t> to signal “1” to Bob, and removes file to signal “0”</a:t>
            </a:r>
          </a:p>
          <a:p>
            <a:pPr eaLnBrk="1" hangingPunct="1">
              <a:lnSpc>
                <a:spcPct val="90000"/>
              </a:lnSpc>
              <a:spcAft>
                <a:spcPts val="600"/>
              </a:spcAft>
            </a:pPr>
            <a:r>
              <a:rPr lang="en-US" sz="2800" dirty="0"/>
              <a:t>Once per minute Bob lists the files</a:t>
            </a:r>
          </a:p>
          <a:p>
            <a:pPr lvl="1" eaLnBrk="1" hangingPunct="1">
              <a:lnSpc>
                <a:spcPct val="90000"/>
              </a:lnSpc>
              <a:spcAft>
                <a:spcPts val="600"/>
              </a:spcAft>
            </a:pPr>
            <a:r>
              <a:rPr lang="en-US" sz="2400" dirty="0"/>
              <a:t>If file </a:t>
            </a:r>
            <a:r>
              <a:rPr lang="en-US" sz="2400" dirty="0" err="1"/>
              <a:t>FileXYzW</a:t>
            </a:r>
            <a:r>
              <a:rPr lang="en-US" sz="2400" dirty="0"/>
              <a:t> does not exist, Alice sent 0</a:t>
            </a:r>
          </a:p>
          <a:p>
            <a:pPr lvl="1" eaLnBrk="1" hangingPunct="1">
              <a:lnSpc>
                <a:spcPct val="90000"/>
              </a:lnSpc>
              <a:spcAft>
                <a:spcPts val="600"/>
              </a:spcAft>
            </a:pPr>
            <a:r>
              <a:rPr lang="en-US" sz="2400" dirty="0"/>
              <a:t>If file </a:t>
            </a:r>
            <a:r>
              <a:rPr lang="en-US" sz="2400" dirty="0" err="1"/>
              <a:t>FileXYzW</a:t>
            </a:r>
            <a:r>
              <a:rPr lang="en-US" sz="2400" dirty="0"/>
              <a:t> exists, Alice sent 1</a:t>
            </a:r>
          </a:p>
          <a:p>
            <a:pPr eaLnBrk="1" hangingPunct="1">
              <a:lnSpc>
                <a:spcPct val="90000"/>
              </a:lnSpc>
              <a:spcAft>
                <a:spcPts val="600"/>
              </a:spcAft>
            </a:pPr>
            <a:r>
              <a:rPr lang="en-US" sz="2800" dirty="0"/>
              <a:t>Alice can leak</a:t>
            </a:r>
            <a:r>
              <a:rPr lang="en-US" sz="2800" b="1" dirty="0">
                <a:latin typeface="Times-Roman" charset="0"/>
              </a:rPr>
              <a:t> TOP SECRET</a:t>
            </a:r>
            <a:r>
              <a:rPr lang="en-US" sz="2800" dirty="0"/>
              <a:t> info to Bob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out)">
                                      <p:cBhvr>
                                        <p:cTn id="7" dur="500"/>
                                        <p:tgtEl>
                                          <p:spTgt spid="195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out)">
                                      <p:cBhvr>
                                        <p:cTn id="12" dur="500"/>
                                        <p:tgtEl>
                                          <p:spTgt spid="195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out)">
                                      <p:cBhvr>
                                        <p:cTn id="17" dur="500"/>
                                        <p:tgtEl>
                                          <p:spTgt spid="195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out)">
                                      <p:cBhvr>
                                        <p:cTn id="22" dur="500"/>
                                        <p:tgtEl>
                                          <p:spTgt spid="195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box(out)">
                                      <p:cBhvr>
                                        <p:cTn id="27" dur="500"/>
                                        <p:tgtEl>
                                          <p:spTgt spid="1955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587">
                                            <p:txEl>
                                              <p:pRg st="5" end="5"/>
                                            </p:txEl>
                                          </p:spTgt>
                                        </p:tgtEl>
                                        <p:attrNameLst>
                                          <p:attrName>style.visibility</p:attrName>
                                        </p:attrNameLst>
                                      </p:cBhvr>
                                      <p:to>
                                        <p:strVal val="visible"/>
                                      </p:to>
                                    </p:set>
                                    <p:animEffect transition="in" filter="box(out)">
                                      <p:cBhvr>
                                        <p:cTn id="32" dur="500"/>
                                        <p:tgtEl>
                                          <p:spTgt spid="1955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Effect transition="in" filter="box(out)">
                                      <p:cBhvr>
                                        <p:cTn id="37" dur="500"/>
                                        <p:tgtEl>
                                          <p:spTgt spid="1955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69FCF07-CAC0-9D45-A066-937252AFD96C}" type="slidenum">
              <a:rPr lang="en-US" smtClean="0">
                <a:latin typeface="Times New Roman" charset="0"/>
              </a:rPr>
              <a:pPr/>
              <a:t>101</a:t>
            </a:fld>
            <a:endParaRPr lang="en-US">
              <a:latin typeface="Times New Roman" charset="0"/>
            </a:endParaRPr>
          </a:p>
        </p:txBody>
      </p:sp>
      <p:sp>
        <p:nvSpPr>
          <p:cNvPr id="104451" name="Rectangle 2"/>
          <p:cNvSpPr>
            <a:spLocks noGrp="1" noChangeArrowheads="1"/>
          </p:cNvSpPr>
          <p:nvPr>
            <p:ph type="title"/>
          </p:nvPr>
        </p:nvSpPr>
        <p:spPr/>
        <p:txBody>
          <a:bodyPr/>
          <a:lstStyle/>
          <a:p>
            <a:pPr eaLnBrk="1" hangingPunct="1"/>
            <a:r>
              <a:rPr lang="en-US"/>
              <a:t>Covert Channel Example</a:t>
            </a:r>
          </a:p>
        </p:txBody>
      </p:sp>
      <p:grpSp>
        <p:nvGrpSpPr>
          <p:cNvPr id="104452" name="Group 32"/>
          <p:cNvGrpSpPr>
            <a:grpSpLocks/>
          </p:cNvGrpSpPr>
          <p:nvPr/>
        </p:nvGrpSpPr>
        <p:grpSpPr bwMode="auto">
          <a:xfrm>
            <a:off x="304800" y="2286000"/>
            <a:ext cx="8458200" cy="3489325"/>
            <a:chOff x="192" y="1440"/>
            <a:chExt cx="5328" cy="2198"/>
          </a:xfrm>
        </p:grpSpPr>
        <p:sp>
          <p:nvSpPr>
            <p:cNvPr id="104453" name="Rectangle 5"/>
            <p:cNvSpPr>
              <a:spLocks noChangeArrowheads="1"/>
            </p:cNvSpPr>
            <p:nvPr/>
          </p:nvSpPr>
          <p:spPr bwMode="auto">
            <a:xfrm>
              <a:off x="192" y="1440"/>
              <a:ext cx="65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Alice:</a:t>
              </a:r>
            </a:p>
          </p:txBody>
        </p:sp>
        <p:sp>
          <p:nvSpPr>
            <p:cNvPr id="104454" name="Line 6"/>
            <p:cNvSpPr>
              <a:spLocks noChangeShapeType="1"/>
            </p:cNvSpPr>
            <p:nvPr/>
          </p:nvSpPr>
          <p:spPr bwMode="auto">
            <a:xfrm>
              <a:off x="960" y="3504"/>
              <a:ext cx="456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4455" name="Rectangle 7"/>
            <p:cNvSpPr>
              <a:spLocks noChangeArrowheads="1"/>
            </p:cNvSpPr>
            <p:nvPr/>
          </p:nvSpPr>
          <p:spPr bwMode="auto">
            <a:xfrm>
              <a:off x="192" y="3312"/>
              <a:ext cx="643" cy="326"/>
            </a:xfrm>
            <a:prstGeom prst="rect">
              <a:avLst/>
            </a:prstGeom>
            <a:noFill/>
            <a:ln w="9525">
              <a:noFill/>
              <a:miter lim="800000"/>
              <a:headEnd/>
              <a:tailEnd/>
            </a:ln>
          </p:spPr>
          <p:txBody>
            <a:bodyPr wrap="none">
              <a:prstTxWarp prst="textNoShape">
                <a:avLst/>
              </a:prstTxWarp>
              <a:spAutoFit/>
            </a:bodyPr>
            <a:lstStyle/>
            <a:p>
              <a:r>
                <a:rPr lang="en-US" b="1"/>
                <a:t>Time:</a:t>
              </a:r>
              <a:endParaRPr lang="en-US"/>
            </a:p>
          </p:txBody>
        </p:sp>
        <p:sp>
          <p:nvSpPr>
            <p:cNvPr id="104456" name="Rectangle 8"/>
            <p:cNvSpPr>
              <a:spLocks noChangeArrowheads="1"/>
            </p:cNvSpPr>
            <p:nvPr/>
          </p:nvSpPr>
          <p:spPr bwMode="auto">
            <a:xfrm>
              <a:off x="960"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7" name="Rectangle 9"/>
            <p:cNvSpPr>
              <a:spLocks noChangeArrowheads="1"/>
            </p:cNvSpPr>
            <p:nvPr/>
          </p:nvSpPr>
          <p:spPr bwMode="auto">
            <a:xfrm>
              <a:off x="1872"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58" name="Rectangle 12"/>
            <p:cNvSpPr>
              <a:spLocks noChangeArrowheads="1"/>
            </p:cNvSpPr>
            <p:nvPr/>
          </p:nvSpPr>
          <p:spPr bwMode="auto">
            <a:xfrm>
              <a:off x="2754"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9" name="Rectangle 13"/>
            <p:cNvSpPr>
              <a:spLocks noChangeArrowheads="1"/>
            </p:cNvSpPr>
            <p:nvPr/>
          </p:nvSpPr>
          <p:spPr bwMode="auto">
            <a:xfrm>
              <a:off x="4393"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60" name="Line 15"/>
            <p:cNvSpPr>
              <a:spLocks noChangeShapeType="1"/>
            </p:cNvSpPr>
            <p:nvPr/>
          </p:nvSpPr>
          <p:spPr bwMode="auto">
            <a:xfrm flipV="1">
              <a:off x="148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1" name="Line 16"/>
            <p:cNvSpPr>
              <a:spLocks noChangeShapeType="1"/>
            </p:cNvSpPr>
            <p:nvPr/>
          </p:nvSpPr>
          <p:spPr bwMode="auto">
            <a:xfrm flipV="1">
              <a:off x="244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2" name="Line 17"/>
            <p:cNvSpPr>
              <a:spLocks noChangeShapeType="1"/>
            </p:cNvSpPr>
            <p:nvPr/>
          </p:nvSpPr>
          <p:spPr bwMode="auto">
            <a:xfrm flipV="1">
              <a:off x="3312"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3" name="Line 18"/>
            <p:cNvSpPr>
              <a:spLocks noChangeShapeType="1"/>
            </p:cNvSpPr>
            <p:nvPr/>
          </p:nvSpPr>
          <p:spPr bwMode="auto">
            <a:xfrm flipV="1">
              <a:off x="412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4" name="Line 19"/>
            <p:cNvSpPr>
              <a:spLocks noChangeShapeType="1"/>
            </p:cNvSpPr>
            <p:nvPr/>
          </p:nvSpPr>
          <p:spPr bwMode="auto">
            <a:xfrm flipV="1">
              <a:off x="4896"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5" name="Rectangle 20"/>
            <p:cNvSpPr>
              <a:spLocks noChangeArrowheads="1"/>
            </p:cNvSpPr>
            <p:nvPr/>
          </p:nvSpPr>
          <p:spPr bwMode="auto">
            <a:xfrm>
              <a:off x="192" y="2160"/>
              <a:ext cx="535"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Bob:</a:t>
              </a:r>
              <a:endParaRPr lang="en-US"/>
            </a:p>
          </p:txBody>
        </p:sp>
        <p:sp>
          <p:nvSpPr>
            <p:cNvPr id="104466" name="Rectangle 21"/>
            <p:cNvSpPr>
              <a:spLocks noChangeArrowheads="1"/>
            </p:cNvSpPr>
            <p:nvPr/>
          </p:nvSpPr>
          <p:spPr bwMode="auto">
            <a:xfrm>
              <a:off x="951"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7" name="Rectangle 22"/>
            <p:cNvSpPr>
              <a:spLocks noChangeArrowheads="1"/>
            </p:cNvSpPr>
            <p:nvPr/>
          </p:nvSpPr>
          <p:spPr bwMode="auto">
            <a:xfrm>
              <a:off x="1863"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8" name="Rectangle 23"/>
            <p:cNvSpPr>
              <a:spLocks noChangeArrowheads="1"/>
            </p:cNvSpPr>
            <p:nvPr/>
          </p:nvSpPr>
          <p:spPr bwMode="auto">
            <a:xfrm>
              <a:off x="2745"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9" name="Rectangle 24"/>
            <p:cNvSpPr>
              <a:spLocks noChangeArrowheads="1"/>
            </p:cNvSpPr>
            <p:nvPr/>
          </p:nvSpPr>
          <p:spPr bwMode="auto">
            <a:xfrm>
              <a:off x="4440"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0" name="Rectangle 25"/>
            <p:cNvSpPr>
              <a:spLocks noChangeArrowheads="1"/>
            </p:cNvSpPr>
            <p:nvPr/>
          </p:nvSpPr>
          <p:spPr bwMode="auto">
            <a:xfrm>
              <a:off x="3576"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1" name="Rectangle 26"/>
            <p:cNvSpPr>
              <a:spLocks noChangeArrowheads="1"/>
            </p:cNvSpPr>
            <p:nvPr/>
          </p:nvSpPr>
          <p:spPr bwMode="auto">
            <a:xfrm>
              <a:off x="192" y="2698"/>
              <a:ext cx="64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Data:</a:t>
              </a:r>
            </a:p>
          </p:txBody>
        </p:sp>
        <p:sp>
          <p:nvSpPr>
            <p:cNvPr id="104472" name="Rectangle 27"/>
            <p:cNvSpPr>
              <a:spLocks noChangeArrowheads="1"/>
            </p:cNvSpPr>
            <p:nvPr/>
          </p:nvSpPr>
          <p:spPr bwMode="auto">
            <a:xfrm>
              <a:off x="1382" y="2716"/>
              <a:ext cx="223" cy="2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latin typeface="Times-Roman" charset="0"/>
                </a:rPr>
                <a:t>1</a:t>
              </a:r>
              <a:endParaRPr lang="en-US" dirty="0"/>
            </a:p>
          </p:txBody>
        </p:sp>
        <p:sp>
          <p:nvSpPr>
            <p:cNvPr id="104473" name="Rectangle 28"/>
            <p:cNvSpPr>
              <a:spLocks noChangeArrowheads="1"/>
            </p:cNvSpPr>
            <p:nvPr/>
          </p:nvSpPr>
          <p:spPr bwMode="auto">
            <a:xfrm>
              <a:off x="2311"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p>
          </p:txBody>
        </p:sp>
        <p:sp>
          <p:nvSpPr>
            <p:cNvPr id="104474" name="Rectangle 29"/>
            <p:cNvSpPr>
              <a:spLocks noChangeArrowheads="1"/>
            </p:cNvSpPr>
            <p:nvPr/>
          </p:nvSpPr>
          <p:spPr bwMode="auto">
            <a:xfrm>
              <a:off x="3206"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sp>
          <p:nvSpPr>
            <p:cNvPr id="104475" name="Rectangle 30"/>
            <p:cNvSpPr>
              <a:spLocks noChangeArrowheads="1"/>
            </p:cNvSpPr>
            <p:nvPr/>
          </p:nvSpPr>
          <p:spPr bwMode="auto">
            <a:xfrm>
              <a:off x="4759"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solidFill>
                  <a:srgbClr val="FF0000"/>
                </a:solidFill>
              </a:endParaRPr>
            </a:p>
          </p:txBody>
        </p:sp>
        <p:sp>
          <p:nvSpPr>
            <p:cNvPr id="104476" name="Rectangle 31"/>
            <p:cNvSpPr>
              <a:spLocks noChangeArrowheads="1"/>
            </p:cNvSpPr>
            <p:nvPr/>
          </p:nvSpPr>
          <p:spPr bwMode="auto">
            <a:xfrm>
              <a:off x="4022"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A828BD6-0C62-E34A-BA3D-446BEABD3634}" type="slidenum">
              <a:rPr lang="en-US" smtClean="0">
                <a:latin typeface="Times New Roman" charset="0"/>
              </a:rPr>
              <a:pPr/>
              <a:t>102</a:t>
            </a:fld>
            <a:endParaRPr lang="en-US">
              <a:latin typeface="Times New Roman" charset="0"/>
            </a:endParaRPr>
          </a:p>
        </p:txBody>
      </p:sp>
      <p:sp>
        <p:nvSpPr>
          <p:cNvPr id="105475" name="Rectangle 2"/>
          <p:cNvSpPr>
            <a:spLocks noGrp="1" noChangeArrowheads="1"/>
          </p:cNvSpPr>
          <p:nvPr>
            <p:ph type="title"/>
          </p:nvPr>
        </p:nvSpPr>
        <p:spPr>
          <a:xfrm>
            <a:off x="685800" y="381000"/>
            <a:ext cx="7772400" cy="1143000"/>
          </a:xfrm>
        </p:spPr>
        <p:txBody>
          <a:bodyPr/>
          <a:lstStyle/>
          <a:p>
            <a:pPr eaLnBrk="1" hangingPunct="1"/>
            <a:r>
              <a:rPr lang="en-US"/>
              <a:t>Covert Channel</a:t>
            </a:r>
          </a:p>
        </p:txBody>
      </p:sp>
      <p:sp>
        <p:nvSpPr>
          <p:cNvPr id="196611" name="Rectangle 3"/>
          <p:cNvSpPr>
            <a:spLocks noGrp="1" noChangeArrowheads="1"/>
          </p:cNvSpPr>
          <p:nvPr>
            <p:ph type="body" idx="1"/>
          </p:nvPr>
        </p:nvSpPr>
        <p:spPr>
          <a:xfrm>
            <a:off x="685800" y="1524000"/>
            <a:ext cx="7848600" cy="4572000"/>
          </a:xfrm>
        </p:spPr>
        <p:txBody>
          <a:bodyPr/>
          <a:lstStyle/>
          <a:p>
            <a:pPr marL="533400" indent="-533400" eaLnBrk="1" hangingPunct="1">
              <a:lnSpc>
                <a:spcPct val="90000"/>
              </a:lnSpc>
              <a:spcAft>
                <a:spcPts val="600"/>
              </a:spcAft>
            </a:pPr>
            <a:r>
              <a:rPr lang="en-US" sz="2800" dirty="0"/>
              <a:t>Other possible covert channels?</a:t>
            </a:r>
          </a:p>
          <a:p>
            <a:pPr marL="914400" lvl="1" indent="-457200" eaLnBrk="1" hangingPunct="1">
              <a:lnSpc>
                <a:spcPct val="90000"/>
              </a:lnSpc>
              <a:spcAft>
                <a:spcPts val="600"/>
              </a:spcAft>
            </a:pPr>
            <a:r>
              <a:rPr lang="en-US" sz="2400" dirty="0"/>
              <a:t>Print queue</a:t>
            </a:r>
          </a:p>
          <a:p>
            <a:pPr marL="914400" lvl="1" indent="-457200" eaLnBrk="1" hangingPunct="1">
              <a:lnSpc>
                <a:spcPct val="90000"/>
              </a:lnSpc>
              <a:spcAft>
                <a:spcPts val="600"/>
              </a:spcAft>
            </a:pPr>
            <a:r>
              <a:rPr lang="en-US" sz="2400" dirty="0"/>
              <a:t>ACK messages</a:t>
            </a:r>
          </a:p>
          <a:p>
            <a:pPr marL="914400" lvl="1" indent="-457200" eaLnBrk="1" hangingPunct="1">
              <a:lnSpc>
                <a:spcPct val="90000"/>
              </a:lnSpc>
              <a:spcAft>
                <a:spcPts val="600"/>
              </a:spcAft>
            </a:pPr>
            <a:r>
              <a:rPr lang="en-US" sz="2400" dirty="0"/>
              <a:t>Network traffic, etc.</a:t>
            </a:r>
          </a:p>
          <a:p>
            <a:pPr marL="533400" indent="-533400" eaLnBrk="1" hangingPunct="1">
              <a:lnSpc>
                <a:spcPct val="90000"/>
              </a:lnSpc>
              <a:spcAft>
                <a:spcPts val="600"/>
              </a:spcAft>
            </a:pPr>
            <a:r>
              <a:rPr lang="en-US" sz="2800" dirty="0"/>
              <a:t>When does covert channel exist?</a:t>
            </a:r>
          </a:p>
          <a:p>
            <a:pPr marL="914400" lvl="1" indent="-457200" eaLnBrk="1" hangingPunct="1">
              <a:lnSpc>
                <a:spcPct val="90000"/>
              </a:lnSpc>
              <a:spcAft>
                <a:spcPts val="600"/>
              </a:spcAft>
              <a:buFont typeface="Times" charset="0"/>
              <a:buAutoNum type="arabicPeriod"/>
            </a:pPr>
            <a:r>
              <a:rPr lang="en-US" sz="2400" dirty="0"/>
              <a:t>Sender and receiver have a shared resource</a:t>
            </a:r>
          </a:p>
          <a:p>
            <a:pPr marL="914400" lvl="1" indent="-457200" eaLnBrk="1" hangingPunct="1">
              <a:lnSpc>
                <a:spcPct val="90000"/>
              </a:lnSpc>
              <a:spcAft>
                <a:spcPts val="600"/>
              </a:spcAft>
              <a:buFont typeface="Times" charset="0"/>
              <a:buAutoNum type="arabicPeriod"/>
            </a:pPr>
            <a:r>
              <a:rPr lang="en-US" sz="2400" dirty="0"/>
              <a:t>Sender able to vary some property of resource that receiver can observe</a:t>
            </a:r>
          </a:p>
          <a:p>
            <a:pPr marL="914400" lvl="1" indent="-457200" eaLnBrk="1" hangingPunct="1">
              <a:lnSpc>
                <a:spcPct val="90000"/>
              </a:lnSpc>
              <a:spcAft>
                <a:spcPts val="600"/>
              </a:spcAft>
              <a:buFont typeface="Times" charset="0"/>
              <a:buAutoNum type="arabicPeriod"/>
            </a:pPr>
            <a:r>
              <a:rPr lang="en-US" sz="2400" dirty="0"/>
              <a:t>“Communication” between sender and receiver can be synchronized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ox(out)">
                                      <p:cBhvr>
                                        <p:cTn id="7" dur="500"/>
                                        <p:tgtEl>
                                          <p:spTgt spid="1966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ox(out)">
                                      <p:cBhvr>
                                        <p:cTn id="12" dur="500"/>
                                        <p:tgtEl>
                                          <p:spTgt spid="1966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ox(out)">
                                      <p:cBhvr>
                                        <p:cTn id="17" dur="500"/>
                                        <p:tgtEl>
                                          <p:spTgt spid="1966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6611">
                                            <p:txEl>
                                              <p:pRg st="3" end="3"/>
                                            </p:txEl>
                                          </p:spTgt>
                                        </p:tgtEl>
                                        <p:attrNameLst>
                                          <p:attrName>style.visibility</p:attrName>
                                        </p:attrNameLst>
                                      </p:cBhvr>
                                      <p:to>
                                        <p:strVal val="visible"/>
                                      </p:to>
                                    </p:set>
                                    <p:animEffect transition="in" filter="box(out)">
                                      <p:cBhvr>
                                        <p:cTn id="22" dur="500"/>
                                        <p:tgtEl>
                                          <p:spTgt spid="1966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6611">
                                            <p:txEl>
                                              <p:pRg st="4" end="4"/>
                                            </p:txEl>
                                          </p:spTgt>
                                        </p:tgtEl>
                                        <p:attrNameLst>
                                          <p:attrName>style.visibility</p:attrName>
                                        </p:attrNameLst>
                                      </p:cBhvr>
                                      <p:to>
                                        <p:strVal val="visible"/>
                                      </p:to>
                                    </p:set>
                                    <p:animEffect transition="in" filter="box(out)">
                                      <p:cBhvr>
                                        <p:cTn id="27" dur="500"/>
                                        <p:tgtEl>
                                          <p:spTgt spid="1966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6611">
                                            <p:txEl>
                                              <p:pRg st="5" end="5"/>
                                            </p:txEl>
                                          </p:spTgt>
                                        </p:tgtEl>
                                        <p:attrNameLst>
                                          <p:attrName>style.visibility</p:attrName>
                                        </p:attrNameLst>
                                      </p:cBhvr>
                                      <p:to>
                                        <p:strVal val="visible"/>
                                      </p:to>
                                    </p:set>
                                    <p:animEffect transition="in" filter="box(out)">
                                      <p:cBhvr>
                                        <p:cTn id="32" dur="500"/>
                                        <p:tgtEl>
                                          <p:spTgt spid="1966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6611">
                                            <p:txEl>
                                              <p:pRg st="6" end="6"/>
                                            </p:txEl>
                                          </p:spTgt>
                                        </p:tgtEl>
                                        <p:attrNameLst>
                                          <p:attrName>style.visibility</p:attrName>
                                        </p:attrNameLst>
                                      </p:cBhvr>
                                      <p:to>
                                        <p:strVal val="visible"/>
                                      </p:to>
                                    </p:set>
                                    <p:animEffect transition="in" filter="box(out)">
                                      <p:cBhvr>
                                        <p:cTn id="37" dur="500"/>
                                        <p:tgtEl>
                                          <p:spTgt spid="1966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6611">
                                            <p:txEl>
                                              <p:pRg st="7" end="7"/>
                                            </p:txEl>
                                          </p:spTgt>
                                        </p:tgtEl>
                                        <p:attrNameLst>
                                          <p:attrName>style.visibility</p:attrName>
                                        </p:attrNameLst>
                                      </p:cBhvr>
                                      <p:to>
                                        <p:strVal val="visible"/>
                                      </p:to>
                                    </p:set>
                                    <p:animEffect transition="in" filter="box(out)">
                                      <p:cBhvr>
                                        <p:cTn id="42" dur="500"/>
                                        <p:tgtEl>
                                          <p:spTgt spid="1966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A05550B-2F89-C04D-B109-942D3758E266}" type="slidenum">
              <a:rPr lang="en-US" smtClean="0">
                <a:latin typeface="Times New Roman" charset="0"/>
              </a:rPr>
              <a:pPr/>
              <a:t>103</a:t>
            </a:fld>
            <a:endParaRPr lang="en-US">
              <a:latin typeface="Times New Roman" charset="0"/>
            </a:endParaRPr>
          </a:p>
        </p:txBody>
      </p:sp>
      <p:sp>
        <p:nvSpPr>
          <p:cNvPr id="106499" name="Rectangle 2"/>
          <p:cNvSpPr>
            <a:spLocks noGrp="1" noChangeArrowheads="1"/>
          </p:cNvSpPr>
          <p:nvPr>
            <p:ph type="title"/>
          </p:nvPr>
        </p:nvSpPr>
        <p:spPr>
          <a:xfrm>
            <a:off x="685800" y="304800"/>
            <a:ext cx="7772400" cy="1143000"/>
          </a:xfrm>
        </p:spPr>
        <p:txBody>
          <a:bodyPr/>
          <a:lstStyle/>
          <a:p>
            <a:pPr eaLnBrk="1" hangingPunct="1"/>
            <a:r>
              <a:rPr lang="en-US"/>
              <a:t>Covert Channel</a:t>
            </a:r>
          </a:p>
        </p:txBody>
      </p:sp>
      <p:sp>
        <p:nvSpPr>
          <p:cNvPr id="198659" name="Rectangle 3"/>
          <p:cNvSpPr>
            <a:spLocks noGrp="1" noChangeArrowheads="1"/>
          </p:cNvSpPr>
          <p:nvPr>
            <p:ph type="body" idx="1"/>
          </p:nvPr>
        </p:nvSpPr>
        <p:spPr>
          <a:xfrm>
            <a:off x="685800" y="1524000"/>
            <a:ext cx="7924800" cy="4648200"/>
          </a:xfrm>
        </p:spPr>
        <p:txBody>
          <a:bodyPr/>
          <a:lstStyle/>
          <a:p>
            <a:pPr eaLnBrk="1" hangingPunct="1">
              <a:lnSpc>
                <a:spcPct val="90000"/>
              </a:lnSpc>
              <a:spcAft>
                <a:spcPts val="600"/>
              </a:spcAft>
            </a:pPr>
            <a:r>
              <a:rPr lang="en-US" sz="2800" dirty="0"/>
              <a:t>Potential covert channels are everywhere</a:t>
            </a:r>
          </a:p>
          <a:p>
            <a:pPr eaLnBrk="1" hangingPunct="1">
              <a:lnSpc>
                <a:spcPct val="90000"/>
              </a:lnSpc>
              <a:spcAft>
                <a:spcPts val="600"/>
              </a:spcAft>
            </a:pPr>
            <a:r>
              <a:rPr lang="en-US" sz="2800" dirty="0"/>
              <a:t>But, it’s easy to eliminate covert channels:</a:t>
            </a:r>
          </a:p>
          <a:p>
            <a:pPr lvl="1" eaLnBrk="1" hangingPunct="1">
              <a:lnSpc>
                <a:spcPct val="90000"/>
              </a:lnSpc>
              <a:spcAft>
                <a:spcPts val="600"/>
              </a:spcAft>
            </a:pPr>
            <a:r>
              <a:rPr lang="en-US" sz="2400" dirty="0"/>
              <a:t>“Just” eliminate all shared resources and all communication!</a:t>
            </a:r>
          </a:p>
          <a:p>
            <a:pPr eaLnBrk="1" hangingPunct="1">
              <a:lnSpc>
                <a:spcPct val="90000"/>
              </a:lnSpc>
              <a:spcAft>
                <a:spcPts val="600"/>
              </a:spcAft>
            </a:pPr>
            <a:r>
              <a:rPr lang="en-US" sz="2800" dirty="0"/>
              <a:t>Virtually impossible to eliminate covert channels in any </a:t>
            </a:r>
            <a:r>
              <a:rPr lang="en-US" sz="2800" b="1" dirty="0"/>
              <a:t>useful</a:t>
            </a:r>
            <a:r>
              <a:rPr lang="en-US" sz="2800" dirty="0"/>
              <a:t> information system</a:t>
            </a:r>
          </a:p>
          <a:p>
            <a:pPr lvl="1" eaLnBrk="1" hangingPunct="1">
              <a:lnSpc>
                <a:spcPct val="90000"/>
              </a:lnSpc>
              <a:spcAft>
                <a:spcPts val="600"/>
              </a:spcAft>
            </a:pPr>
            <a:r>
              <a:rPr lang="en-US" sz="2400" dirty="0" err="1"/>
              <a:t>DoD</a:t>
            </a:r>
            <a:r>
              <a:rPr lang="en-US" sz="2400" dirty="0"/>
              <a:t> guidelines: </a:t>
            </a:r>
            <a:r>
              <a:rPr lang="en-US" sz="2400" b="1" dirty="0">
                <a:solidFill>
                  <a:schemeClr val="accent2"/>
                </a:solidFill>
              </a:rPr>
              <a:t>reduce covert channel capacity</a:t>
            </a:r>
            <a:r>
              <a:rPr lang="en-US" sz="2400" dirty="0"/>
              <a:t> to no more than 1 bit/second</a:t>
            </a:r>
          </a:p>
          <a:p>
            <a:pPr lvl="1" eaLnBrk="1" hangingPunct="1">
              <a:lnSpc>
                <a:spcPct val="90000"/>
              </a:lnSpc>
              <a:spcAft>
                <a:spcPts val="600"/>
              </a:spcAft>
            </a:pPr>
            <a:r>
              <a:rPr lang="en-US" sz="2400" dirty="0"/>
              <a:t>Implication? </a:t>
            </a:r>
            <a:r>
              <a:rPr lang="en-US" sz="2400" dirty="0" err="1"/>
              <a:t>DoD</a:t>
            </a:r>
            <a:r>
              <a:rPr lang="en-US" sz="2400" dirty="0"/>
              <a:t> has given up on </a:t>
            </a:r>
            <a:r>
              <a:rPr lang="en-US" sz="2400" i="1" dirty="0"/>
              <a:t>eliminating</a:t>
            </a:r>
            <a:r>
              <a:rPr lang="en-US" sz="2400" dirty="0"/>
              <a:t> covert channels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box(out)">
                                      <p:cBhvr>
                                        <p:cTn id="12" dur="500"/>
                                        <p:tgtEl>
                                          <p:spTgt spid="198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box(out)">
                                      <p:cBhvr>
                                        <p:cTn id="17" dur="500"/>
                                        <p:tgtEl>
                                          <p:spTgt spid="198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box(out)">
                                      <p:cBhvr>
                                        <p:cTn id="22" dur="500"/>
                                        <p:tgtEl>
                                          <p:spTgt spid="198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box(out)">
                                      <p:cBhvr>
                                        <p:cTn id="27" dur="500"/>
                                        <p:tgtEl>
                                          <p:spTgt spid="1986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box(out)">
                                      <p:cBhvr>
                                        <p:cTn id="32" dur="500"/>
                                        <p:tgtEl>
                                          <p:spTgt spid="1986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346E34E-46DD-7C47-A274-BFCB46E12D57}" type="slidenum">
              <a:rPr lang="en-US" smtClean="0">
                <a:latin typeface="Times New Roman" charset="0"/>
              </a:rPr>
              <a:pPr/>
              <a:t>104</a:t>
            </a:fld>
            <a:endParaRPr lang="en-US">
              <a:latin typeface="Times New Roman" charset="0"/>
            </a:endParaRPr>
          </a:p>
        </p:txBody>
      </p:sp>
      <p:sp>
        <p:nvSpPr>
          <p:cNvPr id="107523" name="Rectangle 2"/>
          <p:cNvSpPr>
            <a:spLocks noGrp="1" noChangeArrowheads="1"/>
          </p:cNvSpPr>
          <p:nvPr>
            <p:ph type="title"/>
          </p:nvPr>
        </p:nvSpPr>
        <p:spPr>
          <a:xfrm>
            <a:off x="685800" y="304800"/>
            <a:ext cx="7772400" cy="1143000"/>
          </a:xfrm>
        </p:spPr>
        <p:txBody>
          <a:bodyPr/>
          <a:lstStyle/>
          <a:p>
            <a:pPr eaLnBrk="1" hangingPunct="1"/>
            <a:r>
              <a:rPr lang="en-US" dirty="0"/>
              <a:t>Covert Channel</a:t>
            </a:r>
          </a:p>
        </p:txBody>
      </p:sp>
      <p:sp>
        <p:nvSpPr>
          <p:cNvPr id="235523" name="Rectangle 3"/>
          <p:cNvSpPr>
            <a:spLocks noGrp="1" noChangeArrowheads="1"/>
          </p:cNvSpPr>
          <p:nvPr>
            <p:ph type="body" idx="1"/>
          </p:nvPr>
        </p:nvSpPr>
        <p:spPr>
          <a:xfrm>
            <a:off x="685800" y="1447800"/>
            <a:ext cx="7772400" cy="4800600"/>
          </a:xfrm>
        </p:spPr>
        <p:txBody>
          <a:bodyPr/>
          <a:lstStyle/>
          <a:p>
            <a:pPr eaLnBrk="1" hangingPunct="1">
              <a:lnSpc>
                <a:spcPct val="90000"/>
              </a:lnSpc>
              <a:spcAft>
                <a:spcPts val="600"/>
              </a:spcAft>
            </a:pPr>
            <a:r>
              <a:rPr lang="en-US" sz="2800" dirty="0"/>
              <a:t>Consider 100MB </a:t>
            </a:r>
            <a:r>
              <a:rPr lang="en-US" sz="2800" b="1" dirty="0">
                <a:latin typeface="Times-Roman" charset="0"/>
              </a:rPr>
              <a:t>TOP SECRET</a:t>
            </a:r>
            <a:r>
              <a:rPr lang="en-US" sz="2800" dirty="0"/>
              <a:t> file</a:t>
            </a:r>
          </a:p>
          <a:p>
            <a:pPr lvl="1" eaLnBrk="1" hangingPunct="1">
              <a:lnSpc>
                <a:spcPct val="90000"/>
              </a:lnSpc>
              <a:spcAft>
                <a:spcPts val="600"/>
              </a:spcAft>
            </a:pPr>
            <a:r>
              <a:rPr lang="en-US" sz="2400" dirty="0"/>
              <a:t>Plaintext stored in </a:t>
            </a:r>
            <a:r>
              <a:rPr lang="en-US" sz="2400" b="1" dirty="0">
                <a:latin typeface="Times-Roman" charset="0"/>
              </a:rPr>
              <a:t>TOP SECRET</a:t>
            </a:r>
            <a:r>
              <a:rPr lang="en-US" sz="2400" dirty="0"/>
              <a:t> location</a:t>
            </a:r>
          </a:p>
          <a:p>
            <a:pPr lvl="1" eaLnBrk="1" hangingPunct="1">
              <a:lnSpc>
                <a:spcPct val="90000"/>
              </a:lnSpc>
              <a:spcAft>
                <a:spcPts val="600"/>
              </a:spcAft>
            </a:pPr>
            <a:r>
              <a:rPr lang="en-US" sz="2400" dirty="0" err="1"/>
              <a:t>Ciphertext</a:t>
            </a:r>
            <a:r>
              <a:rPr lang="en-US" sz="2400" dirty="0"/>
              <a:t> </a:t>
            </a:r>
            <a:r>
              <a:rPr lang="en-US" sz="2400" dirty="0" err="1">
                <a:sym typeface="Symbol" charset="2"/>
              </a:rPr>
              <a:t></a:t>
            </a:r>
            <a:r>
              <a:rPr lang="en-US" sz="2400" dirty="0">
                <a:sym typeface="Symbol" charset="2"/>
              </a:rPr>
              <a:t> </a:t>
            </a:r>
            <a:r>
              <a:rPr lang="en-US" sz="2400" dirty="0"/>
              <a:t>encrypted with AES using 256-bit key </a:t>
            </a:r>
            <a:r>
              <a:rPr lang="en-US" sz="2400" dirty="0" err="1">
                <a:sym typeface="Symbol" charset="2"/>
              </a:rPr>
              <a:t></a:t>
            </a:r>
            <a:r>
              <a:rPr lang="en-US" sz="2400" dirty="0"/>
              <a:t> stored in </a:t>
            </a:r>
            <a:r>
              <a:rPr lang="en-US" sz="2400" b="1" dirty="0">
                <a:latin typeface="Times-Roman" charset="0"/>
              </a:rPr>
              <a:t>UNCLASSIFIED</a:t>
            </a:r>
            <a:r>
              <a:rPr lang="en-US" sz="2400" dirty="0"/>
              <a:t> location</a:t>
            </a:r>
          </a:p>
          <a:p>
            <a:pPr eaLnBrk="1" hangingPunct="1">
              <a:lnSpc>
                <a:spcPct val="90000"/>
              </a:lnSpc>
              <a:spcAft>
                <a:spcPts val="600"/>
              </a:spcAft>
            </a:pPr>
            <a:r>
              <a:rPr lang="en-US" sz="2800" dirty="0"/>
              <a:t>Suppose we reduce covert channel capacity to 1 bit per second</a:t>
            </a:r>
          </a:p>
          <a:p>
            <a:pPr eaLnBrk="1" hangingPunct="1">
              <a:lnSpc>
                <a:spcPct val="90000"/>
              </a:lnSpc>
              <a:spcAft>
                <a:spcPts val="600"/>
              </a:spcAft>
            </a:pPr>
            <a:r>
              <a:rPr lang="en-US" sz="2800" dirty="0"/>
              <a:t>It would take more than 25 years to leak entire document thru a covert channel</a:t>
            </a:r>
          </a:p>
          <a:p>
            <a:pPr eaLnBrk="1" hangingPunct="1">
              <a:lnSpc>
                <a:spcPct val="90000"/>
              </a:lnSpc>
              <a:spcAft>
                <a:spcPts val="600"/>
              </a:spcAft>
            </a:pPr>
            <a:r>
              <a:rPr lang="en-US" sz="2800" dirty="0"/>
              <a:t>But it would take less than 5 minutes to leak 256-bit AES key thru covert channel!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ox(out)">
                                      <p:cBhvr>
                                        <p:cTn id="7" dur="500"/>
                                        <p:tgtEl>
                                          <p:spTgt spid="2355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box(out)">
                                      <p:cBhvr>
                                        <p:cTn id="12" dur="500"/>
                                        <p:tgtEl>
                                          <p:spTgt spid="2355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box(out)">
                                      <p:cBhvr>
                                        <p:cTn id="17" dur="500"/>
                                        <p:tgtEl>
                                          <p:spTgt spid="2355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box(out)">
                                      <p:cBhvr>
                                        <p:cTn id="22" dur="500"/>
                                        <p:tgtEl>
                                          <p:spTgt spid="2355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35523">
                                            <p:txEl>
                                              <p:pRg st="4" end="4"/>
                                            </p:txEl>
                                          </p:spTgt>
                                        </p:tgtEl>
                                        <p:attrNameLst>
                                          <p:attrName>style.visibility</p:attrName>
                                        </p:attrNameLst>
                                      </p:cBhvr>
                                      <p:to>
                                        <p:strVal val="visible"/>
                                      </p:to>
                                    </p:set>
                                    <p:animEffect transition="in" filter="box(out)">
                                      <p:cBhvr>
                                        <p:cTn id="27" dur="500"/>
                                        <p:tgtEl>
                                          <p:spTgt spid="2355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35523">
                                            <p:txEl>
                                              <p:pRg st="5" end="5"/>
                                            </p:txEl>
                                          </p:spTgt>
                                        </p:tgtEl>
                                        <p:attrNameLst>
                                          <p:attrName>style.visibility</p:attrName>
                                        </p:attrNameLst>
                                      </p:cBhvr>
                                      <p:to>
                                        <p:strVal val="visible"/>
                                      </p:to>
                                    </p:set>
                                    <p:animEffect transition="in" filter="box(out)">
                                      <p:cBhvr>
                                        <p:cTn id="32" dur="500"/>
                                        <p:tgtEl>
                                          <p:spTgt spid="2355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2"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72426DB-9EEF-9043-BB71-E513E1176B2A}" type="slidenum">
              <a:rPr lang="en-US" smtClean="0">
                <a:latin typeface="Times New Roman" charset="0"/>
              </a:rPr>
              <a:pPr/>
              <a:t>105</a:t>
            </a:fld>
            <a:endParaRPr lang="en-US">
              <a:latin typeface="Times New Roman" charset="0"/>
            </a:endParaRPr>
          </a:p>
        </p:txBody>
      </p:sp>
      <p:sp>
        <p:nvSpPr>
          <p:cNvPr id="108547" name="Rectangle 2"/>
          <p:cNvSpPr>
            <a:spLocks noGrp="1" noChangeArrowheads="1"/>
          </p:cNvSpPr>
          <p:nvPr>
            <p:ph type="title"/>
          </p:nvPr>
        </p:nvSpPr>
        <p:spPr>
          <a:xfrm>
            <a:off x="609600" y="152400"/>
            <a:ext cx="7848600" cy="838200"/>
          </a:xfrm>
        </p:spPr>
        <p:txBody>
          <a:bodyPr/>
          <a:lstStyle/>
          <a:p>
            <a:pPr eaLnBrk="1" hangingPunct="1"/>
            <a:r>
              <a:rPr lang="en-US" dirty="0"/>
              <a:t>Real-World Covert Channel</a:t>
            </a:r>
          </a:p>
        </p:txBody>
      </p:sp>
      <p:sp>
        <p:nvSpPr>
          <p:cNvPr id="228357" name="Rectangle 5"/>
          <p:cNvSpPr>
            <a:spLocks noGrp="1" noChangeArrowheads="1"/>
          </p:cNvSpPr>
          <p:nvPr>
            <p:ph type="body" idx="1"/>
          </p:nvPr>
        </p:nvSpPr>
        <p:spPr>
          <a:xfrm>
            <a:off x="838200" y="4419600"/>
            <a:ext cx="7620000" cy="1828800"/>
          </a:xfrm>
          <a:noFill/>
        </p:spPr>
        <p:txBody>
          <a:bodyPr/>
          <a:lstStyle/>
          <a:p>
            <a:pPr eaLnBrk="1" hangingPunct="1">
              <a:lnSpc>
                <a:spcPct val="90000"/>
              </a:lnSpc>
            </a:pPr>
            <a:r>
              <a:rPr lang="en-US" sz="2800" dirty="0"/>
              <a:t>Hide data in TCP header “reserved” field </a:t>
            </a:r>
          </a:p>
          <a:p>
            <a:pPr eaLnBrk="1" hangingPunct="1">
              <a:lnSpc>
                <a:spcPct val="90000"/>
              </a:lnSpc>
            </a:pPr>
            <a:r>
              <a:rPr lang="en-US" sz="2800" dirty="0"/>
              <a:t>Or use </a:t>
            </a:r>
            <a:r>
              <a:rPr lang="en-US" sz="2800" dirty="0" err="1">
                <a:latin typeface="Times-Roman" charset="0"/>
              </a:rPr>
              <a:t>covert_TCP</a:t>
            </a:r>
            <a:r>
              <a:rPr lang="en-US" sz="2800" dirty="0">
                <a:latin typeface="Times-Roman" charset="0"/>
              </a:rPr>
              <a:t>,</a:t>
            </a:r>
            <a:r>
              <a:rPr lang="en-US" sz="2800" dirty="0"/>
              <a:t> tool to hide data in</a:t>
            </a:r>
          </a:p>
          <a:p>
            <a:pPr lvl="1" eaLnBrk="1" hangingPunct="1">
              <a:lnSpc>
                <a:spcPct val="90000"/>
              </a:lnSpc>
            </a:pPr>
            <a:r>
              <a:rPr lang="en-US" sz="2400" dirty="0"/>
              <a:t>Sequence number</a:t>
            </a:r>
          </a:p>
          <a:p>
            <a:pPr lvl="1" eaLnBrk="1" hangingPunct="1">
              <a:lnSpc>
                <a:spcPct val="90000"/>
              </a:lnSpc>
            </a:pPr>
            <a:r>
              <a:rPr lang="en-US" sz="2400" dirty="0"/>
              <a:t>ACK number</a:t>
            </a:r>
          </a:p>
        </p:txBody>
      </p:sp>
      <p:grpSp>
        <p:nvGrpSpPr>
          <p:cNvPr id="58" name="Group 57"/>
          <p:cNvGrpSpPr/>
          <p:nvPr/>
        </p:nvGrpSpPr>
        <p:grpSpPr>
          <a:xfrm>
            <a:off x="713525" y="990600"/>
            <a:ext cx="7516075" cy="3418126"/>
            <a:chOff x="609600" y="1078468"/>
            <a:chExt cx="7516075" cy="3418126"/>
          </a:xfrm>
        </p:grpSpPr>
        <p:cxnSp>
          <p:nvCxnSpPr>
            <p:cNvPr id="7" name="Straight Connector 6"/>
            <p:cNvCxnSpPr/>
            <p:nvPr/>
          </p:nvCxnSpPr>
          <p:spPr>
            <a:xfrm>
              <a:off x="685800" y="1828800"/>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85800" y="2208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5800" y="2970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85800" y="3351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85800" y="3732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85800" y="4113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5800" y="4494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646906" y="3162300"/>
              <a:ext cx="26662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6666706" y="3162300"/>
              <a:ext cx="2667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610394" y="1752600"/>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2437606"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79255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flipH="1" flipV="1">
              <a:off x="42679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H="1" flipV="1">
              <a:off x="60967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9600" y="1371600"/>
              <a:ext cx="325555" cy="369332"/>
            </a:xfrm>
            <a:prstGeom prst="rect">
              <a:avLst/>
            </a:prstGeom>
            <a:noFill/>
          </p:spPr>
          <p:txBody>
            <a:bodyPr wrap="none" rtlCol="0">
              <a:spAutoFit/>
            </a:bodyPr>
            <a:lstStyle/>
            <a:p>
              <a:r>
                <a:rPr lang="en-US" sz="1800" dirty="0"/>
                <a:t>0</a:t>
              </a:r>
            </a:p>
          </p:txBody>
        </p:sp>
        <p:sp>
          <p:nvSpPr>
            <p:cNvPr id="26" name="TextBox 25"/>
            <p:cNvSpPr txBox="1"/>
            <p:nvPr/>
          </p:nvSpPr>
          <p:spPr>
            <a:xfrm>
              <a:off x="2438400" y="1371600"/>
              <a:ext cx="325555" cy="369332"/>
            </a:xfrm>
            <a:prstGeom prst="rect">
              <a:avLst/>
            </a:prstGeom>
            <a:noFill/>
          </p:spPr>
          <p:txBody>
            <a:bodyPr wrap="none" rtlCol="0">
              <a:spAutoFit/>
            </a:bodyPr>
            <a:lstStyle/>
            <a:p>
              <a:r>
                <a:rPr lang="en-US" sz="1800" dirty="0"/>
                <a:t>8</a:t>
              </a:r>
            </a:p>
          </p:txBody>
        </p:sp>
        <p:sp>
          <p:nvSpPr>
            <p:cNvPr id="27" name="TextBox 26"/>
            <p:cNvSpPr txBox="1"/>
            <p:nvPr/>
          </p:nvSpPr>
          <p:spPr>
            <a:xfrm>
              <a:off x="4267200" y="1371600"/>
              <a:ext cx="429475" cy="369332"/>
            </a:xfrm>
            <a:prstGeom prst="rect">
              <a:avLst/>
            </a:prstGeom>
            <a:noFill/>
          </p:spPr>
          <p:txBody>
            <a:bodyPr wrap="none" rtlCol="0">
              <a:spAutoFit/>
            </a:bodyPr>
            <a:lstStyle/>
            <a:p>
              <a:r>
                <a:rPr lang="en-US" sz="1800" dirty="0"/>
                <a:t>16</a:t>
              </a:r>
            </a:p>
          </p:txBody>
        </p:sp>
        <p:sp>
          <p:nvSpPr>
            <p:cNvPr id="28" name="TextBox 27"/>
            <p:cNvSpPr txBox="1"/>
            <p:nvPr/>
          </p:nvSpPr>
          <p:spPr>
            <a:xfrm>
              <a:off x="6096000" y="1371600"/>
              <a:ext cx="466444" cy="369332"/>
            </a:xfrm>
            <a:prstGeom prst="rect">
              <a:avLst/>
            </a:prstGeom>
            <a:noFill/>
          </p:spPr>
          <p:txBody>
            <a:bodyPr wrap="none" rtlCol="0">
              <a:spAutoFit/>
            </a:bodyPr>
            <a:lstStyle/>
            <a:p>
              <a:r>
                <a:rPr lang="en-US" sz="1800" dirty="0"/>
                <a:t>24</a:t>
              </a:r>
            </a:p>
          </p:txBody>
        </p:sp>
        <p:sp>
          <p:nvSpPr>
            <p:cNvPr id="29" name="TextBox 28"/>
            <p:cNvSpPr txBox="1"/>
            <p:nvPr/>
          </p:nvSpPr>
          <p:spPr>
            <a:xfrm>
              <a:off x="7696200" y="1371600"/>
              <a:ext cx="429475" cy="369332"/>
            </a:xfrm>
            <a:prstGeom prst="rect">
              <a:avLst/>
            </a:prstGeom>
            <a:noFill/>
          </p:spPr>
          <p:txBody>
            <a:bodyPr wrap="none" rtlCol="0">
              <a:spAutoFit/>
            </a:bodyPr>
            <a:lstStyle/>
            <a:p>
              <a:r>
                <a:rPr lang="en-US" sz="1800" dirty="0"/>
                <a:t>31</a:t>
              </a:r>
            </a:p>
          </p:txBody>
        </p:sp>
        <p:cxnSp>
          <p:nvCxnSpPr>
            <p:cNvPr id="33" name="Straight Connector 32"/>
            <p:cNvCxnSpPr/>
            <p:nvPr/>
          </p:nvCxnSpPr>
          <p:spPr>
            <a:xfrm rot="5400000">
              <a:off x="4152900" y="2019300"/>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41521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39250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3694905"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663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32377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30106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27805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14104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5400000">
              <a:off x="4152106" y="3542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5982494" y="3923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85800" y="2589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048000" y="4095690"/>
              <a:ext cx="2636760" cy="400110"/>
            </a:xfrm>
            <a:prstGeom prst="rect">
              <a:avLst/>
            </a:prstGeom>
            <a:noFill/>
          </p:spPr>
          <p:txBody>
            <a:bodyPr wrap="none" rtlCol="0">
              <a:spAutoFit/>
            </a:bodyPr>
            <a:lstStyle/>
            <a:p>
              <a:r>
                <a:rPr lang="en-US" sz="2000" dirty="0">
                  <a:latin typeface="Arial"/>
                  <a:cs typeface="Arial"/>
                </a:rPr>
                <a:t>Data (variable length)</a:t>
              </a:r>
            </a:p>
          </p:txBody>
        </p:sp>
        <p:sp>
          <p:nvSpPr>
            <p:cNvPr id="47" name="TextBox 46"/>
            <p:cNvSpPr txBox="1"/>
            <p:nvPr/>
          </p:nvSpPr>
          <p:spPr>
            <a:xfrm>
              <a:off x="2819400" y="3714690"/>
              <a:ext cx="1068572" cy="400110"/>
            </a:xfrm>
            <a:prstGeom prst="rect">
              <a:avLst/>
            </a:prstGeom>
            <a:noFill/>
          </p:spPr>
          <p:txBody>
            <a:bodyPr wrap="none" rtlCol="0">
              <a:spAutoFit/>
            </a:bodyPr>
            <a:lstStyle/>
            <a:p>
              <a:r>
                <a:rPr lang="en-US" sz="2000" dirty="0">
                  <a:latin typeface="Arial"/>
                  <a:cs typeface="Arial"/>
                </a:rPr>
                <a:t>Options</a:t>
              </a:r>
            </a:p>
          </p:txBody>
        </p:sp>
        <p:sp>
          <p:nvSpPr>
            <p:cNvPr id="48" name="TextBox 47"/>
            <p:cNvSpPr txBox="1"/>
            <p:nvPr/>
          </p:nvSpPr>
          <p:spPr>
            <a:xfrm>
              <a:off x="6553200" y="3714690"/>
              <a:ext cx="1125929" cy="400110"/>
            </a:xfrm>
            <a:prstGeom prst="rect">
              <a:avLst/>
            </a:prstGeom>
            <a:noFill/>
          </p:spPr>
          <p:txBody>
            <a:bodyPr wrap="none" rtlCol="0">
              <a:spAutoFit/>
            </a:bodyPr>
            <a:lstStyle/>
            <a:p>
              <a:r>
                <a:rPr lang="en-US" sz="2000" dirty="0">
                  <a:latin typeface="Arial"/>
                  <a:cs typeface="Arial"/>
                </a:rPr>
                <a:t>Padding</a:t>
              </a:r>
            </a:p>
          </p:txBody>
        </p:sp>
        <p:sp>
          <p:nvSpPr>
            <p:cNvPr id="49" name="TextBox 48"/>
            <p:cNvSpPr txBox="1"/>
            <p:nvPr/>
          </p:nvSpPr>
          <p:spPr>
            <a:xfrm>
              <a:off x="1804214" y="3352800"/>
              <a:ext cx="1396186" cy="400110"/>
            </a:xfrm>
            <a:prstGeom prst="rect">
              <a:avLst/>
            </a:prstGeom>
            <a:noFill/>
          </p:spPr>
          <p:txBody>
            <a:bodyPr wrap="none" rtlCol="0">
              <a:spAutoFit/>
            </a:bodyPr>
            <a:lstStyle/>
            <a:p>
              <a:r>
                <a:rPr lang="en-US" sz="2000" dirty="0">
                  <a:latin typeface="Arial"/>
                  <a:cs typeface="Arial"/>
                </a:rPr>
                <a:t>Checksum</a:t>
              </a:r>
            </a:p>
          </p:txBody>
        </p:sp>
        <p:sp>
          <p:nvSpPr>
            <p:cNvPr id="50" name="TextBox 49"/>
            <p:cNvSpPr txBox="1"/>
            <p:nvPr/>
          </p:nvSpPr>
          <p:spPr>
            <a:xfrm>
              <a:off x="5257800" y="3352800"/>
              <a:ext cx="1838965" cy="400110"/>
            </a:xfrm>
            <a:prstGeom prst="rect">
              <a:avLst/>
            </a:prstGeom>
            <a:noFill/>
          </p:spPr>
          <p:txBody>
            <a:bodyPr wrap="none" rtlCol="0">
              <a:spAutoFit/>
            </a:bodyPr>
            <a:lstStyle/>
            <a:p>
              <a:r>
                <a:rPr lang="en-US" sz="2000" dirty="0">
                  <a:latin typeface="Arial"/>
                  <a:cs typeface="Arial"/>
                </a:rPr>
                <a:t>Urgent Pointer</a:t>
              </a:r>
            </a:p>
          </p:txBody>
        </p:sp>
        <p:sp>
          <p:nvSpPr>
            <p:cNvPr id="51" name="TextBox 50"/>
            <p:cNvSpPr txBox="1"/>
            <p:nvPr/>
          </p:nvSpPr>
          <p:spPr>
            <a:xfrm>
              <a:off x="5660980" y="2952690"/>
              <a:ext cx="1120820" cy="400110"/>
            </a:xfrm>
            <a:prstGeom prst="rect">
              <a:avLst/>
            </a:prstGeom>
            <a:noFill/>
          </p:spPr>
          <p:txBody>
            <a:bodyPr wrap="none" rtlCol="0">
              <a:spAutoFit/>
            </a:bodyPr>
            <a:lstStyle/>
            <a:p>
              <a:r>
                <a:rPr lang="en-US" sz="2000" dirty="0">
                  <a:latin typeface="Arial"/>
                  <a:cs typeface="Arial"/>
                </a:rPr>
                <a:t>Window</a:t>
              </a:r>
            </a:p>
          </p:txBody>
        </p:sp>
        <p:sp>
          <p:nvSpPr>
            <p:cNvPr id="52" name="TextBox 51"/>
            <p:cNvSpPr txBox="1"/>
            <p:nvPr/>
          </p:nvSpPr>
          <p:spPr>
            <a:xfrm>
              <a:off x="2666842" y="2571690"/>
              <a:ext cx="3276758" cy="400110"/>
            </a:xfrm>
            <a:prstGeom prst="rect">
              <a:avLst/>
            </a:prstGeom>
            <a:noFill/>
          </p:spPr>
          <p:txBody>
            <a:bodyPr wrap="none" rtlCol="0">
              <a:spAutoFit/>
            </a:bodyPr>
            <a:lstStyle/>
            <a:p>
              <a:r>
                <a:rPr lang="en-US" sz="2000" dirty="0">
                  <a:latin typeface="Arial"/>
                  <a:cs typeface="Arial"/>
                </a:rPr>
                <a:t>Acknowledgement Number</a:t>
              </a:r>
            </a:p>
          </p:txBody>
        </p:sp>
        <p:sp>
          <p:nvSpPr>
            <p:cNvPr id="53" name="TextBox 52"/>
            <p:cNvSpPr txBox="1"/>
            <p:nvPr/>
          </p:nvSpPr>
          <p:spPr>
            <a:xfrm>
              <a:off x="3124200" y="2209800"/>
              <a:ext cx="2326278" cy="400110"/>
            </a:xfrm>
            <a:prstGeom prst="rect">
              <a:avLst/>
            </a:prstGeom>
            <a:noFill/>
          </p:spPr>
          <p:txBody>
            <a:bodyPr wrap="none" rtlCol="0">
              <a:spAutoFit/>
            </a:bodyPr>
            <a:lstStyle/>
            <a:p>
              <a:r>
                <a:rPr lang="en-US" sz="2000" dirty="0">
                  <a:latin typeface="Arial"/>
                  <a:cs typeface="Arial"/>
                </a:rPr>
                <a:t>Sequence Number</a:t>
              </a:r>
            </a:p>
          </p:txBody>
        </p:sp>
        <p:sp>
          <p:nvSpPr>
            <p:cNvPr id="54" name="TextBox 53"/>
            <p:cNvSpPr txBox="1"/>
            <p:nvPr/>
          </p:nvSpPr>
          <p:spPr>
            <a:xfrm>
              <a:off x="1713065" y="2952690"/>
              <a:ext cx="1182535" cy="400110"/>
            </a:xfrm>
            <a:prstGeom prst="rect">
              <a:avLst/>
            </a:prstGeom>
            <a:noFill/>
          </p:spPr>
          <p:txBody>
            <a:bodyPr wrap="none" rtlCol="0">
              <a:spAutoFit/>
            </a:bodyPr>
            <a:lstStyle/>
            <a:p>
              <a:r>
                <a:rPr lang="en-US" sz="2000" dirty="0">
                  <a:latin typeface="Arial"/>
                  <a:cs typeface="Arial"/>
                </a:rPr>
                <a:t>reserved</a:t>
              </a:r>
              <a:endParaRPr lang="en-US" sz="1800" dirty="0">
                <a:latin typeface="Arial"/>
                <a:cs typeface="Arial"/>
              </a:endParaRPr>
            </a:p>
          </p:txBody>
        </p:sp>
        <p:sp>
          <p:nvSpPr>
            <p:cNvPr id="55" name="TextBox 54"/>
            <p:cNvSpPr txBox="1"/>
            <p:nvPr/>
          </p:nvSpPr>
          <p:spPr>
            <a:xfrm>
              <a:off x="762000" y="2952690"/>
              <a:ext cx="864189" cy="400110"/>
            </a:xfrm>
            <a:prstGeom prst="rect">
              <a:avLst/>
            </a:prstGeom>
            <a:noFill/>
          </p:spPr>
          <p:txBody>
            <a:bodyPr wrap="none" rtlCol="0">
              <a:spAutoFit/>
            </a:bodyPr>
            <a:lstStyle/>
            <a:p>
              <a:r>
                <a:rPr lang="en-US" sz="2000" dirty="0">
                  <a:latin typeface="Arial"/>
                  <a:cs typeface="Arial"/>
                </a:rPr>
                <a:t>Offset</a:t>
              </a:r>
            </a:p>
          </p:txBody>
        </p:sp>
        <p:sp>
          <p:nvSpPr>
            <p:cNvPr id="56" name="TextBox 55"/>
            <p:cNvSpPr txBox="1"/>
            <p:nvPr/>
          </p:nvSpPr>
          <p:spPr>
            <a:xfrm>
              <a:off x="5181600" y="1828800"/>
              <a:ext cx="2009459" cy="400110"/>
            </a:xfrm>
            <a:prstGeom prst="rect">
              <a:avLst/>
            </a:prstGeom>
            <a:noFill/>
          </p:spPr>
          <p:txBody>
            <a:bodyPr wrap="none" rtlCol="0">
              <a:spAutoFit/>
            </a:bodyPr>
            <a:lstStyle/>
            <a:p>
              <a:r>
                <a:rPr lang="en-US" sz="2000" dirty="0">
                  <a:latin typeface="Arial"/>
                  <a:cs typeface="Arial"/>
                </a:rPr>
                <a:t>Destination Port</a:t>
              </a:r>
            </a:p>
          </p:txBody>
        </p:sp>
        <p:sp>
          <p:nvSpPr>
            <p:cNvPr id="57" name="TextBox 56"/>
            <p:cNvSpPr txBox="1"/>
            <p:nvPr/>
          </p:nvSpPr>
          <p:spPr>
            <a:xfrm>
              <a:off x="1752600" y="1828800"/>
              <a:ext cx="1538953" cy="400110"/>
            </a:xfrm>
            <a:prstGeom prst="rect">
              <a:avLst/>
            </a:prstGeom>
            <a:noFill/>
          </p:spPr>
          <p:txBody>
            <a:bodyPr wrap="none" rtlCol="0">
              <a:spAutoFit/>
            </a:bodyPr>
            <a:lstStyle/>
            <a:p>
              <a:r>
                <a:rPr lang="en-US" sz="2000" dirty="0">
                  <a:latin typeface="Arial"/>
                  <a:cs typeface="Arial"/>
                </a:rPr>
                <a:t>Source Port</a:t>
              </a:r>
            </a:p>
          </p:txBody>
        </p:sp>
        <p:cxnSp>
          <p:nvCxnSpPr>
            <p:cNvPr id="59" name="Straight Arrow Connector 58"/>
            <p:cNvCxnSpPr/>
            <p:nvPr/>
          </p:nvCxnSpPr>
          <p:spPr>
            <a:xfrm rot="10800000">
              <a:off x="682752" y="1293811"/>
              <a:ext cx="33558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rot="10800000">
              <a:off x="4648200" y="1293812"/>
              <a:ext cx="3355848" cy="158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995928" y="1078468"/>
              <a:ext cx="607445" cy="369332"/>
            </a:xfrm>
            <a:prstGeom prst="rect">
              <a:avLst/>
            </a:prstGeom>
            <a:noFill/>
          </p:spPr>
          <p:txBody>
            <a:bodyPr wrap="none" rtlCol="0">
              <a:spAutoFit/>
            </a:bodyPr>
            <a:lstStyle/>
            <a:p>
              <a:r>
                <a:rPr lang="en-US" sz="1800" dirty="0"/>
                <a:t>bits</a:t>
              </a:r>
            </a:p>
          </p:txBody>
        </p:sp>
        <p:sp>
          <p:nvSpPr>
            <p:cNvPr id="64" name="TextBox 63"/>
            <p:cNvSpPr txBox="1"/>
            <p:nvPr/>
          </p:nvSpPr>
          <p:spPr>
            <a:xfrm>
              <a:off x="2907792" y="2971800"/>
              <a:ext cx="351366" cy="369332"/>
            </a:xfrm>
            <a:prstGeom prst="rect">
              <a:avLst/>
            </a:prstGeom>
            <a:noFill/>
          </p:spPr>
          <p:txBody>
            <a:bodyPr wrap="none" rtlCol="0">
              <a:spAutoFit/>
            </a:bodyPr>
            <a:lstStyle/>
            <a:p>
              <a:r>
                <a:rPr lang="en-US" sz="1800" dirty="0">
                  <a:latin typeface="Arial"/>
                  <a:cs typeface="Arial"/>
                </a:rPr>
                <a:t>U</a:t>
              </a:r>
            </a:p>
          </p:txBody>
        </p:sp>
        <p:sp>
          <p:nvSpPr>
            <p:cNvPr id="69" name="TextBox 68"/>
            <p:cNvSpPr txBox="1"/>
            <p:nvPr/>
          </p:nvSpPr>
          <p:spPr>
            <a:xfrm>
              <a:off x="3153834" y="2971800"/>
              <a:ext cx="351366" cy="369332"/>
            </a:xfrm>
            <a:prstGeom prst="rect">
              <a:avLst/>
            </a:prstGeom>
            <a:noFill/>
          </p:spPr>
          <p:txBody>
            <a:bodyPr wrap="none" rtlCol="0">
              <a:spAutoFit/>
            </a:bodyPr>
            <a:lstStyle/>
            <a:p>
              <a:r>
                <a:rPr lang="en-US" sz="1800" dirty="0">
                  <a:latin typeface="Arial"/>
                  <a:cs typeface="Arial"/>
                </a:rPr>
                <a:t>A</a:t>
              </a:r>
            </a:p>
          </p:txBody>
        </p:sp>
        <p:sp>
          <p:nvSpPr>
            <p:cNvPr id="70" name="TextBox 69"/>
            <p:cNvSpPr txBox="1"/>
            <p:nvPr/>
          </p:nvSpPr>
          <p:spPr>
            <a:xfrm>
              <a:off x="3383280" y="2971800"/>
              <a:ext cx="334459" cy="369332"/>
            </a:xfrm>
            <a:prstGeom prst="rect">
              <a:avLst/>
            </a:prstGeom>
            <a:noFill/>
          </p:spPr>
          <p:txBody>
            <a:bodyPr wrap="none" rtlCol="0">
              <a:spAutoFit/>
            </a:bodyPr>
            <a:lstStyle/>
            <a:p>
              <a:r>
                <a:rPr lang="en-US" sz="1800" dirty="0">
                  <a:latin typeface="Arial"/>
                  <a:cs typeface="Arial"/>
                </a:rPr>
                <a:t>P</a:t>
              </a:r>
            </a:p>
          </p:txBody>
        </p:sp>
        <p:sp>
          <p:nvSpPr>
            <p:cNvPr id="71" name="TextBox 70"/>
            <p:cNvSpPr txBox="1"/>
            <p:nvPr/>
          </p:nvSpPr>
          <p:spPr>
            <a:xfrm>
              <a:off x="3593592" y="2971800"/>
              <a:ext cx="351378" cy="369332"/>
            </a:xfrm>
            <a:prstGeom prst="rect">
              <a:avLst/>
            </a:prstGeom>
            <a:noFill/>
          </p:spPr>
          <p:txBody>
            <a:bodyPr wrap="none" rtlCol="0">
              <a:spAutoFit/>
            </a:bodyPr>
            <a:lstStyle/>
            <a:p>
              <a:r>
                <a:rPr lang="en-US" sz="1800" dirty="0">
                  <a:latin typeface="Arial"/>
                  <a:cs typeface="Arial"/>
                </a:rPr>
                <a:t>R</a:t>
              </a:r>
            </a:p>
          </p:txBody>
        </p:sp>
        <p:sp>
          <p:nvSpPr>
            <p:cNvPr id="72" name="TextBox 71"/>
            <p:cNvSpPr txBox="1"/>
            <p:nvPr/>
          </p:nvSpPr>
          <p:spPr>
            <a:xfrm>
              <a:off x="3831336" y="2971800"/>
              <a:ext cx="338629" cy="369332"/>
            </a:xfrm>
            <a:prstGeom prst="rect">
              <a:avLst/>
            </a:prstGeom>
            <a:noFill/>
          </p:spPr>
          <p:txBody>
            <a:bodyPr wrap="none" rtlCol="0">
              <a:spAutoFit/>
            </a:bodyPr>
            <a:lstStyle/>
            <a:p>
              <a:r>
                <a:rPr lang="en-US" sz="1800" dirty="0">
                  <a:latin typeface="Arial"/>
                  <a:cs typeface="Arial"/>
                </a:rPr>
                <a:t>S</a:t>
              </a:r>
            </a:p>
          </p:txBody>
        </p:sp>
        <p:sp>
          <p:nvSpPr>
            <p:cNvPr id="73" name="TextBox 72"/>
            <p:cNvSpPr txBox="1"/>
            <p:nvPr/>
          </p:nvSpPr>
          <p:spPr>
            <a:xfrm>
              <a:off x="4078224" y="2971800"/>
              <a:ext cx="325668" cy="369332"/>
            </a:xfrm>
            <a:prstGeom prst="rect">
              <a:avLst/>
            </a:prstGeom>
            <a:noFill/>
          </p:spPr>
          <p:txBody>
            <a:bodyPr wrap="none" rtlCol="0">
              <a:spAutoFit/>
            </a:bodyPr>
            <a:lstStyle/>
            <a:p>
              <a:r>
                <a:rPr lang="en-US" sz="1800" dirty="0">
                  <a:latin typeface="Arial"/>
                  <a:cs typeface="Arial"/>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box(out)">
                                      <p:cBhvr>
                                        <p:cTn id="7" dur="500"/>
                                        <p:tgtEl>
                                          <p:spTgt spid="22835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8357">
                                            <p:txEl>
                                              <p:pRg st="1" end="1"/>
                                            </p:txEl>
                                          </p:spTgt>
                                        </p:tgtEl>
                                        <p:attrNameLst>
                                          <p:attrName>style.visibility</p:attrName>
                                        </p:attrNameLst>
                                      </p:cBhvr>
                                      <p:to>
                                        <p:strVal val="visible"/>
                                      </p:to>
                                    </p:set>
                                    <p:animEffect transition="in" filter="box(out)">
                                      <p:cBhvr>
                                        <p:cTn id="12" dur="500"/>
                                        <p:tgtEl>
                                          <p:spTgt spid="22835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8357">
                                            <p:txEl>
                                              <p:pRg st="2" end="2"/>
                                            </p:txEl>
                                          </p:spTgt>
                                        </p:tgtEl>
                                        <p:attrNameLst>
                                          <p:attrName>style.visibility</p:attrName>
                                        </p:attrNameLst>
                                      </p:cBhvr>
                                      <p:to>
                                        <p:strVal val="visible"/>
                                      </p:to>
                                    </p:set>
                                    <p:animEffect transition="in" filter="box(out)">
                                      <p:cBhvr>
                                        <p:cTn id="17" dur="500"/>
                                        <p:tgtEl>
                                          <p:spTgt spid="22835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8357">
                                            <p:txEl>
                                              <p:pRg st="3" end="3"/>
                                            </p:txEl>
                                          </p:spTgt>
                                        </p:tgtEl>
                                        <p:attrNameLst>
                                          <p:attrName>style.visibility</p:attrName>
                                        </p:attrNameLst>
                                      </p:cBhvr>
                                      <p:to>
                                        <p:strVal val="visible"/>
                                      </p:to>
                                    </p:set>
                                    <p:animEffect transition="in" filter="box(out)">
                                      <p:cBhvr>
                                        <p:cTn id="22" dur="500"/>
                                        <p:tgtEl>
                                          <p:spTgt spid="22835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2"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2C89F41-A6C9-3C4E-BFFF-6C6EB7337106}" type="slidenum">
              <a:rPr lang="en-US" smtClean="0">
                <a:latin typeface="Times New Roman" charset="0"/>
              </a:rPr>
              <a:pPr/>
              <a:t>106</a:t>
            </a:fld>
            <a:endParaRPr lang="en-US">
              <a:latin typeface="Times New Roman" charset="0"/>
            </a:endParaRPr>
          </a:p>
        </p:txBody>
      </p:sp>
      <p:sp>
        <p:nvSpPr>
          <p:cNvPr id="109571" name="Rectangle 2"/>
          <p:cNvSpPr>
            <a:spLocks noGrp="1" noChangeArrowheads="1"/>
          </p:cNvSpPr>
          <p:nvPr>
            <p:ph type="title"/>
          </p:nvPr>
        </p:nvSpPr>
        <p:spPr>
          <a:xfrm>
            <a:off x="685800" y="228600"/>
            <a:ext cx="7772400" cy="914400"/>
          </a:xfrm>
        </p:spPr>
        <p:txBody>
          <a:bodyPr/>
          <a:lstStyle/>
          <a:p>
            <a:pPr eaLnBrk="1" hangingPunct="1"/>
            <a:r>
              <a:rPr lang="en-US"/>
              <a:t>Real-World Covert Channel</a:t>
            </a:r>
          </a:p>
        </p:txBody>
      </p:sp>
      <p:sp>
        <p:nvSpPr>
          <p:cNvPr id="109572" name="Rectangle 3"/>
          <p:cNvSpPr>
            <a:spLocks noGrp="1" noChangeArrowheads="1"/>
          </p:cNvSpPr>
          <p:nvPr>
            <p:ph type="body" idx="1"/>
          </p:nvPr>
        </p:nvSpPr>
        <p:spPr>
          <a:xfrm>
            <a:off x="685800" y="1219200"/>
            <a:ext cx="7772400" cy="1447800"/>
          </a:xfrm>
          <a:noFill/>
        </p:spPr>
        <p:txBody>
          <a:bodyPr/>
          <a:lstStyle/>
          <a:p>
            <a:pPr eaLnBrk="1" hangingPunct="1">
              <a:lnSpc>
                <a:spcPct val="85000"/>
              </a:lnSpc>
            </a:pPr>
            <a:r>
              <a:rPr lang="en-US" sz="2800"/>
              <a:t>Hide data in TCP sequence numbers</a:t>
            </a:r>
          </a:p>
          <a:p>
            <a:pPr eaLnBrk="1" hangingPunct="1">
              <a:lnSpc>
                <a:spcPct val="85000"/>
              </a:lnSpc>
            </a:pPr>
            <a:r>
              <a:rPr lang="en-US" sz="2800"/>
              <a:t>Tool: </a:t>
            </a:r>
            <a:r>
              <a:rPr lang="en-US" sz="2800">
                <a:latin typeface="Times-Roman" charset="0"/>
              </a:rPr>
              <a:t>covert_TCP</a:t>
            </a:r>
          </a:p>
          <a:p>
            <a:pPr eaLnBrk="1" hangingPunct="1">
              <a:lnSpc>
                <a:spcPct val="85000"/>
              </a:lnSpc>
            </a:pPr>
            <a:r>
              <a:rPr lang="en-US" sz="2800"/>
              <a:t>Sequence number </a:t>
            </a:r>
            <a:r>
              <a:rPr lang="en-US" sz="2800">
                <a:latin typeface="Times-Roman" charset="0"/>
              </a:rPr>
              <a:t>X</a:t>
            </a:r>
            <a:r>
              <a:rPr lang="en-US" sz="2800"/>
              <a:t> contains covert info</a:t>
            </a:r>
          </a:p>
        </p:txBody>
      </p:sp>
      <p:grpSp>
        <p:nvGrpSpPr>
          <p:cNvPr id="109573" name="Group 19"/>
          <p:cNvGrpSpPr>
            <a:grpSpLocks/>
          </p:cNvGrpSpPr>
          <p:nvPr/>
        </p:nvGrpSpPr>
        <p:grpSpPr bwMode="auto">
          <a:xfrm>
            <a:off x="777875" y="2809875"/>
            <a:ext cx="7977188" cy="3362325"/>
            <a:chOff x="490" y="1770"/>
            <a:chExt cx="5025" cy="2118"/>
          </a:xfrm>
        </p:grpSpPr>
        <p:pic>
          <p:nvPicPr>
            <p:cNvPr id="109574" name="Picture 18" descr="Laptop computer L 1.tif                                        00118CF0Macintosh HD                   BC93A1CC:"/>
            <p:cNvPicPr>
              <a:picLocks noChangeAspect="1" noChangeArrowheads="1"/>
            </p:cNvPicPr>
            <p:nvPr/>
          </p:nvPicPr>
          <p:blipFill>
            <a:blip r:embed="rId2"/>
            <a:srcRect/>
            <a:stretch>
              <a:fillRect/>
            </a:stretch>
          </p:blipFill>
          <p:spPr bwMode="auto">
            <a:xfrm>
              <a:off x="4560" y="2944"/>
              <a:ext cx="624" cy="416"/>
            </a:xfrm>
            <a:prstGeom prst="rect">
              <a:avLst/>
            </a:prstGeom>
            <a:noFill/>
            <a:ln w="9525">
              <a:noFill/>
              <a:miter lim="800000"/>
              <a:headEnd/>
              <a:tailEnd/>
            </a:ln>
          </p:spPr>
        </p:pic>
        <p:sp>
          <p:nvSpPr>
            <p:cNvPr id="109575" name="Rectangle 7"/>
            <p:cNvSpPr>
              <a:spLocks noChangeArrowheads="1"/>
            </p:cNvSpPr>
            <p:nvPr/>
          </p:nvSpPr>
          <p:spPr bwMode="auto">
            <a:xfrm>
              <a:off x="490" y="3408"/>
              <a:ext cx="1192" cy="473"/>
            </a:xfrm>
            <a:prstGeom prst="rect">
              <a:avLst/>
            </a:prstGeom>
            <a:noFill/>
            <a:ln w="9525">
              <a:noFill/>
              <a:miter lim="800000"/>
              <a:headEnd/>
              <a:tailEnd/>
            </a:ln>
          </p:spPr>
          <p:txBody>
            <a:bodyPr wrap="none">
              <a:prstTxWarp prst="textNoShape">
                <a:avLst/>
              </a:prstTxWarp>
              <a:spAutoFit/>
            </a:bodyPr>
            <a:lstStyle/>
            <a:p>
              <a:pPr marL="457200" indent="-457200" algn="ctr">
                <a:buFont typeface="Times" charset="0"/>
                <a:buNone/>
              </a:pPr>
              <a:r>
                <a:rPr lang="en-US" sz="2000">
                  <a:latin typeface="Times-Roman" charset="0"/>
                </a:rPr>
                <a:t>A. Covert_TCP</a:t>
              </a:r>
            </a:p>
            <a:p>
              <a:pPr marL="457200" indent="-457200" algn="ctr">
                <a:buFont typeface="Times" charset="0"/>
                <a:buNone/>
              </a:pPr>
              <a:r>
                <a:rPr lang="en-US" sz="2000" b="1">
                  <a:solidFill>
                    <a:schemeClr val="accent2"/>
                  </a:solidFill>
                </a:rPr>
                <a:t>sender</a:t>
              </a:r>
              <a:endParaRPr lang="en-US" sz="2000"/>
            </a:p>
          </p:txBody>
        </p:sp>
        <p:sp>
          <p:nvSpPr>
            <p:cNvPr id="109576" name="Rectangle 8"/>
            <p:cNvSpPr>
              <a:spLocks noChangeArrowheads="1"/>
            </p:cNvSpPr>
            <p:nvPr/>
          </p:nvSpPr>
          <p:spPr bwMode="auto">
            <a:xfrm>
              <a:off x="4266" y="3384"/>
              <a:ext cx="124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C. Covert_TCP</a:t>
              </a:r>
              <a:r>
                <a:rPr lang="en-US" sz="2000"/>
                <a:t> </a:t>
              </a:r>
            </a:p>
            <a:p>
              <a:pPr algn="ctr"/>
              <a:r>
                <a:rPr lang="en-US" sz="2000" b="1">
                  <a:solidFill>
                    <a:schemeClr val="accent2"/>
                  </a:solidFill>
                </a:rPr>
                <a:t>receiver</a:t>
              </a:r>
            </a:p>
          </p:txBody>
        </p:sp>
        <p:sp>
          <p:nvSpPr>
            <p:cNvPr id="109577" name="Rectangle 9"/>
            <p:cNvSpPr>
              <a:spLocks noChangeArrowheads="1"/>
            </p:cNvSpPr>
            <p:nvPr/>
          </p:nvSpPr>
          <p:spPr bwMode="auto">
            <a:xfrm>
              <a:off x="2479" y="2448"/>
              <a:ext cx="97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B</a:t>
              </a:r>
              <a:r>
                <a:rPr lang="en-US" sz="2000"/>
                <a:t>. Innocent</a:t>
              </a:r>
            </a:p>
            <a:p>
              <a:pPr algn="ctr"/>
              <a:r>
                <a:rPr lang="en-US" sz="2000"/>
                <a:t> server</a:t>
              </a:r>
            </a:p>
          </p:txBody>
        </p:sp>
        <p:sp>
          <p:nvSpPr>
            <p:cNvPr id="109578" name="Line 10"/>
            <p:cNvSpPr>
              <a:spLocks noChangeShapeType="1"/>
            </p:cNvSpPr>
            <p:nvPr/>
          </p:nvSpPr>
          <p:spPr bwMode="auto">
            <a:xfrm flipV="1">
              <a:off x="1248" y="2154"/>
              <a:ext cx="1344" cy="86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79" name="Line 11"/>
            <p:cNvSpPr>
              <a:spLocks noChangeShapeType="1"/>
            </p:cNvSpPr>
            <p:nvPr/>
          </p:nvSpPr>
          <p:spPr bwMode="auto">
            <a:xfrm>
              <a:off x="3264" y="2160"/>
              <a:ext cx="1440" cy="85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80" name="Rectangle 12"/>
            <p:cNvSpPr>
              <a:spLocks noChangeArrowheads="1"/>
            </p:cNvSpPr>
            <p:nvPr/>
          </p:nvSpPr>
          <p:spPr bwMode="auto">
            <a:xfrm>
              <a:off x="732" y="1933"/>
              <a:ext cx="1495" cy="919"/>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SYN</a:t>
              </a:r>
              <a:endParaRPr lang="en-US" sz="2000"/>
            </a:p>
            <a:p>
              <a:r>
                <a:rPr lang="en-US" sz="2000"/>
                <a:t>Spoofed source: </a:t>
              </a:r>
              <a:r>
                <a:rPr lang="en-US" sz="2000">
                  <a:latin typeface="Times-Roman" charset="0"/>
                </a:rPr>
                <a:t>C</a:t>
              </a:r>
              <a:endParaRPr lang="en-US" sz="2000"/>
            </a:p>
            <a:p>
              <a:r>
                <a:rPr lang="en-US" sz="2000"/>
                <a:t>Destination: </a:t>
              </a:r>
              <a:r>
                <a:rPr lang="en-US" sz="2000">
                  <a:latin typeface="Times-Roman" charset="0"/>
                </a:rPr>
                <a:t>B</a:t>
              </a:r>
              <a:endParaRPr lang="en-US" sz="2000"/>
            </a:p>
            <a:p>
              <a:r>
                <a:rPr lang="en-US" sz="2000">
                  <a:latin typeface="Times-Roman" charset="0"/>
                </a:rPr>
                <a:t>SEQ</a:t>
              </a:r>
              <a:r>
                <a:rPr lang="en-US" sz="2000"/>
                <a:t>: </a:t>
              </a:r>
              <a:r>
                <a:rPr lang="en-US" sz="2000">
                  <a:latin typeface="Times-Roman" charset="0"/>
                </a:rPr>
                <a:t>X</a:t>
              </a:r>
              <a:endParaRPr lang="en-US" sz="2000"/>
            </a:p>
          </p:txBody>
        </p:sp>
        <p:sp>
          <p:nvSpPr>
            <p:cNvPr id="109581" name="Rectangle 13"/>
            <p:cNvSpPr>
              <a:spLocks noChangeArrowheads="1"/>
            </p:cNvSpPr>
            <p:nvPr/>
          </p:nvSpPr>
          <p:spPr bwMode="auto">
            <a:xfrm>
              <a:off x="4080" y="1770"/>
              <a:ext cx="1183" cy="950"/>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ACK</a:t>
              </a:r>
              <a:r>
                <a:rPr lang="en-US" sz="2000"/>
                <a:t> (or </a:t>
              </a:r>
              <a:r>
                <a:rPr lang="en-US" sz="2000">
                  <a:latin typeface="Times-Roman" charset="0"/>
                </a:rPr>
                <a:t>RST</a:t>
              </a:r>
              <a:r>
                <a:rPr lang="en-US" sz="2000"/>
                <a:t>)</a:t>
              </a:r>
            </a:p>
            <a:p>
              <a:r>
                <a:rPr lang="en-US" sz="2000"/>
                <a:t>Source: </a:t>
              </a:r>
              <a:r>
                <a:rPr lang="en-US" sz="2000">
                  <a:latin typeface="Times-Roman" charset="0"/>
                </a:rPr>
                <a:t>B</a:t>
              </a:r>
              <a:endParaRPr lang="en-US" sz="2000"/>
            </a:p>
            <a:p>
              <a:r>
                <a:rPr lang="en-US" sz="2000"/>
                <a:t>Destination: </a:t>
              </a:r>
              <a:r>
                <a:rPr lang="en-US" sz="2000">
                  <a:latin typeface="Times-Roman" charset="0"/>
                </a:rPr>
                <a:t>C</a:t>
              </a:r>
              <a:endParaRPr lang="en-US" sz="2000"/>
            </a:p>
            <a:p>
              <a:r>
                <a:rPr lang="en-US" sz="2000">
                  <a:latin typeface="Times-Roman" charset="0"/>
                </a:rPr>
                <a:t>ACK</a:t>
              </a:r>
              <a:r>
                <a:rPr lang="en-US" sz="2000"/>
                <a:t>: </a:t>
              </a:r>
              <a:r>
                <a:rPr lang="en-US" sz="2000">
                  <a:latin typeface="Times-Roman" charset="0"/>
                </a:rPr>
                <a:t>X</a:t>
              </a:r>
              <a:endParaRPr lang="en-US" sz="2000"/>
            </a:p>
          </p:txBody>
        </p:sp>
        <p:pic>
          <p:nvPicPr>
            <p:cNvPr id="109582" name="Picture 15" descr="computer 6.tif                                                 00118CF0Macintosh HD                   BC93A1CC:"/>
            <p:cNvPicPr>
              <a:picLocks noChangeAspect="1" noChangeArrowheads="1"/>
            </p:cNvPicPr>
            <p:nvPr/>
          </p:nvPicPr>
          <p:blipFill>
            <a:blip r:embed="rId3"/>
            <a:srcRect/>
            <a:stretch>
              <a:fillRect/>
            </a:stretch>
          </p:blipFill>
          <p:spPr bwMode="auto">
            <a:xfrm>
              <a:off x="868" y="2928"/>
              <a:ext cx="380" cy="468"/>
            </a:xfrm>
            <a:prstGeom prst="rect">
              <a:avLst/>
            </a:prstGeom>
            <a:noFill/>
            <a:ln w="9525">
              <a:noFill/>
              <a:miter lim="800000"/>
              <a:headEnd/>
              <a:tailEnd/>
            </a:ln>
          </p:spPr>
        </p:pic>
        <p:pic>
          <p:nvPicPr>
            <p:cNvPr id="109583" name="Picture 17" descr="Computers &amp; Technology 167.tiff                                00118CF0Macintosh HD                   BC93A1CC:"/>
            <p:cNvPicPr>
              <a:picLocks noChangeAspect="1" noChangeArrowheads="1"/>
            </p:cNvPicPr>
            <p:nvPr/>
          </p:nvPicPr>
          <p:blipFill>
            <a:blip r:embed="rId4"/>
            <a:srcRect/>
            <a:stretch>
              <a:fillRect/>
            </a:stretch>
          </p:blipFill>
          <p:spPr bwMode="auto">
            <a:xfrm>
              <a:off x="2768" y="1868"/>
              <a:ext cx="400" cy="580"/>
            </a:xfrm>
            <a:prstGeom prst="rect">
              <a:avLst/>
            </a:prstGeom>
            <a:noFill/>
            <a:ln w="9525">
              <a:noFill/>
              <a:miter lim="800000"/>
              <a:headEnd/>
              <a:tailEnd/>
            </a:ln>
          </p:spPr>
        </p:pic>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D5F5F7A-5FB6-AF43-9DB5-88BAF7BA926D}" type="slidenum">
              <a:rPr lang="en-US" smtClean="0">
                <a:latin typeface="Times New Roman" charset="0"/>
              </a:rPr>
              <a:pPr/>
              <a:t>107</a:t>
            </a:fld>
            <a:endParaRPr lang="en-US">
              <a:latin typeface="Times New Roman" charset="0"/>
            </a:endParaRPr>
          </a:p>
        </p:txBody>
      </p:sp>
      <p:sp>
        <p:nvSpPr>
          <p:cNvPr id="110595" name="Rectangle 2"/>
          <p:cNvSpPr>
            <a:spLocks noGrp="1" noChangeArrowheads="1"/>
          </p:cNvSpPr>
          <p:nvPr>
            <p:ph type="title"/>
          </p:nvPr>
        </p:nvSpPr>
        <p:spPr>
          <a:xfrm>
            <a:off x="685800" y="1752600"/>
            <a:ext cx="7772400" cy="1143000"/>
          </a:xfrm>
        </p:spPr>
        <p:txBody>
          <a:bodyPr/>
          <a:lstStyle/>
          <a:p>
            <a:pPr eaLnBrk="1" hangingPunct="1"/>
            <a:r>
              <a:rPr lang="en-US" dirty="0"/>
              <a:t>Inference Control</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39717D0-5791-544F-8E99-50F19981B488}" type="slidenum">
              <a:rPr lang="en-US" smtClean="0">
                <a:latin typeface="Times New Roman" charset="0"/>
              </a:rPr>
              <a:pPr/>
              <a:t>108</a:t>
            </a:fld>
            <a:endParaRPr lang="en-US">
              <a:latin typeface="Times New Roman" charset="0"/>
            </a:endParaRPr>
          </a:p>
        </p:txBody>
      </p:sp>
      <p:sp>
        <p:nvSpPr>
          <p:cNvPr id="111619" name="Rectangle 2"/>
          <p:cNvSpPr>
            <a:spLocks noGrp="1" noChangeArrowheads="1"/>
          </p:cNvSpPr>
          <p:nvPr>
            <p:ph type="title"/>
          </p:nvPr>
        </p:nvSpPr>
        <p:spPr>
          <a:xfrm>
            <a:off x="685800" y="457200"/>
            <a:ext cx="7772400" cy="1371600"/>
          </a:xfrm>
        </p:spPr>
        <p:txBody>
          <a:bodyPr/>
          <a:lstStyle/>
          <a:p>
            <a:pPr eaLnBrk="1" hangingPunct="1"/>
            <a:r>
              <a:rPr lang="en-US" dirty="0"/>
              <a:t>Inference Control Example</a:t>
            </a:r>
          </a:p>
        </p:txBody>
      </p:sp>
      <p:sp>
        <p:nvSpPr>
          <p:cNvPr id="231427"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Suppose we query a database</a:t>
            </a:r>
          </a:p>
          <a:p>
            <a:pPr lvl="1" eaLnBrk="1" hangingPunct="1">
              <a:lnSpc>
                <a:spcPct val="90000"/>
              </a:lnSpc>
              <a:spcAft>
                <a:spcPts val="600"/>
              </a:spcAft>
            </a:pPr>
            <a:r>
              <a:rPr lang="en-US" sz="2400" dirty="0"/>
              <a:t>Question: What is average salary of female CS professors at SJSU?</a:t>
            </a:r>
          </a:p>
          <a:p>
            <a:pPr lvl="1" eaLnBrk="1" hangingPunct="1">
              <a:lnSpc>
                <a:spcPct val="90000"/>
              </a:lnSpc>
              <a:spcAft>
                <a:spcPts val="600"/>
              </a:spcAft>
            </a:pPr>
            <a:r>
              <a:rPr lang="en-US" sz="2400" dirty="0"/>
              <a:t>Answer: $95,000</a:t>
            </a:r>
          </a:p>
          <a:p>
            <a:pPr lvl="1" eaLnBrk="1" hangingPunct="1">
              <a:lnSpc>
                <a:spcPct val="90000"/>
              </a:lnSpc>
              <a:spcAft>
                <a:spcPts val="600"/>
              </a:spcAft>
            </a:pPr>
            <a:r>
              <a:rPr lang="en-US" sz="2400" dirty="0"/>
              <a:t>Question: How many female CS professors at SJSU?</a:t>
            </a:r>
          </a:p>
          <a:p>
            <a:pPr lvl="1" eaLnBrk="1" hangingPunct="1">
              <a:lnSpc>
                <a:spcPct val="90000"/>
              </a:lnSpc>
              <a:spcAft>
                <a:spcPts val="600"/>
              </a:spcAft>
            </a:pPr>
            <a:r>
              <a:rPr lang="en-US" sz="2400" dirty="0"/>
              <a:t>Answer: 1</a:t>
            </a:r>
          </a:p>
          <a:p>
            <a:pPr eaLnBrk="1" hangingPunct="1">
              <a:lnSpc>
                <a:spcPct val="90000"/>
              </a:lnSpc>
              <a:spcAft>
                <a:spcPts val="600"/>
              </a:spcAft>
            </a:pPr>
            <a:r>
              <a:rPr lang="en-US" sz="2800" dirty="0"/>
              <a:t>Specific information has leaked from responses to general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box(out)">
                                      <p:cBhvr>
                                        <p:cTn id="7" dur="500"/>
                                        <p:tgtEl>
                                          <p:spTgt spid="2314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box(out)">
                                      <p:cBhvr>
                                        <p:cTn id="10" dur="500"/>
                                        <p:tgtEl>
                                          <p:spTgt spid="2314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box(out)">
                                      <p:cBhvr>
                                        <p:cTn id="13" dur="500"/>
                                        <p:tgtEl>
                                          <p:spTgt spid="2314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box(out)">
                                      <p:cBhvr>
                                        <p:cTn id="16" dur="500"/>
                                        <p:tgtEl>
                                          <p:spTgt spid="2314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box(out)">
                                      <p:cBhvr>
                                        <p:cTn id="19" dur="500"/>
                                        <p:tgtEl>
                                          <p:spTgt spid="2314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box(out)">
                                      <p:cBhvr>
                                        <p:cTn id="24" dur="500"/>
                                        <p:tgtEl>
                                          <p:spTgt spid="2314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29D90EB-FEC0-F84D-9541-3D268B76F353}" type="slidenum">
              <a:rPr lang="en-US" smtClean="0">
                <a:latin typeface="Times New Roman" charset="0"/>
              </a:rPr>
              <a:pPr/>
              <a:t>109</a:t>
            </a:fld>
            <a:endParaRPr lang="en-US">
              <a:latin typeface="Times New Roman" charset="0"/>
            </a:endParaRPr>
          </a:p>
        </p:txBody>
      </p:sp>
      <p:sp>
        <p:nvSpPr>
          <p:cNvPr id="112643" name="Rectangle 2"/>
          <p:cNvSpPr>
            <a:spLocks noGrp="1" noChangeArrowheads="1"/>
          </p:cNvSpPr>
          <p:nvPr>
            <p:ph type="title"/>
          </p:nvPr>
        </p:nvSpPr>
        <p:spPr>
          <a:xfrm>
            <a:off x="685800" y="457200"/>
            <a:ext cx="7772400" cy="1371600"/>
          </a:xfrm>
        </p:spPr>
        <p:txBody>
          <a:bodyPr/>
          <a:lstStyle/>
          <a:p>
            <a:pPr eaLnBrk="1" hangingPunct="1"/>
            <a:r>
              <a:rPr lang="en-US" dirty="0"/>
              <a:t>Inference Control &amp; Research</a:t>
            </a:r>
          </a:p>
        </p:txBody>
      </p:sp>
      <p:sp>
        <p:nvSpPr>
          <p:cNvPr id="112644" name="Rectangle 3"/>
          <p:cNvSpPr>
            <a:spLocks noGrp="1" noChangeArrowheads="1"/>
          </p:cNvSpPr>
          <p:nvPr>
            <p:ph type="body" idx="1"/>
          </p:nvPr>
        </p:nvSpPr>
        <p:spPr>
          <a:xfrm>
            <a:off x="685800" y="2057400"/>
            <a:ext cx="7772400" cy="3886200"/>
          </a:xfrm>
        </p:spPr>
        <p:txBody>
          <a:bodyPr/>
          <a:lstStyle/>
          <a:p>
            <a:pPr eaLnBrk="1" hangingPunct="1">
              <a:spcAft>
                <a:spcPts val="600"/>
              </a:spcAft>
            </a:pPr>
            <a:r>
              <a:rPr lang="en-US" dirty="0"/>
              <a:t>For example, medical records are private but valuable for research</a:t>
            </a:r>
          </a:p>
          <a:p>
            <a:pPr eaLnBrk="1" hangingPunct="1">
              <a:spcAft>
                <a:spcPts val="600"/>
              </a:spcAft>
            </a:pPr>
            <a:r>
              <a:rPr lang="en-US" dirty="0"/>
              <a:t>How to make info available for research and protect privacy?</a:t>
            </a:r>
          </a:p>
          <a:p>
            <a:pPr eaLnBrk="1" hangingPunct="1">
              <a:spcAft>
                <a:spcPts val="600"/>
              </a:spcAft>
            </a:pPr>
            <a:r>
              <a:rPr lang="en-US" dirty="0"/>
              <a:t>How to allow access to such data without leaking specific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6E9C02E-BF1D-9042-8CE8-921740A6CE3F}" type="slidenum">
              <a:rPr lang="en-US" smtClean="0">
                <a:latin typeface="Times New Roman" charset="0"/>
              </a:rPr>
              <a:pPr/>
              <a:t>11</a:t>
            </a:fld>
            <a:endParaRPr lang="en-US">
              <a:latin typeface="Times New Roman" charset="0"/>
            </a:endParaRPr>
          </a:p>
        </p:txBody>
      </p:sp>
      <p:sp>
        <p:nvSpPr>
          <p:cNvPr id="23555" name="Rectangle 2"/>
          <p:cNvSpPr>
            <a:spLocks noGrp="1" noChangeArrowheads="1"/>
          </p:cNvSpPr>
          <p:nvPr>
            <p:ph type="title"/>
          </p:nvPr>
        </p:nvSpPr>
        <p:spPr>
          <a:xfrm>
            <a:off x="685800" y="304800"/>
            <a:ext cx="7772400" cy="1143000"/>
          </a:xfrm>
        </p:spPr>
        <p:txBody>
          <a:bodyPr/>
          <a:lstStyle/>
          <a:p>
            <a:pPr eaLnBrk="1" hangingPunct="1"/>
            <a:r>
              <a:rPr lang="en-US" dirty="0"/>
              <a:t>Password Experiment</a:t>
            </a:r>
          </a:p>
        </p:txBody>
      </p:sp>
      <p:sp>
        <p:nvSpPr>
          <p:cNvPr id="160771" name="Rectangle 3"/>
          <p:cNvSpPr>
            <a:spLocks noGrp="1" noChangeArrowheads="1"/>
          </p:cNvSpPr>
          <p:nvPr>
            <p:ph type="body" idx="1"/>
          </p:nvPr>
        </p:nvSpPr>
        <p:spPr>
          <a:xfrm>
            <a:off x="685800" y="1371600"/>
            <a:ext cx="7924800" cy="4724400"/>
          </a:xfrm>
        </p:spPr>
        <p:txBody>
          <a:bodyPr/>
          <a:lstStyle/>
          <a:p>
            <a:pPr marL="609600" indent="-609600" eaLnBrk="1" hangingPunct="1">
              <a:lnSpc>
                <a:spcPct val="80000"/>
              </a:lnSpc>
              <a:spcAft>
                <a:spcPts val="600"/>
              </a:spcAft>
            </a:pPr>
            <a:r>
              <a:rPr lang="en-US" sz="2800" dirty="0"/>
              <a:t>Three groups of users </a:t>
            </a:r>
            <a:r>
              <a:rPr lang="en-US" dirty="0" err="1">
                <a:sym typeface="Symbol" charset="2"/>
              </a:rPr>
              <a:t></a:t>
            </a:r>
            <a:r>
              <a:rPr lang="en-US" sz="2800" dirty="0"/>
              <a:t> each group advised to select passwords as follows</a:t>
            </a:r>
          </a:p>
          <a:p>
            <a:pPr marL="990600" lvl="1" indent="-533400" eaLnBrk="1" hangingPunct="1">
              <a:lnSpc>
                <a:spcPct val="80000"/>
              </a:lnSpc>
              <a:spcAft>
                <a:spcPts val="600"/>
              </a:spcAft>
            </a:pPr>
            <a:r>
              <a:rPr lang="en-US" sz="2400" b="1" dirty="0">
                <a:solidFill>
                  <a:schemeClr val="accent2"/>
                </a:solidFill>
              </a:rPr>
              <a:t>Group A:</a:t>
            </a:r>
            <a:r>
              <a:rPr lang="en-US" sz="2400" dirty="0"/>
              <a:t> At least 6 chars, 1 non-letter</a:t>
            </a:r>
          </a:p>
          <a:p>
            <a:pPr marL="990600" lvl="1" indent="-533400" eaLnBrk="1" hangingPunct="1">
              <a:lnSpc>
                <a:spcPct val="80000"/>
              </a:lnSpc>
              <a:spcAft>
                <a:spcPts val="600"/>
              </a:spcAft>
            </a:pPr>
            <a:r>
              <a:rPr lang="en-US" sz="2400" b="1" dirty="0">
                <a:solidFill>
                  <a:schemeClr val="accent2"/>
                </a:solidFill>
              </a:rPr>
              <a:t>Group B:</a:t>
            </a:r>
            <a:r>
              <a:rPr lang="en-US" sz="2400" dirty="0"/>
              <a:t> Password based on passphrase</a:t>
            </a:r>
          </a:p>
          <a:p>
            <a:pPr marL="990600" lvl="1" indent="-533400" eaLnBrk="1" hangingPunct="1">
              <a:lnSpc>
                <a:spcPct val="80000"/>
              </a:lnSpc>
              <a:spcAft>
                <a:spcPts val="600"/>
              </a:spcAft>
            </a:pPr>
            <a:r>
              <a:rPr lang="en-US" sz="2400" b="1" dirty="0">
                <a:solidFill>
                  <a:schemeClr val="accent2"/>
                </a:solidFill>
              </a:rPr>
              <a:t>Group C:</a:t>
            </a:r>
            <a:r>
              <a:rPr lang="en-US" sz="2400" dirty="0"/>
              <a:t> 8 random characters</a:t>
            </a:r>
          </a:p>
          <a:p>
            <a:pPr marL="609600" indent="-609600" eaLnBrk="1" hangingPunct="1">
              <a:lnSpc>
                <a:spcPct val="80000"/>
              </a:lnSpc>
              <a:spcAft>
                <a:spcPts val="600"/>
              </a:spcAft>
            </a:pPr>
            <a:r>
              <a:rPr lang="en-US" sz="2800" dirty="0"/>
              <a:t>Results</a:t>
            </a:r>
          </a:p>
          <a:p>
            <a:pPr marL="990600" lvl="1" indent="-533400" eaLnBrk="1" hangingPunct="1">
              <a:lnSpc>
                <a:spcPct val="80000"/>
              </a:lnSpc>
              <a:spcAft>
                <a:spcPts val="600"/>
              </a:spcAft>
            </a:pPr>
            <a:r>
              <a:rPr lang="en-US" sz="2400" b="1" dirty="0">
                <a:solidFill>
                  <a:schemeClr val="accent2"/>
                </a:solidFill>
              </a:rPr>
              <a:t>Group A:</a:t>
            </a:r>
            <a:r>
              <a:rPr lang="en-US" sz="2400" dirty="0"/>
              <a:t> About 30% of </a:t>
            </a:r>
            <a:r>
              <a:rPr lang="en-US" sz="2400" dirty="0" err="1"/>
              <a:t>pwds</a:t>
            </a:r>
            <a:r>
              <a:rPr lang="en-US" sz="2400" dirty="0"/>
              <a:t> easy to crack</a:t>
            </a:r>
          </a:p>
          <a:p>
            <a:pPr marL="990600" lvl="1" indent="-533400" eaLnBrk="1" hangingPunct="1">
              <a:lnSpc>
                <a:spcPct val="80000"/>
              </a:lnSpc>
              <a:spcAft>
                <a:spcPts val="600"/>
              </a:spcAft>
            </a:pPr>
            <a:r>
              <a:rPr lang="en-US" sz="2400" b="1" dirty="0">
                <a:solidFill>
                  <a:schemeClr val="accent2"/>
                </a:solidFill>
              </a:rPr>
              <a:t>Group B:</a:t>
            </a:r>
            <a:r>
              <a:rPr lang="en-US" sz="2400" dirty="0"/>
              <a:t> About 10% cracked</a:t>
            </a:r>
          </a:p>
          <a:p>
            <a:pPr marL="1371600" lvl="2" indent="-457200" eaLnBrk="1" hangingPunct="1">
              <a:lnSpc>
                <a:spcPct val="80000"/>
              </a:lnSpc>
              <a:spcAft>
                <a:spcPts val="600"/>
              </a:spcAft>
            </a:pPr>
            <a:r>
              <a:rPr lang="en-US" sz="2000" dirty="0"/>
              <a:t>Passwords easy to remember</a:t>
            </a:r>
          </a:p>
          <a:p>
            <a:pPr marL="990600" lvl="1" indent="-533400" eaLnBrk="1" hangingPunct="1">
              <a:lnSpc>
                <a:spcPct val="80000"/>
              </a:lnSpc>
              <a:spcAft>
                <a:spcPts val="600"/>
              </a:spcAft>
            </a:pPr>
            <a:r>
              <a:rPr lang="en-US" sz="2400" b="1" dirty="0">
                <a:solidFill>
                  <a:schemeClr val="accent2"/>
                </a:solidFill>
              </a:rPr>
              <a:t>Group C:</a:t>
            </a:r>
            <a:r>
              <a:rPr lang="en-US" sz="2400" dirty="0"/>
              <a:t> About 10% cracked</a:t>
            </a:r>
          </a:p>
          <a:p>
            <a:pPr marL="1371600" lvl="2" indent="-457200" eaLnBrk="1" hangingPunct="1">
              <a:lnSpc>
                <a:spcPct val="80000"/>
              </a:lnSpc>
              <a:spcAft>
                <a:spcPts val="600"/>
              </a:spcAft>
            </a:pPr>
            <a:r>
              <a:rPr lang="en-US" sz="2000" dirty="0"/>
              <a:t>Passwords hard to remember</a:t>
            </a:r>
          </a:p>
        </p:txBody>
      </p:sp>
      <p:sp>
        <p:nvSpPr>
          <p:cNvPr id="160772" name="Rectangle 4"/>
          <p:cNvSpPr>
            <a:spLocks noChangeArrowheads="1"/>
          </p:cNvSpPr>
          <p:nvPr/>
        </p:nvSpPr>
        <p:spPr bwMode="auto">
          <a:xfrm>
            <a:off x="152400" y="2667000"/>
            <a:ext cx="1501775" cy="517525"/>
          </a:xfrm>
          <a:prstGeom prst="rect">
            <a:avLst/>
          </a:prstGeom>
          <a:noFill/>
          <a:ln w="9525">
            <a:noFill/>
            <a:miter lim="800000"/>
            <a:headEnd/>
            <a:tailEnd/>
          </a:ln>
        </p:spPr>
        <p:txBody>
          <a:bodyPr wrap="none">
            <a:prstTxWarp prst="textNoShape">
              <a:avLst/>
            </a:prstTxWarp>
            <a:spAutoFit/>
          </a:bodyPr>
          <a:lstStyle/>
          <a:p>
            <a:r>
              <a:rPr lang="en-US"/>
              <a:t>winner </a:t>
            </a:r>
            <a:r>
              <a:rPr lang="en-US" b="1">
                <a:solidFill>
                  <a:srgbClr val="FF0000"/>
                </a:solidFill>
                <a:sym typeface="Symbol"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E49F7B2-F61E-6341-AA78-43188D45F1BC}" type="slidenum">
              <a:rPr lang="en-US" smtClean="0">
                <a:latin typeface="Times New Roman" charset="0"/>
              </a:rPr>
              <a:pPr/>
              <a:t>110</a:t>
            </a:fld>
            <a:endParaRPr lang="en-US">
              <a:latin typeface="Times New Roman" charset="0"/>
            </a:endParaRPr>
          </a:p>
        </p:txBody>
      </p:sp>
      <p:sp>
        <p:nvSpPr>
          <p:cNvPr id="113667" name="Rectangle 2"/>
          <p:cNvSpPr>
            <a:spLocks noGrp="1" noChangeArrowheads="1"/>
          </p:cNvSpPr>
          <p:nvPr>
            <p:ph type="title"/>
          </p:nvPr>
        </p:nvSpPr>
        <p:spPr>
          <a:xfrm>
            <a:off x="685800" y="457200"/>
            <a:ext cx="7772400" cy="1143000"/>
          </a:xfrm>
        </p:spPr>
        <p:txBody>
          <a:bodyPr/>
          <a:lstStyle/>
          <a:p>
            <a:pPr eaLnBrk="1" hangingPunct="1"/>
            <a:r>
              <a:rPr lang="en-US"/>
              <a:t>Naïve Inference Control</a:t>
            </a:r>
          </a:p>
        </p:txBody>
      </p:sp>
      <p:sp>
        <p:nvSpPr>
          <p:cNvPr id="201731" name="Rectangle 3"/>
          <p:cNvSpPr>
            <a:spLocks noGrp="1" noChangeArrowheads="1"/>
          </p:cNvSpPr>
          <p:nvPr>
            <p:ph type="body" idx="1"/>
          </p:nvPr>
        </p:nvSpPr>
        <p:spPr>
          <a:xfrm>
            <a:off x="685800" y="1828800"/>
            <a:ext cx="8001000" cy="4191000"/>
          </a:xfrm>
        </p:spPr>
        <p:txBody>
          <a:bodyPr/>
          <a:lstStyle/>
          <a:p>
            <a:pPr eaLnBrk="1" hangingPunct="1">
              <a:spcAft>
                <a:spcPts val="600"/>
              </a:spcAft>
            </a:pPr>
            <a:r>
              <a:rPr lang="en-US" dirty="0"/>
              <a:t>Remove names from medical records?</a:t>
            </a:r>
          </a:p>
          <a:p>
            <a:pPr eaLnBrk="1" hangingPunct="1">
              <a:spcAft>
                <a:spcPts val="600"/>
              </a:spcAft>
            </a:pPr>
            <a:r>
              <a:rPr lang="en-US" dirty="0"/>
              <a:t>Still may be easy to get specific info from such “anonymous” data</a:t>
            </a:r>
          </a:p>
          <a:p>
            <a:pPr eaLnBrk="1" hangingPunct="1">
              <a:spcAft>
                <a:spcPts val="600"/>
              </a:spcAft>
            </a:pPr>
            <a:r>
              <a:rPr lang="en-US" dirty="0"/>
              <a:t>Removing names is not enough</a:t>
            </a:r>
          </a:p>
          <a:p>
            <a:pPr lvl="1" eaLnBrk="1" hangingPunct="1">
              <a:spcAft>
                <a:spcPts val="600"/>
              </a:spcAft>
            </a:pPr>
            <a:r>
              <a:rPr lang="en-US" dirty="0"/>
              <a:t>As seen in previous example</a:t>
            </a:r>
          </a:p>
          <a:p>
            <a:pPr eaLnBrk="1" hangingPunct="1">
              <a:spcAft>
                <a:spcPts val="600"/>
              </a:spcAft>
            </a:pPr>
            <a:r>
              <a:rPr lang="en-US" dirty="0"/>
              <a:t>What more can be done?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left)">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wipe(left)">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wipe(left)">
                                      <p:cBhvr>
                                        <p:cTn id="17" dur="500"/>
                                        <p:tgtEl>
                                          <p:spTgt spid="20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wipe(left)">
                                      <p:cBhvr>
                                        <p:cTn id="22" dur="500"/>
                                        <p:tgtEl>
                                          <p:spTgt spid="201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xEl>
                                              <p:pRg st="4" end="4"/>
                                            </p:txEl>
                                          </p:spTgt>
                                        </p:tgtEl>
                                        <p:attrNameLst>
                                          <p:attrName>style.visibility</p:attrName>
                                        </p:attrNameLst>
                                      </p:cBhvr>
                                      <p:to>
                                        <p:strVal val="visible"/>
                                      </p:to>
                                    </p:set>
                                    <p:animEffect transition="in" filter="wipe(left)">
                                      <p:cBhvr>
                                        <p:cTn id="27" dur="500"/>
                                        <p:tgtEl>
                                          <p:spTgt spid="20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EFA564D-27D1-A94E-B0EA-C9500FDD49A5}" type="slidenum">
              <a:rPr lang="en-US" smtClean="0">
                <a:latin typeface="Times New Roman" charset="0"/>
              </a:rPr>
              <a:pPr/>
              <a:t>111</a:t>
            </a:fld>
            <a:endParaRPr lang="en-US">
              <a:latin typeface="Times New Roman" charset="0"/>
            </a:endParaRPr>
          </a:p>
        </p:txBody>
      </p:sp>
      <p:sp>
        <p:nvSpPr>
          <p:cNvPr id="114691" name="Rectangle 2"/>
          <p:cNvSpPr>
            <a:spLocks noGrp="1" noChangeArrowheads="1"/>
          </p:cNvSpPr>
          <p:nvPr>
            <p:ph type="title"/>
          </p:nvPr>
        </p:nvSpPr>
        <p:spPr>
          <a:xfrm>
            <a:off x="685800" y="381000"/>
            <a:ext cx="7772400" cy="1219200"/>
          </a:xfrm>
        </p:spPr>
        <p:txBody>
          <a:bodyPr/>
          <a:lstStyle/>
          <a:p>
            <a:pPr eaLnBrk="1" hangingPunct="1"/>
            <a:r>
              <a:rPr lang="en-US" dirty="0"/>
              <a:t>Less-naïve Inference Control</a:t>
            </a:r>
          </a:p>
        </p:txBody>
      </p:sp>
      <p:sp>
        <p:nvSpPr>
          <p:cNvPr id="114692"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Query set size control</a:t>
            </a:r>
          </a:p>
          <a:p>
            <a:pPr lvl="1" eaLnBrk="1" hangingPunct="1">
              <a:lnSpc>
                <a:spcPct val="80000"/>
              </a:lnSpc>
              <a:spcAft>
                <a:spcPts val="600"/>
              </a:spcAft>
            </a:pPr>
            <a:r>
              <a:rPr lang="en-US" sz="2400" dirty="0"/>
              <a:t>Don’t return an answer if set size is too small</a:t>
            </a:r>
          </a:p>
          <a:p>
            <a:pPr eaLnBrk="1" hangingPunct="1">
              <a:lnSpc>
                <a:spcPct val="80000"/>
              </a:lnSpc>
              <a:spcAft>
                <a:spcPts val="600"/>
              </a:spcAft>
            </a:pPr>
            <a:r>
              <a:rPr lang="en-US" sz="2800" dirty="0"/>
              <a:t>N-respondent, </a:t>
            </a:r>
            <a:r>
              <a:rPr lang="en-US" sz="2800" dirty="0" err="1"/>
              <a:t>k</a:t>
            </a:r>
            <a:r>
              <a:rPr lang="en-US" sz="2800" dirty="0"/>
              <a:t>% dominance rule</a:t>
            </a:r>
          </a:p>
          <a:p>
            <a:pPr lvl="1" eaLnBrk="1" hangingPunct="1">
              <a:lnSpc>
                <a:spcPct val="80000"/>
              </a:lnSpc>
              <a:spcAft>
                <a:spcPts val="600"/>
              </a:spcAft>
            </a:pPr>
            <a:r>
              <a:rPr lang="en-US" sz="2400" dirty="0"/>
              <a:t>Do not release statistic if </a:t>
            </a:r>
            <a:r>
              <a:rPr lang="en-US" sz="2400" dirty="0" err="1"/>
              <a:t>k</a:t>
            </a:r>
            <a:r>
              <a:rPr lang="en-US" sz="2400" dirty="0"/>
              <a:t>% or more contributed by N or fewer</a:t>
            </a:r>
          </a:p>
          <a:p>
            <a:pPr lvl="1" eaLnBrk="1" hangingPunct="1">
              <a:lnSpc>
                <a:spcPct val="80000"/>
              </a:lnSpc>
              <a:spcAft>
                <a:spcPts val="600"/>
              </a:spcAft>
            </a:pPr>
            <a:r>
              <a:rPr lang="en-US" sz="2400" dirty="0"/>
              <a:t>Example: </a:t>
            </a:r>
            <a:r>
              <a:rPr lang="en-US" sz="2400" dirty="0" err="1"/>
              <a:t>Avg</a:t>
            </a:r>
            <a:r>
              <a:rPr lang="en-US" sz="2400" dirty="0"/>
              <a:t> salary in Bill Gates’ neighborhood</a:t>
            </a:r>
          </a:p>
          <a:p>
            <a:pPr lvl="1" eaLnBrk="1" hangingPunct="1">
              <a:lnSpc>
                <a:spcPct val="80000"/>
              </a:lnSpc>
              <a:spcAft>
                <a:spcPts val="600"/>
              </a:spcAft>
            </a:pPr>
            <a:r>
              <a:rPr lang="en-US" sz="2400" dirty="0"/>
              <a:t>This approach used by US Census Bureau</a:t>
            </a:r>
          </a:p>
          <a:p>
            <a:pPr eaLnBrk="1" hangingPunct="1">
              <a:lnSpc>
                <a:spcPct val="80000"/>
              </a:lnSpc>
              <a:spcAft>
                <a:spcPts val="600"/>
              </a:spcAft>
            </a:pPr>
            <a:r>
              <a:rPr lang="en-US" sz="2800" dirty="0"/>
              <a:t>Randomization</a:t>
            </a:r>
          </a:p>
          <a:p>
            <a:pPr lvl="1" eaLnBrk="1" hangingPunct="1">
              <a:lnSpc>
                <a:spcPct val="80000"/>
              </a:lnSpc>
              <a:spcAft>
                <a:spcPts val="600"/>
              </a:spcAft>
            </a:pPr>
            <a:r>
              <a:rPr lang="en-US" sz="2400" dirty="0"/>
              <a:t>Add small amount of random noise to data</a:t>
            </a:r>
          </a:p>
          <a:p>
            <a:pPr eaLnBrk="1" hangingPunct="1">
              <a:lnSpc>
                <a:spcPct val="80000"/>
              </a:lnSpc>
              <a:spcAft>
                <a:spcPts val="600"/>
              </a:spcAft>
            </a:pPr>
            <a:r>
              <a:rPr lang="en-US" sz="2800" dirty="0"/>
              <a:t>Many other methods </a:t>
            </a:r>
            <a:r>
              <a:rPr lang="en-US" sz="2800" dirty="0" err="1">
                <a:sym typeface="Symbol" charset="2"/>
              </a:rPr>
              <a:t></a:t>
            </a:r>
            <a:r>
              <a:rPr lang="en-US" sz="2800" dirty="0"/>
              <a:t> none satisfactory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a:t>Netflix Example</a:t>
            </a:r>
          </a:p>
        </p:txBody>
      </p:sp>
      <p:sp>
        <p:nvSpPr>
          <p:cNvPr id="3" name="Content Placeholder 2"/>
          <p:cNvSpPr>
            <a:spLocks noGrp="1"/>
          </p:cNvSpPr>
          <p:nvPr>
            <p:ph idx="1"/>
          </p:nvPr>
        </p:nvSpPr>
        <p:spPr>
          <a:xfrm>
            <a:off x="457200" y="1752600"/>
            <a:ext cx="8305800" cy="4191000"/>
          </a:xfrm>
        </p:spPr>
        <p:txBody>
          <a:bodyPr/>
          <a:lstStyle/>
          <a:p>
            <a:r>
              <a:rPr lang="en-US" dirty="0"/>
              <a:t>Netflix prize </a:t>
            </a:r>
            <a:r>
              <a:rPr lang="en-US" dirty="0" err="1">
                <a:sym typeface="Symbol" charset="2"/>
              </a:rPr>
              <a:t></a:t>
            </a:r>
            <a:r>
              <a:rPr lang="en-US" dirty="0"/>
              <a:t> $1M to first to improve recommendation system by 10% or more</a:t>
            </a:r>
          </a:p>
          <a:p>
            <a:r>
              <a:rPr lang="en-US" dirty="0"/>
              <a:t>Netflix created dataset for contest</a:t>
            </a:r>
          </a:p>
          <a:p>
            <a:pPr lvl="1"/>
            <a:r>
              <a:rPr lang="en-US" dirty="0"/>
              <a:t>Movie preferences of real users</a:t>
            </a:r>
          </a:p>
          <a:p>
            <a:pPr lvl="1"/>
            <a:r>
              <a:rPr lang="en-US" dirty="0"/>
              <a:t>Usernames removed, some “noise” added</a:t>
            </a:r>
          </a:p>
          <a:p>
            <a:r>
              <a:rPr lang="en-US" dirty="0"/>
              <a:t>Insufficient inference control</a:t>
            </a:r>
          </a:p>
          <a:p>
            <a:pPr lvl="1"/>
            <a:r>
              <a:rPr lang="en-US" dirty="0"/>
              <a:t>Researchers able to correlate IMDB reviews with those in Netflix dataset </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112</a:t>
            </a:fld>
            <a:endParaRPr lang="en-US">
              <a:latin typeface="Times New Roman"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5F01DB8-4B5F-0241-A44B-34248FC2E2FF}" type="slidenum">
              <a:rPr lang="en-US" smtClean="0">
                <a:latin typeface="Times New Roman" charset="0"/>
              </a:rPr>
              <a:pPr/>
              <a:t>113</a:t>
            </a:fld>
            <a:endParaRPr lang="en-US">
              <a:latin typeface="Times New Roman" charset="0"/>
            </a:endParaRPr>
          </a:p>
        </p:txBody>
      </p:sp>
      <p:sp>
        <p:nvSpPr>
          <p:cNvPr id="115715" name="Rectangle 2"/>
          <p:cNvSpPr>
            <a:spLocks noGrp="1" noChangeArrowheads="1"/>
          </p:cNvSpPr>
          <p:nvPr>
            <p:ph type="title"/>
          </p:nvPr>
        </p:nvSpPr>
        <p:spPr>
          <a:xfrm>
            <a:off x="76200" y="381000"/>
            <a:ext cx="8991600" cy="1066800"/>
          </a:xfrm>
        </p:spPr>
        <p:txBody>
          <a:bodyPr/>
          <a:lstStyle/>
          <a:p>
            <a:pPr eaLnBrk="1" hangingPunct="1"/>
            <a:r>
              <a:rPr lang="en-US" dirty="0"/>
              <a:t>Something Better Than Nothing?</a:t>
            </a:r>
          </a:p>
        </p:txBody>
      </p:sp>
      <p:sp>
        <p:nvSpPr>
          <p:cNvPr id="203779" name="Rectangle 3"/>
          <p:cNvSpPr>
            <a:spLocks noGrp="1" noChangeArrowheads="1"/>
          </p:cNvSpPr>
          <p:nvPr>
            <p:ph type="body" idx="1"/>
          </p:nvPr>
        </p:nvSpPr>
        <p:spPr>
          <a:xfrm>
            <a:off x="457200" y="1600200"/>
            <a:ext cx="8382000" cy="4495800"/>
          </a:xfrm>
        </p:spPr>
        <p:txBody>
          <a:bodyPr/>
          <a:lstStyle/>
          <a:p>
            <a:pPr eaLnBrk="1" hangingPunct="1">
              <a:lnSpc>
                <a:spcPct val="90000"/>
              </a:lnSpc>
              <a:spcAft>
                <a:spcPts val="600"/>
              </a:spcAft>
            </a:pPr>
            <a:r>
              <a:rPr lang="en-US" sz="2800" dirty="0"/>
              <a:t>Robust inference control may be impossible</a:t>
            </a:r>
          </a:p>
          <a:p>
            <a:pPr eaLnBrk="1" hangingPunct="1">
              <a:lnSpc>
                <a:spcPct val="90000"/>
              </a:lnSpc>
              <a:spcAft>
                <a:spcPts val="600"/>
              </a:spcAft>
            </a:pPr>
            <a:r>
              <a:rPr lang="en-US" sz="2800" dirty="0"/>
              <a:t>Is weak inference control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covert channel protection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crypto better than no crypto?</a:t>
            </a:r>
          </a:p>
          <a:p>
            <a:pPr lvl="1" eaLnBrk="1" hangingPunct="1">
              <a:lnSpc>
                <a:spcPct val="90000"/>
              </a:lnSpc>
              <a:spcAft>
                <a:spcPts val="600"/>
              </a:spcAft>
            </a:pPr>
            <a:r>
              <a:rPr lang="en-US" sz="2400" b="1" dirty="0">
                <a:solidFill>
                  <a:schemeClr val="accent2"/>
                </a:solidFill>
              </a:rPr>
              <a:t>Probably not:</a:t>
            </a:r>
            <a:r>
              <a:rPr lang="en-US" sz="2400" dirty="0"/>
              <a:t> Encryption indicates important data</a:t>
            </a:r>
          </a:p>
          <a:p>
            <a:pPr lvl="1" eaLnBrk="1" hangingPunct="1">
              <a:lnSpc>
                <a:spcPct val="90000"/>
              </a:lnSpc>
              <a:spcAft>
                <a:spcPts val="600"/>
              </a:spcAft>
            </a:pPr>
            <a:r>
              <a:rPr lang="en-US" sz="2400" dirty="0"/>
              <a:t>May be easier to filter encrypted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3779">
                                            <p:txEl>
                                              <p:pRg st="5" end="5"/>
                                            </p:txEl>
                                          </p:spTgt>
                                        </p:tgtEl>
                                        <p:attrNameLst>
                                          <p:attrName>style.visibility</p:attrName>
                                        </p:attrNameLst>
                                      </p:cBhvr>
                                      <p:to>
                                        <p:strVal val="visible"/>
                                      </p:to>
                                    </p:set>
                                    <p:anim calcmode="lin" valueType="num">
                                      <p:cBhvr additive="base">
                                        <p:cTn id="37"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3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79">
                                            <p:txEl>
                                              <p:pRg st="6" end="6"/>
                                            </p:txEl>
                                          </p:spTgt>
                                        </p:tgtEl>
                                        <p:attrNameLst>
                                          <p:attrName>style.visibility</p:attrName>
                                        </p:attrNameLst>
                                      </p:cBhvr>
                                      <p:to>
                                        <p:strVal val="visible"/>
                                      </p:to>
                                    </p:set>
                                    <p:anim calcmode="lin" valueType="num">
                                      <p:cBhvr additive="base">
                                        <p:cTn id="43"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3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3779">
                                            <p:txEl>
                                              <p:pRg st="7" end="7"/>
                                            </p:txEl>
                                          </p:spTgt>
                                        </p:tgtEl>
                                        <p:attrNameLst>
                                          <p:attrName>style.visibility</p:attrName>
                                        </p:attrNameLst>
                                      </p:cBhvr>
                                      <p:to>
                                        <p:strVal val="visible"/>
                                      </p:to>
                                    </p:set>
                                    <p:anim calcmode="lin" valueType="num">
                                      <p:cBhvr additive="base">
                                        <p:cTn id="49" dur="500" fill="hold"/>
                                        <p:tgtEl>
                                          <p:spTgt spid="20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377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7B5AB6C-8DB0-9D44-BABA-10D407C22E5B}" type="slidenum">
              <a:rPr lang="en-US" smtClean="0">
                <a:latin typeface="Times New Roman" charset="0"/>
              </a:rPr>
              <a:pPr/>
              <a:t>114</a:t>
            </a:fld>
            <a:endParaRPr lang="en-US">
              <a:latin typeface="Times New Roman" charset="0"/>
            </a:endParaRPr>
          </a:p>
        </p:txBody>
      </p:sp>
      <p:sp>
        <p:nvSpPr>
          <p:cNvPr id="116739" name="Rectangle 2"/>
          <p:cNvSpPr>
            <a:spLocks noGrp="1" noChangeArrowheads="1"/>
          </p:cNvSpPr>
          <p:nvPr>
            <p:ph type="title"/>
          </p:nvPr>
        </p:nvSpPr>
        <p:spPr>
          <a:xfrm>
            <a:off x="685800" y="1981200"/>
            <a:ext cx="7772400" cy="1143000"/>
          </a:xfrm>
        </p:spPr>
        <p:txBody>
          <a:bodyPr/>
          <a:lstStyle/>
          <a:p>
            <a:pPr eaLnBrk="1" hangingPunct="1"/>
            <a:r>
              <a:rPr lang="en-US"/>
              <a:t>CAPTCHA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CAFA9B6-0F83-B14D-9BA9-E69349A2E903}" type="slidenum">
              <a:rPr lang="en-US" smtClean="0">
                <a:latin typeface="Times New Roman" charset="0"/>
              </a:rPr>
              <a:pPr/>
              <a:t>115</a:t>
            </a:fld>
            <a:endParaRPr lang="en-US">
              <a:latin typeface="Times New Roman" charset="0"/>
            </a:endParaRPr>
          </a:p>
        </p:txBody>
      </p:sp>
      <p:sp>
        <p:nvSpPr>
          <p:cNvPr id="117763" name="Rectangle 2"/>
          <p:cNvSpPr>
            <a:spLocks noGrp="1" noChangeArrowheads="1"/>
          </p:cNvSpPr>
          <p:nvPr>
            <p:ph type="title"/>
          </p:nvPr>
        </p:nvSpPr>
        <p:spPr>
          <a:xfrm>
            <a:off x="685800" y="381000"/>
            <a:ext cx="7772400" cy="1143000"/>
          </a:xfrm>
        </p:spPr>
        <p:txBody>
          <a:bodyPr/>
          <a:lstStyle/>
          <a:p>
            <a:pPr eaLnBrk="1" hangingPunct="1"/>
            <a:r>
              <a:rPr lang="en-US" dirty="0"/>
              <a:t>Turing Test</a:t>
            </a:r>
          </a:p>
        </p:txBody>
      </p:sp>
      <p:sp>
        <p:nvSpPr>
          <p:cNvPr id="117764" name="Rectangle 3"/>
          <p:cNvSpPr>
            <a:spLocks noGrp="1" noChangeArrowheads="1"/>
          </p:cNvSpPr>
          <p:nvPr>
            <p:ph type="body" idx="1"/>
          </p:nvPr>
        </p:nvSpPr>
        <p:spPr>
          <a:xfrm>
            <a:off x="685800" y="1600200"/>
            <a:ext cx="7924800" cy="4343400"/>
          </a:xfrm>
        </p:spPr>
        <p:txBody>
          <a:bodyPr/>
          <a:lstStyle/>
          <a:p>
            <a:pPr eaLnBrk="1" hangingPunct="1">
              <a:lnSpc>
                <a:spcPct val="90000"/>
              </a:lnSpc>
              <a:spcAft>
                <a:spcPts val="600"/>
              </a:spcAft>
            </a:pPr>
            <a:r>
              <a:rPr lang="en-US" dirty="0"/>
              <a:t>Proposed by Alan Turing in 1950</a:t>
            </a:r>
          </a:p>
          <a:p>
            <a:pPr eaLnBrk="1" hangingPunct="1">
              <a:lnSpc>
                <a:spcPct val="90000"/>
              </a:lnSpc>
              <a:spcAft>
                <a:spcPts val="600"/>
              </a:spcAft>
            </a:pPr>
            <a:r>
              <a:rPr lang="en-US" dirty="0"/>
              <a:t>Human asks questions to a human and a computer, without seeing either</a:t>
            </a:r>
          </a:p>
          <a:p>
            <a:pPr eaLnBrk="1" hangingPunct="1">
              <a:lnSpc>
                <a:spcPct val="90000"/>
              </a:lnSpc>
              <a:spcAft>
                <a:spcPts val="600"/>
              </a:spcAft>
            </a:pPr>
            <a:r>
              <a:rPr lang="en-US" dirty="0"/>
              <a:t>If questioner cannot distinguish human from computer, computer passes</a:t>
            </a:r>
          </a:p>
          <a:p>
            <a:pPr eaLnBrk="1" hangingPunct="1">
              <a:lnSpc>
                <a:spcPct val="90000"/>
              </a:lnSpc>
              <a:spcAft>
                <a:spcPts val="600"/>
              </a:spcAft>
            </a:pPr>
            <a:r>
              <a:rPr lang="en-US" dirty="0"/>
              <a:t>This is the </a:t>
            </a:r>
            <a:r>
              <a:rPr lang="en-US" b="1" dirty="0">
                <a:solidFill>
                  <a:srgbClr val="FFB712"/>
                </a:solidFill>
              </a:rPr>
              <a:t>gold standard</a:t>
            </a:r>
            <a:r>
              <a:rPr lang="en-US" dirty="0"/>
              <a:t> in AI</a:t>
            </a:r>
          </a:p>
          <a:p>
            <a:pPr eaLnBrk="1" hangingPunct="1">
              <a:lnSpc>
                <a:spcPct val="90000"/>
              </a:lnSpc>
              <a:spcAft>
                <a:spcPts val="600"/>
              </a:spcAft>
            </a:pPr>
            <a:r>
              <a:rPr lang="en-US" dirty="0"/>
              <a:t>No computer can pass this today</a:t>
            </a:r>
          </a:p>
          <a:p>
            <a:pPr lvl="1" eaLnBrk="1" hangingPunct="1">
              <a:lnSpc>
                <a:spcPct val="90000"/>
              </a:lnSpc>
              <a:spcAft>
                <a:spcPts val="600"/>
              </a:spcAft>
            </a:pPr>
            <a:r>
              <a:rPr lang="en-US" dirty="0"/>
              <a:t>But some claim they are </a:t>
            </a:r>
            <a:r>
              <a:rPr lang="en-US" dirty="0">
                <a:hlinkClick r:id="rId2"/>
              </a:rPr>
              <a:t>close to passing</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E9023DA-3729-8347-83A2-A5BAB4D793C2}" type="slidenum">
              <a:rPr lang="en-US" smtClean="0">
                <a:latin typeface="Times New Roman" charset="0"/>
              </a:rPr>
              <a:pPr/>
              <a:t>116</a:t>
            </a:fld>
            <a:endParaRPr lang="en-US">
              <a:latin typeface="Times New Roman" charset="0"/>
            </a:endParaRPr>
          </a:p>
        </p:txBody>
      </p:sp>
      <p:sp>
        <p:nvSpPr>
          <p:cNvPr id="118787" name="Rectangle 2"/>
          <p:cNvSpPr>
            <a:spLocks noGrp="1" noChangeArrowheads="1"/>
          </p:cNvSpPr>
          <p:nvPr>
            <p:ph type="title"/>
          </p:nvPr>
        </p:nvSpPr>
        <p:spPr>
          <a:xfrm>
            <a:off x="685800" y="304800"/>
            <a:ext cx="7772400" cy="1143000"/>
          </a:xfrm>
        </p:spPr>
        <p:txBody>
          <a:bodyPr/>
          <a:lstStyle/>
          <a:p>
            <a:pPr eaLnBrk="1" hangingPunct="1"/>
            <a:r>
              <a:rPr lang="en-US" dirty="0"/>
              <a:t>CAPTCHA</a:t>
            </a:r>
          </a:p>
        </p:txBody>
      </p:sp>
      <p:sp>
        <p:nvSpPr>
          <p:cNvPr id="118788" name="Rectangle 3"/>
          <p:cNvSpPr>
            <a:spLocks noGrp="1" noChangeArrowheads="1"/>
          </p:cNvSpPr>
          <p:nvPr>
            <p:ph type="body" idx="1"/>
          </p:nvPr>
        </p:nvSpPr>
        <p:spPr>
          <a:xfrm>
            <a:off x="685800" y="1447800"/>
            <a:ext cx="7848600" cy="4648200"/>
          </a:xfrm>
        </p:spPr>
        <p:txBody>
          <a:bodyPr/>
          <a:lstStyle/>
          <a:p>
            <a:pPr eaLnBrk="1" hangingPunct="1"/>
            <a:r>
              <a:rPr lang="en-US" sz="2800" b="1" dirty="0">
                <a:solidFill>
                  <a:schemeClr val="hlink"/>
                </a:solidFill>
              </a:rPr>
              <a:t>CAPTCHA</a:t>
            </a:r>
            <a:r>
              <a:rPr lang="en-US" sz="2800" dirty="0"/>
              <a:t> </a:t>
            </a:r>
          </a:p>
          <a:p>
            <a:pPr lvl="1" eaLnBrk="1" hangingPunct="1"/>
            <a:r>
              <a:rPr lang="en-US" sz="2400" b="1" dirty="0">
                <a:solidFill>
                  <a:schemeClr val="hlink"/>
                </a:solidFill>
              </a:rPr>
              <a:t>C</a:t>
            </a:r>
            <a:r>
              <a:rPr lang="en-US" sz="2400" dirty="0"/>
              <a:t>ompletely </a:t>
            </a:r>
            <a:r>
              <a:rPr lang="en-US" sz="2400" b="1" dirty="0">
                <a:solidFill>
                  <a:schemeClr val="hlink"/>
                </a:solidFill>
              </a:rPr>
              <a:t>A</a:t>
            </a:r>
            <a:r>
              <a:rPr lang="en-US" sz="2400" dirty="0"/>
              <a:t>utomated </a:t>
            </a:r>
            <a:r>
              <a:rPr lang="en-US" sz="2400" b="1" dirty="0">
                <a:solidFill>
                  <a:schemeClr val="hlink"/>
                </a:solidFill>
              </a:rPr>
              <a:t>P</a:t>
            </a:r>
            <a:r>
              <a:rPr lang="en-US" sz="2400" dirty="0"/>
              <a:t>ublic </a:t>
            </a:r>
            <a:r>
              <a:rPr lang="en-US" sz="2400" b="1" dirty="0">
                <a:solidFill>
                  <a:schemeClr val="hlink"/>
                </a:solidFill>
              </a:rPr>
              <a:t>T</a:t>
            </a:r>
            <a:r>
              <a:rPr lang="en-US" sz="2400" dirty="0"/>
              <a:t>uring test to tell </a:t>
            </a:r>
            <a:r>
              <a:rPr lang="en-US" sz="2400" b="1" dirty="0">
                <a:solidFill>
                  <a:schemeClr val="hlink"/>
                </a:solidFill>
              </a:rPr>
              <a:t>C</a:t>
            </a:r>
            <a:r>
              <a:rPr lang="en-US" sz="2400" dirty="0"/>
              <a:t>omputers and </a:t>
            </a:r>
            <a:r>
              <a:rPr lang="en-US" sz="2400" b="1" dirty="0">
                <a:solidFill>
                  <a:schemeClr val="hlink"/>
                </a:solidFill>
              </a:rPr>
              <a:t>H</a:t>
            </a:r>
            <a:r>
              <a:rPr lang="en-US" sz="2400" dirty="0"/>
              <a:t>umans </a:t>
            </a:r>
            <a:r>
              <a:rPr lang="en-US" sz="2400" b="1" dirty="0">
                <a:solidFill>
                  <a:schemeClr val="hlink"/>
                </a:solidFill>
              </a:rPr>
              <a:t>A</a:t>
            </a:r>
            <a:r>
              <a:rPr lang="en-US" sz="2400" dirty="0"/>
              <a:t>part</a:t>
            </a:r>
          </a:p>
          <a:p>
            <a:pPr eaLnBrk="1" hangingPunct="1"/>
            <a:r>
              <a:rPr lang="en-US" sz="2800" b="1" dirty="0">
                <a:solidFill>
                  <a:schemeClr val="hlink"/>
                </a:solidFill>
              </a:rPr>
              <a:t>C</a:t>
            </a:r>
            <a:r>
              <a:rPr lang="en-US" sz="2800" dirty="0"/>
              <a:t>ompletely </a:t>
            </a:r>
            <a:r>
              <a:rPr lang="en-US" sz="2800" b="1" dirty="0">
                <a:solidFill>
                  <a:schemeClr val="hlink"/>
                </a:solidFill>
              </a:rPr>
              <a:t>A</a:t>
            </a:r>
            <a:r>
              <a:rPr lang="en-US" sz="2800" dirty="0"/>
              <a:t>utomated </a:t>
            </a:r>
            <a:r>
              <a:rPr lang="en-US" sz="2800" dirty="0" err="1">
                <a:sym typeface="Symbol" charset="2"/>
              </a:rPr>
              <a:t></a:t>
            </a:r>
            <a:r>
              <a:rPr lang="en-US" sz="2800" dirty="0"/>
              <a:t> test is generated and scored by a computer</a:t>
            </a:r>
          </a:p>
          <a:p>
            <a:pPr eaLnBrk="1" hangingPunct="1"/>
            <a:r>
              <a:rPr lang="en-US" sz="2800" b="1" dirty="0">
                <a:solidFill>
                  <a:schemeClr val="hlink"/>
                </a:solidFill>
              </a:rPr>
              <a:t>P</a:t>
            </a:r>
            <a:r>
              <a:rPr lang="en-US" sz="2800" dirty="0"/>
              <a:t>ublic </a:t>
            </a:r>
            <a:r>
              <a:rPr lang="en-US" sz="2800" dirty="0" err="1">
                <a:sym typeface="Symbol" charset="2"/>
              </a:rPr>
              <a:t></a:t>
            </a:r>
            <a:r>
              <a:rPr lang="en-US" sz="2800" dirty="0"/>
              <a:t> program and data are public</a:t>
            </a:r>
          </a:p>
          <a:p>
            <a:pPr eaLnBrk="1" hangingPunct="1"/>
            <a:r>
              <a:rPr lang="en-US" sz="2800" b="1" dirty="0">
                <a:solidFill>
                  <a:schemeClr val="hlink"/>
                </a:solidFill>
              </a:rPr>
              <a:t>T</a:t>
            </a:r>
            <a:r>
              <a:rPr lang="en-US" sz="2800" dirty="0"/>
              <a:t>uring test to tell… </a:t>
            </a:r>
            <a:r>
              <a:rPr lang="en-US" sz="2800" dirty="0" err="1">
                <a:sym typeface="Symbol" charset="2"/>
              </a:rPr>
              <a:t></a:t>
            </a:r>
            <a:r>
              <a:rPr lang="en-US" sz="2800" dirty="0"/>
              <a:t> humans can pass the test, but machines cannot</a:t>
            </a:r>
          </a:p>
          <a:p>
            <a:pPr lvl="1" eaLnBrk="1" hangingPunct="1"/>
            <a:r>
              <a:rPr lang="en-US" sz="2400" dirty="0"/>
              <a:t>Also known as </a:t>
            </a:r>
            <a:r>
              <a:rPr lang="en-US" sz="2400" b="1" dirty="0">
                <a:solidFill>
                  <a:srgbClr val="1320EE"/>
                </a:solidFill>
              </a:rPr>
              <a:t>HIP</a:t>
            </a:r>
            <a:r>
              <a:rPr lang="en-US" sz="2400" dirty="0"/>
              <a:t> == </a:t>
            </a:r>
            <a:r>
              <a:rPr lang="en-US" sz="2400" b="1" dirty="0">
                <a:solidFill>
                  <a:srgbClr val="1320EE"/>
                </a:solidFill>
              </a:rPr>
              <a:t>H</a:t>
            </a:r>
            <a:r>
              <a:rPr lang="en-US" sz="2400" dirty="0"/>
              <a:t>uman </a:t>
            </a:r>
            <a:r>
              <a:rPr lang="en-US" sz="2400" b="1" dirty="0">
                <a:solidFill>
                  <a:srgbClr val="1320EE"/>
                </a:solidFill>
              </a:rPr>
              <a:t>I</a:t>
            </a:r>
            <a:r>
              <a:rPr lang="en-US" sz="2400" dirty="0"/>
              <a:t>nteractive </a:t>
            </a:r>
            <a:r>
              <a:rPr lang="en-US" sz="2400" b="1" dirty="0">
                <a:solidFill>
                  <a:srgbClr val="1320EE"/>
                </a:solidFill>
              </a:rPr>
              <a:t>P</a:t>
            </a:r>
            <a:r>
              <a:rPr lang="en-US" sz="2400" dirty="0"/>
              <a:t>roof</a:t>
            </a:r>
          </a:p>
          <a:p>
            <a:pPr eaLnBrk="1" hangingPunct="1"/>
            <a:r>
              <a:rPr lang="en-US" sz="2800" dirty="0"/>
              <a:t>Like an inverse Turing test (sort of…)</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26E5EEB-448B-684D-941B-3F7722EF1BD5}" type="slidenum">
              <a:rPr lang="en-US" smtClean="0">
                <a:latin typeface="Times New Roman" charset="0"/>
              </a:rPr>
              <a:pPr/>
              <a:t>117</a:t>
            </a:fld>
            <a:endParaRPr lang="en-US">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CAPTCHA Paradox?</a:t>
            </a:r>
          </a:p>
        </p:txBody>
      </p:sp>
      <p:sp>
        <p:nvSpPr>
          <p:cNvPr id="248835" name="Rectangle 3"/>
          <p:cNvSpPr>
            <a:spLocks noGrp="1" noChangeArrowheads="1"/>
          </p:cNvSpPr>
          <p:nvPr>
            <p:ph type="body" idx="1"/>
          </p:nvPr>
        </p:nvSpPr>
        <p:spPr/>
        <p:txBody>
          <a:bodyPr/>
          <a:lstStyle/>
          <a:p>
            <a:pPr eaLnBrk="1" hangingPunct="1">
              <a:lnSpc>
                <a:spcPct val="90000"/>
              </a:lnSpc>
              <a:spcAft>
                <a:spcPts val="600"/>
              </a:spcAft>
            </a:pPr>
            <a:r>
              <a:rPr lang="en-US" sz="2800" dirty="0"/>
              <a:t>“…CAPTCHA is a program that can generate and grade tests that it itself cannot pass…”</a:t>
            </a:r>
          </a:p>
          <a:p>
            <a:pPr eaLnBrk="1" hangingPunct="1">
              <a:lnSpc>
                <a:spcPct val="90000"/>
              </a:lnSpc>
              <a:spcAft>
                <a:spcPts val="600"/>
              </a:spcAft>
            </a:pPr>
            <a:r>
              <a:rPr lang="en-US" sz="2800" dirty="0"/>
              <a:t>“…much like some professors…”</a:t>
            </a:r>
          </a:p>
          <a:p>
            <a:pPr eaLnBrk="1" hangingPunct="1">
              <a:lnSpc>
                <a:spcPct val="90000"/>
              </a:lnSpc>
              <a:spcAft>
                <a:spcPts val="600"/>
              </a:spcAft>
            </a:pPr>
            <a:r>
              <a:rPr lang="en-US" sz="2800" dirty="0"/>
              <a:t>Paradox </a:t>
            </a:r>
            <a:r>
              <a:rPr lang="en-US" sz="2800" dirty="0" err="1">
                <a:sym typeface="Symbol" charset="2"/>
              </a:rPr>
              <a:t></a:t>
            </a:r>
            <a:r>
              <a:rPr lang="en-US" sz="2800" dirty="0"/>
              <a:t> computer creates and scores test that it itself cannot pass!</a:t>
            </a:r>
          </a:p>
          <a:p>
            <a:pPr eaLnBrk="1" hangingPunct="1">
              <a:lnSpc>
                <a:spcPct val="90000"/>
              </a:lnSpc>
              <a:spcAft>
                <a:spcPts val="600"/>
              </a:spcAft>
            </a:pPr>
            <a:r>
              <a:rPr lang="en-US" sz="2800" dirty="0"/>
              <a:t>CAPTCHA purpose?</a:t>
            </a:r>
          </a:p>
          <a:p>
            <a:pPr lvl="1" eaLnBrk="1" hangingPunct="1">
              <a:lnSpc>
                <a:spcPct val="90000"/>
              </a:lnSpc>
              <a:spcAft>
                <a:spcPts val="600"/>
              </a:spcAft>
            </a:pPr>
            <a:r>
              <a:rPr lang="en-US" sz="2400" dirty="0"/>
              <a:t>Only humans get access (not bots/computers)</a:t>
            </a:r>
          </a:p>
          <a:p>
            <a:pPr eaLnBrk="1" hangingPunct="1">
              <a:lnSpc>
                <a:spcPct val="90000"/>
              </a:lnSpc>
              <a:spcAft>
                <a:spcPts val="600"/>
              </a:spcAft>
            </a:pPr>
            <a:r>
              <a:rPr lang="en-US" sz="2800" dirty="0"/>
              <a:t>So, CAPTCHA is for </a:t>
            </a:r>
            <a:r>
              <a:rPr lang="en-US" sz="2800" b="1" dirty="0">
                <a:solidFill>
                  <a:schemeClr val="accent2"/>
                </a:solidFill>
              </a:rPr>
              <a:t>access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box(out)">
                                      <p:cBhvr>
                                        <p:cTn id="7" dur="500"/>
                                        <p:tgtEl>
                                          <p:spTgt spid="248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box(out)">
                                      <p:cBhvr>
                                        <p:cTn id="12" dur="500"/>
                                        <p:tgtEl>
                                          <p:spTgt spid="248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ox(out)">
                                      <p:cBhvr>
                                        <p:cTn id="17" dur="500"/>
                                        <p:tgtEl>
                                          <p:spTgt spid="248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box(out)">
                                      <p:cBhvr>
                                        <p:cTn id="22" dur="500"/>
                                        <p:tgtEl>
                                          <p:spTgt spid="24883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ox(out)">
                                      <p:cBhvr>
                                        <p:cTn id="25" dur="500"/>
                                        <p:tgtEl>
                                          <p:spTgt spid="24883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48835">
                                            <p:txEl>
                                              <p:pRg st="5" end="5"/>
                                            </p:txEl>
                                          </p:spTgt>
                                        </p:tgtEl>
                                        <p:attrNameLst>
                                          <p:attrName>style.visibility</p:attrName>
                                        </p:attrNameLst>
                                      </p:cBhvr>
                                      <p:to>
                                        <p:strVal val="visible"/>
                                      </p:to>
                                    </p:set>
                                    <p:animEffect transition="in" filter="box(out)">
                                      <p:cBhvr>
                                        <p:cTn id="30" dur="500"/>
                                        <p:tgtEl>
                                          <p:spTgt spid="24883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6F266B0-F006-4C40-9422-DB37BFB31ABE}" type="slidenum">
              <a:rPr lang="en-US" smtClean="0">
                <a:latin typeface="Times New Roman" charset="0"/>
              </a:rPr>
              <a:pPr/>
              <a:t>118</a:t>
            </a:fld>
            <a:endParaRPr lang="en-US">
              <a:latin typeface="Times New Roman" charset="0"/>
            </a:endParaRPr>
          </a:p>
        </p:txBody>
      </p:sp>
      <p:sp>
        <p:nvSpPr>
          <p:cNvPr id="120835" name="Rectangle 2"/>
          <p:cNvSpPr>
            <a:spLocks noGrp="1" noChangeArrowheads="1"/>
          </p:cNvSpPr>
          <p:nvPr>
            <p:ph type="title"/>
          </p:nvPr>
        </p:nvSpPr>
        <p:spPr>
          <a:xfrm>
            <a:off x="685800" y="304800"/>
            <a:ext cx="7772400" cy="1143000"/>
          </a:xfrm>
        </p:spPr>
        <p:txBody>
          <a:bodyPr/>
          <a:lstStyle/>
          <a:p>
            <a:pPr eaLnBrk="1" hangingPunct="1"/>
            <a:r>
              <a:rPr lang="en-US" dirty="0"/>
              <a:t>CAPTCHA Uses?</a:t>
            </a:r>
          </a:p>
        </p:txBody>
      </p:sp>
      <p:sp>
        <p:nvSpPr>
          <p:cNvPr id="249859" name="Rectangle 3"/>
          <p:cNvSpPr>
            <a:spLocks noGrp="1" noChangeArrowheads="1"/>
          </p:cNvSpPr>
          <p:nvPr>
            <p:ph type="body" idx="1"/>
          </p:nvPr>
        </p:nvSpPr>
        <p:spPr>
          <a:xfrm>
            <a:off x="685800" y="1447800"/>
            <a:ext cx="8077200" cy="4648200"/>
          </a:xfrm>
        </p:spPr>
        <p:txBody>
          <a:bodyPr/>
          <a:lstStyle/>
          <a:p>
            <a:pPr eaLnBrk="1" hangingPunct="1">
              <a:lnSpc>
                <a:spcPct val="90000"/>
              </a:lnSpc>
              <a:spcAft>
                <a:spcPts val="600"/>
              </a:spcAft>
            </a:pPr>
            <a:r>
              <a:rPr lang="en-US" sz="2800" dirty="0"/>
              <a:t>Original motivation? </a:t>
            </a:r>
          </a:p>
          <a:p>
            <a:pPr lvl="1" eaLnBrk="1" hangingPunct="1">
              <a:lnSpc>
                <a:spcPct val="90000"/>
              </a:lnSpc>
              <a:spcAft>
                <a:spcPts val="600"/>
              </a:spcAft>
            </a:pPr>
            <a:r>
              <a:rPr lang="en-US" sz="2400" dirty="0"/>
              <a:t>Automated bots stuffed ballot box in vote for best CS grad school</a:t>
            </a:r>
          </a:p>
          <a:p>
            <a:pPr lvl="1" eaLnBrk="1" hangingPunct="1">
              <a:lnSpc>
                <a:spcPct val="90000"/>
              </a:lnSpc>
              <a:spcAft>
                <a:spcPts val="600"/>
              </a:spcAft>
            </a:pPr>
            <a:r>
              <a:rPr lang="en-US" sz="2400" dirty="0"/>
              <a:t>SJSU </a:t>
            </a:r>
            <a:r>
              <a:rPr lang="en-US" sz="2400" dirty="0" err="1"/>
              <a:t>vs</a:t>
            </a:r>
            <a:r>
              <a:rPr lang="en-US" sz="2400" dirty="0"/>
              <a:t> Stanford? No, it was MIT </a:t>
            </a:r>
            <a:r>
              <a:rPr lang="en-US" sz="2400" dirty="0" err="1"/>
              <a:t>vs</a:t>
            </a:r>
            <a:r>
              <a:rPr lang="en-US" sz="2400" dirty="0"/>
              <a:t> CMU</a:t>
            </a:r>
          </a:p>
          <a:p>
            <a:pPr eaLnBrk="1" hangingPunct="1">
              <a:lnSpc>
                <a:spcPct val="90000"/>
              </a:lnSpc>
              <a:spcAft>
                <a:spcPts val="600"/>
              </a:spcAft>
            </a:pPr>
            <a:r>
              <a:rPr lang="en-US" sz="2800" dirty="0"/>
              <a:t>Free email services </a:t>
            </a:r>
            <a:r>
              <a:rPr lang="en-US" sz="2800" dirty="0" err="1">
                <a:sym typeface="Symbol" charset="2"/>
              </a:rPr>
              <a:t></a:t>
            </a:r>
            <a:r>
              <a:rPr lang="en-US" sz="2800" dirty="0"/>
              <a:t> spammers like to use bots to sign up for 1000s of email accounts</a:t>
            </a:r>
          </a:p>
          <a:p>
            <a:pPr lvl="1" eaLnBrk="1" hangingPunct="1">
              <a:lnSpc>
                <a:spcPct val="90000"/>
              </a:lnSpc>
              <a:spcAft>
                <a:spcPts val="600"/>
              </a:spcAft>
            </a:pPr>
            <a:r>
              <a:rPr lang="en-US" sz="2400" dirty="0"/>
              <a:t>CAPTCHA employed so only humans get accounts</a:t>
            </a:r>
          </a:p>
          <a:p>
            <a:pPr eaLnBrk="1" hangingPunct="1">
              <a:lnSpc>
                <a:spcPct val="90000"/>
              </a:lnSpc>
              <a:spcAft>
                <a:spcPts val="600"/>
              </a:spcAft>
            </a:pPr>
            <a:r>
              <a:rPr lang="en-US" sz="2800" dirty="0"/>
              <a:t>Sites that do not want to be automatically indexed by search engines</a:t>
            </a:r>
          </a:p>
          <a:p>
            <a:pPr lvl="1" eaLnBrk="1" hangingPunct="1">
              <a:lnSpc>
                <a:spcPct val="90000"/>
              </a:lnSpc>
              <a:spcAft>
                <a:spcPts val="600"/>
              </a:spcAft>
            </a:pPr>
            <a:r>
              <a:rPr lang="en-US" sz="2400" dirty="0"/>
              <a:t>CAPTCHA would force human intervention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9859">
                                            <p:txEl>
                                              <p:pRg st="4" end="4"/>
                                            </p:txEl>
                                          </p:spTgt>
                                        </p:tgtEl>
                                        <p:attrNameLst>
                                          <p:attrName>style.visibility</p:attrName>
                                        </p:attrNameLst>
                                      </p:cBhvr>
                                      <p:to>
                                        <p:strVal val="visible"/>
                                      </p:to>
                                    </p:set>
                                    <p:anim calcmode="lin" valueType="num">
                                      <p:cBhvr additive="base">
                                        <p:cTn id="31"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8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 calcmode="lin" valueType="num">
                                      <p:cBhvr additive="base">
                                        <p:cTn id="37" dur="500" fill="hold"/>
                                        <p:tgtEl>
                                          <p:spTgt spid="249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8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9859">
                                            <p:txEl>
                                              <p:pRg st="6" end="6"/>
                                            </p:txEl>
                                          </p:spTgt>
                                        </p:tgtEl>
                                        <p:attrNameLst>
                                          <p:attrName>style.visibility</p:attrName>
                                        </p:attrNameLst>
                                      </p:cBhvr>
                                      <p:to>
                                        <p:strVal val="visible"/>
                                      </p:to>
                                    </p:set>
                                    <p:anim calcmode="lin" valueType="num">
                                      <p:cBhvr additive="base">
                                        <p:cTn id="43"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8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5050C92-9F52-2047-BEF8-1C4C23274FCB}" type="slidenum">
              <a:rPr lang="en-US" smtClean="0">
                <a:latin typeface="Times New Roman" charset="0"/>
              </a:rPr>
              <a:pPr/>
              <a:t>119</a:t>
            </a:fld>
            <a:endParaRPr lang="en-US">
              <a:latin typeface="Times New Roman" charset="0"/>
            </a:endParaRPr>
          </a:p>
        </p:txBody>
      </p:sp>
      <p:sp>
        <p:nvSpPr>
          <p:cNvPr id="121859" name="Rectangle 2"/>
          <p:cNvSpPr>
            <a:spLocks noGrp="1" noChangeArrowheads="1"/>
          </p:cNvSpPr>
          <p:nvPr>
            <p:ph type="title"/>
          </p:nvPr>
        </p:nvSpPr>
        <p:spPr>
          <a:xfrm>
            <a:off x="609600" y="457200"/>
            <a:ext cx="8001000" cy="1219200"/>
          </a:xfrm>
        </p:spPr>
        <p:txBody>
          <a:bodyPr/>
          <a:lstStyle/>
          <a:p>
            <a:pPr eaLnBrk="1" hangingPunct="1"/>
            <a:r>
              <a:rPr lang="en-US" dirty="0"/>
              <a:t>CAPTCHA: Rules of the Game</a:t>
            </a:r>
          </a:p>
        </p:txBody>
      </p:sp>
      <p:sp>
        <p:nvSpPr>
          <p:cNvPr id="250883" name="Rectangle 3"/>
          <p:cNvSpPr>
            <a:spLocks noGrp="1" noChangeArrowheads="1"/>
          </p:cNvSpPr>
          <p:nvPr>
            <p:ph type="body" idx="1"/>
          </p:nvPr>
        </p:nvSpPr>
        <p:spPr>
          <a:xfrm>
            <a:off x="685800" y="1752600"/>
            <a:ext cx="7848600" cy="4419600"/>
          </a:xfrm>
        </p:spPr>
        <p:txBody>
          <a:bodyPr/>
          <a:lstStyle/>
          <a:p>
            <a:pPr eaLnBrk="1" hangingPunct="1">
              <a:lnSpc>
                <a:spcPct val="90000"/>
              </a:lnSpc>
              <a:spcAft>
                <a:spcPts val="600"/>
              </a:spcAft>
            </a:pPr>
            <a:r>
              <a:rPr lang="en-US" sz="2800" dirty="0"/>
              <a:t>Easy for most humans to pass</a:t>
            </a:r>
          </a:p>
          <a:p>
            <a:pPr eaLnBrk="1" hangingPunct="1">
              <a:lnSpc>
                <a:spcPct val="90000"/>
              </a:lnSpc>
              <a:spcAft>
                <a:spcPts val="600"/>
              </a:spcAft>
            </a:pPr>
            <a:r>
              <a:rPr lang="en-US" sz="2800" dirty="0"/>
              <a:t>Difficult or impossible for machines to pass</a:t>
            </a:r>
          </a:p>
          <a:p>
            <a:pPr lvl="1" eaLnBrk="1" hangingPunct="1">
              <a:lnSpc>
                <a:spcPct val="90000"/>
              </a:lnSpc>
              <a:spcAft>
                <a:spcPts val="600"/>
              </a:spcAft>
            </a:pPr>
            <a:r>
              <a:rPr lang="en-US" sz="2400" b="1" dirty="0">
                <a:solidFill>
                  <a:schemeClr val="accent2"/>
                </a:solidFill>
              </a:rPr>
              <a:t>Even with access to CAPTCHA software</a:t>
            </a:r>
          </a:p>
          <a:p>
            <a:pPr eaLnBrk="1" hangingPunct="1">
              <a:lnSpc>
                <a:spcPct val="90000"/>
              </a:lnSpc>
              <a:spcAft>
                <a:spcPts val="600"/>
              </a:spcAft>
            </a:pPr>
            <a:r>
              <a:rPr lang="en-US" sz="2800" dirty="0"/>
              <a:t>From Trudy’s perspective, the only unknown is a random number</a:t>
            </a:r>
          </a:p>
          <a:p>
            <a:pPr lvl="1" eaLnBrk="1" hangingPunct="1">
              <a:lnSpc>
                <a:spcPct val="90000"/>
              </a:lnSpc>
              <a:spcAft>
                <a:spcPts val="600"/>
              </a:spcAft>
            </a:pPr>
            <a:r>
              <a:rPr lang="en-US" sz="2400" dirty="0"/>
              <a:t>Similar to </a:t>
            </a:r>
            <a:r>
              <a:rPr lang="en-US" sz="2400" dirty="0" err="1"/>
              <a:t>Kerckhoffs</a:t>
            </a:r>
            <a:r>
              <a:rPr lang="en-US" sz="2400" dirty="0"/>
              <a:t>’ Principle</a:t>
            </a:r>
            <a:endParaRPr lang="en-US" sz="2400" i="1" dirty="0"/>
          </a:p>
          <a:p>
            <a:pPr eaLnBrk="1" hangingPunct="1">
              <a:lnSpc>
                <a:spcPct val="90000"/>
              </a:lnSpc>
              <a:spcAft>
                <a:spcPts val="600"/>
              </a:spcAft>
            </a:pPr>
            <a:r>
              <a:rPr lang="en-US" sz="2800" dirty="0"/>
              <a:t>Good to have different </a:t>
            </a:r>
            <a:r>
              <a:rPr lang="en-US" sz="2800" dirty="0" err="1"/>
              <a:t>CAPTCHAs</a:t>
            </a:r>
            <a:r>
              <a:rPr lang="en-US" sz="2800" dirty="0"/>
              <a:t> in case someone cannot pass one type</a:t>
            </a:r>
          </a:p>
          <a:p>
            <a:pPr lvl="1" eaLnBrk="1" hangingPunct="1">
              <a:lnSpc>
                <a:spcPct val="90000"/>
              </a:lnSpc>
              <a:spcAft>
                <a:spcPts val="600"/>
              </a:spcAft>
            </a:pPr>
            <a:r>
              <a:rPr lang="en-US" sz="2400" dirty="0"/>
              <a:t>E.g., blind person could not pass visual CAPTCHA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left)">
                                      <p:cBhvr>
                                        <p:cTn id="15" dur="500"/>
                                        <p:tgtEl>
                                          <p:spTgt spid="25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Effect transition="in" filter="wipe(left)">
                                      <p:cBhvr>
                                        <p:cTn id="20" dur="500"/>
                                        <p:tgtEl>
                                          <p:spTgt spid="2508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animEffect transition="in" filter="wipe(left)">
                                      <p:cBhvr>
                                        <p:cTn id="23" dur="500"/>
                                        <p:tgtEl>
                                          <p:spTgt spid="25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wipe(left)">
                                      <p:cBhvr>
                                        <p:cTn id="28" dur="500"/>
                                        <p:tgtEl>
                                          <p:spTgt spid="25088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0883">
                                            <p:txEl>
                                              <p:pRg st="6" end="6"/>
                                            </p:txEl>
                                          </p:spTgt>
                                        </p:tgtEl>
                                        <p:attrNameLst>
                                          <p:attrName>style.visibility</p:attrName>
                                        </p:attrNameLst>
                                      </p:cBhvr>
                                      <p:to>
                                        <p:strVal val="visible"/>
                                      </p:to>
                                    </p:set>
                                    <p:animEffect transition="in" filter="wipe(left)">
                                      <p:cBhvr>
                                        <p:cTn id="31" dur="500"/>
                                        <p:tgtEl>
                                          <p:spTgt spid="250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D28E245-650A-4B4C-8F4A-D466FB8C3AAA}" type="slidenum">
              <a:rPr lang="en-US" smtClean="0">
                <a:latin typeface="Times New Roman" charset="0"/>
              </a:rPr>
              <a:pPr/>
              <a:t>12</a:t>
            </a:fld>
            <a:endParaRPr lang="en-US">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Password Experiment</a:t>
            </a:r>
          </a:p>
        </p:txBody>
      </p:sp>
      <p:sp>
        <p:nvSpPr>
          <p:cNvPr id="161795" name="Rectangle 3"/>
          <p:cNvSpPr>
            <a:spLocks noGrp="1" noChangeArrowheads="1"/>
          </p:cNvSpPr>
          <p:nvPr>
            <p:ph type="body" idx="1"/>
          </p:nvPr>
        </p:nvSpPr>
        <p:spPr/>
        <p:txBody>
          <a:bodyPr/>
          <a:lstStyle/>
          <a:p>
            <a:pPr eaLnBrk="1" hangingPunct="1">
              <a:lnSpc>
                <a:spcPct val="90000"/>
              </a:lnSpc>
              <a:spcAft>
                <a:spcPts val="600"/>
              </a:spcAft>
            </a:pPr>
            <a:r>
              <a:rPr lang="en-US" sz="2800" dirty="0"/>
              <a:t>User compliance hard to achieve</a:t>
            </a:r>
          </a:p>
          <a:p>
            <a:pPr eaLnBrk="1" hangingPunct="1">
              <a:lnSpc>
                <a:spcPct val="90000"/>
              </a:lnSpc>
              <a:spcAft>
                <a:spcPts val="600"/>
              </a:spcAft>
            </a:pPr>
            <a:r>
              <a:rPr lang="en-US" sz="2800" dirty="0"/>
              <a:t>In each case, 1/3rd did not comply</a:t>
            </a:r>
          </a:p>
          <a:p>
            <a:pPr lvl="1" eaLnBrk="1" hangingPunct="1">
              <a:lnSpc>
                <a:spcPct val="90000"/>
              </a:lnSpc>
              <a:spcAft>
                <a:spcPts val="600"/>
              </a:spcAft>
            </a:pPr>
            <a:r>
              <a:rPr lang="en-US" sz="2400" dirty="0"/>
              <a:t>And about 1/3rd of those easy to crack!</a:t>
            </a:r>
          </a:p>
          <a:p>
            <a:pPr eaLnBrk="1" hangingPunct="1">
              <a:lnSpc>
                <a:spcPct val="90000"/>
              </a:lnSpc>
              <a:spcAft>
                <a:spcPts val="600"/>
              </a:spcAft>
            </a:pPr>
            <a:r>
              <a:rPr lang="en-US" sz="2800" dirty="0"/>
              <a:t>Assigned passwords sometimes best</a:t>
            </a:r>
          </a:p>
          <a:p>
            <a:pPr eaLnBrk="1" hangingPunct="1">
              <a:lnSpc>
                <a:spcPct val="90000"/>
              </a:lnSpc>
              <a:spcAft>
                <a:spcPts val="600"/>
              </a:spcAft>
            </a:pPr>
            <a:r>
              <a:rPr lang="en-US" sz="2800" dirty="0"/>
              <a:t>If passwords not assigned, best advice is…</a:t>
            </a:r>
          </a:p>
          <a:p>
            <a:pPr lvl="1" eaLnBrk="1" hangingPunct="1">
              <a:lnSpc>
                <a:spcPct val="90000"/>
              </a:lnSpc>
              <a:spcAft>
                <a:spcPts val="600"/>
              </a:spcAft>
            </a:pPr>
            <a:r>
              <a:rPr lang="en-US" sz="2400" dirty="0"/>
              <a:t>Choose passwords based on passphrase</a:t>
            </a:r>
          </a:p>
          <a:p>
            <a:pPr lvl="1" eaLnBrk="1" hangingPunct="1">
              <a:lnSpc>
                <a:spcPct val="90000"/>
              </a:lnSpc>
              <a:spcAft>
                <a:spcPts val="600"/>
              </a:spcAft>
            </a:pPr>
            <a:r>
              <a:rPr lang="en-US" sz="2400" dirty="0"/>
              <a:t>Use </a:t>
            </a:r>
            <a:r>
              <a:rPr lang="en-US" sz="2400" dirty="0" err="1"/>
              <a:t>pwd</a:t>
            </a:r>
            <a:r>
              <a:rPr lang="en-US" sz="2400" dirty="0"/>
              <a:t> cracking tool to test for weak </a:t>
            </a:r>
            <a:r>
              <a:rPr lang="en-US" sz="2400" dirty="0" err="1"/>
              <a:t>pwds</a:t>
            </a:r>
            <a:endParaRPr lang="en-US" sz="2400" dirty="0"/>
          </a:p>
          <a:p>
            <a:pPr eaLnBrk="1" hangingPunct="1">
              <a:lnSpc>
                <a:spcPct val="90000"/>
              </a:lnSpc>
              <a:spcAft>
                <a:spcPts val="600"/>
              </a:spcAft>
            </a:pPr>
            <a:r>
              <a:rPr lang="en-US" sz="2800" dirty="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box(out)">
                                      <p:cBhvr>
                                        <p:cTn id="42" dur="500"/>
                                        <p:tgtEl>
                                          <p:spTgt spid="16179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E92221D-8A55-CC4E-AF88-A5F649B4DED3}" type="slidenum">
              <a:rPr lang="en-US" smtClean="0">
                <a:latin typeface="Times New Roman" charset="0"/>
              </a:rPr>
              <a:pPr/>
              <a:t>120</a:t>
            </a:fld>
            <a:endParaRPr lang="en-US">
              <a:latin typeface="Times New Roman" charset="0"/>
            </a:endParaRPr>
          </a:p>
        </p:txBody>
      </p:sp>
      <p:sp>
        <p:nvSpPr>
          <p:cNvPr id="122883" name="Rectangle 2"/>
          <p:cNvSpPr>
            <a:spLocks noGrp="1" noChangeArrowheads="1"/>
          </p:cNvSpPr>
          <p:nvPr>
            <p:ph type="title"/>
          </p:nvPr>
        </p:nvSpPr>
        <p:spPr>
          <a:xfrm>
            <a:off x="685800" y="381000"/>
            <a:ext cx="7772400" cy="1143000"/>
          </a:xfrm>
        </p:spPr>
        <p:txBody>
          <a:bodyPr/>
          <a:lstStyle/>
          <a:p>
            <a:pPr eaLnBrk="1" hangingPunct="1"/>
            <a:r>
              <a:rPr lang="en-US" dirty="0"/>
              <a:t>Do </a:t>
            </a:r>
            <a:r>
              <a:rPr lang="en-US" dirty="0" err="1"/>
              <a:t>CAPTCHAs</a:t>
            </a:r>
            <a:r>
              <a:rPr lang="en-US" dirty="0"/>
              <a:t> Exist?</a:t>
            </a:r>
          </a:p>
        </p:txBody>
      </p:sp>
      <p:sp>
        <p:nvSpPr>
          <p:cNvPr id="251910" name="Rectangle 6"/>
          <p:cNvSpPr>
            <a:spLocks noGrp="1" noChangeArrowheads="1"/>
          </p:cNvSpPr>
          <p:nvPr>
            <p:ph type="body" idx="1"/>
          </p:nvPr>
        </p:nvSpPr>
        <p:spPr>
          <a:xfrm>
            <a:off x="685800" y="1447800"/>
            <a:ext cx="7848600" cy="685800"/>
          </a:xfrm>
          <a:noFill/>
        </p:spPr>
        <p:txBody>
          <a:bodyPr/>
          <a:lstStyle/>
          <a:p>
            <a:pPr eaLnBrk="1" hangingPunct="1">
              <a:lnSpc>
                <a:spcPct val="90000"/>
              </a:lnSpc>
            </a:pPr>
            <a:r>
              <a:rPr lang="en-US" sz="2800"/>
              <a:t>Test: Find 2 words in the following</a:t>
            </a:r>
            <a:endParaRPr lang="en-US"/>
          </a:p>
        </p:txBody>
      </p:sp>
      <p:sp>
        <p:nvSpPr>
          <p:cNvPr id="251911" name="Rectangle 7"/>
          <p:cNvSpPr>
            <a:spLocks noChangeArrowheads="1"/>
          </p:cNvSpPr>
          <p:nvPr/>
        </p:nvSpPr>
        <p:spPr bwMode="auto">
          <a:xfrm>
            <a:off x="685800" y="4572000"/>
            <a:ext cx="8153400" cy="1524000"/>
          </a:xfrm>
          <a:prstGeom prst="rect">
            <a:avLst/>
          </a:prstGeom>
          <a:noFill/>
          <a:ln w="9525">
            <a:noFill/>
            <a:miter lim="800000"/>
            <a:headEnd/>
            <a:tailEnd/>
          </a:ln>
        </p:spPr>
        <p:txBody>
          <a:bodyPr>
            <a:prstTxWarp prst="textNoShape">
              <a:avLst/>
            </a:prstTxWarp>
          </a:bodyPr>
          <a:lstStyle/>
          <a:p>
            <a:pPr marL="342900" indent="-342900">
              <a:spcAft>
                <a:spcPts val="600"/>
              </a:spcAft>
              <a:buClr>
                <a:schemeClr val="accent2"/>
              </a:buClr>
              <a:buSzPct val="75000"/>
              <a:buFont typeface="Wingdings" charset="2"/>
              <a:buChar char="q"/>
            </a:pPr>
            <a:r>
              <a:rPr lang="en-US" sz="2800" dirty="0"/>
              <a:t>Easy for most humans</a:t>
            </a:r>
          </a:p>
          <a:p>
            <a:pPr marL="342900" indent="-342900">
              <a:spcAft>
                <a:spcPts val="600"/>
              </a:spcAft>
              <a:buClr>
                <a:schemeClr val="accent2"/>
              </a:buClr>
              <a:buSzPct val="75000"/>
              <a:buFont typeface="Wingdings" charset="2"/>
              <a:buChar char="q"/>
            </a:pPr>
            <a:r>
              <a:rPr lang="en-US" sz="2800" dirty="0"/>
              <a:t>A (difficult?) OCR problem for computer</a:t>
            </a:r>
            <a:endParaRPr lang="en-US" dirty="0"/>
          </a:p>
          <a:p>
            <a:pPr marL="800100" lvl="1" indent="-342900">
              <a:spcAft>
                <a:spcPts val="600"/>
              </a:spcAft>
              <a:buClr>
                <a:schemeClr val="accent2"/>
              </a:buClr>
              <a:buSzPct val="100000"/>
              <a:buFont typeface="Courier New"/>
              <a:buChar char="o"/>
            </a:pPr>
            <a:r>
              <a:rPr lang="en-US" dirty="0"/>
              <a:t>OCR </a:t>
            </a:r>
            <a:r>
              <a:rPr lang="en-US" dirty="0" err="1">
                <a:sym typeface="Symbol" charset="2"/>
              </a:rPr>
              <a:t></a:t>
            </a:r>
            <a:r>
              <a:rPr lang="en-US" dirty="0"/>
              <a:t> Optical Character Recognition</a:t>
            </a:r>
          </a:p>
        </p:txBody>
      </p:sp>
      <p:pic>
        <p:nvPicPr>
          <p:cNvPr id="122886" name="Picture 10" descr="CAPTCHA.tif                                                    000B0D73Macintosh HD                   BC93A1CC:"/>
          <p:cNvPicPr>
            <a:picLocks noChangeAspect="1" noChangeArrowheads="1"/>
          </p:cNvPicPr>
          <p:nvPr/>
        </p:nvPicPr>
        <p:blipFill>
          <a:blip r:embed="rId2"/>
          <a:srcRect/>
          <a:stretch>
            <a:fillRect/>
          </a:stretch>
        </p:blipFill>
        <p:spPr bwMode="auto">
          <a:xfrm>
            <a:off x="1524000" y="1966913"/>
            <a:ext cx="4687888" cy="2605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10">
                                            <p:txEl>
                                              <p:pRg st="0" end="0"/>
                                            </p:txEl>
                                          </p:spTgt>
                                        </p:tgtEl>
                                        <p:attrNameLst>
                                          <p:attrName>style.visibility</p:attrName>
                                        </p:attrNameLst>
                                      </p:cBhvr>
                                      <p:to>
                                        <p:strVal val="visible"/>
                                      </p:to>
                                    </p:set>
                                    <p:animEffect transition="in" filter="wipe(left)">
                                      <p:cBhvr>
                                        <p:cTn id="7" dur="500"/>
                                        <p:tgtEl>
                                          <p:spTgt spid="2519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build="p" autoUpdateAnimBg="0"/>
      <p:bldP spid="251911"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A7C2DEB-3092-6246-82FC-A7778B44FCC9}" type="slidenum">
              <a:rPr lang="en-US" smtClean="0">
                <a:latin typeface="Times New Roman" charset="0"/>
              </a:rPr>
              <a:pPr/>
              <a:t>121</a:t>
            </a:fld>
            <a:endParaRPr lang="en-US">
              <a:latin typeface="Times New Roman" charset="0"/>
            </a:endParaRPr>
          </a:p>
        </p:txBody>
      </p:sp>
      <p:sp>
        <p:nvSpPr>
          <p:cNvPr id="123907" name="Rectangle 2"/>
          <p:cNvSpPr>
            <a:spLocks noGrp="1" noChangeArrowheads="1"/>
          </p:cNvSpPr>
          <p:nvPr>
            <p:ph type="title"/>
          </p:nvPr>
        </p:nvSpPr>
        <p:spPr/>
        <p:txBody>
          <a:bodyPr/>
          <a:lstStyle/>
          <a:p>
            <a:pPr eaLnBrk="1" hangingPunct="1"/>
            <a:r>
              <a:rPr lang="en-US"/>
              <a:t>CAPTCHAs</a:t>
            </a:r>
          </a:p>
        </p:txBody>
      </p:sp>
      <p:sp>
        <p:nvSpPr>
          <p:cNvPr id="123908" name="Rectangle 3"/>
          <p:cNvSpPr>
            <a:spLocks noGrp="1" noChangeArrowheads="1"/>
          </p:cNvSpPr>
          <p:nvPr>
            <p:ph type="body" idx="1"/>
          </p:nvPr>
        </p:nvSpPr>
        <p:spPr/>
        <p:txBody>
          <a:bodyPr/>
          <a:lstStyle/>
          <a:p>
            <a:pPr eaLnBrk="1" hangingPunct="1">
              <a:spcAft>
                <a:spcPts val="600"/>
              </a:spcAft>
            </a:pPr>
            <a:r>
              <a:rPr lang="en-US" dirty="0"/>
              <a:t>Current types of </a:t>
            </a:r>
            <a:r>
              <a:rPr lang="en-US" dirty="0" err="1"/>
              <a:t>CAPTCHAs</a:t>
            </a:r>
            <a:endParaRPr lang="en-US" dirty="0"/>
          </a:p>
          <a:p>
            <a:pPr lvl="1" eaLnBrk="1" hangingPunct="1">
              <a:spcAft>
                <a:spcPts val="600"/>
              </a:spcAft>
            </a:pPr>
            <a:r>
              <a:rPr lang="en-US" dirty="0"/>
              <a:t>Visual </a:t>
            </a:r>
            <a:r>
              <a:rPr lang="en-US" dirty="0" err="1">
                <a:sym typeface="Symbol" charset="2"/>
              </a:rPr>
              <a:t></a:t>
            </a:r>
            <a:r>
              <a:rPr lang="en-US" dirty="0">
                <a:sym typeface="Symbol" charset="2"/>
              </a:rPr>
              <a:t> </a:t>
            </a:r>
            <a:r>
              <a:rPr lang="en-US" dirty="0"/>
              <a:t>like previous example</a:t>
            </a:r>
          </a:p>
          <a:p>
            <a:pPr lvl="1" eaLnBrk="1" hangingPunct="1">
              <a:spcAft>
                <a:spcPts val="600"/>
              </a:spcAft>
            </a:pPr>
            <a:r>
              <a:rPr lang="en-US" dirty="0"/>
              <a:t>Audio </a:t>
            </a:r>
            <a:r>
              <a:rPr lang="en-US" dirty="0" err="1">
                <a:sym typeface="Symbol" charset="2"/>
              </a:rPr>
              <a:t></a:t>
            </a:r>
            <a:r>
              <a:rPr lang="en-US" dirty="0"/>
              <a:t> distorted words or music</a:t>
            </a:r>
          </a:p>
          <a:p>
            <a:pPr eaLnBrk="1" hangingPunct="1">
              <a:spcAft>
                <a:spcPts val="600"/>
              </a:spcAft>
            </a:pPr>
            <a:r>
              <a:rPr lang="en-US" dirty="0"/>
              <a:t>No text-based </a:t>
            </a:r>
            <a:r>
              <a:rPr lang="en-US" dirty="0" err="1"/>
              <a:t>CAPTCHAs</a:t>
            </a:r>
            <a:endParaRPr lang="en-US" dirty="0"/>
          </a:p>
          <a:p>
            <a:pPr lvl="1" eaLnBrk="1" hangingPunct="1">
              <a:spcAft>
                <a:spcPts val="600"/>
              </a:spcAft>
            </a:pPr>
            <a:r>
              <a:rPr lang="en-US" dirty="0"/>
              <a:t>Maybe this is impossible…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F7DF6C3-D9F1-B64B-8D62-F1130AF9048B}" type="slidenum">
              <a:rPr lang="en-US" smtClean="0">
                <a:latin typeface="Times New Roman" charset="0"/>
              </a:rPr>
              <a:pPr/>
              <a:t>122</a:t>
            </a:fld>
            <a:endParaRPr lang="en-US">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CAPTCHA’s and AI</a:t>
            </a:r>
          </a:p>
        </p:txBody>
      </p:sp>
      <p:sp>
        <p:nvSpPr>
          <p:cNvPr id="124932"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OCR is a challenging AI problem</a:t>
            </a:r>
          </a:p>
          <a:p>
            <a:pPr lvl="1" eaLnBrk="1" hangingPunct="1">
              <a:lnSpc>
                <a:spcPct val="90000"/>
              </a:lnSpc>
              <a:spcAft>
                <a:spcPts val="600"/>
              </a:spcAft>
            </a:pPr>
            <a:r>
              <a:rPr lang="en-US" sz="2400" dirty="0"/>
              <a:t>Hardest part is the </a:t>
            </a:r>
            <a:r>
              <a:rPr lang="en-US" sz="2400" b="1" dirty="0">
                <a:solidFill>
                  <a:schemeClr val="hlink"/>
                </a:solidFill>
              </a:rPr>
              <a:t>segmentation problem</a:t>
            </a:r>
            <a:endParaRPr lang="en-US" sz="2400" dirty="0"/>
          </a:p>
          <a:p>
            <a:pPr lvl="1" eaLnBrk="1" hangingPunct="1">
              <a:lnSpc>
                <a:spcPct val="90000"/>
              </a:lnSpc>
              <a:spcAft>
                <a:spcPts val="600"/>
              </a:spcAft>
            </a:pPr>
            <a:r>
              <a:rPr lang="en-US" sz="2400" dirty="0"/>
              <a:t>Humans good at solving this problem </a:t>
            </a:r>
          </a:p>
          <a:p>
            <a:pPr eaLnBrk="1" hangingPunct="1">
              <a:lnSpc>
                <a:spcPct val="90000"/>
              </a:lnSpc>
              <a:spcAft>
                <a:spcPts val="600"/>
              </a:spcAft>
            </a:pPr>
            <a:r>
              <a:rPr lang="en-US" sz="2800" dirty="0"/>
              <a:t>Distorted sound makes good CAPTCHA</a:t>
            </a:r>
          </a:p>
          <a:p>
            <a:pPr lvl="1" eaLnBrk="1" hangingPunct="1">
              <a:lnSpc>
                <a:spcPct val="90000"/>
              </a:lnSpc>
              <a:spcAft>
                <a:spcPts val="600"/>
              </a:spcAft>
            </a:pPr>
            <a:r>
              <a:rPr lang="en-US" sz="2400" dirty="0"/>
              <a:t>Humans also good at solving this</a:t>
            </a:r>
          </a:p>
          <a:p>
            <a:pPr eaLnBrk="1" hangingPunct="1">
              <a:lnSpc>
                <a:spcPct val="90000"/>
              </a:lnSpc>
              <a:spcAft>
                <a:spcPts val="600"/>
              </a:spcAft>
            </a:pPr>
            <a:r>
              <a:rPr lang="en-US" sz="2800" dirty="0"/>
              <a:t>Hackers who break CAPTCHA have solved a hard AI problem (such as OCR)</a:t>
            </a:r>
          </a:p>
          <a:p>
            <a:pPr lvl="1" eaLnBrk="1" hangingPunct="1">
              <a:lnSpc>
                <a:spcPct val="90000"/>
              </a:lnSpc>
              <a:spcAft>
                <a:spcPts val="600"/>
              </a:spcAft>
            </a:pPr>
            <a:r>
              <a:rPr lang="en-US" sz="2400" dirty="0"/>
              <a:t>So, putting hacker’s effort to good use!</a:t>
            </a:r>
          </a:p>
          <a:p>
            <a:pPr eaLnBrk="1" hangingPunct="1">
              <a:lnSpc>
                <a:spcPct val="90000"/>
              </a:lnSpc>
              <a:spcAft>
                <a:spcPts val="600"/>
              </a:spcAft>
            </a:pPr>
            <a:r>
              <a:rPr lang="en-US" sz="2800" dirty="0"/>
              <a:t>Other ways to defeat </a:t>
            </a:r>
            <a:r>
              <a:rPr lang="en-US" sz="2800" dirty="0" err="1"/>
              <a:t>CAPTCHAs</a:t>
            </a:r>
            <a:r>
              <a:rPr lang="en-US" sz="2800" dirty="0"/>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32A3F7F-8CF7-6743-B984-5D3CE298165E}" type="slidenum">
              <a:rPr lang="en-US" smtClean="0">
                <a:latin typeface="Times New Roman" charset="0"/>
              </a:rPr>
              <a:pPr/>
              <a:t>123</a:t>
            </a:fld>
            <a:endParaRPr lang="en-US">
              <a:latin typeface="Times New Roman" charset="0"/>
            </a:endParaRPr>
          </a:p>
        </p:txBody>
      </p:sp>
      <p:sp>
        <p:nvSpPr>
          <p:cNvPr id="125955" name="Rectangle 2"/>
          <p:cNvSpPr>
            <a:spLocks noGrp="1" noChangeArrowheads="1"/>
          </p:cNvSpPr>
          <p:nvPr>
            <p:ph type="title"/>
          </p:nvPr>
        </p:nvSpPr>
        <p:spPr>
          <a:xfrm>
            <a:off x="685800" y="609600"/>
            <a:ext cx="7772400" cy="1524000"/>
          </a:xfrm>
        </p:spPr>
        <p:txBody>
          <a:bodyPr/>
          <a:lstStyle/>
          <a:p>
            <a:pPr eaLnBrk="1" hangingPunct="1"/>
            <a:r>
              <a:rPr lang="en-US"/>
              <a:t>Firewalls</a:t>
            </a:r>
          </a:p>
        </p:txBody>
      </p:sp>
      <p:pic>
        <p:nvPicPr>
          <p:cNvPr id="125956" name="Picture 6" descr="Firewall 12.tiff                                               00118CF0Macintosh HD                   BC93A1CC:"/>
          <p:cNvPicPr>
            <a:picLocks noChangeAspect="1" noChangeArrowheads="1"/>
          </p:cNvPicPr>
          <p:nvPr/>
        </p:nvPicPr>
        <p:blipFill>
          <a:blip r:embed="rId2"/>
          <a:srcRect/>
          <a:stretch>
            <a:fillRect/>
          </a:stretch>
        </p:blipFill>
        <p:spPr bwMode="auto">
          <a:xfrm>
            <a:off x="3238500" y="2133600"/>
            <a:ext cx="3086100" cy="34798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02DE966-A528-114F-9EE0-71702F84AF64}" type="slidenum">
              <a:rPr lang="en-US" smtClean="0">
                <a:latin typeface="Times New Roman" charset="0"/>
              </a:rPr>
              <a:pPr/>
              <a:t>124</a:t>
            </a:fld>
            <a:endParaRPr lang="en-US">
              <a:latin typeface="Times New Roman" charset="0"/>
            </a:endParaRPr>
          </a:p>
        </p:txBody>
      </p:sp>
      <p:sp>
        <p:nvSpPr>
          <p:cNvPr id="126979" name="Rectangle 2"/>
          <p:cNvSpPr>
            <a:spLocks noGrp="1" noChangeArrowheads="1"/>
          </p:cNvSpPr>
          <p:nvPr>
            <p:ph type="title"/>
          </p:nvPr>
        </p:nvSpPr>
        <p:spPr/>
        <p:txBody>
          <a:bodyPr/>
          <a:lstStyle/>
          <a:p>
            <a:pPr eaLnBrk="1" hangingPunct="1"/>
            <a:r>
              <a:rPr lang="en-US"/>
              <a:t>Firewalls</a:t>
            </a:r>
          </a:p>
        </p:txBody>
      </p:sp>
      <p:sp>
        <p:nvSpPr>
          <p:cNvPr id="126980" name="Rectangle 6"/>
          <p:cNvSpPr>
            <a:spLocks noGrp="1" noChangeArrowheads="1"/>
          </p:cNvSpPr>
          <p:nvPr>
            <p:ph type="body" idx="1"/>
          </p:nvPr>
        </p:nvSpPr>
        <p:spPr>
          <a:xfrm>
            <a:off x="685800" y="4572000"/>
            <a:ext cx="7772400" cy="1524000"/>
          </a:xfrm>
        </p:spPr>
        <p:txBody>
          <a:bodyPr/>
          <a:lstStyle/>
          <a:p>
            <a:pPr eaLnBrk="1" hangingPunct="1">
              <a:lnSpc>
                <a:spcPct val="90000"/>
              </a:lnSpc>
              <a:spcAft>
                <a:spcPts val="600"/>
              </a:spcAft>
            </a:pPr>
            <a:r>
              <a:rPr lang="en-US" sz="2800" dirty="0"/>
              <a:t>Firewall decides what to let in to internal network and/or what to let out</a:t>
            </a:r>
          </a:p>
          <a:p>
            <a:pPr eaLnBrk="1" hangingPunct="1">
              <a:lnSpc>
                <a:spcPct val="90000"/>
              </a:lnSpc>
              <a:spcAft>
                <a:spcPts val="600"/>
              </a:spcAft>
            </a:pPr>
            <a:r>
              <a:rPr lang="en-US" sz="2800" b="1" dirty="0">
                <a:solidFill>
                  <a:schemeClr val="accent2"/>
                </a:solidFill>
              </a:rPr>
              <a:t>Access control</a:t>
            </a:r>
            <a:r>
              <a:rPr lang="en-US" sz="2800" dirty="0"/>
              <a:t> for the network</a:t>
            </a:r>
          </a:p>
        </p:txBody>
      </p:sp>
      <p:grpSp>
        <p:nvGrpSpPr>
          <p:cNvPr id="126981" name="Group 21"/>
          <p:cNvGrpSpPr>
            <a:grpSpLocks/>
          </p:cNvGrpSpPr>
          <p:nvPr/>
        </p:nvGrpSpPr>
        <p:grpSpPr bwMode="auto">
          <a:xfrm>
            <a:off x="1143000" y="1981200"/>
            <a:ext cx="7086600" cy="2362200"/>
            <a:chOff x="720" y="1248"/>
            <a:chExt cx="4464" cy="1488"/>
          </a:xfrm>
        </p:grpSpPr>
        <p:sp>
          <p:nvSpPr>
            <p:cNvPr id="126982" name="Rectangle 10"/>
            <p:cNvSpPr>
              <a:spLocks noChangeArrowheads="1"/>
            </p:cNvSpPr>
            <p:nvPr/>
          </p:nvSpPr>
          <p:spPr bwMode="auto">
            <a:xfrm>
              <a:off x="720" y="2314"/>
              <a:ext cx="905" cy="326"/>
            </a:xfrm>
            <a:prstGeom prst="rect">
              <a:avLst/>
            </a:prstGeom>
            <a:noFill/>
            <a:ln w="9525">
              <a:noFill/>
              <a:miter lim="800000"/>
              <a:headEnd/>
              <a:tailEnd/>
            </a:ln>
          </p:spPr>
          <p:txBody>
            <a:bodyPr wrap="none">
              <a:prstTxWarp prst="textNoShape">
                <a:avLst/>
              </a:prstTxWarp>
              <a:spAutoFit/>
            </a:bodyPr>
            <a:lstStyle/>
            <a:p>
              <a:r>
                <a:rPr lang="en-US"/>
                <a:t>Internet</a:t>
              </a:r>
            </a:p>
          </p:txBody>
        </p:sp>
        <p:sp>
          <p:nvSpPr>
            <p:cNvPr id="126983" name="Rectangle 11"/>
            <p:cNvSpPr>
              <a:spLocks noChangeArrowheads="1"/>
            </p:cNvSpPr>
            <p:nvPr/>
          </p:nvSpPr>
          <p:spPr bwMode="auto">
            <a:xfrm>
              <a:off x="4272" y="2196"/>
              <a:ext cx="861" cy="540"/>
            </a:xfrm>
            <a:prstGeom prst="rect">
              <a:avLst/>
            </a:prstGeom>
            <a:noFill/>
            <a:ln w="9525">
              <a:noFill/>
              <a:miter lim="800000"/>
              <a:headEnd/>
              <a:tailEnd/>
            </a:ln>
          </p:spPr>
          <p:txBody>
            <a:bodyPr wrap="none">
              <a:prstTxWarp prst="textNoShape">
                <a:avLst/>
              </a:prstTxWarp>
              <a:spAutoFit/>
            </a:bodyPr>
            <a:lstStyle/>
            <a:p>
              <a:pPr>
                <a:lnSpc>
                  <a:spcPct val="90000"/>
                </a:lnSpc>
              </a:pPr>
              <a:r>
                <a:rPr lang="en-US"/>
                <a:t>Internal</a:t>
              </a:r>
            </a:p>
            <a:p>
              <a:pPr>
                <a:lnSpc>
                  <a:spcPct val="90000"/>
                </a:lnSpc>
              </a:pPr>
              <a:r>
                <a:rPr lang="en-US"/>
                <a:t>network</a:t>
              </a:r>
            </a:p>
          </p:txBody>
        </p:sp>
        <p:sp>
          <p:nvSpPr>
            <p:cNvPr id="126984" name="Rectangle 12"/>
            <p:cNvSpPr>
              <a:spLocks noChangeArrowheads="1"/>
            </p:cNvSpPr>
            <p:nvPr/>
          </p:nvSpPr>
          <p:spPr bwMode="auto">
            <a:xfrm>
              <a:off x="2546" y="2352"/>
              <a:ext cx="819" cy="326"/>
            </a:xfrm>
            <a:prstGeom prst="rect">
              <a:avLst/>
            </a:prstGeom>
            <a:noFill/>
            <a:ln w="9525">
              <a:noFill/>
              <a:miter lim="800000"/>
              <a:headEnd/>
              <a:tailEnd/>
            </a:ln>
          </p:spPr>
          <p:txBody>
            <a:bodyPr wrap="none">
              <a:prstTxWarp prst="textNoShape">
                <a:avLst/>
              </a:prstTxWarp>
              <a:spAutoFit/>
            </a:bodyPr>
            <a:lstStyle/>
            <a:p>
              <a:r>
                <a:rPr lang="en-US"/>
                <a:t>Firewall</a:t>
              </a:r>
            </a:p>
          </p:txBody>
        </p:sp>
        <p:sp>
          <p:nvSpPr>
            <p:cNvPr id="126985" name="Line 13"/>
            <p:cNvSpPr>
              <a:spLocks noChangeShapeType="1"/>
            </p:cNvSpPr>
            <p:nvPr/>
          </p:nvSpPr>
          <p:spPr bwMode="auto">
            <a:xfrm>
              <a:off x="182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6" name="Line 14"/>
            <p:cNvSpPr>
              <a:spLocks noChangeShapeType="1"/>
            </p:cNvSpPr>
            <p:nvPr/>
          </p:nvSpPr>
          <p:spPr bwMode="auto">
            <a:xfrm>
              <a:off x="350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7" name="Line 15"/>
            <p:cNvSpPr>
              <a:spLocks noChangeShapeType="1"/>
            </p:cNvSpPr>
            <p:nvPr/>
          </p:nvSpPr>
          <p:spPr bwMode="auto">
            <a:xfrm flipH="1">
              <a:off x="345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8" name="Line 16"/>
            <p:cNvSpPr>
              <a:spLocks noChangeShapeType="1"/>
            </p:cNvSpPr>
            <p:nvPr/>
          </p:nvSpPr>
          <p:spPr bwMode="auto">
            <a:xfrm flipH="1">
              <a:off x="177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26989" name="Picture 17" descr="Firewall 12.tiff                                               00118CF0Macintosh HD                   BC93A1CC:"/>
            <p:cNvPicPr>
              <a:picLocks noChangeAspect="1" noChangeArrowheads="1"/>
            </p:cNvPicPr>
            <p:nvPr/>
          </p:nvPicPr>
          <p:blipFill>
            <a:blip r:embed="rId2"/>
            <a:srcRect/>
            <a:stretch>
              <a:fillRect/>
            </a:stretch>
          </p:blipFill>
          <p:spPr bwMode="auto">
            <a:xfrm>
              <a:off x="2496" y="1248"/>
              <a:ext cx="965" cy="1088"/>
            </a:xfrm>
            <a:prstGeom prst="rect">
              <a:avLst/>
            </a:prstGeom>
            <a:noFill/>
            <a:ln w="9525">
              <a:noFill/>
              <a:miter lim="800000"/>
              <a:headEnd/>
              <a:tailEnd/>
            </a:ln>
          </p:spPr>
        </p:pic>
        <p:pic>
          <p:nvPicPr>
            <p:cNvPr id="126990" name="Picture 19" descr="Weather 176.tiff                                               00118CF0Macintosh HD                   BC93A1CC:"/>
            <p:cNvPicPr>
              <a:picLocks noChangeAspect="1" noChangeArrowheads="1"/>
            </p:cNvPicPr>
            <p:nvPr/>
          </p:nvPicPr>
          <p:blipFill>
            <a:blip r:embed="rId3"/>
            <a:srcRect/>
            <a:stretch>
              <a:fillRect/>
            </a:stretch>
          </p:blipFill>
          <p:spPr bwMode="auto">
            <a:xfrm>
              <a:off x="720" y="1488"/>
              <a:ext cx="912" cy="750"/>
            </a:xfrm>
            <a:prstGeom prst="rect">
              <a:avLst/>
            </a:prstGeom>
            <a:noFill/>
            <a:ln w="9525">
              <a:noFill/>
              <a:miter lim="800000"/>
              <a:headEnd/>
              <a:tailEnd/>
            </a:ln>
          </p:spPr>
        </p:pic>
        <p:pic>
          <p:nvPicPr>
            <p:cNvPr id="126991" name="Picture 20" descr="Weather 193.tiff                                               00118CF0Macintosh HD                   BC93A1CC:"/>
            <p:cNvPicPr>
              <a:picLocks noChangeAspect="1" noChangeArrowheads="1"/>
            </p:cNvPicPr>
            <p:nvPr/>
          </p:nvPicPr>
          <p:blipFill>
            <a:blip r:embed="rId4"/>
            <a:srcRect/>
            <a:stretch>
              <a:fillRect/>
            </a:stretch>
          </p:blipFill>
          <p:spPr bwMode="auto">
            <a:xfrm>
              <a:off x="4176" y="1473"/>
              <a:ext cx="1008" cy="687"/>
            </a:xfrm>
            <a:prstGeom prst="rect">
              <a:avLst/>
            </a:prstGeom>
            <a:noFill/>
            <a:ln w="9525">
              <a:noFill/>
              <a:miter lim="800000"/>
              <a:headEnd/>
              <a:tailEnd/>
            </a:ln>
          </p:spPr>
        </p:pic>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4CC9001-F3D7-A545-AE25-0DF3B1DAA595}" type="slidenum">
              <a:rPr lang="en-US" smtClean="0">
                <a:latin typeface="Times New Roman" charset="0"/>
              </a:rPr>
              <a:pPr/>
              <a:t>125</a:t>
            </a:fld>
            <a:endParaRPr lang="en-US">
              <a:latin typeface="Times New Roman" charset="0"/>
            </a:endParaRPr>
          </a:p>
        </p:txBody>
      </p:sp>
      <p:sp>
        <p:nvSpPr>
          <p:cNvPr id="128003" name="Rectangle 2"/>
          <p:cNvSpPr>
            <a:spLocks noGrp="1" noChangeArrowheads="1"/>
          </p:cNvSpPr>
          <p:nvPr>
            <p:ph type="title"/>
          </p:nvPr>
        </p:nvSpPr>
        <p:spPr>
          <a:xfrm>
            <a:off x="685800" y="381000"/>
            <a:ext cx="7772400" cy="1143000"/>
          </a:xfrm>
        </p:spPr>
        <p:txBody>
          <a:bodyPr/>
          <a:lstStyle/>
          <a:p>
            <a:pPr eaLnBrk="1" hangingPunct="1"/>
            <a:r>
              <a:rPr lang="en-US" dirty="0"/>
              <a:t>Firewall as Secretary</a:t>
            </a:r>
          </a:p>
        </p:txBody>
      </p:sp>
      <p:sp>
        <p:nvSpPr>
          <p:cNvPr id="128004"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A firewall is like a </a:t>
            </a:r>
            <a:r>
              <a:rPr lang="en-US" sz="2800" b="1" dirty="0">
                <a:solidFill>
                  <a:schemeClr val="accent2"/>
                </a:solidFill>
              </a:rPr>
              <a:t>secretary</a:t>
            </a:r>
            <a:endParaRPr lang="en-US" sz="2800" dirty="0"/>
          </a:p>
          <a:p>
            <a:pPr eaLnBrk="1" hangingPunct="1">
              <a:lnSpc>
                <a:spcPct val="90000"/>
              </a:lnSpc>
              <a:spcAft>
                <a:spcPts val="600"/>
              </a:spcAft>
            </a:pPr>
            <a:r>
              <a:rPr lang="en-US" sz="2800" dirty="0"/>
              <a:t>To meet with an executive</a:t>
            </a:r>
          </a:p>
          <a:p>
            <a:pPr lvl="1" eaLnBrk="1" hangingPunct="1">
              <a:lnSpc>
                <a:spcPct val="90000"/>
              </a:lnSpc>
              <a:spcAft>
                <a:spcPts val="600"/>
              </a:spcAft>
            </a:pPr>
            <a:r>
              <a:rPr lang="en-US" sz="2400" dirty="0"/>
              <a:t>First contact the secretary</a:t>
            </a:r>
          </a:p>
          <a:p>
            <a:pPr lvl="1" eaLnBrk="1" hangingPunct="1">
              <a:lnSpc>
                <a:spcPct val="90000"/>
              </a:lnSpc>
              <a:spcAft>
                <a:spcPts val="600"/>
              </a:spcAft>
            </a:pPr>
            <a:r>
              <a:rPr lang="en-US" sz="2400" dirty="0"/>
              <a:t>Secretary decides if meeting is important</a:t>
            </a:r>
          </a:p>
          <a:p>
            <a:pPr lvl="1" eaLnBrk="1" hangingPunct="1">
              <a:lnSpc>
                <a:spcPct val="90000"/>
              </a:lnSpc>
              <a:spcAft>
                <a:spcPts val="600"/>
              </a:spcAft>
            </a:pPr>
            <a:r>
              <a:rPr lang="en-US" sz="2400" dirty="0"/>
              <a:t>So, secretary filters out many requests</a:t>
            </a:r>
          </a:p>
          <a:p>
            <a:pPr eaLnBrk="1" hangingPunct="1">
              <a:lnSpc>
                <a:spcPct val="90000"/>
              </a:lnSpc>
              <a:spcAft>
                <a:spcPts val="600"/>
              </a:spcAft>
            </a:pPr>
            <a:r>
              <a:rPr lang="en-US" sz="2800" dirty="0"/>
              <a:t>You want to meet chair of CS department?</a:t>
            </a:r>
          </a:p>
          <a:p>
            <a:pPr lvl="1" eaLnBrk="1" hangingPunct="1">
              <a:lnSpc>
                <a:spcPct val="90000"/>
              </a:lnSpc>
              <a:spcAft>
                <a:spcPts val="600"/>
              </a:spcAft>
            </a:pPr>
            <a:r>
              <a:rPr lang="en-US" sz="2400" dirty="0"/>
              <a:t>Secretary does some filtering</a:t>
            </a:r>
          </a:p>
          <a:p>
            <a:pPr eaLnBrk="1" hangingPunct="1">
              <a:lnSpc>
                <a:spcPct val="90000"/>
              </a:lnSpc>
              <a:spcAft>
                <a:spcPts val="600"/>
              </a:spcAft>
            </a:pPr>
            <a:r>
              <a:rPr lang="en-US" sz="2800" dirty="0"/>
              <a:t>You want to meet POTUS?</a:t>
            </a:r>
          </a:p>
          <a:p>
            <a:pPr lvl="1" eaLnBrk="1" hangingPunct="1">
              <a:lnSpc>
                <a:spcPct val="90000"/>
              </a:lnSpc>
              <a:spcAft>
                <a:spcPts val="600"/>
              </a:spcAft>
            </a:pPr>
            <a:r>
              <a:rPr lang="en-US" sz="2400" dirty="0"/>
              <a:t>Secretary does lots of filtering</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3A9E82E-0B94-504A-BD21-3AF18F45EFAA}" type="slidenum">
              <a:rPr lang="en-US" smtClean="0">
                <a:latin typeface="Times New Roman" charset="0"/>
              </a:rPr>
              <a:pPr/>
              <a:t>126</a:t>
            </a:fld>
            <a:endParaRPr lang="en-US">
              <a:latin typeface="Times New Roman" charset="0"/>
            </a:endParaRPr>
          </a:p>
        </p:txBody>
      </p:sp>
      <p:sp>
        <p:nvSpPr>
          <p:cNvPr id="129027" name="Rectangle 2"/>
          <p:cNvSpPr>
            <a:spLocks noGrp="1" noChangeArrowheads="1"/>
          </p:cNvSpPr>
          <p:nvPr>
            <p:ph type="title"/>
          </p:nvPr>
        </p:nvSpPr>
        <p:spPr/>
        <p:txBody>
          <a:bodyPr/>
          <a:lstStyle/>
          <a:p>
            <a:pPr eaLnBrk="1" hangingPunct="1"/>
            <a:r>
              <a:rPr lang="en-US"/>
              <a:t>Firewall Terminology</a:t>
            </a:r>
          </a:p>
        </p:txBody>
      </p:sp>
      <p:sp>
        <p:nvSpPr>
          <p:cNvPr id="129028"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dirty="0"/>
              <a:t>No standard firewall terminology </a:t>
            </a:r>
          </a:p>
          <a:p>
            <a:pPr eaLnBrk="1" hangingPunct="1">
              <a:lnSpc>
                <a:spcPct val="90000"/>
              </a:lnSpc>
              <a:spcAft>
                <a:spcPts val="600"/>
              </a:spcAft>
            </a:pPr>
            <a:r>
              <a:rPr lang="en-US" dirty="0"/>
              <a:t>Types of firewalls</a:t>
            </a:r>
          </a:p>
          <a:p>
            <a:pPr lvl="1" eaLnBrk="1" hangingPunct="1">
              <a:lnSpc>
                <a:spcPct val="90000"/>
              </a:lnSpc>
              <a:spcAft>
                <a:spcPts val="600"/>
              </a:spcAft>
            </a:pPr>
            <a:r>
              <a:rPr lang="en-US" b="1" dirty="0">
                <a:solidFill>
                  <a:schemeClr val="accent2"/>
                </a:solidFill>
              </a:rPr>
              <a:t>Packet filter</a:t>
            </a:r>
            <a:r>
              <a:rPr lang="en-US" dirty="0"/>
              <a:t> </a:t>
            </a:r>
            <a:r>
              <a:rPr lang="en-US" dirty="0" err="1">
                <a:sym typeface="Symbol" charset="2"/>
              </a:rPr>
              <a:t></a:t>
            </a:r>
            <a:r>
              <a:rPr lang="en-US" dirty="0"/>
              <a:t> works at network layer</a:t>
            </a:r>
          </a:p>
          <a:p>
            <a:pPr lvl="1" eaLnBrk="1" hangingPunct="1">
              <a:lnSpc>
                <a:spcPct val="90000"/>
              </a:lnSpc>
              <a:spcAft>
                <a:spcPts val="600"/>
              </a:spcAft>
            </a:pPr>
            <a:r>
              <a:rPr lang="en-US" b="1" dirty="0" err="1">
                <a:solidFill>
                  <a:schemeClr val="accent2"/>
                </a:solidFill>
              </a:rPr>
              <a:t>Stateful</a:t>
            </a:r>
            <a:r>
              <a:rPr lang="en-US" b="1" dirty="0">
                <a:solidFill>
                  <a:schemeClr val="accent2"/>
                </a:solidFill>
              </a:rPr>
              <a:t> packet filter</a:t>
            </a:r>
            <a:r>
              <a:rPr lang="en-US" dirty="0"/>
              <a:t> </a:t>
            </a:r>
            <a:r>
              <a:rPr lang="en-US" dirty="0" err="1">
                <a:sym typeface="Symbol" charset="2"/>
              </a:rPr>
              <a:t></a:t>
            </a:r>
            <a:r>
              <a:rPr lang="en-US" dirty="0"/>
              <a:t> transport layer</a:t>
            </a:r>
          </a:p>
          <a:p>
            <a:pPr lvl="1" eaLnBrk="1" hangingPunct="1">
              <a:lnSpc>
                <a:spcPct val="90000"/>
              </a:lnSpc>
              <a:spcAft>
                <a:spcPts val="600"/>
              </a:spcAft>
            </a:pPr>
            <a:r>
              <a:rPr lang="en-US" b="1" dirty="0">
                <a:solidFill>
                  <a:schemeClr val="accent2"/>
                </a:solidFill>
              </a:rPr>
              <a:t>Application proxy</a:t>
            </a:r>
            <a:r>
              <a:rPr lang="en-US" dirty="0"/>
              <a:t> </a:t>
            </a:r>
            <a:r>
              <a:rPr lang="en-US" dirty="0" err="1">
                <a:sym typeface="Symbol" charset="2"/>
              </a:rPr>
              <a:t></a:t>
            </a:r>
            <a:r>
              <a:rPr lang="en-US" dirty="0"/>
              <a:t> application layer</a:t>
            </a:r>
          </a:p>
          <a:p>
            <a:pPr eaLnBrk="1" hangingPunct="1">
              <a:lnSpc>
                <a:spcPct val="90000"/>
              </a:lnSpc>
              <a:spcAft>
                <a:spcPts val="600"/>
              </a:spcAft>
            </a:pPr>
            <a:r>
              <a:rPr lang="en-US" dirty="0"/>
              <a:t>Lots of other terms often used</a:t>
            </a:r>
          </a:p>
          <a:p>
            <a:pPr lvl="1" eaLnBrk="1" hangingPunct="1">
              <a:lnSpc>
                <a:spcPct val="90000"/>
              </a:lnSpc>
              <a:spcAft>
                <a:spcPts val="600"/>
              </a:spcAft>
            </a:pPr>
            <a:r>
              <a:rPr lang="en-US" dirty="0"/>
              <a:t>E.g., “deep packet inspection”</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86E8869-0F75-0C4B-B8F8-58EF8109B933}" type="slidenum">
              <a:rPr lang="en-US" smtClean="0">
                <a:latin typeface="Times New Roman" charset="0"/>
              </a:rPr>
              <a:pPr/>
              <a:t>127</a:t>
            </a:fld>
            <a:endParaRPr lang="en-US">
              <a:latin typeface="Times New Roman" charset="0"/>
            </a:endParaRPr>
          </a:p>
        </p:txBody>
      </p:sp>
      <p:sp>
        <p:nvSpPr>
          <p:cNvPr id="130051" name="Rectangle 2"/>
          <p:cNvSpPr>
            <a:spLocks noGrp="1" noChangeArrowheads="1"/>
          </p:cNvSpPr>
          <p:nvPr>
            <p:ph type="title"/>
          </p:nvPr>
        </p:nvSpPr>
        <p:spPr/>
        <p:txBody>
          <a:bodyPr/>
          <a:lstStyle/>
          <a:p>
            <a:pPr eaLnBrk="1" hangingPunct="1"/>
            <a:r>
              <a:rPr lang="en-US"/>
              <a:t>Packet Filter</a:t>
            </a:r>
          </a:p>
        </p:txBody>
      </p:sp>
      <p:sp>
        <p:nvSpPr>
          <p:cNvPr id="21709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0"/>
              </a:spcAft>
            </a:pPr>
            <a:r>
              <a:rPr lang="en-US" dirty="0"/>
              <a:t>Operates at network layer</a:t>
            </a:r>
          </a:p>
          <a:p>
            <a:pPr eaLnBrk="1" hangingPunct="1">
              <a:lnSpc>
                <a:spcPct val="90000"/>
              </a:lnSpc>
              <a:spcAft>
                <a:spcPts val="0"/>
              </a:spcAft>
            </a:pPr>
            <a:r>
              <a:rPr lang="en-US" dirty="0"/>
              <a:t>Can filters based on…</a:t>
            </a:r>
          </a:p>
          <a:p>
            <a:pPr lvl="1" eaLnBrk="1" hangingPunct="1">
              <a:lnSpc>
                <a:spcPct val="90000"/>
              </a:lnSpc>
              <a:spcAft>
                <a:spcPts val="0"/>
              </a:spcAft>
            </a:pPr>
            <a:r>
              <a:rPr lang="en-US" dirty="0"/>
              <a:t>Source IP address</a:t>
            </a:r>
          </a:p>
          <a:p>
            <a:pPr lvl="1" eaLnBrk="1" hangingPunct="1">
              <a:lnSpc>
                <a:spcPct val="90000"/>
              </a:lnSpc>
              <a:spcAft>
                <a:spcPts val="0"/>
              </a:spcAft>
            </a:pPr>
            <a:r>
              <a:rPr lang="en-US" dirty="0"/>
              <a:t>Destination IP address</a:t>
            </a:r>
          </a:p>
          <a:p>
            <a:pPr lvl="1" eaLnBrk="1" hangingPunct="1">
              <a:lnSpc>
                <a:spcPct val="90000"/>
              </a:lnSpc>
              <a:spcAft>
                <a:spcPts val="0"/>
              </a:spcAft>
            </a:pPr>
            <a:r>
              <a:rPr lang="en-US" dirty="0"/>
              <a:t>Source Port</a:t>
            </a:r>
          </a:p>
          <a:p>
            <a:pPr lvl="1" eaLnBrk="1" hangingPunct="1">
              <a:lnSpc>
                <a:spcPct val="90000"/>
              </a:lnSpc>
              <a:spcAft>
                <a:spcPts val="0"/>
              </a:spcAft>
            </a:pPr>
            <a:r>
              <a:rPr lang="en-US" dirty="0"/>
              <a:t>Destination Port</a:t>
            </a:r>
          </a:p>
          <a:p>
            <a:pPr lvl="1" eaLnBrk="1" hangingPunct="1">
              <a:lnSpc>
                <a:spcPct val="90000"/>
              </a:lnSpc>
              <a:spcAft>
                <a:spcPts val="0"/>
              </a:spcAft>
            </a:pPr>
            <a:r>
              <a:rPr lang="en-US" dirty="0"/>
              <a:t>Flag bits (</a:t>
            </a:r>
            <a:r>
              <a:rPr lang="en-US" dirty="0">
                <a:latin typeface="Times-Roman" charset="0"/>
              </a:rPr>
              <a:t>SYN</a:t>
            </a:r>
            <a:r>
              <a:rPr lang="en-US" dirty="0"/>
              <a:t>, </a:t>
            </a:r>
            <a:r>
              <a:rPr lang="en-US" dirty="0">
                <a:latin typeface="Times-Roman" charset="0"/>
              </a:rPr>
              <a:t>ACK</a:t>
            </a:r>
            <a:r>
              <a:rPr lang="en-US" dirty="0"/>
              <a:t>, etc.)</a:t>
            </a:r>
          </a:p>
          <a:p>
            <a:pPr lvl="1" eaLnBrk="1" hangingPunct="1">
              <a:lnSpc>
                <a:spcPct val="90000"/>
              </a:lnSpc>
              <a:spcAft>
                <a:spcPts val="0"/>
              </a:spcAft>
            </a:pPr>
            <a:r>
              <a:rPr lang="en-US" dirty="0"/>
              <a:t>Egress or ingress</a:t>
            </a:r>
          </a:p>
        </p:txBody>
      </p:sp>
      <p:sp>
        <p:nvSpPr>
          <p:cNvPr id="130053" name="Rectangle 4"/>
          <p:cNvSpPr>
            <a:spLocks noChangeArrowheads="1"/>
          </p:cNvSpPr>
          <p:nvPr/>
        </p:nvSpPr>
        <p:spPr bwMode="auto">
          <a:xfrm>
            <a:off x="6546850" y="19177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0054" name="Group 5"/>
          <p:cNvGrpSpPr>
            <a:grpSpLocks/>
          </p:cNvGrpSpPr>
          <p:nvPr/>
        </p:nvGrpSpPr>
        <p:grpSpPr bwMode="auto">
          <a:xfrm>
            <a:off x="6477000" y="2032000"/>
            <a:ext cx="1898650" cy="3530600"/>
            <a:chOff x="3076" y="888"/>
            <a:chExt cx="1196" cy="2224"/>
          </a:xfrm>
        </p:grpSpPr>
        <p:sp>
          <p:nvSpPr>
            <p:cNvPr id="1300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005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005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6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2" dur="500"/>
                                        <p:tgtEl>
                                          <p:spTgt spid="217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15" dur="500"/>
                                        <p:tgtEl>
                                          <p:spTgt spid="21709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18" dur="500"/>
                                        <p:tgtEl>
                                          <p:spTgt spid="21709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21" dur="500"/>
                                        <p:tgtEl>
                                          <p:spTgt spid="21709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2" presetID="3" presetClass="entr" presetSubtype="10" fill="hold" grpId="0"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linds(horizontal)">
                                      <p:cBhvr>
                                        <p:cTn id="24" dur="500"/>
                                        <p:tgtEl>
                                          <p:spTgt spid="21709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Whoosh"/>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217091">
                                            <p:txEl>
                                              <p:pRg st="6" end="6"/>
                                            </p:txEl>
                                          </p:spTgt>
                                        </p:tgtEl>
                                        <p:attrNameLst>
                                          <p:attrName>style.visibility</p:attrName>
                                        </p:attrNameLst>
                                      </p:cBhvr>
                                      <p:to>
                                        <p:strVal val="visible"/>
                                      </p:to>
                                    </p:set>
                                    <p:animEffect transition="in" filter="blinds(horizontal)">
                                      <p:cBhvr>
                                        <p:cTn id="27" dur="500"/>
                                        <p:tgtEl>
                                          <p:spTgt spid="21709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17091">
                                            <p:txEl>
                                              <p:pRg st="7" end="7"/>
                                            </p:txEl>
                                          </p:spTgt>
                                        </p:tgtEl>
                                        <p:attrNameLst>
                                          <p:attrName>style.visibility</p:attrName>
                                        </p:attrNameLst>
                                      </p:cBhvr>
                                      <p:to>
                                        <p:strVal val="visible"/>
                                      </p:to>
                                    </p:set>
                                    <p:animEffect transition="in" filter="blinds(horizontal)">
                                      <p:cBhvr>
                                        <p:cTn id="30" dur="500"/>
                                        <p:tgtEl>
                                          <p:spTgt spid="217091">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2CB1641-C8E1-1640-8731-51A641BF9960}" type="slidenum">
              <a:rPr lang="en-US" smtClean="0">
                <a:latin typeface="Times New Roman" charset="0"/>
              </a:rPr>
              <a:pPr/>
              <a:t>128</a:t>
            </a:fld>
            <a:endParaRPr lang="en-US">
              <a:latin typeface="Times New Roman" charset="0"/>
            </a:endParaRPr>
          </a:p>
        </p:txBody>
      </p:sp>
      <p:sp>
        <p:nvSpPr>
          <p:cNvPr id="131075" name="Rectangle 2"/>
          <p:cNvSpPr>
            <a:spLocks noGrp="1" noChangeArrowheads="1"/>
          </p:cNvSpPr>
          <p:nvPr>
            <p:ph type="title"/>
          </p:nvPr>
        </p:nvSpPr>
        <p:spPr/>
        <p:txBody>
          <a:bodyPr/>
          <a:lstStyle/>
          <a:p>
            <a:pPr eaLnBrk="1" hangingPunct="1"/>
            <a:r>
              <a:rPr lang="en-US"/>
              <a:t>Packet Filter</a:t>
            </a:r>
          </a:p>
        </p:txBody>
      </p:sp>
      <p:sp>
        <p:nvSpPr>
          <p:cNvPr id="22221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Speed</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No concept of state</a:t>
            </a:r>
          </a:p>
          <a:p>
            <a:pPr lvl="1" eaLnBrk="1" hangingPunct="1">
              <a:lnSpc>
                <a:spcPct val="90000"/>
              </a:lnSpc>
              <a:spcAft>
                <a:spcPts val="600"/>
              </a:spcAft>
            </a:pPr>
            <a:r>
              <a:rPr lang="en-US" dirty="0"/>
              <a:t>Cannot see TCP connections</a:t>
            </a:r>
          </a:p>
          <a:p>
            <a:pPr lvl="1" eaLnBrk="1" hangingPunct="1">
              <a:lnSpc>
                <a:spcPct val="90000"/>
              </a:lnSpc>
              <a:spcAft>
                <a:spcPts val="600"/>
              </a:spcAft>
            </a:pPr>
            <a:r>
              <a:rPr lang="en-US" dirty="0"/>
              <a:t>Blind to application data</a:t>
            </a:r>
          </a:p>
        </p:txBody>
      </p:sp>
      <p:sp>
        <p:nvSpPr>
          <p:cNvPr id="131077" name="Rectangle 4"/>
          <p:cNvSpPr>
            <a:spLocks noChangeArrowheads="1"/>
          </p:cNvSpPr>
          <p:nvPr/>
        </p:nvSpPr>
        <p:spPr bwMode="auto">
          <a:xfrm>
            <a:off x="67754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1078" name="Group 5"/>
          <p:cNvGrpSpPr>
            <a:grpSpLocks/>
          </p:cNvGrpSpPr>
          <p:nvPr/>
        </p:nvGrpSpPr>
        <p:grpSpPr bwMode="auto">
          <a:xfrm>
            <a:off x="6705600" y="1879600"/>
            <a:ext cx="1898650" cy="3530600"/>
            <a:chOff x="3076" y="888"/>
            <a:chExt cx="1196" cy="2224"/>
          </a:xfrm>
        </p:grpSpPr>
        <p:sp>
          <p:nvSpPr>
            <p:cNvPr id="13107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108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108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2"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DB99458-5FFA-4C4C-BC11-AC44FF8F5B9F}" type="slidenum">
              <a:rPr lang="en-US" smtClean="0">
                <a:latin typeface="Times New Roman" charset="0"/>
              </a:rPr>
              <a:pPr/>
              <a:t>129</a:t>
            </a:fld>
            <a:endParaRPr lang="en-US">
              <a:latin typeface="Times New Roman" charset="0"/>
            </a:endParaRPr>
          </a:p>
        </p:txBody>
      </p:sp>
      <p:sp>
        <p:nvSpPr>
          <p:cNvPr id="132099" name="Rectangle 2"/>
          <p:cNvSpPr>
            <a:spLocks noGrp="1" noChangeArrowheads="1"/>
          </p:cNvSpPr>
          <p:nvPr>
            <p:ph type="title"/>
          </p:nvPr>
        </p:nvSpPr>
        <p:spPr>
          <a:xfrm>
            <a:off x="685800" y="304800"/>
            <a:ext cx="7772400" cy="838200"/>
          </a:xfrm>
        </p:spPr>
        <p:txBody>
          <a:bodyPr/>
          <a:lstStyle/>
          <a:p>
            <a:pPr eaLnBrk="1" hangingPunct="1"/>
            <a:r>
              <a:rPr lang="en-US"/>
              <a:t>Packet Filter</a:t>
            </a:r>
          </a:p>
        </p:txBody>
      </p:sp>
      <p:sp>
        <p:nvSpPr>
          <p:cNvPr id="132100" name="Rectangle 3"/>
          <p:cNvSpPr>
            <a:spLocks noGrp="1" noChangeArrowheads="1"/>
          </p:cNvSpPr>
          <p:nvPr>
            <p:ph type="body" idx="1"/>
          </p:nvPr>
        </p:nvSpPr>
        <p:spPr>
          <a:xfrm>
            <a:off x="685800" y="1447800"/>
            <a:ext cx="7924800" cy="990600"/>
          </a:xfrm>
        </p:spPr>
        <p:txBody>
          <a:bodyPr/>
          <a:lstStyle/>
          <a:p>
            <a:pPr eaLnBrk="1" hangingPunct="1">
              <a:lnSpc>
                <a:spcPct val="80000"/>
              </a:lnSpc>
              <a:spcAft>
                <a:spcPts val="600"/>
              </a:spcAft>
            </a:pPr>
            <a:r>
              <a:rPr lang="en-US" sz="2800" dirty="0"/>
              <a:t>Configured via Access Control Lists (</a:t>
            </a:r>
            <a:r>
              <a:rPr lang="en-US" sz="2800" dirty="0" err="1"/>
              <a:t>ACLs</a:t>
            </a:r>
            <a:r>
              <a:rPr lang="en-US" sz="2800" dirty="0"/>
              <a:t>)</a:t>
            </a:r>
          </a:p>
          <a:p>
            <a:pPr lvl="1" eaLnBrk="1" hangingPunct="1">
              <a:lnSpc>
                <a:spcPct val="80000"/>
              </a:lnSpc>
              <a:spcAft>
                <a:spcPts val="600"/>
              </a:spcAft>
            </a:pPr>
            <a:r>
              <a:rPr lang="en-US" sz="2400" dirty="0"/>
              <a:t>Different meaning than at start of Chapter 8</a:t>
            </a:r>
          </a:p>
        </p:txBody>
      </p:sp>
      <p:graphicFrame>
        <p:nvGraphicFramePr>
          <p:cNvPr id="223273" name="Group 41"/>
          <p:cNvGraphicFramePr>
            <a:graphicFrameLocks noGrp="1"/>
          </p:cNvGraphicFramePr>
          <p:nvPr/>
        </p:nvGraphicFramePr>
        <p:xfrm>
          <a:off x="228600" y="3162300"/>
          <a:ext cx="7620000" cy="1676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Any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&gt; 1023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Deny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2131" name="Rectangle 35"/>
          <p:cNvSpPr>
            <a:spLocks noChangeArrowheads="1"/>
          </p:cNvSpPr>
          <p:nvPr/>
        </p:nvSpPr>
        <p:spPr bwMode="auto">
          <a:xfrm>
            <a:off x="381000" y="2705100"/>
            <a:ext cx="957263" cy="446088"/>
          </a:xfrm>
          <a:prstGeom prst="rect">
            <a:avLst/>
          </a:prstGeom>
          <a:noFill/>
          <a:ln w="9525">
            <a:noFill/>
            <a:miter lim="800000"/>
            <a:headEnd/>
            <a:tailEnd/>
          </a:ln>
        </p:spPr>
        <p:txBody>
          <a:bodyPr>
            <a:prstTxWarp prst="textNoShape">
              <a:avLst/>
            </a:prstTxWarp>
            <a:spAutoFit/>
          </a:bodyPr>
          <a:lstStyle/>
          <a:p>
            <a:r>
              <a:rPr lang="en-US" sz="2000" b="1"/>
              <a:t>Action</a:t>
            </a:r>
          </a:p>
        </p:txBody>
      </p:sp>
      <p:sp>
        <p:nvSpPr>
          <p:cNvPr id="132132" name="Rectangle 36"/>
          <p:cNvSpPr>
            <a:spLocks noChangeArrowheads="1"/>
          </p:cNvSpPr>
          <p:nvPr/>
        </p:nvSpPr>
        <p:spPr bwMode="auto">
          <a:xfrm>
            <a:off x="16002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IP</a:t>
            </a:r>
          </a:p>
        </p:txBody>
      </p:sp>
      <p:sp>
        <p:nvSpPr>
          <p:cNvPr id="132133" name="Rectangle 37"/>
          <p:cNvSpPr>
            <a:spLocks noChangeArrowheads="1"/>
          </p:cNvSpPr>
          <p:nvPr/>
        </p:nvSpPr>
        <p:spPr bwMode="auto">
          <a:xfrm>
            <a:off x="28956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IP</a:t>
            </a:r>
          </a:p>
        </p:txBody>
      </p:sp>
      <p:sp>
        <p:nvSpPr>
          <p:cNvPr id="132134" name="Rectangle 38"/>
          <p:cNvSpPr>
            <a:spLocks noChangeArrowheads="1"/>
          </p:cNvSpPr>
          <p:nvPr/>
        </p:nvSpPr>
        <p:spPr bwMode="auto">
          <a:xfrm>
            <a:off x="41148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Port</a:t>
            </a:r>
          </a:p>
        </p:txBody>
      </p:sp>
      <p:sp>
        <p:nvSpPr>
          <p:cNvPr id="132135" name="Rectangle 39"/>
          <p:cNvSpPr>
            <a:spLocks noChangeArrowheads="1"/>
          </p:cNvSpPr>
          <p:nvPr/>
        </p:nvSpPr>
        <p:spPr bwMode="auto">
          <a:xfrm>
            <a:off x="54864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Port</a:t>
            </a:r>
          </a:p>
        </p:txBody>
      </p:sp>
      <p:sp>
        <p:nvSpPr>
          <p:cNvPr id="132136" name="Rectangle 40"/>
          <p:cNvSpPr>
            <a:spLocks noChangeArrowheads="1"/>
          </p:cNvSpPr>
          <p:nvPr/>
        </p:nvSpPr>
        <p:spPr bwMode="auto">
          <a:xfrm>
            <a:off x="6553200" y="2705100"/>
            <a:ext cx="1295400" cy="446088"/>
          </a:xfrm>
          <a:prstGeom prst="rect">
            <a:avLst/>
          </a:prstGeom>
          <a:noFill/>
          <a:ln w="9525">
            <a:noFill/>
            <a:miter lim="800000"/>
            <a:headEnd/>
            <a:tailEnd/>
          </a:ln>
        </p:spPr>
        <p:txBody>
          <a:bodyPr>
            <a:prstTxWarp prst="textNoShape">
              <a:avLst/>
            </a:prstTxWarp>
            <a:spAutoFit/>
          </a:bodyPr>
          <a:lstStyle/>
          <a:p>
            <a:pPr algn="ctr"/>
            <a:r>
              <a:rPr lang="en-US" sz="2000" b="1"/>
              <a:t>Protocol</a:t>
            </a:r>
          </a:p>
        </p:txBody>
      </p:sp>
      <p:sp>
        <p:nvSpPr>
          <p:cNvPr id="223274" name="Rectangle 42"/>
          <p:cNvSpPr>
            <a:spLocks noChangeArrowheads="1"/>
          </p:cNvSpPr>
          <p:nvPr/>
        </p:nvSpPr>
        <p:spPr bwMode="auto">
          <a:xfrm>
            <a:off x="685800" y="50673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b="1" dirty="0">
                <a:solidFill>
                  <a:srgbClr val="0000FF"/>
                </a:solidFill>
              </a:rPr>
              <a:t>Q</a:t>
            </a:r>
            <a:r>
              <a:rPr lang="en-US" sz="2800" dirty="0"/>
              <a:t>: Intention?</a:t>
            </a:r>
          </a:p>
          <a:p>
            <a:pPr marL="342900" indent="-342900">
              <a:lnSpc>
                <a:spcPct val="90000"/>
              </a:lnSpc>
              <a:spcBef>
                <a:spcPct val="20000"/>
              </a:spcBef>
              <a:spcAft>
                <a:spcPts val="600"/>
              </a:spcAft>
              <a:buClr>
                <a:schemeClr val="accent2"/>
              </a:buClr>
              <a:buSzPct val="75000"/>
              <a:buFont typeface="Wingdings" charset="2"/>
              <a:buChar char="q"/>
            </a:pPr>
            <a:r>
              <a:rPr lang="en-US" sz="2800" b="1" dirty="0">
                <a:solidFill>
                  <a:srgbClr val="FF0000"/>
                </a:solidFill>
              </a:rPr>
              <a:t>A</a:t>
            </a:r>
            <a:r>
              <a:rPr lang="en-US" sz="2800" dirty="0"/>
              <a:t>: Restrict traffic to Web browsing</a:t>
            </a:r>
          </a:p>
        </p:txBody>
      </p:sp>
      <p:graphicFrame>
        <p:nvGraphicFramePr>
          <p:cNvPr id="223290" name="Group 58"/>
          <p:cNvGraphicFramePr>
            <a:graphicFrameLocks noGrp="1"/>
          </p:cNvGraphicFramePr>
          <p:nvPr/>
        </p:nvGraphicFramePr>
        <p:xfrm>
          <a:off x="7848600" y="3162300"/>
          <a:ext cx="1066800" cy="1676400"/>
        </p:xfrm>
        <a:graphic>
          <a:graphicData uri="http://schemas.openxmlformats.org/drawingml/2006/table">
            <a:tbl>
              <a:tblPr/>
              <a:tblGrid>
                <a:gridCol w="1066800">
                  <a:extLst>
                    <a:ext uri="{9D8B030D-6E8A-4147-A177-3AD203B41FA5}">
                      <a16:colId xmlns:a16="http://schemas.microsoft.com/office/drawing/2014/main" val="20000"/>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Any</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ACK</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All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2148" name="Rectangle 57"/>
          <p:cNvSpPr>
            <a:spLocks noChangeArrowheads="1"/>
          </p:cNvSpPr>
          <p:nvPr/>
        </p:nvSpPr>
        <p:spPr bwMode="auto">
          <a:xfrm>
            <a:off x="7696200" y="2362200"/>
            <a:ext cx="1295400" cy="800100"/>
          </a:xfrm>
          <a:prstGeom prst="rect">
            <a:avLst/>
          </a:prstGeom>
          <a:noFill/>
          <a:ln w="9525">
            <a:noFill/>
            <a:miter lim="800000"/>
            <a:headEnd/>
            <a:tailEnd/>
          </a:ln>
        </p:spPr>
        <p:txBody>
          <a:bodyPr>
            <a:prstTxWarp prst="textNoShape">
              <a:avLst/>
            </a:prstTxWarp>
            <a:spAutoFit/>
          </a:bodyPr>
          <a:lstStyle/>
          <a:p>
            <a:pPr algn="ctr"/>
            <a:r>
              <a:rPr lang="en-US" sz="2000" b="1"/>
              <a:t>Flag</a:t>
            </a:r>
          </a:p>
          <a:p>
            <a:pPr algn="ctr"/>
            <a:r>
              <a:rPr lang="en-US" sz="2000" b="1"/>
              <a:t>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74">
                                            <p:txEl>
                                              <p:pRg st="0" end="0"/>
                                            </p:txEl>
                                          </p:spTgt>
                                        </p:tgtEl>
                                        <p:attrNameLst>
                                          <p:attrName>style.visibility</p:attrName>
                                        </p:attrNameLst>
                                      </p:cBhvr>
                                      <p:to>
                                        <p:strVal val="visible"/>
                                      </p:to>
                                    </p:set>
                                    <p:animEffect transition="in" filter="box(out)">
                                      <p:cBhvr>
                                        <p:cTn id="7" dur="500"/>
                                        <p:tgtEl>
                                          <p:spTgt spid="223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3274">
                                            <p:txEl>
                                              <p:pRg st="1" end="1"/>
                                            </p:txEl>
                                          </p:spTgt>
                                        </p:tgtEl>
                                        <p:attrNameLst>
                                          <p:attrName>style.visibility</p:attrName>
                                        </p:attrNameLst>
                                      </p:cBhvr>
                                      <p:to>
                                        <p:strVal val="visible"/>
                                      </p:to>
                                    </p:set>
                                    <p:animEffect transition="in" filter="box(out)">
                                      <p:cBhvr>
                                        <p:cTn id="12" dur="500"/>
                                        <p:tgtEl>
                                          <p:spTgt spid="2232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49BC241-2249-9F42-A76E-891EC558042D}" type="slidenum">
              <a:rPr lang="en-US" smtClean="0">
                <a:latin typeface="Times New Roman" charset="0"/>
              </a:rPr>
              <a:pPr/>
              <a:t>13</a:t>
            </a:fld>
            <a:endParaRPr lang="en-US">
              <a:latin typeface="Times New Roman" charset="0"/>
            </a:endParaRPr>
          </a:p>
        </p:txBody>
      </p:sp>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type="body" idx="1"/>
          </p:nvPr>
        </p:nvSpPr>
        <p:spPr/>
        <p:txBody>
          <a:bodyPr/>
          <a:lstStyle/>
          <a:p>
            <a:pPr eaLnBrk="1" hangingPunct="1">
              <a:lnSpc>
                <a:spcPct val="90000"/>
              </a:lnSpc>
              <a:spcAft>
                <a:spcPts val="600"/>
              </a:spcAft>
            </a:pPr>
            <a:r>
              <a:rPr lang="en-US" sz="2800" dirty="0"/>
              <a:t>Attacker could…</a:t>
            </a:r>
          </a:p>
          <a:p>
            <a:pPr lvl="1" eaLnBrk="1" hangingPunct="1">
              <a:lnSpc>
                <a:spcPct val="90000"/>
              </a:lnSpc>
              <a:spcAft>
                <a:spcPts val="600"/>
              </a:spcAft>
            </a:pPr>
            <a:r>
              <a:rPr lang="en-US" sz="2400" dirty="0"/>
              <a:t>Target one particular account</a:t>
            </a:r>
          </a:p>
          <a:p>
            <a:pPr lvl="1" eaLnBrk="1" hangingPunct="1">
              <a:lnSpc>
                <a:spcPct val="90000"/>
              </a:lnSpc>
              <a:spcAft>
                <a:spcPts val="600"/>
              </a:spcAft>
            </a:pPr>
            <a:r>
              <a:rPr lang="en-US" sz="2400" dirty="0"/>
              <a:t>Target any account on system</a:t>
            </a:r>
          </a:p>
          <a:p>
            <a:pPr lvl="1" eaLnBrk="1" hangingPunct="1">
              <a:lnSpc>
                <a:spcPct val="90000"/>
              </a:lnSpc>
              <a:spcAft>
                <a:spcPts val="600"/>
              </a:spcAft>
            </a:pPr>
            <a:r>
              <a:rPr lang="en-US" sz="2400" dirty="0"/>
              <a:t>Target any account on any system</a:t>
            </a:r>
          </a:p>
          <a:p>
            <a:pPr lvl="1" eaLnBrk="1" hangingPunct="1">
              <a:lnSpc>
                <a:spcPct val="90000"/>
              </a:lnSpc>
              <a:spcAft>
                <a:spcPts val="600"/>
              </a:spcAft>
            </a:pPr>
            <a:r>
              <a:rPr lang="en-US" sz="2400" dirty="0"/>
              <a:t>Attempt denial of service (</a:t>
            </a:r>
            <a:r>
              <a:rPr lang="en-US" sz="2400" dirty="0" err="1"/>
              <a:t>DoS</a:t>
            </a:r>
            <a:r>
              <a:rPr lang="en-US" sz="2400" dirty="0"/>
              <a:t>) attack</a:t>
            </a:r>
          </a:p>
          <a:p>
            <a:pPr eaLnBrk="1" hangingPunct="1">
              <a:lnSpc>
                <a:spcPct val="90000"/>
              </a:lnSpc>
              <a:spcAft>
                <a:spcPts val="600"/>
              </a:spcAft>
            </a:pPr>
            <a:r>
              <a:rPr lang="en-US" sz="2800" dirty="0"/>
              <a:t>Common attack path</a:t>
            </a:r>
          </a:p>
          <a:p>
            <a:pPr lvl="1" eaLnBrk="1" hangingPunct="1">
              <a:lnSpc>
                <a:spcPct val="90000"/>
              </a:lnSpc>
              <a:spcAft>
                <a:spcPts val="600"/>
              </a:spcAft>
            </a:pPr>
            <a:r>
              <a:rPr lang="en-US" sz="2400" dirty="0"/>
              <a:t>Outsider </a:t>
            </a:r>
            <a:r>
              <a:rPr lang="en-US" sz="2400" dirty="0" err="1">
                <a:sym typeface="Symbol" charset="2"/>
              </a:rPr>
              <a:t></a:t>
            </a:r>
            <a:r>
              <a:rPr lang="en-US" sz="2400" dirty="0">
                <a:sym typeface="Symbol" charset="2"/>
              </a:rPr>
              <a:t> normal user </a:t>
            </a:r>
            <a:r>
              <a:rPr lang="en-US" sz="2400" dirty="0" err="1">
                <a:sym typeface="Symbol" charset="2"/>
              </a:rPr>
              <a:t></a:t>
            </a:r>
            <a:r>
              <a:rPr lang="en-US" sz="2400" dirty="0">
                <a:sym typeface="Symbol" charset="2"/>
              </a:rPr>
              <a:t> administrator</a:t>
            </a:r>
          </a:p>
          <a:p>
            <a:pPr lvl="1" eaLnBrk="1" hangingPunct="1">
              <a:lnSpc>
                <a:spcPct val="90000"/>
              </a:lnSpc>
              <a:spcAft>
                <a:spcPts val="600"/>
              </a:spcAft>
            </a:pPr>
            <a:r>
              <a:rPr lang="en-US" sz="2400" dirty="0">
                <a:sym typeface="Symbol" charset="2"/>
              </a:rPr>
              <a:t>May only require </a:t>
            </a:r>
            <a:r>
              <a:rPr lang="en-US" sz="2400" b="1" dirty="0">
                <a:solidFill>
                  <a:schemeClr val="accent2"/>
                </a:solidFill>
                <a:sym typeface="Symbol" charset="2"/>
              </a:rPr>
              <a:t>one</a:t>
            </a:r>
            <a:r>
              <a:rPr lang="en-US" sz="2400" dirty="0">
                <a:sym typeface="Symbol" charset="2"/>
              </a:rPr>
              <a:t> weak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5B0E237-808A-754D-A567-9C3BAAB3C80C}" type="slidenum">
              <a:rPr lang="en-US" smtClean="0">
                <a:latin typeface="Times New Roman" charset="0"/>
              </a:rPr>
              <a:pPr/>
              <a:t>130</a:t>
            </a:fld>
            <a:endParaRPr lang="en-US">
              <a:latin typeface="Times New Roman" charset="0"/>
            </a:endParaRPr>
          </a:p>
        </p:txBody>
      </p:sp>
      <p:sp>
        <p:nvSpPr>
          <p:cNvPr id="133123" name="Rectangle 2"/>
          <p:cNvSpPr>
            <a:spLocks noGrp="1" noChangeArrowheads="1"/>
          </p:cNvSpPr>
          <p:nvPr>
            <p:ph type="title"/>
          </p:nvPr>
        </p:nvSpPr>
        <p:spPr>
          <a:xfrm>
            <a:off x="685800" y="609600"/>
            <a:ext cx="7772400" cy="1066800"/>
          </a:xfrm>
        </p:spPr>
        <p:txBody>
          <a:bodyPr/>
          <a:lstStyle/>
          <a:p>
            <a:pPr eaLnBrk="1" hangingPunct="1"/>
            <a:r>
              <a:rPr lang="en-US"/>
              <a:t>TCP ACK Scan</a:t>
            </a:r>
          </a:p>
        </p:txBody>
      </p:sp>
      <p:sp>
        <p:nvSpPr>
          <p:cNvPr id="133124" name="Rectangle 3"/>
          <p:cNvSpPr>
            <a:spLocks noGrp="1" noChangeArrowheads="1"/>
          </p:cNvSpPr>
          <p:nvPr>
            <p:ph type="body" idx="1"/>
          </p:nvPr>
        </p:nvSpPr>
        <p:spPr>
          <a:xfrm>
            <a:off x="685800" y="1828800"/>
            <a:ext cx="7772400" cy="4343400"/>
          </a:xfrm>
        </p:spPr>
        <p:txBody>
          <a:bodyPr/>
          <a:lstStyle/>
          <a:p>
            <a:pPr eaLnBrk="1" hangingPunct="1">
              <a:lnSpc>
                <a:spcPct val="90000"/>
              </a:lnSpc>
              <a:spcAft>
                <a:spcPts val="600"/>
              </a:spcAft>
            </a:pPr>
            <a:r>
              <a:rPr lang="en-US" sz="2800" dirty="0"/>
              <a:t>Attacker scans for open ports thru firewall</a:t>
            </a:r>
          </a:p>
          <a:p>
            <a:pPr lvl="1" eaLnBrk="1" hangingPunct="1">
              <a:lnSpc>
                <a:spcPct val="90000"/>
              </a:lnSpc>
              <a:spcAft>
                <a:spcPts val="600"/>
              </a:spcAft>
            </a:pPr>
            <a:r>
              <a:rPr lang="en-US" sz="2400" dirty="0"/>
              <a:t>Port scanning often </a:t>
            </a:r>
            <a:r>
              <a:rPr lang="en-US" sz="2400" i="1" dirty="0"/>
              <a:t>first step </a:t>
            </a:r>
            <a:r>
              <a:rPr lang="en-US" sz="2400" dirty="0"/>
              <a:t>in network attack</a:t>
            </a:r>
          </a:p>
          <a:p>
            <a:pPr eaLnBrk="1" hangingPunct="1">
              <a:lnSpc>
                <a:spcPct val="90000"/>
              </a:lnSpc>
              <a:spcAft>
                <a:spcPts val="600"/>
              </a:spcAft>
            </a:pPr>
            <a:r>
              <a:rPr lang="en-US" sz="2800" dirty="0"/>
              <a:t>Attacker sends packet with ACK bit set, </a:t>
            </a:r>
            <a:r>
              <a:rPr lang="en-US" sz="2800" b="1" dirty="0">
                <a:solidFill>
                  <a:schemeClr val="accent2"/>
                </a:solidFill>
              </a:rPr>
              <a:t>without</a:t>
            </a:r>
            <a:r>
              <a:rPr lang="en-US" sz="2800" dirty="0"/>
              <a:t> prior 3-way handshake</a:t>
            </a:r>
          </a:p>
          <a:p>
            <a:pPr lvl="1" eaLnBrk="1" hangingPunct="1">
              <a:lnSpc>
                <a:spcPct val="90000"/>
              </a:lnSpc>
              <a:spcAft>
                <a:spcPts val="600"/>
              </a:spcAft>
            </a:pPr>
            <a:r>
              <a:rPr lang="en-US" sz="2400" dirty="0"/>
              <a:t>Violates TCP/IP protocol</a:t>
            </a:r>
          </a:p>
          <a:p>
            <a:pPr lvl="1" eaLnBrk="1" hangingPunct="1">
              <a:lnSpc>
                <a:spcPct val="90000"/>
              </a:lnSpc>
              <a:spcAft>
                <a:spcPts val="600"/>
              </a:spcAft>
            </a:pPr>
            <a:r>
              <a:rPr lang="en-US" sz="2400" dirty="0"/>
              <a:t>ACK packet pass thru packet filter firewall</a:t>
            </a:r>
          </a:p>
          <a:p>
            <a:pPr lvl="1" eaLnBrk="1" hangingPunct="1">
              <a:lnSpc>
                <a:spcPct val="90000"/>
              </a:lnSpc>
              <a:spcAft>
                <a:spcPts val="600"/>
              </a:spcAft>
            </a:pPr>
            <a:r>
              <a:rPr lang="en-US" sz="2400" dirty="0"/>
              <a:t>Appears to be part of an ongoing connection</a:t>
            </a:r>
          </a:p>
          <a:p>
            <a:pPr lvl="1" eaLnBrk="1" hangingPunct="1">
              <a:lnSpc>
                <a:spcPct val="90000"/>
              </a:lnSpc>
              <a:spcAft>
                <a:spcPts val="600"/>
              </a:spcAft>
            </a:pPr>
            <a:r>
              <a:rPr lang="en-US" sz="2400" dirty="0"/>
              <a:t>RST sent by recipient of such packet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417C740-7E6C-C84A-A517-5B9E80C97BEC}" type="slidenum">
              <a:rPr lang="en-US" smtClean="0">
                <a:latin typeface="Times New Roman" charset="0"/>
              </a:rPr>
              <a:pPr/>
              <a:t>131</a:t>
            </a:fld>
            <a:endParaRPr lang="en-US">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TCP ACK Scan</a:t>
            </a:r>
          </a:p>
        </p:txBody>
      </p:sp>
      <p:sp>
        <p:nvSpPr>
          <p:cNvPr id="233497" name="Rectangle 25"/>
          <p:cNvSpPr>
            <a:spLocks noGrp="1" noChangeArrowheads="1"/>
          </p:cNvSpPr>
          <p:nvPr>
            <p:ph type="body" idx="1"/>
          </p:nvPr>
        </p:nvSpPr>
        <p:spPr>
          <a:xfrm>
            <a:off x="685800" y="4724400"/>
            <a:ext cx="8001000" cy="1371600"/>
          </a:xfrm>
          <a:noFill/>
        </p:spPr>
        <p:txBody>
          <a:bodyPr/>
          <a:lstStyle/>
          <a:p>
            <a:pPr eaLnBrk="1" hangingPunct="1">
              <a:lnSpc>
                <a:spcPct val="90000"/>
              </a:lnSpc>
              <a:spcAft>
                <a:spcPts val="0"/>
              </a:spcAft>
            </a:pPr>
            <a:r>
              <a:rPr lang="en-US" sz="2800" dirty="0"/>
              <a:t>Attacker knows port 1209 open thru firewall</a:t>
            </a:r>
          </a:p>
          <a:p>
            <a:pPr eaLnBrk="1" hangingPunct="1">
              <a:lnSpc>
                <a:spcPct val="90000"/>
              </a:lnSpc>
              <a:spcAft>
                <a:spcPts val="0"/>
              </a:spcAft>
            </a:pPr>
            <a:r>
              <a:rPr lang="en-US" sz="2800" dirty="0"/>
              <a:t>A </a:t>
            </a:r>
            <a:r>
              <a:rPr lang="en-US" sz="2800" b="1" dirty="0" err="1">
                <a:solidFill>
                  <a:schemeClr val="accent2"/>
                </a:solidFill>
              </a:rPr>
              <a:t>stateful</a:t>
            </a:r>
            <a:r>
              <a:rPr lang="en-US" sz="2800" b="1" dirty="0">
                <a:solidFill>
                  <a:schemeClr val="accent2"/>
                </a:solidFill>
              </a:rPr>
              <a:t> packet filter</a:t>
            </a:r>
            <a:r>
              <a:rPr lang="en-US" sz="2800" dirty="0"/>
              <a:t> can prevent this</a:t>
            </a:r>
          </a:p>
          <a:p>
            <a:pPr lvl="1" eaLnBrk="1" hangingPunct="1">
              <a:lnSpc>
                <a:spcPct val="90000"/>
              </a:lnSpc>
              <a:spcAft>
                <a:spcPts val="0"/>
              </a:spcAft>
            </a:pPr>
            <a:r>
              <a:rPr lang="en-US" sz="2400" dirty="0"/>
              <a:t>Since scans not part of established connections</a:t>
            </a:r>
          </a:p>
        </p:txBody>
      </p:sp>
      <p:grpSp>
        <p:nvGrpSpPr>
          <p:cNvPr id="134149" name="Group 29"/>
          <p:cNvGrpSpPr>
            <a:grpSpLocks/>
          </p:cNvGrpSpPr>
          <p:nvPr/>
        </p:nvGrpSpPr>
        <p:grpSpPr bwMode="auto">
          <a:xfrm>
            <a:off x="152400" y="2019300"/>
            <a:ext cx="8755063" cy="2705100"/>
            <a:chOff x="96" y="1272"/>
            <a:chExt cx="5515" cy="1704"/>
          </a:xfrm>
        </p:grpSpPr>
        <p:sp>
          <p:nvSpPr>
            <p:cNvPr id="134150" name="Rectangle 6"/>
            <p:cNvSpPr>
              <a:spLocks noChangeArrowheads="1"/>
            </p:cNvSpPr>
            <p:nvPr/>
          </p:nvSpPr>
          <p:spPr bwMode="auto">
            <a:xfrm>
              <a:off x="2699" y="2472"/>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34151" name="Rectangle 8"/>
            <p:cNvSpPr>
              <a:spLocks noChangeArrowheads="1"/>
            </p:cNvSpPr>
            <p:nvPr/>
          </p:nvSpPr>
          <p:spPr bwMode="auto">
            <a:xfrm>
              <a:off x="144" y="2407"/>
              <a:ext cx="562" cy="281"/>
            </a:xfrm>
            <a:prstGeom prst="rect">
              <a:avLst/>
            </a:prstGeom>
            <a:noFill/>
            <a:ln w="9525">
              <a:noFill/>
              <a:miter lim="800000"/>
              <a:headEnd/>
              <a:tailEnd/>
            </a:ln>
          </p:spPr>
          <p:txBody>
            <a:bodyPr wrap="none">
              <a:prstTxWarp prst="textNoShape">
                <a:avLst/>
              </a:prstTxWarp>
              <a:spAutoFit/>
            </a:bodyPr>
            <a:lstStyle/>
            <a:p>
              <a:pPr algn="ctr"/>
              <a:r>
                <a:rPr lang="en-US" sz="2000"/>
                <a:t>Trudy</a:t>
              </a:r>
            </a:p>
          </p:txBody>
        </p:sp>
        <p:sp>
          <p:nvSpPr>
            <p:cNvPr id="134152" name="Rectangle 9"/>
            <p:cNvSpPr>
              <a:spLocks noChangeArrowheads="1"/>
            </p:cNvSpPr>
            <p:nvPr/>
          </p:nvSpPr>
          <p:spPr bwMode="auto">
            <a:xfrm>
              <a:off x="4848" y="2420"/>
              <a:ext cx="763" cy="460"/>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a:t>Internal</a:t>
              </a:r>
            </a:p>
            <a:p>
              <a:pPr algn="ctr">
                <a:lnSpc>
                  <a:spcPct val="90000"/>
                </a:lnSpc>
              </a:pPr>
              <a:r>
                <a:rPr lang="en-US" sz="2000"/>
                <a:t>Network</a:t>
              </a:r>
            </a:p>
          </p:txBody>
        </p:sp>
        <p:sp>
          <p:nvSpPr>
            <p:cNvPr id="134153" name="Line 10"/>
            <p:cNvSpPr>
              <a:spLocks noChangeShapeType="1"/>
            </p:cNvSpPr>
            <p:nvPr/>
          </p:nvSpPr>
          <p:spPr bwMode="auto">
            <a:xfrm>
              <a:off x="869" y="1531"/>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4" name="Rectangle 11"/>
            <p:cNvSpPr>
              <a:spLocks noChangeArrowheads="1"/>
            </p:cNvSpPr>
            <p:nvPr/>
          </p:nvSpPr>
          <p:spPr bwMode="auto">
            <a:xfrm>
              <a:off x="864" y="1272"/>
              <a:ext cx="1445" cy="259"/>
            </a:xfrm>
            <a:prstGeom prst="rect">
              <a:avLst/>
            </a:prstGeom>
            <a:noFill/>
            <a:ln w="9525">
              <a:noFill/>
              <a:miter lim="800000"/>
              <a:headEnd/>
              <a:tailEnd/>
            </a:ln>
          </p:spPr>
          <p:txBody>
            <a:bodyPr wrap="none">
              <a:prstTxWarp prst="textNoShape">
                <a:avLst/>
              </a:prstTxWarp>
              <a:spAutoFit/>
            </a:bodyPr>
            <a:lstStyle/>
            <a:p>
              <a:r>
                <a:rPr lang="en-US" sz="1800"/>
                <a:t>ACK dest port 1207</a:t>
              </a:r>
            </a:p>
          </p:txBody>
        </p:sp>
        <p:sp>
          <p:nvSpPr>
            <p:cNvPr id="134155" name="Line 12"/>
            <p:cNvSpPr>
              <a:spLocks noChangeShapeType="1"/>
            </p:cNvSpPr>
            <p:nvPr/>
          </p:nvSpPr>
          <p:spPr bwMode="auto">
            <a:xfrm>
              <a:off x="869" y="1819"/>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6" name="Rectangle 13"/>
            <p:cNvSpPr>
              <a:spLocks noChangeArrowheads="1"/>
            </p:cNvSpPr>
            <p:nvPr/>
          </p:nvSpPr>
          <p:spPr bwMode="auto">
            <a:xfrm>
              <a:off x="864" y="1560"/>
              <a:ext cx="1445" cy="259"/>
            </a:xfrm>
            <a:prstGeom prst="rect">
              <a:avLst/>
            </a:prstGeom>
            <a:noFill/>
            <a:ln w="9525">
              <a:noFill/>
              <a:miter lim="800000"/>
              <a:headEnd/>
              <a:tailEnd/>
            </a:ln>
          </p:spPr>
          <p:txBody>
            <a:bodyPr wrap="none">
              <a:prstTxWarp prst="textNoShape">
                <a:avLst/>
              </a:prstTxWarp>
              <a:spAutoFit/>
            </a:bodyPr>
            <a:lstStyle/>
            <a:p>
              <a:r>
                <a:rPr lang="en-US" sz="1800"/>
                <a:t>ACK dest port 1208</a:t>
              </a:r>
            </a:p>
          </p:txBody>
        </p:sp>
        <p:sp>
          <p:nvSpPr>
            <p:cNvPr id="134157" name="Line 14"/>
            <p:cNvSpPr>
              <a:spLocks noChangeShapeType="1"/>
            </p:cNvSpPr>
            <p:nvPr/>
          </p:nvSpPr>
          <p:spPr bwMode="auto">
            <a:xfrm>
              <a:off x="874" y="2126"/>
              <a:ext cx="3926" cy="1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8" name="Rectangle 15"/>
            <p:cNvSpPr>
              <a:spLocks noChangeArrowheads="1"/>
            </p:cNvSpPr>
            <p:nvPr/>
          </p:nvSpPr>
          <p:spPr bwMode="auto">
            <a:xfrm>
              <a:off x="869" y="1867"/>
              <a:ext cx="1445" cy="259"/>
            </a:xfrm>
            <a:prstGeom prst="rect">
              <a:avLst/>
            </a:prstGeom>
            <a:noFill/>
            <a:ln w="9525">
              <a:noFill/>
              <a:miter lim="800000"/>
              <a:headEnd/>
              <a:tailEnd/>
            </a:ln>
          </p:spPr>
          <p:txBody>
            <a:bodyPr wrap="none">
              <a:prstTxWarp prst="textNoShape">
                <a:avLst/>
              </a:prstTxWarp>
              <a:spAutoFit/>
            </a:bodyPr>
            <a:lstStyle/>
            <a:p>
              <a:r>
                <a:rPr lang="en-US" sz="1800"/>
                <a:t>ACK dest port 1209</a:t>
              </a:r>
            </a:p>
          </p:txBody>
        </p:sp>
        <p:sp>
          <p:nvSpPr>
            <p:cNvPr id="134159" name="Line 19"/>
            <p:cNvSpPr>
              <a:spLocks noChangeShapeType="1"/>
            </p:cNvSpPr>
            <p:nvPr/>
          </p:nvSpPr>
          <p:spPr bwMode="auto">
            <a:xfrm flipH="1">
              <a:off x="864" y="2376"/>
              <a:ext cx="393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60" name="Rectangle 20"/>
            <p:cNvSpPr>
              <a:spLocks noChangeArrowheads="1"/>
            </p:cNvSpPr>
            <p:nvPr/>
          </p:nvSpPr>
          <p:spPr bwMode="auto">
            <a:xfrm>
              <a:off x="3820" y="2381"/>
              <a:ext cx="404" cy="259"/>
            </a:xfrm>
            <a:prstGeom prst="rect">
              <a:avLst/>
            </a:prstGeom>
            <a:noFill/>
            <a:ln w="9525">
              <a:noFill/>
              <a:miter lim="800000"/>
              <a:headEnd/>
              <a:tailEnd/>
            </a:ln>
          </p:spPr>
          <p:txBody>
            <a:bodyPr wrap="none">
              <a:prstTxWarp prst="textNoShape">
                <a:avLst/>
              </a:prstTxWarp>
              <a:spAutoFit/>
            </a:bodyPr>
            <a:lstStyle/>
            <a:p>
              <a:r>
                <a:rPr lang="en-US" sz="1800"/>
                <a:t>RST</a:t>
              </a:r>
            </a:p>
          </p:txBody>
        </p:sp>
        <p:pic>
          <p:nvPicPr>
            <p:cNvPr id="134161" name="Picture 23"/>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2640" y="1680"/>
              <a:ext cx="240" cy="239"/>
            </a:xfrm>
            <a:prstGeom prst="rect">
              <a:avLst/>
            </a:prstGeom>
            <a:noFill/>
            <a:ln w="9525">
              <a:noFill/>
              <a:miter lim="800000"/>
              <a:headEnd/>
              <a:tailEnd/>
            </a:ln>
          </p:spPr>
        </p:pic>
        <p:pic>
          <p:nvPicPr>
            <p:cNvPr id="134162" name="Picture 24"/>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2640" y="1392"/>
              <a:ext cx="240" cy="239"/>
            </a:xfrm>
            <a:prstGeom prst="rect">
              <a:avLst/>
            </a:prstGeom>
            <a:noFill/>
            <a:ln w="9525">
              <a:noFill/>
              <a:miter lim="800000"/>
              <a:headEnd/>
              <a:tailEnd/>
            </a:ln>
          </p:spPr>
        </p:pic>
        <p:pic>
          <p:nvPicPr>
            <p:cNvPr id="134163" name="Picture 26" descr="Firewall 12.tiff                                               00118CF0Macintosh HD                   BC93A1CC:"/>
            <p:cNvPicPr>
              <a:picLocks noChangeAspect="1" noChangeArrowheads="1"/>
            </p:cNvPicPr>
            <p:nvPr/>
          </p:nvPicPr>
          <p:blipFill>
            <a:blip r:embed="rId5"/>
            <a:srcRect/>
            <a:stretch>
              <a:fillRect/>
            </a:stretch>
          </p:blipFill>
          <p:spPr bwMode="auto">
            <a:xfrm>
              <a:off x="2767" y="1968"/>
              <a:ext cx="497" cy="560"/>
            </a:xfrm>
            <a:prstGeom prst="rect">
              <a:avLst/>
            </a:prstGeom>
            <a:noFill/>
            <a:ln w="9525">
              <a:noFill/>
              <a:miter lim="800000"/>
              <a:headEnd/>
              <a:tailEnd/>
            </a:ln>
          </p:spPr>
        </p:pic>
        <p:pic>
          <p:nvPicPr>
            <p:cNvPr id="134164" name="Picture 27" descr="monitor &amp; computer.tif                                         00118CF0Macintosh HD                   BC93A1CC:"/>
            <p:cNvPicPr>
              <a:picLocks noChangeAspect="1" noChangeArrowheads="1"/>
            </p:cNvPicPr>
            <p:nvPr/>
          </p:nvPicPr>
          <p:blipFill>
            <a:blip r:embed="rId6"/>
            <a:srcRect/>
            <a:stretch>
              <a:fillRect/>
            </a:stretch>
          </p:blipFill>
          <p:spPr bwMode="auto">
            <a:xfrm>
              <a:off x="4992" y="1872"/>
              <a:ext cx="414" cy="576"/>
            </a:xfrm>
            <a:prstGeom prst="rect">
              <a:avLst/>
            </a:prstGeom>
            <a:noFill/>
            <a:ln w="9525">
              <a:noFill/>
              <a:miter lim="800000"/>
              <a:headEnd/>
              <a:tailEnd/>
            </a:ln>
          </p:spPr>
        </p:pic>
        <p:pic>
          <p:nvPicPr>
            <p:cNvPr id="134165" name="Picture 28" descr="Laptop computer L 1.tif                                        00118CF0Macintosh HD                   BC93A1CC:"/>
            <p:cNvPicPr>
              <a:picLocks noChangeAspect="1" noChangeArrowheads="1"/>
            </p:cNvPicPr>
            <p:nvPr/>
          </p:nvPicPr>
          <p:blipFill>
            <a:blip r:embed="rId7"/>
            <a:srcRect/>
            <a:stretch>
              <a:fillRect/>
            </a:stretch>
          </p:blipFill>
          <p:spPr bwMode="auto">
            <a:xfrm>
              <a:off x="96" y="1932"/>
              <a:ext cx="702" cy="46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97">
                                            <p:txEl>
                                              <p:pRg st="0" end="0"/>
                                            </p:txEl>
                                          </p:spTgt>
                                        </p:tgtEl>
                                        <p:attrNameLst>
                                          <p:attrName>style.visibility</p:attrName>
                                        </p:attrNameLst>
                                      </p:cBhvr>
                                      <p:to>
                                        <p:strVal val="visible"/>
                                      </p:to>
                                    </p:set>
                                    <p:animEffect transition="in" filter="box(out)">
                                      <p:cBhvr>
                                        <p:cTn id="7" dur="500"/>
                                        <p:tgtEl>
                                          <p:spTgt spid="23349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97">
                                            <p:txEl>
                                              <p:pRg st="1" end="1"/>
                                            </p:txEl>
                                          </p:spTgt>
                                        </p:tgtEl>
                                        <p:attrNameLst>
                                          <p:attrName>style.visibility</p:attrName>
                                        </p:attrNameLst>
                                      </p:cBhvr>
                                      <p:to>
                                        <p:strVal val="visible"/>
                                      </p:to>
                                    </p:set>
                                    <p:animEffect transition="in" filter="box(out)">
                                      <p:cBhvr>
                                        <p:cTn id="12" dur="500"/>
                                        <p:tgtEl>
                                          <p:spTgt spid="23349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33497">
                                            <p:txEl>
                                              <p:pRg st="2" end="2"/>
                                            </p:txEl>
                                          </p:spTgt>
                                        </p:tgtEl>
                                        <p:attrNameLst>
                                          <p:attrName>style.visibility</p:attrName>
                                        </p:attrNameLst>
                                      </p:cBhvr>
                                      <p:to>
                                        <p:strVal val="visible"/>
                                      </p:to>
                                    </p:set>
                                    <p:animEffect transition="in" filter="box(out)">
                                      <p:cBhvr>
                                        <p:cTn id="15" dur="500"/>
                                        <p:tgtEl>
                                          <p:spTgt spid="23349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7"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21BC32C3-93AB-9F44-A1D8-AF274DB924EA}" type="slidenum">
              <a:rPr lang="en-US" smtClean="0">
                <a:latin typeface="Times New Roman" charset="0"/>
              </a:rPr>
              <a:pPr/>
              <a:t>132</a:t>
            </a:fld>
            <a:endParaRPr lang="en-US">
              <a:latin typeface="Times New Roman" charset="0"/>
            </a:endParaRPr>
          </a:p>
        </p:txBody>
      </p:sp>
      <p:sp>
        <p:nvSpPr>
          <p:cNvPr id="135171" name="Rectangle 2"/>
          <p:cNvSpPr>
            <a:spLocks noGrp="1" noChangeArrowheads="1"/>
          </p:cNvSpPr>
          <p:nvPr>
            <p:ph type="title"/>
          </p:nvPr>
        </p:nvSpPr>
        <p:spPr>
          <a:xfrm>
            <a:off x="685800" y="457200"/>
            <a:ext cx="7772400" cy="1143000"/>
          </a:xfrm>
        </p:spPr>
        <p:txBody>
          <a:bodyPr/>
          <a:lstStyle/>
          <a:p>
            <a:pPr eaLnBrk="1" hangingPunct="1"/>
            <a:r>
              <a:rPr lang="en-US"/>
              <a:t>Stateful Packet Filter</a:t>
            </a:r>
          </a:p>
        </p:txBody>
      </p:sp>
      <p:sp>
        <p:nvSpPr>
          <p:cNvPr id="135172" name="Rectangle 3"/>
          <p:cNvSpPr>
            <a:spLocks noGrp="1" noChangeArrowheads="1"/>
          </p:cNvSpPr>
          <p:nvPr>
            <p:ph type="body" idx="1"/>
          </p:nvPr>
        </p:nvSpPr>
        <p:spPr>
          <a:xfrm>
            <a:off x="685800" y="1828800"/>
            <a:ext cx="6096000" cy="4114800"/>
          </a:xfrm>
        </p:spPr>
        <p:txBody>
          <a:bodyPr/>
          <a:lstStyle/>
          <a:p>
            <a:pPr eaLnBrk="1" hangingPunct="1">
              <a:spcAft>
                <a:spcPts val="600"/>
              </a:spcAft>
            </a:pPr>
            <a:r>
              <a:rPr lang="en-US" dirty="0"/>
              <a:t>Adds </a:t>
            </a:r>
            <a:r>
              <a:rPr lang="en-US" b="1" dirty="0">
                <a:solidFill>
                  <a:schemeClr val="accent2"/>
                </a:solidFill>
              </a:rPr>
              <a:t>state</a:t>
            </a:r>
            <a:r>
              <a:rPr lang="en-US" dirty="0"/>
              <a:t> to packet filter</a:t>
            </a:r>
          </a:p>
          <a:p>
            <a:pPr eaLnBrk="1" hangingPunct="1">
              <a:spcAft>
                <a:spcPts val="600"/>
              </a:spcAft>
            </a:pPr>
            <a:r>
              <a:rPr lang="en-US" dirty="0"/>
              <a:t>Operates at transport layer</a:t>
            </a:r>
          </a:p>
          <a:p>
            <a:pPr eaLnBrk="1" hangingPunct="1">
              <a:spcAft>
                <a:spcPts val="600"/>
              </a:spcAft>
            </a:pPr>
            <a:r>
              <a:rPr lang="en-US" b="1" i="1" dirty="0"/>
              <a:t>Remembers</a:t>
            </a:r>
            <a:r>
              <a:rPr lang="en-US" dirty="0"/>
              <a:t> TCP connections, flag bits, etc.</a:t>
            </a:r>
          </a:p>
          <a:p>
            <a:pPr eaLnBrk="1" hangingPunct="1">
              <a:spcAft>
                <a:spcPts val="600"/>
              </a:spcAft>
            </a:pPr>
            <a:r>
              <a:rPr lang="en-US" dirty="0"/>
              <a:t>Can even remember UDP packets (e.g., DNS requests)</a:t>
            </a:r>
          </a:p>
        </p:txBody>
      </p:sp>
      <p:sp>
        <p:nvSpPr>
          <p:cNvPr id="135173"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5174" name="Group 5"/>
          <p:cNvGrpSpPr>
            <a:grpSpLocks/>
          </p:cNvGrpSpPr>
          <p:nvPr/>
        </p:nvGrpSpPr>
        <p:grpSpPr bwMode="auto">
          <a:xfrm>
            <a:off x="7010400" y="1879600"/>
            <a:ext cx="1898650" cy="3530600"/>
            <a:chOff x="3076" y="888"/>
            <a:chExt cx="1196" cy="2224"/>
          </a:xfrm>
        </p:grpSpPr>
        <p:sp>
          <p:nvSpPr>
            <p:cNvPr id="13517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517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517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89C6B5E-ECA8-CA4A-8062-7D3E773B1210}" type="slidenum">
              <a:rPr lang="en-US" smtClean="0">
                <a:latin typeface="Times New Roman" charset="0"/>
              </a:rPr>
              <a:pPr/>
              <a:t>133</a:t>
            </a:fld>
            <a:endParaRPr lang="en-US">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Stateful Packet Filter</a:t>
            </a:r>
          </a:p>
        </p:txBody>
      </p:sp>
      <p:sp>
        <p:nvSpPr>
          <p:cNvPr id="266243" name="Rectangle 3"/>
          <p:cNvSpPr>
            <a:spLocks noGrp="1" noChangeArrowheads="1"/>
          </p:cNvSpPr>
          <p:nvPr>
            <p:ph type="body" idx="1"/>
          </p:nvPr>
        </p:nvSpPr>
        <p:spPr>
          <a:xfrm>
            <a:off x="685800" y="1828800"/>
            <a:ext cx="6096000" cy="4343400"/>
          </a:xfrm>
        </p:spPr>
        <p:txBody>
          <a:bodyPr/>
          <a:lstStyle/>
          <a:p>
            <a:pPr eaLnBrk="1" hangingPunct="1">
              <a:spcAft>
                <a:spcPts val="600"/>
              </a:spcAft>
            </a:pPr>
            <a:r>
              <a:rPr lang="en-US" sz="2800" dirty="0"/>
              <a:t>Advantages?</a:t>
            </a:r>
          </a:p>
          <a:p>
            <a:pPr lvl="1" eaLnBrk="1" hangingPunct="1">
              <a:spcAft>
                <a:spcPts val="600"/>
              </a:spcAft>
            </a:pPr>
            <a:r>
              <a:rPr lang="en-US" sz="2400" dirty="0"/>
              <a:t>Can do everything a packet filter can do plus...</a:t>
            </a:r>
          </a:p>
          <a:p>
            <a:pPr lvl="1" eaLnBrk="1" hangingPunct="1">
              <a:spcAft>
                <a:spcPts val="600"/>
              </a:spcAft>
            </a:pPr>
            <a:r>
              <a:rPr lang="en-US" sz="2400" dirty="0"/>
              <a:t>Keep track of ongoing connections (e.g., prevents TCP ACK scan)</a:t>
            </a:r>
          </a:p>
          <a:p>
            <a:pPr eaLnBrk="1" hangingPunct="1">
              <a:spcAft>
                <a:spcPts val="600"/>
              </a:spcAft>
            </a:pPr>
            <a:r>
              <a:rPr lang="en-US" sz="2800" dirty="0"/>
              <a:t>Disadvantages?</a:t>
            </a:r>
          </a:p>
          <a:p>
            <a:pPr lvl="1" eaLnBrk="1" hangingPunct="1">
              <a:spcAft>
                <a:spcPts val="600"/>
              </a:spcAft>
            </a:pPr>
            <a:r>
              <a:rPr lang="en-US" sz="2400" dirty="0"/>
              <a:t>Cannot see application data</a:t>
            </a:r>
          </a:p>
          <a:p>
            <a:pPr lvl="1" eaLnBrk="1" hangingPunct="1">
              <a:spcAft>
                <a:spcPts val="600"/>
              </a:spcAft>
            </a:pPr>
            <a:r>
              <a:rPr lang="en-US" sz="2400" dirty="0"/>
              <a:t>Slower than packet filtering</a:t>
            </a:r>
          </a:p>
        </p:txBody>
      </p:sp>
      <p:sp>
        <p:nvSpPr>
          <p:cNvPr id="136197"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6198" name="Group 5"/>
          <p:cNvGrpSpPr>
            <a:grpSpLocks/>
          </p:cNvGrpSpPr>
          <p:nvPr/>
        </p:nvGrpSpPr>
        <p:grpSpPr bwMode="auto">
          <a:xfrm>
            <a:off x="7010400" y="1879600"/>
            <a:ext cx="1898650" cy="3530600"/>
            <a:chOff x="3076" y="888"/>
            <a:chExt cx="1196" cy="2224"/>
          </a:xfrm>
        </p:grpSpPr>
        <p:sp>
          <p:nvSpPr>
            <p:cNvPr id="13619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620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620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66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bldLvl="2"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3419036-FAEA-E742-8ED7-A8C7DB6837A2}" type="slidenum">
              <a:rPr lang="en-US" smtClean="0">
                <a:latin typeface="Times New Roman" charset="0"/>
              </a:rPr>
              <a:pPr/>
              <a:t>134</a:t>
            </a:fld>
            <a:endParaRPr lang="en-US">
              <a:latin typeface="Times New Roman" charset="0"/>
            </a:endParaRPr>
          </a:p>
        </p:txBody>
      </p:sp>
      <p:sp>
        <p:nvSpPr>
          <p:cNvPr id="137219"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137220" name="Rectangle 3"/>
          <p:cNvSpPr>
            <a:spLocks noGrp="1" noChangeArrowheads="1"/>
          </p:cNvSpPr>
          <p:nvPr>
            <p:ph type="body" idx="1"/>
          </p:nvPr>
        </p:nvSpPr>
        <p:spPr>
          <a:xfrm>
            <a:off x="685800" y="1600200"/>
            <a:ext cx="6019800" cy="4267200"/>
          </a:xfrm>
        </p:spPr>
        <p:txBody>
          <a:bodyPr/>
          <a:lstStyle/>
          <a:p>
            <a:pPr marL="533400" indent="-533400" eaLnBrk="1" hangingPunct="1">
              <a:spcAft>
                <a:spcPts val="600"/>
              </a:spcAft>
            </a:pPr>
            <a:r>
              <a:rPr lang="en-US" dirty="0"/>
              <a:t>A </a:t>
            </a:r>
            <a:r>
              <a:rPr lang="en-US" b="1" dirty="0">
                <a:solidFill>
                  <a:schemeClr val="accent2"/>
                </a:solidFill>
              </a:rPr>
              <a:t>proxy</a:t>
            </a:r>
            <a:r>
              <a:rPr lang="en-US" dirty="0"/>
              <a:t> is something that acts on your behalf</a:t>
            </a:r>
          </a:p>
          <a:p>
            <a:pPr marL="533400" indent="-533400" eaLnBrk="1" hangingPunct="1">
              <a:spcAft>
                <a:spcPts val="600"/>
              </a:spcAft>
            </a:pPr>
            <a:r>
              <a:rPr lang="en-US" dirty="0"/>
              <a:t>Application proxy looks at incoming application data</a:t>
            </a:r>
          </a:p>
          <a:p>
            <a:pPr marL="533400" indent="-533400" eaLnBrk="1" hangingPunct="1">
              <a:spcAft>
                <a:spcPts val="600"/>
              </a:spcAft>
            </a:pPr>
            <a:r>
              <a:rPr lang="en-US" dirty="0"/>
              <a:t>Verifies that data is safe before letting it in</a:t>
            </a:r>
          </a:p>
        </p:txBody>
      </p:sp>
      <p:sp>
        <p:nvSpPr>
          <p:cNvPr id="137221"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7222" name="Group 5"/>
          <p:cNvGrpSpPr>
            <a:grpSpLocks/>
          </p:cNvGrpSpPr>
          <p:nvPr/>
        </p:nvGrpSpPr>
        <p:grpSpPr bwMode="auto">
          <a:xfrm>
            <a:off x="7010400" y="1879600"/>
            <a:ext cx="1898650" cy="3530600"/>
            <a:chOff x="3076" y="888"/>
            <a:chExt cx="1196" cy="2224"/>
          </a:xfrm>
        </p:grpSpPr>
        <p:sp>
          <p:nvSpPr>
            <p:cNvPr id="137223"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7224"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dirty="0">
                  <a:solidFill>
                    <a:srgbClr val="FF0000"/>
                  </a:solidFill>
                  <a:latin typeface="Arial" charset="0"/>
                </a:rPr>
                <a:t>application</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transport</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network</a:t>
              </a:r>
              <a:endParaRPr lang="en-US" b="1"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link</a:t>
              </a:r>
              <a:endParaRPr lang="en-US"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physical</a:t>
              </a:r>
            </a:p>
          </p:txBody>
        </p:sp>
        <p:sp>
          <p:nvSpPr>
            <p:cNvPr id="137225"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6"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7"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522C007-07DD-5B4F-B0C5-ADA68E46590E}" type="slidenum">
              <a:rPr lang="en-US" smtClean="0">
                <a:latin typeface="Times New Roman" charset="0"/>
              </a:rPr>
              <a:pPr/>
              <a:t>135</a:t>
            </a:fld>
            <a:endParaRPr lang="en-US">
              <a:latin typeface="Times New Roman" charset="0"/>
            </a:endParaRPr>
          </a:p>
        </p:txBody>
      </p:sp>
      <p:sp>
        <p:nvSpPr>
          <p:cNvPr id="138243"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225283" name="Rectangle 3"/>
          <p:cNvSpPr>
            <a:spLocks noGrp="1" noChangeArrowheads="1"/>
          </p:cNvSpPr>
          <p:nvPr>
            <p:ph type="body" idx="1"/>
          </p:nvPr>
        </p:nvSpPr>
        <p:spPr>
          <a:xfrm>
            <a:off x="685800" y="1600200"/>
            <a:ext cx="6019800" cy="4267200"/>
          </a:xfrm>
        </p:spPr>
        <p:txBody>
          <a:bodyPr/>
          <a:lstStyle/>
          <a:p>
            <a:pPr marL="533400" indent="-533400" eaLnBrk="1" hangingPunct="1">
              <a:lnSpc>
                <a:spcPct val="90000"/>
              </a:lnSpc>
              <a:spcAft>
                <a:spcPts val="600"/>
              </a:spcAft>
            </a:pPr>
            <a:r>
              <a:rPr lang="en-US" dirty="0"/>
              <a:t>Advantages?</a:t>
            </a:r>
          </a:p>
          <a:p>
            <a:pPr marL="914400" lvl="1" indent="-457200" eaLnBrk="1" hangingPunct="1">
              <a:lnSpc>
                <a:spcPct val="90000"/>
              </a:lnSpc>
              <a:spcAft>
                <a:spcPts val="600"/>
              </a:spcAft>
            </a:pPr>
            <a:r>
              <a:rPr lang="en-US" dirty="0"/>
              <a:t>Complete view of connections and applications data</a:t>
            </a:r>
          </a:p>
          <a:p>
            <a:pPr marL="914400" lvl="1" indent="-457200" eaLnBrk="1" hangingPunct="1">
              <a:lnSpc>
                <a:spcPct val="90000"/>
              </a:lnSpc>
              <a:spcAft>
                <a:spcPts val="600"/>
              </a:spcAft>
            </a:pPr>
            <a:r>
              <a:rPr lang="en-US" dirty="0"/>
              <a:t>Filter bad data at application layer (viruses, Word macros)</a:t>
            </a:r>
          </a:p>
          <a:p>
            <a:pPr marL="533400" indent="-533400" eaLnBrk="1" hangingPunct="1">
              <a:lnSpc>
                <a:spcPct val="90000"/>
              </a:lnSpc>
              <a:spcAft>
                <a:spcPts val="600"/>
              </a:spcAft>
            </a:pPr>
            <a:r>
              <a:rPr lang="en-US" dirty="0"/>
              <a:t>Disadvantages?</a:t>
            </a:r>
          </a:p>
          <a:p>
            <a:pPr marL="914400" lvl="1" indent="-457200" eaLnBrk="1" hangingPunct="1">
              <a:lnSpc>
                <a:spcPct val="90000"/>
              </a:lnSpc>
              <a:spcAft>
                <a:spcPts val="600"/>
              </a:spcAft>
            </a:pPr>
            <a:r>
              <a:rPr lang="en-US" dirty="0"/>
              <a:t>Speed</a:t>
            </a:r>
          </a:p>
        </p:txBody>
      </p:sp>
      <p:sp>
        <p:nvSpPr>
          <p:cNvPr id="138245"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8246" name="Group 5"/>
          <p:cNvGrpSpPr>
            <a:grpSpLocks/>
          </p:cNvGrpSpPr>
          <p:nvPr/>
        </p:nvGrpSpPr>
        <p:grpSpPr bwMode="auto">
          <a:xfrm>
            <a:off x="7010400" y="1879600"/>
            <a:ext cx="1898650" cy="3530600"/>
            <a:chOff x="3076" y="888"/>
            <a:chExt cx="1196" cy="2224"/>
          </a:xfrm>
        </p:grpSpPr>
        <p:sp>
          <p:nvSpPr>
            <p:cNvPr id="138247"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8248"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a:solidFill>
                    <a:srgbClr val="FF0000"/>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8249"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0"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1"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left)">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left)">
                                      <p:cBhvr>
                                        <p:cTn id="17" dur="500"/>
                                        <p:tgtEl>
                                          <p:spTgt spid="225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wipe(left)">
                                      <p:cBhvr>
                                        <p:cTn id="22" dur="500"/>
                                        <p:tgtEl>
                                          <p:spTgt spid="225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wipe(left)">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F08363F-4B43-FC46-9917-850A7FC951AB}" type="slidenum">
              <a:rPr lang="en-US" smtClean="0">
                <a:latin typeface="Times New Roman" charset="0"/>
              </a:rPr>
              <a:pPr/>
              <a:t>136</a:t>
            </a:fld>
            <a:endParaRPr lang="en-US">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a:t>Application Proxy</a:t>
            </a:r>
          </a:p>
        </p:txBody>
      </p:sp>
      <p:sp>
        <p:nvSpPr>
          <p:cNvPr id="139268" name="Rectangle 3"/>
          <p:cNvSpPr>
            <a:spLocks noGrp="1" noChangeArrowheads="1"/>
          </p:cNvSpPr>
          <p:nvPr>
            <p:ph type="body" idx="1"/>
          </p:nvPr>
        </p:nvSpPr>
        <p:spPr/>
        <p:txBody>
          <a:bodyPr/>
          <a:lstStyle/>
          <a:p>
            <a:pPr eaLnBrk="1" hangingPunct="1">
              <a:spcAft>
                <a:spcPts val="600"/>
              </a:spcAft>
            </a:pPr>
            <a:r>
              <a:rPr lang="en-US" sz="2800" dirty="0"/>
              <a:t>Creates a </a:t>
            </a:r>
            <a:r>
              <a:rPr lang="en-US" sz="2800" i="1" dirty="0"/>
              <a:t>new packet </a:t>
            </a:r>
            <a:r>
              <a:rPr lang="en-US" sz="2800" dirty="0"/>
              <a:t>before sending it thru to internal network</a:t>
            </a:r>
          </a:p>
          <a:p>
            <a:pPr eaLnBrk="1" hangingPunct="1">
              <a:spcAft>
                <a:spcPts val="600"/>
              </a:spcAft>
            </a:pPr>
            <a:r>
              <a:rPr lang="en-US" sz="2800" dirty="0"/>
              <a:t>Attacker must talk to </a:t>
            </a:r>
            <a:r>
              <a:rPr lang="en-US" sz="2800" b="1" dirty="0">
                <a:solidFill>
                  <a:schemeClr val="accent2"/>
                </a:solidFill>
              </a:rPr>
              <a:t>proxy</a:t>
            </a:r>
            <a:r>
              <a:rPr lang="en-US" sz="2800" dirty="0"/>
              <a:t> and convince it to forward message</a:t>
            </a:r>
          </a:p>
          <a:p>
            <a:pPr eaLnBrk="1" hangingPunct="1">
              <a:spcAft>
                <a:spcPts val="600"/>
              </a:spcAft>
            </a:pPr>
            <a:r>
              <a:rPr lang="en-US" sz="2800" dirty="0"/>
              <a:t>Proxy has complete view of connection</a:t>
            </a:r>
          </a:p>
          <a:p>
            <a:pPr eaLnBrk="1" hangingPunct="1">
              <a:spcAft>
                <a:spcPts val="600"/>
              </a:spcAft>
            </a:pPr>
            <a:r>
              <a:rPr lang="en-US" sz="2800" dirty="0"/>
              <a:t>Can prevent some scans </a:t>
            </a:r>
            <a:r>
              <a:rPr lang="en-US" sz="2800" dirty="0" err="1"/>
              <a:t>stateful</a:t>
            </a:r>
            <a:r>
              <a:rPr lang="en-US" sz="2800" dirty="0"/>
              <a:t> packet filter cannot </a:t>
            </a:r>
            <a:r>
              <a:rPr lang="en-US" sz="2800" dirty="0" err="1">
                <a:sym typeface="Symbol" charset="2"/>
              </a:rPr>
              <a:t></a:t>
            </a:r>
            <a:r>
              <a:rPr lang="en-US" sz="2800" dirty="0"/>
              <a:t> next slides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CBEA1C8-4023-0E40-B8AF-B7D6542907C5}" type="slidenum">
              <a:rPr lang="en-US" smtClean="0">
                <a:latin typeface="Times New Roman" charset="0"/>
              </a:rPr>
              <a:pPr/>
              <a:t>137</a:t>
            </a:fld>
            <a:endParaRPr lang="en-US">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Firewalk</a:t>
            </a:r>
          </a:p>
        </p:txBody>
      </p:sp>
      <p:sp>
        <p:nvSpPr>
          <p:cNvPr id="140292" name="Rectangle 3"/>
          <p:cNvSpPr>
            <a:spLocks noGrp="1" noChangeArrowheads="1"/>
          </p:cNvSpPr>
          <p:nvPr>
            <p:ph type="body" idx="1"/>
          </p:nvPr>
        </p:nvSpPr>
        <p:spPr/>
        <p:txBody>
          <a:bodyPr/>
          <a:lstStyle/>
          <a:p>
            <a:pPr eaLnBrk="1" hangingPunct="1">
              <a:lnSpc>
                <a:spcPct val="90000"/>
              </a:lnSpc>
              <a:spcAft>
                <a:spcPts val="600"/>
              </a:spcAft>
            </a:pPr>
            <a:r>
              <a:rPr lang="en-US" sz="2800" dirty="0">
                <a:solidFill>
                  <a:srgbClr val="000000"/>
                </a:solidFill>
              </a:rPr>
              <a:t>Tool to scan for open ports thru firewall</a:t>
            </a:r>
          </a:p>
          <a:p>
            <a:pPr eaLnBrk="1" hangingPunct="1">
              <a:lnSpc>
                <a:spcPct val="90000"/>
              </a:lnSpc>
              <a:spcAft>
                <a:spcPts val="600"/>
              </a:spcAft>
            </a:pPr>
            <a:r>
              <a:rPr lang="en-US" sz="2800" dirty="0">
                <a:solidFill>
                  <a:srgbClr val="000000"/>
                </a:solidFill>
              </a:rPr>
              <a:t>Attacker knows IP address of firewall and IP address of one system inside firewall</a:t>
            </a:r>
          </a:p>
          <a:p>
            <a:pPr lvl="1" eaLnBrk="1" hangingPunct="1">
              <a:lnSpc>
                <a:spcPct val="90000"/>
              </a:lnSpc>
              <a:spcAft>
                <a:spcPts val="600"/>
              </a:spcAft>
            </a:pPr>
            <a:r>
              <a:rPr lang="en-US" sz="2400" dirty="0">
                <a:solidFill>
                  <a:srgbClr val="000000"/>
                </a:solidFill>
              </a:rPr>
              <a:t>Set TTL to 1 more than number of hops to firewall, and set destination port to N</a:t>
            </a:r>
          </a:p>
          <a:p>
            <a:pPr eaLnBrk="1" hangingPunct="1">
              <a:lnSpc>
                <a:spcPct val="90000"/>
              </a:lnSpc>
              <a:spcAft>
                <a:spcPts val="600"/>
              </a:spcAft>
            </a:pPr>
            <a:r>
              <a:rPr lang="en-US" sz="2800" dirty="0">
                <a:solidFill>
                  <a:srgbClr val="000000"/>
                </a:solidFill>
              </a:rPr>
              <a:t>If firewall allows data on port N thru firewall, get </a:t>
            </a:r>
            <a:r>
              <a:rPr lang="en-US" sz="2800" b="1" i="1" dirty="0">
                <a:solidFill>
                  <a:srgbClr val="000000"/>
                </a:solidFill>
              </a:rPr>
              <a:t>time exceeded</a:t>
            </a:r>
            <a:r>
              <a:rPr lang="en-US" sz="2800" dirty="0">
                <a:solidFill>
                  <a:srgbClr val="000000"/>
                </a:solidFill>
              </a:rPr>
              <a:t> error message </a:t>
            </a:r>
          </a:p>
          <a:p>
            <a:pPr lvl="1" eaLnBrk="1" hangingPunct="1">
              <a:lnSpc>
                <a:spcPct val="90000"/>
              </a:lnSpc>
              <a:spcAft>
                <a:spcPts val="600"/>
              </a:spcAft>
            </a:pPr>
            <a:r>
              <a:rPr lang="en-US" sz="2400" dirty="0">
                <a:solidFill>
                  <a:srgbClr val="000000"/>
                </a:solidFill>
              </a:rPr>
              <a:t>Otherwise, no response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EFB75C8-BF48-AC47-9CA1-15F5ACEC2F23}" type="slidenum">
              <a:rPr lang="en-US" smtClean="0">
                <a:latin typeface="Times New Roman" charset="0"/>
              </a:rPr>
              <a:pPr/>
              <a:t>138</a:t>
            </a:fld>
            <a:endParaRPr lang="en-US">
              <a:latin typeface="Times New Roman" charset="0"/>
            </a:endParaRPr>
          </a:p>
        </p:txBody>
      </p:sp>
      <p:pic>
        <p:nvPicPr>
          <p:cNvPr id="141315" name="Picture 71" descr="Laptop computer L 1.tif                                        00118CF0Macintosh HD                   BC93A1CC:"/>
          <p:cNvPicPr>
            <a:picLocks noChangeAspect="1" noChangeArrowheads="1"/>
          </p:cNvPicPr>
          <p:nvPr/>
        </p:nvPicPr>
        <p:blipFill>
          <a:blip r:embed="rId3"/>
          <a:srcRect/>
          <a:stretch>
            <a:fillRect/>
          </a:stretch>
        </p:blipFill>
        <p:spPr bwMode="auto">
          <a:xfrm>
            <a:off x="0" y="2489200"/>
            <a:ext cx="1066800" cy="711200"/>
          </a:xfrm>
          <a:prstGeom prst="rect">
            <a:avLst/>
          </a:prstGeom>
          <a:noFill/>
          <a:ln w="9525">
            <a:noFill/>
            <a:miter lim="800000"/>
            <a:headEnd/>
            <a:tailEnd/>
          </a:ln>
        </p:spPr>
      </p:pic>
      <p:sp>
        <p:nvSpPr>
          <p:cNvPr id="141316" name="Rectangle 2"/>
          <p:cNvSpPr>
            <a:spLocks noGrp="1" noChangeArrowheads="1"/>
          </p:cNvSpPr>
          <p:nvPr>
            <p:ph type="title"/>
          </p:nvPr>
        </p:nvSpPr>
        <p:spPr>
          <a:xfrm>
            <a:off x="685800" y="381000"/>
            <a:ext cx="7772400" cy="838200"/>
          </a:xfrm>
        </p:spPr>
        <p:txBody>
          <a:bodyPr/>
          <a:lstStyle/>
          <a:p>
            <a:pPr eaLnBrk="1" hangingPunct="1"/>
            <a:r>
              <a:rPr lang="en-US"/>
              <a:t>Firewalk and Proxy Firewall</a:t>
            </a:r>
          </a:p>
        </p:txBody>
      </p:sp>
      <p:sp>
        <p:nvSpPr>
          <p:cNvPr id="238645" name="Rectangle 53"/>
          <p:cNvSpPr>
            <a:spLocks noGrp="1" noChangeArrowheads="1"/>
          </p:cNvSpPr>
          <p:nvPr>
            <p:ph type="body" idx="1"/>
          </p:nvPr>
        </p:nvSpPr>
        <p:spPr>
          <a:xfrm>
            <a:off x="685800" y="4953000"/>
            <a:ext cx="7848600" cy="1066800"/>
          </a:xfrm>
          <a:noFill/>
        </p:spPr>
        <p:txBody>
          <a:bodyPr/>
          <a:lstStyle/>
          <a:p>
            <a:pPr eaLnBrk="1" hangingPunct="1">
              <a:lnSpc>
                <a:spcPct val="90000"/>
              </a:lnSpc>
              <a:spcAft>
                <a:spcPts val="600"/>
              </a:spcAft>
            </a:pPr>
            <a:r>
              <a:rPr lang="en-US" sz="2400" dirty="0">
                <a:solidFill>
                  <a:srgbClr val="000000"/>
                </a:solidFill>
              </a:rPr>
              <a:t>This will</a:t>
            </a:r>
            <a:r>
              <a:rPr lang="en-US" sz="2400" dirty="0">
                <a:solidFill>
                  <a:schemeClr val="accent2"/>
                </a:solidFill>
              </a:rPr>
              <a:t> </a:t>
            </a:r>
            <a:r>
              <a:rPr lang="en-US" sz="2400" b="1" dirty="0">
                <a:solidFill>
                  <a:schemeClr val="accent2"/>
                </a:solidFill>
              </a:rPr>
              <a:t>not</a:t>
            </a:r>
            <a:r>
              <a:rPr lang="en-US" sz="2400" dirty="0">
                <a:solidFill>
                  <a:srgbClr val="000000"/>
                </a:solidFill>
              </a:rPr>
              <a:t> work thru an application proxy (why?)</a:t>
            </a:r>
          </a:p>
          <a:p>
            <a:pPr eaLnBrk="1" hangingPunct="1">
              <a:lnSpc>
                <a:spcPct val="90000"/>
              </a:lnSpc>
              <a:spcAft>
                <a:spcPts val="600"/>
              </a:spcAft>
            </a:pPr>
            <a:r>
              <a:rPr lang="en-US" sz="2400" dirty="0">
                <a:solidFill>
                  <a:srgbClr val="000000"/>
                </a:solidFill>
              </a:rPr>
              <a:t>The proxy creates a new packet, destroys old TTL</a:t>
            </a:r>
          </a:p>
        </p:txBody>
      </p:sp>
      <p:grpSp>
        <p:nvGrpSpPr>
          <p:cNvPr id="141318" name="Group 143"/>
          <p:cNvGrpSpPr>
            <a:grpSpLocks/>
          </p:cNvGrpSpPr>
          <p:nvPr/>
        </p:nvGrpSpPr>
        <p:grpSpPr bwMode="auto">
          <a:xfrm>
            <a:off x="152400" y="1524000"/>
            <a:ext cx="8458200" cy="3048000"/>
            <a:chOff x="96" y="960"/>
            <a:chExt cx="5328" cy="1920"/>
          </a:xfrm>
        </p:grpSpPr>
        <p:pic>
          <p:nvPicPr>
            <p:cNvPr id="141319" name="Picture 72" descr="Firewall 12.tiff                                               00118CF0Macintosh HD                   BC93A1CC:"/>
            <p:cNvPicPr>
              <a:picLocks noChangeAspect="1" noChangeArrowheads="1"/>
            </p:cNvPicPr>
            <p:nvPr/>
          </p:nvPicPr>
          <p:blipFill>
            <a:blip r:embed="rId4"/>
            <a:srcRect/>
            <a:stretch>
              <a:fillRect/>
            </a:stretch>
          </p:blipFill>
          <p:spPr bwMode="auto">
            <a:xfrm>
              <a:off x="3312" y="1392"/>
              <a:ext cx="483" cy="544"/>
            </a:xfrm>
            <a:prstGeom prst="rect">
              <a:avLst/>
            </a:prstGeom>
            <a:noFill/>
            <a:ln w="9525">
              <a:noFill/>
              <a:miter lim="800000"/>
              <a:headEnd/>
              <a:tailEnd/>
            </a:ln>
          </p:spPr>
        </p:pic>
        <p:sp>
          <p:nvSpPr>
            <p:cNvPr id="141320" name="Line 35"/>
            <p:cNvSpPr>
              <a:spLocks noChangeShapeType="1"/>
            </p:cNvSpPr>
            <p:nvPr/>
          </p:nvSpPr>
          <p:spPr bwMode="auto">
            <a:xfrm flipV="1">
              <a:off x="576" y="1248"/>
              <a:ext cx="576" cy="52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1" name="Line 36"/>
            <p:cNvSpPr>
              <a:spLocks noChangeShapeType="1"/>
            </p:cNvSpPr>
            <p:nvPr/>
          </p:nvSpPr>
          <p:spPr bwMode="auto">
            <a:xfrm>
              <a:off x="1536" y="1200"/>
              <a:ext cx="528"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2" name="Line 37"/>
            <p:cNvSpPr>
              <a:spLocks noChangeShapeType="1"/>
            </p:cNvSpPr>
            <p:nvPr/>
          </p:nvSpPr>
          <p:spPr bwMode="auto">
            <a:xfrm>
              <a:off x="2496"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3" name="Line 39"/>
            <p:cNvSpPr>
              <a:spLocks noChangeShapeType="1"/>
            </p:cNvSpPr>
            <p:nvPr/>
          </p:nvSpPr>
          <p:spPr bwMode="auto">
            <a:xfrm>
              <a:off x="3744"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4" name="Line 40"/>
            <p:cNvSpPr>
              <a:spLocks noChangeShapeType="1"/>
            </p:cNvSpPr>
            <p:nvPr/>
          </p:nvSpPr>
          <p:spPr bwMode="auto">
            <a:xfrm>
              <a:off x="624" y="211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5" name="Line 41"/>
            <p:cNvSpPr>
              <a:spLocks noChangeShapeType="1"/>
            </p:cNvSpPr>
            <p:nvPr/>
          </p:nvSpPr>
          <p:spPr bwMode="auto">
            <a:xfrm>
              <a:off x="624" y="235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6" name="Line 42"/>
            <p:cNvSpPr>
              <a:spLocks noChangeShapeType="1"/>
            </p:cNvSpPr>
            <p:nvPr/>
          </p:nvSpPr>
          <p:spPr bwMode="auto">
            <a:xfrm>
              <a:off x="624" y="2592"/>
              <a:ext cx="422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7" name="Line 43"/>
            <p:cNvSpPr>
              <a:spLocks noChangeShapeType="1"/>
            </p:cNvSpPr>
            <p:nvPr/>
          </p:nvSpPr>
          <p:spPr bwMode="auto">
            <a:xfrm flipH="1">
              <a:off x="624" y="2832"/>
              <a:ext cx="417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8" name="Rectangle 44"/>
            <p:cNvSpPr>
              <a:spLocks noChangeArrowheads="1"/>
            </p:cNvSpPr>
            <p:nvPr/>
          </p:nvSpPr>
          <p:spPr bwMode="auto">
            <a:xfrm>
              <a:off x="816" y="2352"/>
              <a:ext cx="1930" cy="281"/>
            </a:xfrm>
            <a:prstGeom prst="rect">
              <a:avLst/>
            </a:prstGeom>
            <a:noFill/>
            <a:ln w="9525">
              <a:noFill/>
              <a:miter lim="800000"/>
              <a:headEnd/>
              <a:tailEnd/>
            </a:ln>
          </p:spPr>
          <p:txBody>
            <a:bodyPr wrap="none">
              <a:prstTxWarp prst="textNoShape">
                <a:avLst/>
              </a:prstTxWarp>
              <a:spAutoFit/>
            </a:bodyPr>
            <a:lstStyle/>
            <a:p>
              <a:r>
                <a:rPr lang="en-US" sz="2000"/>
                <a:t>Dest port 12345, TTL=4</a:t>
              </a:r>
            </a:p>
          </p:txBody>
        </p:sp>
        <p:sp>
          <p:nvSpPr>
            <p:cNvPr id="141329" name="Rectangle 45"/>
            <p:cNvSpPr>
              <a:spLocks noChangeArrowheads="1"/>
            </p:cNvSpPr>
            <p:nvPr/>
          </p:nvSpPr>
          <p:spPr bwMode="auto">
            <a:xfrm>
              <a:off x="816" y="2112"/>
              <a:ext cx="1930" cy="281"/>
            </a:xfrm>
            <a:prstGeom prst="rect">
              <a:avLst/>
            </a:prstGeom>
            <a:noFill/>
            <a:ln w="9525">
              <a:noFill/>
              <a:miter lim="800000"/>
              <a:headEnd/>
              <a:tailEnd/>
            </a:ln>
          </p:spPr>
          <p:txBody>
            <a:bodyPr wrap="none">
              <a:prstTxWarp prst="textNoShape">
                <a:avLst/>
              </a:prstTxWarp>
              <a:spAutoFit/>
            </a:bodyPr>
            <a:lstStyle/>
            <a:p>
              <a:r>
                <a:rPr lang="en-US" sz="2000"/>
                <a:t>Dest port 12344, TTL=4</a:t>
              </a:r>
            </a:p>
          </p:txBody>
        </p:sp>
        <p:sp>
          <p:nvSpPr>
            <p:cNvPr id="141330" name="Rectangle 46"/>
            <p:cNvSpPr>
              <a:spLocks noChangeArrowheads="1"/>
            </p:cNvSpPr>
            <p:nvPr/>
          </p:nvSpPr>
          <p:spPr bwMode="auto">
            <a:xfrm>
              <a:off x="816" y="1872"/>
              <a:ext cx="1930" cy="281"/>
            </a:xfrm>
            <a:prstGeom prst="rect">
              <a:avLst/>
            </a:prstGeom>
            <a:noFill/>
            <a:ln w="9525">
              <a:noFill/>
              <a:miter lim="800000"/>
              <a:headEnd/>
              <a:tailEnd/>
            </a:ln>
          </p:spPr>
          <p:txBody>
            <a:bodyPr wrap="none">
              <a:prstTxWarp prst="textNoShape">
                <a:avLst/>
              </a:prstTxWarp>
              <a:spAutoFit/>
            </a:bodyPr>
            <a:lstStyle/>
            <a:p>
              <a:r>
                <a:rPr lang="en-US" sz="2000"/>
                <a:t>Dest port 12343, TTL=4</a:t>
              </a:r>
            </a:p>
          </p:txBody>
        </p:sp>
        <p:sp>
          <p:nvSpPr>
            <p:cNvPr id="141331" name="Rectangle 47"/>
            <p:cNvSpPr>
              <a:spLocks noChangeArrowheads="1"/>
            </p:cNvSpPr>
            <p:nvPr/>
          </p:nvSpPr>
          <p:spPr bwMode="auto">
            <a:xfrm>
              <a:off x="816" y="2599"/>
              <a:ext cx="1245" cy="281"/>
            </a:xfrm>
            <a:prstGeom prst="rect">
              <a:avLst/>
            </a:prstGeom>
            <a:noFill/>
            <a:ln w="9525">
              <a:noFill/>
              <a:miter lim="800000"/>
              <a:headEnd/>
              <a:tailEnd/>
            </a:ln>
          </p:spPr>
          <p:txBody>
            <a:bodyPr wrap="none">
              <a:prstTxWarp prst="textNoShape">
                <a:avLst/>
              </a:prstTxWarp>
              <a:spAutoFit/>
            </a:bodyPr>
            <a:lstStyle/>
            <a:p>
              <a:r>
                <a:rPr lang="en-US" sz="2000"/>
                <a:t>Time exceeded</a:t>
              </a:r>
            </a:p>
          </p:txBody>
        </p:sp>
        <p:pic>
          <p:nvPicPr>
            <p:cNvPr id="141332" name="Picture 48"/>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3456" y="1969"/>
              <a:ext cx="240" cy="239"/>
            </a:xfrm>
            <a:prstGeom prst="rect">
              <a:avLst/>
            </a:prstGeom>
            <a:noFill/>
            <a:ln w="9525">
              <a:noFill/>
              <a:miter lim="800000"/>
              <a:headEnd/>
              <a:tailEnd/>
            </a:ln>
          </p:spPr>
        </p:pic>
        <p:pic>
          <p:nvPicPr>
            <p:cNvPr id="141333" name="Picture 49"/>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3456" y="2257"/>
              <a:ext cx="240" cy="239"/>
            </a:xfrm>
            <a:prstGeom prst="rect">
              <a:avLst/>
            </a:prstGeom>
            <a:noFill/>
            <a:ln w="9525">
              <a:noFill/>
              <a:miter lim="800000"/>
              <a:headEnd/>
              <a:tailEnd/>
            </a:ln>
          </p:spPr>
        </p:pic>
        <p:sp>
          <p:nvSpPr>
            <p:cNvPr id="141334" name="Rectangle 50"/>
            <p:cNvSpPr>
              <a:spLocks noChangeArrowheads="1"/>
            </p:cNvSpPr>
            <p:nvPr/>
          </p:nvSpPr>
          <p:spPr bwMode="auto">
            <a:xfrm>
              <a:off x="96" y="1303"/>
              <a:ext cx="562" cy="281"/>
            </a:xfrm>
            <a:prstGeom prst="rect">
              <a:avLst/>
            </a:prstGeom>
            <a:noFill/>
            <a:ln w="9525">
              <a:noFill/>
              <a:miter lim="800000"/>
              <a:headEnd/>
              <a:tailEnd/>
            </a:ln>
          </p:spPr>
          <p:txBody>
            <a:bodyPr wrap="none">
              <a:prstTxWarp prst="textNoShape">
                <a:avLst/>
              </a:prstTxWarp>
              <a:spAutoFit/>
            </a:bodyPr>
            <a:lstStyle/>
            <a:p>
              <a:r>
                <a:rPr lang="en-US" sz="2000"/>
                <a:t>Trudy</a:t>
              </a:r>
            </a:p>
          </p:txBody>
        </p:sp>
        <p:sp>
          <p:nvSpPr>
            <p:cNvPr id="141335" name="Rectangle 51"/>
            <p:cNvSpPr>
              <a:spLocks noChangeArrowheads="1"/>
            </p:cNvSpPr>
            <p:nvPr/>
          </p:nvSpPr>
          <p:spPr bwMode="auto">
            <a:xfrm>
              <a:off x="3227" y="960"/>
              <a:ext cx="613" cy="414"/>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2000"/>
                <a:t>Packet</a:t>
              </a:r>
            </a:p>
            <a:p>
              <a:pPr algn="ctr">
                <a:lnSpc>
                  <a:spcPct val="80000"/>
                </a:lnSpc>
              </a:pPr>
              <a:r>
                <a:rPr lang="en-US" sz="2000"/>
                <a:t>filter</a:t>
              </a:r>
            </a:p>
          </p:txBody>
        </p:sp>
        <p:sp>
          <p:nvSpPr>
            <p:cNvPr id="141336" name="Rectangle 52"/>
            <p:cNvSpPr>
              <a:spLocks noChangeArrowheads="1"/>
            </p:cNvSpPr>
            <p:nvPr/>
          </p:nvSpPr>
          <p:spPr bwMode="auto">
            <a:xfrm>
              <a:off x="4464"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7" name="Rectangle 68"/>
            <p:cNvSpPr>
              <a:spLocks noChangeArrowheads="1"/>
            </p:cNvSpPr>
            <p:nvPr/>
          </p:nvSpPr>
          <p:spPr bwMode="auto">
            <a:xfrm>
              <a:off x="2016"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8" name="Rectangle 69"/>
            <p:cNvSpPr>
              <a:spLocks noChangeArrowheads="1"/>
            </p:cNvSpPr>
            <p:nvPr/>
          </p:nvSpPr>
          <p:spPr bwMode="auto">
            <a:xfrm>
              <a:off x="1056" y="1255"/>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9" name="Line 70"/>
            <p:cNvSpPr>
              <a:spLocks noChangeShapeType="1"/>
            </p:cNvSpPr>
            <p:nvPr/>
          </p:nvSpPr>
          <p:spPr bwMode="auto">
            <a:xfrm>
              <a:off x="4992" y="1680"/>
              <a:ext cx="43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141340" name="Group 130"/>
            <p:cNvGrpSpPr>
              <a:grpSpLocks/>
            </p:cNvGrpSpPr>
            <p:nvPr/>
          </p:nvGrpSpPr>
          <p:grpSpPr bwMode="auto">
            <a:xfrm>
              <a:off x="1152" y="1056"/>
              <a:ext cx="432" cy="240"/>
              <a:chOff x="1152" y="1056"/>
              <a:chExt cx="432" cy="240"/>
            </a:xfrm>
          </p:grpSpPr>
          <p:sp>
            <p:nvSpPr>
              <p:cNvPr id="141353" name="Rectangle 11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54" name="Oval 9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5" name="Oval 95"/>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6" name="Line 114"/>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7" name="Line 115"/>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1" name="Group 131"/>
            <p:cNvGrpSpPr>
              <a:grpSpLocks/>
            </p:cNvGrpSpPr>
            <p:nvPr/>
          </p:nvGrpSpPr>
          <p:grpSpPr bwMode="auto">
            <a:xfrm>
              <a:off x="2064" y="1536"/>
              <a:ext cx="432" cy="240"/>
              <a:chOff x="1152" y="1056"/>
              <a:chExt cx="432" cy="240"/>
            </a:xfrm>
          </p:grpSpPr>
          <p:sp>
            <p:nvSpPr>
              <p:cNvPr id="141348" name="Rectangle 13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9" name="Oval 13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0" name="Oval 134"/>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1" name="Line 135"/>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2" name="Line 136"/>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2" name="Group 137"/>
            <p:cNvGrpSpPr>
              <a:grpSpLocks/>
            </p:cNvGrpSpPr>
            <p:nvPr/>
          </p:nvGrpSpPr>
          <p:grpSpPr bwMode="auto">
            <a:xfrm>
              <a:off x="4560" y="1536"/>
              <a:ext cx="432" cy="240"/>
              <a:chOff x="1152" y="1056"/>
              <a:chExt cx="432" cy="240"/>
            </a:xfrm>
          </p:grpSpPr>
          <p:sp>
            <p:nvSpPr>
              <p:cNvPr id="141343" name="Rectangle 138"/>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4" name="Oval 139"/>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45" name="Oval 140"/>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46" name="Line 141"/>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47" name="Line 142"/>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8645">
                                            <p:txEl>
                                              <p:pRg st="0" end="0"/>
                                            </p:txEl>
                                          </p:spTgt>
                                        </p:tgtEl>
                                        <p:attrNameLst>
                                          <p:attrName>style.visibility</p:attrName>
                                        </p:attrNameLst>
                                      </p:cBhvr>
                                      <p:to>
                                        <p:strVal val="visible"/>
                                      </p:to>
                                    </p:set>
                                    <p:animEffect transition="in" filter="box(out)">
                                      <p:cBhvr>
                                        <p:cTn id="7" dur="500"/>
                                        <p:tgtEl>
                                          <p:spTgt spid="23864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8645">
                                            <p:txEl>
                                              <p:pRg st="1" end="1"/>
                                            </p:txEl>
                                          </p:spTgt>
                                        </p:tgtEl>
                                        <p:attrNameLst>
                                          <p:attrName>style.visibility</p:attrName>
                                        </p:attrNameLst>
                                      </p:cBhvr>
                                      <p:to>
                                        <p:strVal val="visible"/>
                                      </p:to>
                                    </p:set>
                                    <p:animEffect transition="in" filter="box(out)">
                                      <p:cBhvr>
                                        <p:cTn id="12" dur="500"/>
                                        <p:tgtEl>
                                          <p:spTgt spid="23864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5"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ECF1339-2F50-504C-B316-45C7C8D387EF}" type="slidenum">
              <a:rPr lang="en-US" smtClean="0">
                <a:latin typeface="Times New Roman" charset="0"/>
              </a:rPr>
              <a:pPr/>
              <a:t>139</a:t>
            </a:fld>
            <a:endParaRPr lang="en-US">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dirty="0"/>
              <a:t>Deep Packet Inspection</a:t>
            </a:r>
          </a:p>
        </p:txBody>
      </p:sp>
      <p:sp>
        <p:nvSpPr>
          <p:cNvPr id="142340" name="Rectangle 3"/>
          <p:cNvSpPr>
            <a:spLocks noGrp="1" noChangeArrowheads="1"/>
          </p:cNvSpPr>
          <p:nvPr>
            <p:ph type="body" idx="1"/>
          </p:nvPr>
        </p:nvSpPr>
        <p:spPr/>
        <p:txBody>
          <a:bodyPr/>
          <a:lstStyle/>
          <a:p>
            <a:pPr eaLnBrk="1" hangingPunct="1">
              <a:spcAft>
                <a:spcPts val="600"/>
              </a:spcAft>
            </a:pPr>
            <a:r>
              <a:rPr lang="en-US" dirty="0"/>
              <a:t>Many buzzwords used for firewalls</a:t>
            </a:r>
          </a:p>
          <a:p>
            <a:pPr lvl="1" eaLnBrk="1" hangingPunct="1">
              <a:spcAft>
                <a:spcPts val="600"/>
              </a:spcAft>
            </a:pPr>
            <a:r>
              <a:rPr lang="en-US" dirty="0"/>
              <a:t>One example: </a:t>
            </a:r>
            <a:r>
              <a:rPr lang="en-US" b="1" dirty="0">
                <a:solidFill>
                  <a:schemeClr val="accent2"/>
                </a:solidFill>
              </a:rPr>
              <a:t>deep packet inspection</a:t>
            </a:r>
          </a:p>
          <a:p>
            <a:pPr eaLnBrk="1" hangingPunct="1">
              <a:spcAft>
                <a:spcPts val="600"/>
              </a:spcAft>
            </a:pPr>
            <a:r>
              <a:rPr lang="en-US" dirty="0"/>
              <a:t>What could this mean?</a:t>
            </a:r>
          </a:p>
          <a:p>
            <a:pPr eaLnBrk="1" hangingPunct="1">
              <a:spcAft>
                <a:spcPts val="600"/>
              </a:spcAft>
            </a:pPr>
            <a:r>
              <a:rPr lang="en-US" dirty="0"/>
              <a:t>Look into packets, but don’t really “process” the packets</a:t>
            </a:r>
          </a:p>
          <a:p>
            <a:pPr lvl="1" eaLnBrk="1" hangingPunct="1">
              <a:spcAft>
                <a:spcPts val="600"/>
              </a:spcAft>
            </a:pPr>
            <a:r>
              <a:rPr lang="en-US" dirty="0"/>
              <a:t>Like an application proxy, but faster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Effect transition="in" filter="fade">
                                      <p:cBhvr>
                                        <p:cTn id="7" dur="2000"/>
                                        <p:tgtEl>
                                          <p:spTgt spid="1423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40">
                                            <p:txEl>
                                              <p:pRg st="1" end="1"/>
                                            </p:txEl>
                                          </p:spTgt>
                                        </p:tgtEl>
                                        <p:attrNameLst>
                                          <p:attrName>style.visibility</p:attrName>
                                        </p:attrNameLst>
                                      </p:cBhvr>
                                      <p:to>
                                        <p:strVal val="visible"/>
                                      </p:to>
                                    </p:set>
                                    <p:animEffect transition="in" filter="fade">
                                      <p:cBhvr>
                                        <p:cTn id="10" dur="2000"/>
                                        <p:tgtEl>
                                          <p:spTgt spid="1423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2340">
                                            <p:txEl>
                                              <p:pRg st="2" end="2"/>
                                            </p:txEl>
                                          </p:spTgt>
                                        </p:tgtEl>
                                        <p:attrNameLst>
                                          <p:attrName>style.visibility</p:attrName>
                                        </p:attrNameLst>
                                      </p:cBhvr>
                                      <p:to>
                                        <p:strVal val="visible"/>
                                      </p:to>
                                    </p:set>
                                    <p:animEffect transition="in" filter="fade">
                                      <p:cBhvr>
                                        <p:cTn id="15" dur="2000"/>
                                        <p:tgtEl>
                                          <p:spTgt spid="1423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2340">
                                            <p:txEl>
                                              <p:pRg st="3" end="3"/>
                                            </p:txEl>
                                          </p:spTgt>
                                        </p:tgtEl>
                                        <p:attrNameLst>
                                          <p:attrName>style.visibility</p:attrName>
                                        </p:attrNameLst>
                                      </p:cBhvr>
                                      <p:to>
                                        <p:strVal val="visible"/>
                                      </p:to>
                                    </p:set>
                                    <p:animEffect transition="in" filter="fade">
                                      <p:cBhvr>
                                        <p:cTn id="20" dur="2000"/>
                                        <p:tgtEl>
                                          <p:spTgt spid="14234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2340">
                                            <p:txEl>
                                              <p:pRg st="4" end="4"/>
                                            </p:txEl>
                                          </p:spTgt>
                                        </p:tgtEl>
                                        <p:attrNameLst>
                                          <p:attrName>style.visibility</p:attrName>
                                        </p:attrNameLst>
                                      </p:cBhvr>
                                      <p:to>
                                        <p:strVal val="visible"/>
                                      </p:to>
                                    </p:set>
                                    <p:animEffect transition="in" filter="fade">
                                      <p:cBhvr>
                                        <p:cTn id="23" dur="2000"/>
                                        <p:tgtEl>
                                          <p:spTgt spid="142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7F1768E-413A-104A-AB85-1743E4AA6D97}" type="slidenum">
              <a:rPr lang="en-US" smtClean="0">
                <a:latin typeface="Times New Roman" charset="0"/>
              </a:rPr>
              <a:pPr/>
              <a:t>14</a:t>
            </a:fld>
            <a:endParaRPr lang="en-US">
              <a:latin typeface="Times New Roman" charset="0"/>
            </a:endParaRPr>
          </a:p>
        </p:txBody>
      </p:sp>
      <p:sp>
        <p:nvSpPr>
          <p:cNvPr id="26627" name="Rectangle 2"/>
          <p:cNvSpPr>
            <a:spLocks noGrp="1" noChangeArrowheads="1"/>
          </p:cNvSpPr>
          <p:nvPr>
            <p:ph type="title"/>
          </p:nvPr>
        </p:nvSpPr>
        <p:spPr/>
        <p:txBody>
          <a:bodyPr/>
          <a:lstStyle/>
          <a:p>
            <a:pPr eaLnBrk="1" hangingPunct="1"/>
            <a:r>
              <a:rPr lang="en-US"/>
              <a:t>Password Retry</a:t>
            </a:r>
          </a:p>
        </p:txBody>
      </p:sp>
      <p:sp>
        <p:nvSpPr>
          <p:cNvPr id="26628" name="Rectangle 3"/>
          <p:cNvSpPr>
            <a:spLocks noGrp="1" noChangeArrowheads="1"/>
          </p:cNvSpPr>
          <p:nvPr>
            <p:ph type="body" idx="1"/>
          </p:nvPr>
        </p:nvSpPr>
        <p:spPr/>
        <p:txBody>
          <a:bodyPr/>
          <a:lstStyle/>
          <a:p>
            <a:pPr eaLnBrk="1" hangingPunct="1">
              <a:spcAft>
                <a:spcPts val="600"/>
              </a:spcAft>
            </a:pPr>
            <a:r>
              <a:rPr lang="en-US" dirty="0"/>
              <a:t>Suppose system locks after 3 bad passwords. How long should it lock?</a:t>
            </a:r>
          </a:p>
          <a:p>
            <a:pPr lvl="1" eaLnBrk="1" hangingPunct="1">
              <a:spcAft>
                <a:spcPts val="600"/>
              </a:spcAft>
            </a:pPr>
            <a:r>
              <a:rPr lang="en-US" dirty="0"/>
              <a:t>5 seconds</a:t>
            </a:r>
          </a:p>
          <a:p>
            <a:pPr lvl="1" eaLnBrk="1" hangingPunct="1">
              <a:spcAft>
                <a:spcPts val="600"/>
              </a:spcAft>
            </a:pPr>
            <a:r>
              <a:rPr lang="en-US" dirty="0"/>
              <a:t>5 minutes</a:t>
            </a:r>
          </a:p>
          <a:p>
            <a:pPr lvl="1" eaLnBrk="1" hangingPunct="1">
              <a:spcAft>
                <a:spcPts val="600"/>
              </a:spcAft>
            </a:pPr>
            <a:r>
              <a:rPr lang="en-US" dirty="0"/>
              <a:t>Until SA restores service</a:t>
            </a:r>
          </a:p>
          <a:p>
            <a:pPr eaLnBrk="1" hangingPunct="1">
              <a:spcAft>
                <a:spcPts val="600"/>
              </a:spcAft>
            </a:pPr>
            <a:r>
              <a:rPr lang="en-US" dirty="0"/>
              <a:t>What are +’</a:t>
            </a:r>
            <a:r>
              <a:rPr lang="en-US" dirty="0" err="1"/>
              <a:t>s</a:t>
            </a:r>
            <a:r>
              <a:rPr lang="en-US" dirty="0"/>
              <a:t> and -’</a:t>
            </a:r>
            <a:r>
              <a:rPr lang="en-US" dirty="0" err="1"/>
              <a:t>s</a:t>
            </a:r>
            <a:r>
              <a:rPr lang="en-US" dirty="0"/>
              <a:t> of each?</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D707FE4-0A4C-F940-B0A6-A474773CFBCD}" type="slidenum">
              <a:rPr lang="en-US" smtClean="0">
                <a:latin typeface="Times New Roman" charset="0"/>
              </a:rPr>
              <a:pPr/>
              <a:t>140</a:t>
            </a:fld>
            <a:endParaRPr lang="en-US">
              <a:latin typeface="Times New Roman" charset="0"/>
            </a:endParaRPr>
          </a:p>
        </p:txBody>
      </p:sp>
      <p:sp>
        <p:nvSpPr>
          <p:cNvPr id="143363" name="Rectangle 2"/>
          <p:cNvSpPr>
            <a:spLocks noGrp="1" noChangeArrowheads="1"/>
          </p:cNvSpPr>
          <p:nvPr>
            <p:ph type="title"/>
          </p:nvPr>
        </p:nvSpPr>
        <p:spPr>
          <a:xfrm>
            <a:off x="228600" y="228600"/>
            <a:ext cx="8686800" cy="1143000"/>
          </a:xfrm>
        </p:spPr>
        <p:txBody>
          <a:bodyPr/>
          <a:lstStyle/>
          <a:p>
            <a:pPr eaLnBrk="1" hangingPunct="1"/>
            <a:r>
              <a:rPr lang="en-US"/>
              <a:t>Firewalls and Defense in Depth</a:t>
            </a:r>
          </a:p>
        </p:txBody>
      </p:sp>
      <p:sp>
        <p:nvSpPr>
          <p:cNvPr id="143364" name="Rectangle 3"/>
          <p:cNvSpPr>
            <a:spLocks noGrp="1" noChangeArrowheads="1"/>
          </p:cNvSpPr>
          <p:nvPr>
            <p:ph type="body" idx="1"/>
          </p:nvPr>
        </p:nvSpPr>
        <p:spPr>
          <a:xfrm>
            <a:off x="685800" y="1447800"/>
            <a:ext cx="7924800" cy="609600"/>
          </a:xfrm>
        </p:spPr>
        <p:txBody>
          <a:bodyPr/>
          <a:lstStyle/>
          <a:p>
            <a:pPr eaLnBrk="1" hangingPunct="1">
              <a:lnSpc>
                <a:spcPct val="90000"/>
              </a:lnSpc>
            </a:pPr>
            <a:r>
              <a:rPr lang="en-US"/>
              <a:t>Typical network security architecture</a:t>
            </a:r>
            <a:endParaRPr lang="en-US" sz="2800"/>
          </a:p>
        </p:txBody>
      </p:sp>
      <p:grpSp>
        <p:nvGrpSpPr>
          <p:cNvPr id="143365" name="Group 39"/>
          <p:cNvGrpSpPr>
            <a:grpSpLocks/>
          </p:cNvGrpSpPr>
          <p:nvPr/>
        </p:nvGrpSpPr>
        <p:grpSpPr bwMode="auto">
          <a:xfrm>
            <a:off x="228600" y="2297113"/>
            <a:ext cx="8605838" cy="3722687"/>
            <a:chOff x="144" y="1447"/>
            <a:chExt cx="5421" cy="2345"/>
          </a:xfrm>
        </p:grpSpPr>
        <p:sp>
          <p:nvSpPr>
            <p:cNvPr id="143366" name="Rectangle 7"/>
            <p:cNvSpPr>
              <a:spLocks noChangeArrowheads="1"/>
            </p:cNvSpPr>
            <p:nvPr/>
          </p:nvSpPr>
          <p:spPr bwMode="auto">
            <a:xfrm>
              <a:off x="234" y="3415"/>
              <a:ext cx="774" cy="281"/>
            </a:xfrm>
            <a:prstGeom prst="rect">
              <a:avLst/>
            </a:prstGeom>
            <a:noFill/>
            <a:ln w="9525">
              <a:noFill/>
              <a:miter lim="800000"/>
              <a:headEnd/>
              <a:tailEnd/>
            </a:ln>
          </p:spPr>
          <p:txBody>
            <a:bodyPr wrap="none">
              <a:prstTxWarp prst="textNoShape">
                <a:avLst/>
              </a:prstTxWarp>
              <a:spAutoFit/>
            </a:bodyPr>
            <a:lstStyle/>
            <a:p>
              <a:r>
                <a:rPr lang="en-US" sz="2000"/>
                <a:t>Internet</a:t>
              </a:r>
            </a:p>
          </p:txBody>
        </p:sp>
        <p:sp>
          <p:nvSpPr>
            <p:cNvPr id="143367" name="Rectangle 8"/>
            <p:cNvSpPr>
              <a:spLocks noChangeArrowheads="1"/>
            </p:cNvSpPr>
            <p:nvPr/>
          </p:nvSpPr>
          <p:spPr bwMode="auto">
            <a:xfrm>
              <a:off x="4417" y="3185"/>
              <a:ext cx="1148" cy="585"/>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dirty="0"/>
                <a:t>Intranet with</a:t>
              </a:r>
            </a:p>
            <a:p>
              <a:pPr algn="ctr">
                <a:lnSpc>
                  <a:spcPct val="90000"/>
                </a:lnSpc>
              </a:pPr>
              <a:r>
                <a:rPr lang="en-US" sz="2000" dirty="0"/>
                <a:t>additional</a:t>
              </a:r>
            </a:p>
            <a:p>
              <a:pPr algn="ctr">
                <a:lnSpc>
                  <a:spcPct val="90000"/>
                </a:lnSpc>
              </a:pPr>
              <a:r>
                <a:rPr lang="en-US" sz="2000" dirty="0"/>
                <a:t>defense</a:t>
              </a:r>
            </a:p>
          </p:txBody>
        </p:sp>
        <p:sp>
          <p:nvSpPr>
            <p:cNvPr id="143368" name="Rectangle 9"/>
            <p:cNvSpPr>
              <a:spLocks noChangeArrowheads="1"/>
            </p:cNvSpPr>
            <p:nvPr/>
          </p:nvSpPr>
          <p:spPr bwMode="auto">
            <a:xfrm>
              <a:off x="1883" y="3288"/>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43369" name="Line 10"/>
            <p:cNvSpPr>
              <a:spLocks noChangeShapeType="1"/>
            </p:cNvSpPr>
            <p:nvPr/>
          </p:nvSpPr>
          <p:spPr bwMode="auto">
            <a:xfrm>
              <a:off x="1296"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0" name="Line 11"/>
            <p:cNvSpPr>
              <a:spLocks noChangeShapeType="1"/>
            </p:cNvSpPr>
            <p:nvPr/>
          </p:nvSpPr>
          <p:spPr bwMode="auto">
            <a:xfrm>
              <a:off x="3888"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1" name="Line 12"/>
            <p:cNvSpPr>
              <a:spLocks noChangeShapeType="1"/>
            </p:cNvSpPr>
            <p:nvPr/>
          </p:nvSpPr>
          <p:spPr bwMode="auto">
            <a:xfrm flipH="1">
              <a:off x="388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2" name="Line 13"/>
            <p:cNvSpPr>
              <a:spLocks noChangeShapeType="1"/>
            </p:cNvSpPr>
            <p:nvPr/>
          </p:nvSpPr>
          <p:spPr bwMode="auto">
            <a:xfrm flipH="1">
              <a:off x="124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3" name="Rectangle 16"/>
            <p:cNvSpPr>
              <a:spLocks noChangeArrowheads="1"/>
            </p:cNvSpPr>
            <p:nvPr/>
          </p:nvSpPr>
          <p:spPr bwMode="auto">
            <a:xfrm>
              <a:off x="3024" y="3288"/>
              <a:ext cx="945" cy="504"/>
            </a:xfrm>
            <a:prstGeom prst="rect">
              <a:avLst/>
            </a:prstGeom>
            <a:noFill/>
            <a:ln w="9525">
              <a:noFill/>
              <a:miter lim="800000"/>
              <a:headEnd/>
              <a:tailEnd/>
            </a:ln>
          </p:spPr>
          <p:txBody>
            <a:bodyPr wrap="none">
              <a:prstTxWarp prst="textNoShape">
                <a:avLst/>
              </a:prstTxWarp>
              <a:spAutoFit/>
            </a:bodyPr>
            <a:lstStyle/>
            <a:p>
              <a:pPr algn="ctr"/>
              <a:r>
                <a:rPr lang="en-US" sz="2000"/>
                <a:t>Application</a:t>
              </a:r>
            </a:p>
            <a:p>
              <a:pPr algn="ctr"/>
              <a:r>
                <a:rPr lang="en-US" sz="2000"/>
                <a:t>Proxy</a:t>
              </a:r>
            </a:p>
          </p:txBody>
        </p:sp>
        <p:sp>
          <p:nvSpPr>
            <p:cNvPr id="143374" name="Line 17"/>
            <p:cNvSpPr>
              <a:spLocks noChangeShapeType="1"/>
            </p:cNvSpPr>
            <p:nvPr/>
          </p:nvSpPr>
          <p:spPr bwMode="auto">
            <a:xfrm>
              <a:off x="2544"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5" name="Line 18"/>
            <p:cNvSpPr>
              <a:spLocks noChangeShapeType="1"/>
            </p:cNvSpPr>
            <p:nvPr/>
          </p:nvSpPr>
          <p:spPr bwMode="auto">
            <a:xfrm flipH="1">
              <a:off x="2544"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6" name="Line 19"/>
            <p:cNvSpPr>
              <a:spLocks noChangeShapeType="1"/>
            </p:cNvSpPr>
            <p:nvPr/>
          </p:nvSpPr>
          <p:spPr bwMode="auto">
            <a:xfrm flipV="1">
              <a:off x="2832" y="1776"/>
              <a:ext cx="0" cy="124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3377" name="Rectangle 20"/>
            <p:cNvSpPr>
              <a:spLocks noChangeArrowheads="1"/>
            </p:cNvSpPr>
            <p:nvPr/>
          </p:nvSpPr>
          <p:spPr bwMode="auto">
            <a:xfrm>
              <a:off x="2588" y="1447"/>
              <a:ext cx="484" cy="281"/>
            </a:xfrm>
            <a:prstGeom prst="rect">
              <a:avLst/>
            </a:prstGeom>
            <a:noFill/>
            <a:ln w="9525">
              <a:noFill/>
              <a:miter lim="800000"/>
              <a:headEnd/>
              <a:tailEnd/>
            </a:ln>
          </p:spPr>
          <p:txBody>
            <a:bodyPr wrap="none">
              <a:prstTxWarp prst="textNoShape">
                <a:avLst/>
              </a:prstTxWarp>
              <a:spAutoFit/>
            </a:bodyPr>
            <a:lstStyle/>
            <a:p>
              <a:pPr algn="ctr"/>
              <a:r>
                <a:rPr lang="en-US" sz="2000"/>
                <a:t>DMZ</a:t>
              </a:r>
            </a:p>
          </p:txBody>
        </p:sp>
        <p:sp>
          <p:nvSpPr>
            <p:cNvPr id="143378" name="Line 24"/>
            <p:cNvSpPr>
              <a:spLocks noChangeShapeType="1"/>
            </p:cNvSpPr>
            <p:nvPr/>
          </p:nvSpPr>
          <p:spPr bwMode="auto">
            <a:xfrm>
              <a:off x="2496" y="2112"/>
              <a:ext cx="336"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79" name="Line 25"/>
            <p:cNvSpPr>
              <a:spLocks noChangeShapeType="1"/>
            </p:cNvSpPr>
            <p:nvPr/>
          </p:nvSpPr>
          <p:spPr bwMode="auto">
            <a:xfrm>
              <a:off x="2832" y="1920"/>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0" name="Line 26"/>
            <p:cNvSpPr>
              <a:spLocks noChangeShapeType="1"/>
            </p:cNvSpPr>
            <p:nvPr/>
          </p:nvSpPr>
          <p:spPr bwMode="auto">
            <a:xfrm>
              <a:off x="2832" y="2496"/>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1" name="Rectangle 27"/>
            <p:cNvSpPr>
              <a:spLocks noChangeArrowheads="1"/>
            </p:cNvSpPr>
            <p:nvPr/>
          </p:nvSpPr>
          <p:spPr bwMode="auto">
            <a:xfrm>
              <a:off x="3600" y="1783"/>
              <a:ext cx="938" cy="281"/>
            </a:xfrm>
            <a:prstGeom prst="rect">
              <a:avLst/>
            </a:prstGeom>
            <a:noFill/>
            <a:ln w="9525">
              <a:noFill/>
              <a:miter lim="800000"/>
              <a:headEnd/>
              <a:tailEnd/>
            </a:ln>
          </p:spPr>
          <p:txBody>
            <a:bodyPr wrap="none">
              <a:prstTxWarp prst="textNoShape">
                <a:avLst/>
              </a:prstTxWarp>
              <a:spAutoFit/>
            </a:bodyPr>
            <a:lstStyle/>
            <a:p>
              <a:r>
                <a:rPr lang="en-US" sz="2000"/>
                <a:t>FTP server</a:t>
              </a:r>
            </a:p>
          </p:txBody>
        </p:sp>
        <p:sp>
          <p:nvSpPr>
            <p:cNvPr id="143382" name="Rectangle 28"/>
            <p:cNvSpPr>
              <a:spLocks noChangeArrowheads="1"/>
            </p:cNvSpPr>
            <p:nvPr/>
          </p:nvSpPr>
          <p:spPr bwMode="auto">
            <a:xfrm>
              <a:off x="3600" y="2304"/>
              <a:ext cx="1002" cy="281"/>
            </a:xfrm>
            <a:prstGeom prst="rect">
              <a:avLst/>
            </a:prstGeom>
            <a:noFill/>
            <a:ln w="9525">
              <a:noFill/>
              <a:miter lim="800000"/>
              <a:headEnd/>
              <a:tailEnd/>
            </a:ln>
          </p:spPr>
          <p:txBody>
            <a:bodyPr wrap="none">
              <a:prstTxWarp prst="textNoShape">
                <a:avLst/>
              </a:prstTxWarp>
              <a:spAutoFit/>
            </a:bodyPr>
            <a:lstStyle/>
            <a:p>
              <a:r>
                <a:rPr lang="en-US" sz="2000"/>
                <a:t>DNS server</a:t>
              </a:r>
            </a:p>
          </p:txBody>
        </p:sp>
        <p:sp>
          <p:nvSpPr>
            <p:cNvPr id="143383" name="Rectangle 29"/>
            <p:cNvSpPr>
              <a:spLocks noChangeArrowheads="1"/>
            </p:cNvSpPr>
            <p:nvPr/>
          </p:nvSpPr>
          <p:spPr bwMode="auto">
            <a:xfrm>
              <a:off x="960" y="1975"/>
              <a:ext cx="997" cy="281"/>
            </a:xfrm>
            <a:prstGeom prst="rect">
              <a:avLst/>
            </a:prstGeom>
            <a:noFill/>
            <a:ln w="9525">
              <a:noFill/>
              <a:miter lim="800000"/>
              <a:headEnd/>
              <a:tailEnd/>
            </a:ln>
          </p:spPr>
          <p:txBody>
            <a:bodyPr wrap="none">
              <a:prstTxWarp prst="textNoShape">
                <a:avLst/>
              </a:prstTxWarp>
              <a:spAutoFit/>
            </a:bodyPr>
            <a:lstStyle/>
            <a:p>
              <a:r>
                <a:rPr lang="en-US" sz="2000"/>
                <a:t>Web server</a:t>
              </a:r>
            </a:p>
          </p:txBody>
        </p:sp>
        <p:sp>
          <p:nvSpPr>
            <p:cNvPr id="143384" name="Line 31"/>
            <p:cNvSpPr>
              <a:spLocks noChangeShapeType="1"/>
            </p:cNvSpPr>
            <p:nvPr/>
          </p:nvSpPr>
          <p:spPr bwMode="auto">
            <a:xfrm flipV="1">
              <a:off x="2832" y="2544"/>
              <a:ext cx="0"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43385" name="Picture 32" descr="Weather 176.tiff                                               00118CF0Macintosh HD                   BC93A1CC:"/>
            <p:cNvPicPr>
              <a:picLocks noChangeAspect="1" noChangeArrowheads="1"/>
            </p:cNvPicPr>
            <p:nvPr/>
          </p:nvPicPr>
          <p:blipFill>
            <a:blip r:embed="rId2"/>
            <a:srcRect/>
            <a:stretch>
              <a:fillRect/>
            </a:stretch>
          </p:blipFill>
          <p:spPr bwMode="auto">
            <a:xfrm>
              <a:off x="144" y="2540"/>
              <a:ext cx="1056" cy="868"/>
            </a:xfrm>
            <a:prstGeom prst="rect">
              <a:avLst/>
            </a:prstGeom>
            <a:noFill/>
            <a:ln w="9525">
              <a:noFill/>
              <a:miter lim="800000"/>
              <a:headEnd/>
              <a:tailEnd/>
            </a:ln>
          </p:spPr>
        </p:pic>
        <p:pic>
          <p:nvPicPr>
            <p:cNvPr id="143386" name="Picture 33" descr="Weather 193.tiff                                               00118CF0Macintosh HD                   BC93A1CC:"/>
            <p:cNvPicPr>
              <a:picLocks noChangeAspect="1" noChangeArrowheads="1"/>
            </p:cNvPicPr>
            <p:nvPr/>
          </p:nvPicPr>
          <p:blipFill>
            <a:blip r:embed="rId3"/>
            <a:srcRect/>
            <a:stretch>
              <a:fillRect/>
            </a:stretch>
          </p:blipFill>
          <p:spPr bwMode="auto">
            <a:xfrm>
              <a:off x="4560" y="2611"/>
              <a:ext cx="816" cy="557"/>
            </a:xfrm>
            <a:prstGeom prst="rect">
              <a:avLst/>
            </a:prstGeom>
            <a:noFill/>
            <a:ln w="9525">
              <a:noFill/>
              <a:miter lim="800000"/>
              <a:headEnd/>
              <a:tailEnd/>
            </a:ln>
          </p:spPr>
        </p:pic>
        <p:pic>
          <p:nvPicPr>
            <p:cNvPr id="143387" name="Picture 34" descr="Firewall 12.tiff                                               00118CF0Macintosh HD                   BC93A1CC:"/>
            <p:cNvPicPr>
              <a:picLocks noChangeAspect="1" noChangeArrowheads="1"/>
            </p:cNvPicPr>
            <p:nvPr/>
          </p:nvPicPr>
          <p:blipFill>
            <a:blip r:embed="rId4"/>
            <a:srcRect/>
            <a:stretch>
              <a:fillRect/>
            </a:stretch>
          </p:blipFill>
          <p:spPr bwMode="auto">
            <a:xfrm>
              <a:off x="1937" y="2736"/>
              <a:ext cx="511" cy="576"/>
            </a:xfrm>
            <a:prstGeom prst="rect">
              <a:avLst/>
            </a:prstGeom>
            <a:noFill/>
            <a:ln w="9525">
              <a:noFill/>
              <a:miter lim="800000"/>
              <a:headEnd/>
              <a:tailEnd/>
            </a:ln>
          </p:spPr>
        </p:pic>
        <p:pic>
          <p:nvPicPr>
            <p:cNvPr id="143388" name="Picture 35" descr="Firewall 12.tiff                                               00118CF0Macintosh HD                   BC93A1CC:"/>
            <p:cNvPicPr>
              <a:picLocks noChangeAspect="1" noChangeArrowheads="1"/>
            </p:cNvPicPr>
            <p:nvPr/>
          </p:nvPicPr>
          <p:blipFill>
            <a:blip r:embed="rId4"/>
            <a:srcRect/>
            <a:stretch>
              <a:fillRect/>
            </a:stretch>
          </p:blipFill>
          <p:spPr bwMode="auto">
            <a:xfrm>
              <a:off x="3247" y="2752"/>
              <a:ext cx="497" cy="560"/>
            </a:xfrm>
            <a:prstGeom prst="rect">
              <a:avLst/>
            </a:prstGeom>
            <a:noFill/>
            <a:ln w="9525">
              <a:noFill/>
              <a:miter lim="800000"/>
              <a:headEnd/>
              <a:tailEnd/>
            </a:ln>
          </p:spPr>
        </p:pic>
        <p:pic>
          <p:nvPicPr>
            <p:cNvPr id="143389" name="Picture 36" descr="&#10;Filing 1.tiff                                                  00118CF0Macintosh HD                   BC93A1CC:"/>
            <p:cNvPicPr>
              <a:picLocks noChangeAspect="1" noChangeArrowheads="1"/>
            </p:cNvPicPr>
            <p:nvPr/>
          </p:nvPicPr>
          <p:blipFill>
            <a:blip r:embed="rId5"/>
            <a:srcRect/>
            <a:stretch>
              <a:fillRect/>
            </a:stretch>
          </p:blipFill>
          <p:spPr bwMode="auto">
            <a:xfrm>
              <a:off x="3312" y="2256"/>
              <a:ext cx="289" cy="392"/>
            </a:xfrm>
            <a:prstGeom prst="rect">
              <a:avLst/>
            </a:prstGeom>
            <a:noFill/>
            <a:ln w="9525">
              <a:noFill/>
              <a:miter lim="800000"/>
              <a:headEnd/>
              <a:tailEnd/>
            </a:ln>
          </p:spPr>
        </p:pic>
        <p:pic>
          <p:nvPicPr>
            <p:cNvPr id="143390" name="Picture 37" descr="Computers &amp; Technology 167.tiff                                00118CF0Macintosh HD                   BC93A1CC:"/>
            <p:cNvPicPr>
              <a:picLocks noChangeAspect="1" noChangeArrowheads="1"/>
            </p:cNvPicPr>
            <p:nvPr/>
          </p:nvPicPr>
          <p:blipFill>
            <a:blip r:embed="rId6"/>
            <a:srcRect/>
            <a:stretch>
              <a:fillRect/>
            </a:stretch>
          </p:blipFill>
          <p:spPr bwMode="auto">
            <a:xfrm>
              <a:off x="2064" y="1776"/>
              <a:ext cx="466" cy="676"/>
            </a:xfrm>
            <a:prstGeom prst="rect">
              <a:avLst/>
            </a:prstGeom>
            <a:noFill/>
            <a:ln w="9525">
              <a:noFill/>
              <a:miter lim="800000"/>
              <a:headEnd/>
              <a:tailEnd/>
            </a:ln>
          </p:spPr>
        </p:pic>
        <p:pic>
          <p:nvPicPr>
            <p:cNvPr id="143391" name="Picture 38" descr="&#10;Filing 1.tiff                                                  00118CF0Macintosh HD                   BC93A1CC:"/>
            <p:cNvPicPr>
              <a:picLocks noChangeAspect="1" noChangeArrowheads="1"/>
            </p:cNvPicPr>
            <p:nvPr/>
          </p:nvPicPr>
          <p:blipFill>
            <a:blip r:embed="rId5"/>
            <a:srcRect/>
            <a:stretch>
              <a:fillRect/>
            </a:stretch>
          </p:blipFill>
          <p:spPr bwMode="auto">
            <a:xfrm>
              <a:off x="3312" y="1720"/>
              <a:ext cx="289" cy="392"/>
            </a:xfrm>
            <a:prstGeom prst="rect">
              <a:avLst/>
            </a:prstGeom>
            <a:noFill/>
            <a:ln w="9525">
              <a:noFill/>
              <a:miter lim="800000"/>
              <a:headEnd/>
              <a:tailEnd/>
            </a:ln>
          </p:spPr>
        </p:pic>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2977A09A-6234-9445-9345-586FE5FB459A}" type="slidenum">
              <a:rPr lang="en-US" smtClean="0">
                <a:latin typeface="Times New Roman" charset="0"/>
              </a:rPr>
              <a:pPr/>
              <a:t>141</a:t>
            </a:fld>
            <a:endParaRPr lang="en-US">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Intrusion Detection Systems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BFAE6A5-12DF-6749-B21B-881C9E4420B6}" type="slidenum">
              <a:rPr lang="en-US" smtClean="0">
                <a:latin typeface="Times New Roman" charset="0"/>
              </a:rPr>
              <a:pPr/>
              <a:t>142</a:t>
            </a:fld>
            <a:endParaRPr lang="en-US">
              <a:latin typeface="Times New Roman" charset="0"/>
            </a:endParaRPr>
          </a:p>
        </p:txBody>
      </p:sp>
      <p:sp>
        <p:nvSpPr>
          <p:cNvPr id="145411" name="Rectangle 2"/>
          <p:cNvSpPr>
            <a:spLocks noGrp="1" noChangeArrowheads="1"/>
          </p:cNvSpPr>
          <p:nvPr>
            <p:ph type="title"/>
          </p:nvPr>
        </p:nvSpPr>
        <p:spPr>
          <a:xfrm>
            <a:off x="685800" y="457200"/>
            <a:ext cx="7848600" cy="1143000"/>
          </a:xfrm>
        </p:spPr>
        <p:txBody>
          <a:bodyPr/>
          <a:lstStyle/>
          <a:p>
            <a:pPr eaLnBrk="1" hangingPunct="1"/>
            <a:r>
              <a:rPr lang="en-US"/>
              <a:t>Intrusion Prevention</a:t>
            </a:r>
          </a:p>
        </p:txBody>
      </p:sp>
      <p:sp>
        <p:nvSpPr>
          <p:cNvPr id="145412" name="Rectangle 3"/>
          <p:cNvSpPr>
            <a:spLocks noGrp="1" noChangeArrowheads="1"/>
          </p:cNvSpPr>
          <p:nvPr>
            <p:ph type="body" idx="1"/>
          </p:nvPr>
        </p:nvSpPr>
        <p:spPr>
          <a:xfrm>
            <a:off x="685800" y="1676400"/>
            <a:ext cx="7848600" cy="4419600"/>
          </a:xfrm>
        </p:spPr>
        <p:txBody>
          <a:bodyPr/>
          <a:lstStyle/>
          <a:p>
            <a:pPr eaLnBrk="1" hangingPunct="1"/>
            <a:r>
              <a:rPr lang="en-US"/>
              <a:t>Want to keep bad guys out</a:t>
            </a:r>
          </a:p>
          <a:p>
            <a:pPr eaLnBrk="1" hangingPunct="1"/>
            <a:r>
              <a:rPr lang="en-US" b="1">
                <a:solidFill>
                  <a:schemeClr val="hlink"/>
                </a:solidFill>
              </a:rPr>
              <a:t>Intrusion prevention</a:t>
            </a:r>
            <a:r>
              <a:rPr lang="en-US"/>
              <a:t> is a traditional focus of computer security</a:t>
            </a:r>
          </a:p>
          <a:p>
            <a:pPr lvl="1" eaLnBrk="1" hangingPunct="1"/>
            <a:r>
              <a:rPr lang="en-US"/>
              <a:t>Authentication is to prevent intrusions</a:t>
            </a:r>
          </a:p>
          <a:p>
            <a:pPr lvl="1" eaLnBrk="1" hangingPunct="1"/>
            <a:r>
              <a:rPr lang="en-US"/>
              <a:t>Firewalls a form of intrusion prevention</a:t>
            </a:r>
          </a:p>
          <a:p>
            <a:pPr lvl="1" eaLnBrk="1" hangingPunct="1"/>
            <a:r>
              <a:rPr lang="en-US"/>
              <a:t>Virus defenses aimed at intrusion prevention</a:t>
            </a:r>
          </a:p>
          <a:p>
            <a:pPr lvl="1" eaLnBrk="1" hangingPunct="1"/>
            <a:r>
              <a:rPr lang="en-US"/>
              <a:t>Like locking the door on your car</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20F5950-FE2B-2A4C-9CC8-8066657C7C1B}" type="slidenum">
              <a:rPr lang="en-US" smtClean="0">
                <a:latin typeface="Times New Roman" charset="0"/>
              </a:rPr>
              <a:pPr/>
              <a:t>143</a:t>
            </a:fld>
            <a:endParaRPr lang="en-US">
              <a:latin typeface="Times New Roman" charset="0"/>
            </a:endParaRPr>
          </a:p>
        </p:txBody>
      </p:sp>
      <p:sp>
        <p:nvSpPr>
          <p:cNvPr id="146435" name="Rectangle 2"/>
          <p:cNvSpPr>
            <a:spLocks noGrp="1" noChangeArrowheads="1"/>
          </p:cNvSpPr>
          <p:nvPr>
            <p:ph type="title"/>
          </p:nvPr>
        </p:nvSpPr>
        <p:spPr>
          <a:xfrm>
            <a:off x="685800" y="381000"/>
            <a:ext cx="7848600" cy="1143000"/>
          </a:xfrm>
        </p:spPr>
        <p:txBody>
          <a:bodyPr/>
          <a:lstStyle/>
          <a:p>
            <a:pPr eaLnBrk="1" hangingPunct="1"/>
            <a:r>
              <a:rPr lang="en-US"/>
              <a:t>Intrusion Detection</a:t>
            </a:r>
          </a:p>
        </p:txBody>
      </p:sp>
      <p:sp>
        <p:nvSpPr>
          <p:cNvPr id="146436"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a:t>In spite of intrusion prevention, bad guys will sometime get in</a:t>
            </a:r>
          </a:p>
          <a:p>
            <a:pPr eaLnBrk="1" hangingPunct="1">
              <a:lnSpc>
                <a:spcPct val="90000"/>
              </a:lnSpc>
              <a:spcAft>
                <a:spcPts val="600"/>
              </a:spcAft>
            </a:pPr>
            <a:r>
              <a:rPr lang="en-US" sz="2800"/>
              <a:t>Intrusion detection systems (</a:t>
            </a:r>
            <a:r>
              <a:rPr lang="en-US" sz="2800" b="1">
                <a:solidFill>
                  <a:schemeClr val="accent2"/>
                </a:solidFill>
              </a:rPr>
              <a:t>IDS</a:t>
            </a:r>
            <a:r>
              <a:rPr lang="en-US" sz="2800"/>
              <a:t>) </a:t>
            </a:r>
          </a:p>
          <a:p>
            <a:pPr lvl="1" eaLnBrk="1" hangingPunct="1">
              <a:lnSpc>
                <a:spcPct val="90000"/>
              </a:lnSpc>
              <a:spcAft>
                <a:spcPts val="600"/>
              </a:spcAft>
            </a:pPr>
            <a:r>
              <a:rPr lang="en-US" sz="2400"/>
              <a:t>Detect attacks in progress (or soon after)</a:t>
            </a:r>
          </a:p>
          <a:p>
            <a:pPr lvl="1" eaLnBrk="1" hangingPunct="1">
              <a:lnSpc>
                <a:spcPct val="90000"/>
              </a:lnSpc>
              <a:spcAft>
                <a:spcPts val="600"/>
              </a:spcAft>
            </a:pPr>
            <a:r>
              <a:rPr lang="en-US" sz="2400"/>
              <a:t>Look for unusual or suspicious activity</a:t>
            </a:r>
          </a:p>
          <a:p>
            <a:pPr eaLnBrk="1" hangingPunct="1">
              <a:lnSpc>
                <a:spcPct val="90000"/>
              </a:lnSpc>
              <a:spcAft>
                <a:spcPts val="600"/>
              </a:spcAft>
            </a:pPr>
            <a:r>
              <a:rPr lang="en-US" sz="2800"/>
              <a:t>IDS evolved from log file analysis</a:t>
            </a:r>
          </a:p>
          <a:p>
            <a:pPr eaLnBrk="1" hangingPunct="1">
              <a:lnSpc>
                <a:spcPct val="90000"/>
              </a:lnSpc>
              <a:spcAft>
                <a:spcPts val="600"/>
              </a:spcAft>
            </a:pPr>
            <a:r>
              <a:rPr lang="en-US" sz="2800"/>
              <a:t>IDS is currently a </a:t>
            </a:r>
            <a:r>
              <a:rPr lang="en-US" sz="2800" b="1">
                <a:solidFill>
                  <a:srgbClr val="FF0000"/>
                </a:solidFill>
              </a:rPr>
              <a:t>hot</a:t>
            </a:r>
            <a:r>
              <a:rPr lang="en-US" sz="2800"/>
              <a:t> research topic</a:t>
            </a:r>
          </a:p>
          <a:p>
            <a:pPr eaLnBrk="1" hangingPunct="1">
              <a:lnSpc>
                <a:spcPct val="90000"/>
              </a:lnSpc>
              <a:spcAft>
                <a:spcPts val="600"/>
              </a:spcAft>
            </a:pPr>
            <a:r>
              <a:rPr lang="en-US" sz="2800"/>
              <a:t>How to respond when intrusion detected?</a:t>
            </a:r>
          </a:p>
          <a:p>
            <a:pPr lvl="1" eaLnBrk="1" hangingPunct="1">
              <a:lnSpc>
                <a:spcPct val="90000"/>
              </a:lnSpc>
              <a:spcAft>
                <a:spcPts val="600"/>
              </a:spcAft>
            </a:pPr>
            <a:r>
              <a:rPr lang="en-US" sz="2400"/>
              <a:t>We don’t deal with this topic here…</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7BA5D68-9E7B-A84F-9703-EFC915C6138D}" type="slidenum">
              <a:rPr lang="en-US" smtClean="0">
                <a:latin typeface="Times New Roman" charset="0"/>
              </a:rPr>
              <a:pPr/>
              <a:t>144</a:t>
            </a:fld>
            <a:endParaRPr lang="en-US">
              <a:latin typeface="Times New Roman" charset="0"/>
            </a:endParaRPr>
          </a:p>
        </p:txBody>
      </p:sp>
      <p:sp>
        <p:nvSpPr>
          <p:cNvPr id="147459" name="Rectangle 2"/>
          <p:cNvSpPr>
            <a:spLocks noGrp="1" noChangeArrowheads="1"/>
          </p:cNvSpPr>
          <p:nvPr>
            <p:ph type="title"/>
          </p:nvPr>
        </p:nvSpPr>
        <p:spPr>
          <a:xfrm>
            <a:off x="685800" y="609600"/>
            <a:ext cx="7772400" cy="990600"/>
          </a:xfrm>
        </p:spPr>
        <p:txBody>
          <a:bodyPr/>
          <a:lstStyle/>
          <a:p>
            <a:pPr eaLnBrk="1" hangingPunct="1"/>
            <a:r>
              <a:rPr lang="en-US"/>
              <a:t>Intrusion Detection Systems</a:t>
            </a:r>
          </a:p>
        </p:txBody>
      </p:sp>
      <p:sp>
        <p:nvSpPr>
          <p:cNvPr id="147460" name="Rectangle 3"/>
          <p:cNvSpPr>
            <a:spLocks noGrp="1" noChangeArrowheads="1"/>
          </p:cNvSpPr>
          <p:nvPr>
            <p:ph type="body" idx="1"/>
          </p:nvPr>
        </p:nvSpPr>
        <p:spPr>
          <a:xfrm>
            <a:off x="685800" y="1752600"/>
            <a:ext cx="7696200" cy="4114800"/>
          </a:xfrm>
        </p:spPr>
        <p:txBody>
          <a:bodyPr/>
          <a:lstStyle/>
          <a:p>
            <a:pPr eaLnBrk="1" hangingPunct="1">
              <a:lnSpc>
                <a:spcPct val="85000"/>
              </a:lnSpc>
              <a:spcAft>
                <a:spcPts val="600"/>
              </a:spcAft>
            </a:pPr>
            <a:r>
              <a:rPr lang="en-US" sz="2800"/>
              <a:t>Who is likely intruder?</a:t>
            </a:r>
          </a:p>
          <a:p>
            <a:pPr lvl="1" eaLnBrk="1" hangingPunct="1">
              <a:lnSpc>
                <a:spcPct val="85000"/>
              </a:lnSpc>
              <a:spcAft>
                <a:spcPts val="600"/>
              </a:spcAft>
            </a:pPr>
            <a:r>
              <a:rPr lang="en-US" sz="2400"/>
              <a:t>May be outsider who got thru firewall</a:t>
            </a:r>
          </a:p>
          <a:p>
            <a:pPr lvl="1" eaLnBrk="1" hangingPunct="1">
              <a:lnSpc>
                <a:spcPct val="85000"/>
              </a:lnSpc>
              <a:spcAft>
                <a:spcPts val="600"/>
              </a:spcAft>
            </a:pPr>
            <a:r>
              <a:rPr lang="en-US" sz="2400"/>
              <a:t>May be evil insider</a:t>
            </a:r>
          </a:p>
          <a:p>
            <a:pPr eaLnBrk="1" hangingPunct="1">
              <a:lnSpc>
                <a:spcPct val="85000"/>
              </a:lnSpc>
              <a:spcAft>
                <a:spcPts val="600"/>
              </a:spcAft>
            </a:pPr>
            <a:r>
              <a:rPr lang="en-US" sz="2800"/>
              <a:t>What do intruders do?</a:t>
            </a:r>
          </a:p>
          <a:p>
            <a:pPr lvl="1" eaLnBrk="1" hangingPunct="1">
              <a:lnSpc>
                <a:spcPct val="85000"/>
              </a:lnSpc>
              <a:spcAft>
                <a:spcPts val="600"/>
              </a:spcAft>
            </a:pPr>
            <a:r>
              <a:rPr lang="en-US" sz="2400"/>
              <a:t>Launch well-known attacks</a:t>
            </a:r>
          </a:p>
          <a:p>
            <a:pPr lvl="1" eaLnBrk="1" hangingPunct="1">
              <a:lnSpc>
                <a:spcPct val="85000"/>
              </a:lnSpc>
              <a:spcAft>
                <a:spcPts val="600"/>
              </a:spcAft>
            </a:pPr>
            <a:r>
              <a:rPr lang="en-US" sz="2400"/>
              <a:t>Launch variations on well-known attacks</a:t>
            </a:r>
          </a:p>
          <a:p>
            <a:pPr lvl="1" eaLnBrk="1" hangingPunct="1">
              <a:lnSpc>
                <a:spcPct val="85000"/>
              </a:lnSpc>
              <a:spcAft>
                <a:spcPts val="600"/>
              </a:spcAft>
            </a:pPr>
            <a:r>
              <a:rPr lang="en-US" sz="2400"/>
              <a:t>Launch new/little-known attacks</a:t>
            </a:r>
          </a:p>
          <a:p>
            <a:pPr lvl="1" eaLnBrk="1" hangingPunct="1">
              <a:lnSpc>
                <a:spcPct val="85000"/>
              </a:lnSpc>
              <a:spcAft>
                <a:spcPts val="600"/>
              </a:spcAft>
            </a:pPr>
            <a:r>
              <a:rPr lang="en-US" sz="2400"/>
              <a:t>“Borrow” system resources</a:t>
            </a:r>
          </a:p>
          <a:p>
            <a:pPr lvl="1" eaLnBrk="1" hangingPunct="1">
              <a:lnSpc>
                <a:spcPct val="85000"/>
              </a:lnSpc>
              <a:spcAft>
                <a:spcPts val="600"/>
              </a:spcAft>
            </a:pPr>
            <a:r>
              <a:rPr lang="en-US" sz="2400"/>
              <a:t>Use compromised system to attack others. etc.</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63BBD17-F1D5-0E4F-A046-B6A2C7C67FB8}" type="slidenum">
              <a:rPr lang="en-US" smtClean="0">
                <a:latin typeface="Times New Roman" charset="0"/>
              </a:rPr>
              <a:pPr/>
              <a:t>145</a:t>
            </a:fld>
            <a:endParaRPr lang="en-US">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IDS</a:t>
            </a:r>
          </a:p>
        </p:txBody>
      </p:sp>
      <p:sp>
        <p:nvSpPr>
          <p:cNvPr id="148484" name="Rectangle 3"/>
          <p:cNvSpPr>
            <a:spLocks noGrp="1" noChangeArrowheads="1"/>
          </p:cNvSpPr>
          <p:nvPr>
            <p:ph type="body" idx="1"/>
          </p:nvPr>
        </p:nvSpPr>
        <p:spPr>
          <a:xfrm>
            <a:off x="685800" y="1905000"/>
            <a:ext cx="7772400" cy="4038600"/>
          </a:xfrm>
        </p:spPr>
        <p:txBody>
          <a:bodyPr/>
          <a:lstStyle/>
          <a:p>
            <a:pPr eaLnBrk="1" hangingPunct="1">
              <a:lnSpc>
                <a:spcPct val="90000"/>
              </a:lnSpc>
              <a:spcAft>
                <a:spcPts val="600"/>
              </a:spcAft>
            </a:pPr>
            <a:r>
              <a:rPr lang="en-US" sz="2800"/>
              <a:t>Intrusion detection </a:t>
            </a:r>
            <a:r>
              <a:rPr lang="en-US" sz="2800" b="1">
                <a:solidFill>
                  <a:schemeClr val="accent2"/>
                </a:solidFill>
              </a:rPr>
              <a:t>approaches</a:t>
            </a:r>
            <a:endParaRPr lang="en-US" sz="2800"/>
          </a:p>
          <a:p>
            <a:pPr lvl="1" eaLnBrk="1" hangingPunct="1">
              <a:lnSpc>
                <a:spcPct val="90000"/>
              </a:lnSpc>
              <a:spcAft>
                <a:spcPts val="600"/>
              </a:spcAft>
            </a:pPr>
            <a:r>
              <a:rPr lang="en-US" sz="2400"/>
              <a:t>Signature-based IDS</a:t>
            </a:r>
          </a:p>
          <a:p>
            <a:pPr lvl="1" eaLnBrk="1" hangingPunct="1">
              <a:lnSpc>
                <a:spcPct val="90000"/>
              </a:lnSpc>
              <a:spcAft>
                <a:spcPts val="600"/>
              </a:spcAft>
            </a:pPr>
            <a:r>
              <a:rPr lang="en-US" sz="2400"/>
              <a:t>Anomaly-based IDS</a:t>
            </a:r>
          </a:p>
          <a:p>
            <a:pPr eaLnBrk="1" hangingPunct="1">
              <a:lnSpc>
                <a:spcPct val="90000"/>
              </a:lnSpc>
              <a:spcAft>
                <a:spcPts val="600"/>
              </a:spcAft>
            </a:pPr>
            <a:r>
              <a:rPr lang="en-US" sz="2800"/>
              <a:t>Intrusion detection </a:t>
            </a:r>
            <a:r>
              <a:rPr lang="en-US" sz="2800" b="1">
                <a:solidFill>
                  <a:schemeClr val="accent2"/>
                </a:solidFill>
              </a:rPr>
              <a:t>architectures</a:t>
            </a:r>
            <a:endParaRPr lang="en-US" sz="2800"/>
          </a:p>
          <a:p>
            <a:pPr lvl="1" eaLnBrk="1" hangingPunct="1">
              <a:lnSpc>
                <a:spcPct val="90000"/>
              </a:lnSpc>
              <a:spcAft>
                <a:spcPts val="600"/>
              </a:spcAft>
            </a:pPr>
            <a:r>
              <a:rPr lang="en-US" sz="2400"/>
              <a:t>Host-based IDS</a:t>
            </a:r>
          </a:p>
          <a:p>
            <a:pPr lvl="1" eaLnBrk="1" hangingPunct="1">
              <a:lnSpc>
                <a:spcPct val="90000"/>
              </a:lnSpc>
              <a:spcAft>
                <a:spcPts val="600"/>
              </a:spcAft>
            </a:pPr>
            <a:r>
              <a:rPr lang="en-US" sz="2400"/>
              <a:t>Network-based IDS</a:t>
            </a:r>
          </a:p>
          <a:p>
            <a:pPr eaLnBrk="1" hangingPunct="1">
              <a:lnSpc>
                <a:spcPct val="90000"/>
              </a:lnSpc>
              <a:spcAft>
                <a:spcPts val="600"/>
              </a:spcAft>
            </a:pPr>
            <a:r>
              <a:rPr lang="en-US" sz="2800"/>
              <a:t>Any IDS can be classified as above</a:t>
            </a:r>
          </a:p>
          <a:p>
            <a:pPr lvl="1" eaLnBrk="1" hangingPunct="1">
              <a:lnSpc>
                <a:spcPct val="90000"/>
              </a:lnSpc>
              <a:spcAft>
                <a:spcPts val="600"/>
              </a:spcAft>
            </a:pPr>
            <a:r>
              <a:rPr lang="en-US" sz="2400"/>
              <a:t>In spite of marketing claims to the contrary!</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FCA54C2-718F-3840-93A9-A4363BF16FEE}" type="slidenum">
              <a:rPr lang="en-US" smtClean="0">
                <a:latin typeface="Times New Roman" charset="0"/>
              </a:rPr>
              <a:pPr/>
              <a:t>146</a:t>
            </a:fld>
            <a:endParaRPr lang="en-US">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Host-Based IDS</a:t>
            </a:r>
          </a:p>
        </p:txBody>
      </p:sp>
      <p:sp>
        <p:nvSpPr>
          <p:cNvPr id="149508" name="Rectangle 3"/>
          <p:cNvSpPr>
            <a:spLocks noGrp="1" noChangeArrowheads="1"/>
          </p:cNvSpPr>
          <p:nvPr>
            <p:ph type="body" idx="1"/>
          </p:nvPr>
        </p:nvSpPr>
        <p:spPr/>
        <p:txBody>
          <a:bodyPr/>
          <a:lstStyle/>
          <a:p>
            <a:pPr eaLnBrk="1" hangingPunct="1">
              <a:lnSpc>
                <a:spcPct val="90000"/>
              </a:lnSpc>
              <a:spcAft>
                <a:spcPts val="600"/>
              </a:spcAft>
            </a:pPr>
            <a:r>
              <a:rPr lang="en-US"/>
              <a:t>Monitor activities on hosts for</a:t>
            </a:r>
          </a:p>
          <a:p>
            <a:pPr lvl="1" eaLnBrk="1" hangingPunct="1">
              <a:lnSpc>
                <a:spcPct val="90000"/>
              </a:lnSpc>
              <a:spcAft>
                <a:spcPts val="600"/>
              </a:spcAft>
            </a:pPr>
            <a:r>
              <a:rPr lang="en-US"/>
              <a:t>Known attacks</a:t>
            </a:r>
          </a:p>
          <a:p>
            <a:pPr lvl="1" eaLnBrk="1" hangingPunct="1">
              <a:lnSpc>
                <a:spcPct val="90000"/>
              </a:lnSpc>
              <a:spcAft>
                <a:spcPts val="600"/>
              </a:spcAft>
            </a:pPr>
            <a:r>
              <a:rPr lang="en-US"/>
              <a:t>Suspicious behavior</a:t>
            </a:r>
          </a:p>
          <a:p>
            <a:pPr eaLnBrk="1" hangingPunct="1">
              <a:lnSpc>
                <a:spcPct val="90000"/>
              </a:lnSpc>
              <a:spcAft>
                <a:spcPts val="600"/>
              </a:spcAft>
            </a:pPr>
            <a:r>
              <a:rPr lang="en-US"/>
              <a:t>Designed to detect attacks such as</a:t>
            </a:r>
          </a:p>
          <a:p>
            <a:pPr lvl="1" eaLnBrk="1" hangingPunct="1">
              <a:lnSpc>
                <a:spcPct val="90000"/>
              </a:lnSpc>
              <a:spcAft>
                <a:spcPts val="600"/>
              </a:spcAft>
            </a:pPr>
            <a:r>
              <a:rPr lang="en-US"/>
              <a:t>Buffer overflow</a:t>
            </a:r>
          </a:p>
          <a:p>
            <a:pPr lvl="1" eaLnBrk="1" hangingPunct="1">
              <a:lnSpc>
                <a:spcPct val="90000"/>
              </a:lnSpc>
              <a:spcAft>
                <a:spcPts val="600"/>
              </a:spcAft>
            </a:pPr>
            <a:r>
              <a:rPr lang="en-US"/>
              <a:t>Escalation of privilege, …</a:t>
            </a:r>
          </a:p>
          <a:p>
            <a:pPr eaLnBrk="1" hangingPunct="1">
              <a:lnSpc>
                <a:spcPct val="90000"/>
              </a:lnSpc>
              <a:spcAft>
                <a:spcPts val="600"/>
              </a:spcAft>
            </a:pPr>
            <a:r>
              <a:rPr lang="en-US"/>
              <a:t>Little or no view of network activities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7A938D0-860E-8348-A583-DE4F6DCBA61B}" type="slidenum">
              <a:rPr lang="en-US" smtClean="0">
                <a:latin typeface="Times New Roman" charset="0"/>
              </a:rPr>
              <a:pPr/>
              <a:t>147</a:t>
            </a:fld>
            <a:endParaRPr lang="en-US">
              <a:latin typeface="Times New Roman" charset="0"/>
            </a:endParaRPr>
          </a:p>
        </p:txBody>
      </p:sp>
      <p:sp>
        <p:nvSpPr>
          <p:cNvPr id="150531" name="Rectangle 2"/>
          <p:cNvSpPr>
            <a:spLocks noGrp="1" noChangeArrowheads="1"/>
          </p:cNvSpPr>
          <p:nvPr>
            <p:ph type="title"/>
          </p:nvPr>
        </p:nvSpPr>
        <p:spPr>
          <a:xfrm>
            <a:off x="685800" y="457200"/>
            <a:ext cx="7772400" cy="1143000"/>
          </a:xfrm>
        </p:spPr>
        <p:txBody>
          <a:bodyPr/>
          <a:lstStyle/>
          <a:p>
            <a:pPr eaLnBrk="1" hangingPunct="1"/>
            <a:r>
              <a:rPr lang="en-US"/>
              <a:t>Network-Based IDS</a:t>
            </a:r>
          </a:p>
        </p:txBody>
      </p:sp>
      <p:sp>
        <p:nvSpPr>
          <p:cNvPr id="150532" name="Rectangle 3"/>
          <p:cNvSpPr>
            <a:spLocks noGrp="1" noChangeArrowheads="1"/>
          </p:cNvSpPr>
          <p:nvPr>
            <p:ph type="body" idx="1"/>
          </p:nvPr>
        </p:nvSpPr>
        <p:spPr>
          <a:xfrm>
            <a:off x="685800" y="1752600"/>
            <a:ext cx="7848600" cy="4267200"/>
          </a:xfrm>
        </p:spPr>
        <p:txBody>
          <a:bodyPr/>
          <a:lstStyle/>
          <a:p>
            <a:pPr eaLnBrk="1" hangingPunct="1">
              <a:lnSpc>
                <a:spcPct val="80000"/>
              </a:lnSpc>
              <a:spcAft>
                <a:spcPts val="0"/>
              </a:spcAft>
            </a:pPr>
            <a:r>
              <a:rPr lang="en-US" sz="2800" dirty="0"/>
              <a:t>Monitor activity on the network for…</a:t>
            </a:r>
          </a:p>
          <a:p>
            <a:pPr lvl="1" eaLnBrk="1" hangingPunct="1">
              <a:lnSpc>
                <a:spcPct val="80000"/>
              </a:lnSpc>
              <a:spcAft>
                <a:spcPts val="0"/>
              </a:spcAft>
            </a:pPr>
            <a:r>
              <a:rPr lang="en-US" sz="2400" dirty="0"/>
              <a:t>Known attacks</a:t>
            </a:r>
          </a:p>
          <a:p>
            <a:pPr lvl="1" eaLnBrk="1" hangingPunct="1">
              <a:lnSpc>
                <a:spcPct val="80000"/>
              </a:lnSpc>
              <a:spcAft>
                <a:spcPts val="0"/>
              </a:spcAft>
            </a:pPr>
            <a:r>
              <a:rPr lang="en-US" sz="2400" dirty="0"/>
              <a:t>Suspicious network activity</a:t>
            </a:r>
          </a:p>
          <a:p>
            <a:pPr eaLnBrk="1" hangingPunct="1">
              <a:lnSpc>
                <a:spcPct val="80000"/>
              </a:lnSpc>
              <a:spcAft>
                <a:spcPts val="0"/>
              </a:spcAft>
            </a:pPr>
            <a:r>
              <a:rPr lang="en-US" sz="2800" dirty="0"/>
              <a:t>Designed to detect attacks such as</a:t>
            </a:r>
          </a:p>
          <a:p>
            <a:pPr lvl="1" eaLnBrk="1" hangingPunct="1">
              <a:lnSpc>
                <a:spcPct val="80000"/>
              </a:lnSpc>
              <a:spcAft>
                <a:spcPts val="0"/>
              </a:spcAft>
            </a:pPr>
            <a:r>
              <a:rPr lang="en-US" sz="2400" dirty="0"/>
              <a:t>Denial of service</a:t>
            </a:r>
          </a:p>
          <a:p>
            <a:pPr lvl="1" eaLnBrk="1" hangingPunct="1">
              <a:lnSpc>
                <a:spcPct val="80000"/>
              </a:lnSpc>
              <a:spcAft>
                <a:spcPts val="0"/>
              </a:spcAft>
            </a:pPr>
            <a:r>
              <a:rPr lang="en-US" sz="2400" dirty="0"/>
              <a:t>Network probes</a:t>
            </a:r>
          </a:p>
          <a:p>
            <a:pPr lvl="1" eaLnBrk="1" hangingPunct="1">
              <a:lnSpc>
                <a:spcPct val="80000"/>
              </a:lnSpc>
              <a:spcAft>
                <a:spcPts val="0"/>
              </a:spcAft>
            </a:pPr>
            <a:r>
              <a:rPr lang="en-US" sz="2400" dirty="0"/>
              <a:t>Malformed packets, etc.</a:t>
            </a:r>
          </a:p>
          <a:p>
            <a:pPr eaLnBrk="1" hangingPunct="1">
              <a:lnSpc>
                <a:spcPct val="80000"/>
              </a:lnSpc>
              <a:spcAft>
                <a:spcPts val="0"/>
              </a:spcAft>
            </a:pPr>
            <a:r>
              <a:rPr lang="en-US" sz="2800" dirty="0"/>
              <a:t>Some overlap with firewall</a:t>
            </a:r>
          </a:p>
          <a:p>
            <a:pPr eaLnBrk="1" hangingPunct="1">
              <a:lnSpc>
                <a:spcPct val="80000"/>
              </a:lnSpc>
              <a:spcAft>
                <a:spcPts val="0"/>
              </a:spcAft>
            </a:pPr>
            <a:r>
              <a:rPr lang="en-US" sz="2800" dirty="0"/>
              <a:t>Little or no view of host-base attacks</a:t>
            </a:r>
          </a:p>
          <a:p>
            <a:pPr eaLnBrk="1" hangingPunct="1">
              <a:lnSpc>
                <a:spcPct val="80000"/>
              </a:lnSpc>
              <a:spcAft>
                <a:spcPts val="0"/>
              </a:spcAft>
            </a:pPr>
            <a:r>
              <a:rPr lang="en-US" sz="2800" dirty="0"/>
              <a:t>Can have both host and network IDS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8AB80FE-4193-0D4D-9E58-934DFCD99BDA}" type="slidenum">
              <a:rPr lang="en-US" smtClean="0">
                <a:latin typeface="Times New Roman" charset="0"/>
              </a:rPr>
              <a:pPr/>
              <a:t>148</a:t>
            </a:fld>
            <a:endParaRPr lang="en-US">
              <a:latin typeface="Times New Roman" charset="0"/>
            </a:endParaRPr>
          </a:p>
        </p:txBody>
      </p:sp>
      <p:sp>
        <p:nvSpPr>
          <p:cNvPr id="151555" name="Rectangle 2"/>
          <p:cNvSpPr>
            <a:spLocks noGrp="1" noChangeArrowheads="1"/>
          </p:cNvSpPr>
          <p:nvPr>
            <p:ph type="title"/>
          </p:nvPr>
        </p:nvSpPr>
        <p:spPr>
          <a:xfrm>
            <a:off x="609600" y="457200"/>
            <a:ext cx="8001000" cy="1143000"/>
          </a:xfrm>
        </p:spPr>
        <p:txBody>
          <a:bodyPr/>
          <a:lstStyle/>
          <a:p>
            <a:pPr eaLnBrk="1" hangingPunct="1"/>
            <a:r>
              <a:rPr lang="en-US"/>
              <a:t>Signature Detection Example</a:t>
            </a:r>
          </a:p>
        </p:txBody>
      </p:sp>
      <p:sp>
        <p:nvSpPr>
          <p:cNvPr id="151556" name="Rectangle 3"/>
          <p:cNvSpPr>
            <a:spLocks noGrp="1" noChangeArrowheads="1"/>
          </p:cNvSpPr>
          <p:nvPr>
            <p:ph type="body" idx="1"/>
          </p:nvPr>
        </p:nvSpPr>
        <p:spPr>
          <a:xfrm>
            <a:off x="685800" y="1828800"/>
            <a:ext cx="7772400" cy="4191000"/>
          </a:xfrm>
        </p:spPr>
        <p:txBody>
          <a:bodyPr/>
          <a:lstStyle/>
          <a:p>
            <a:pPr eaLnBrk="1" hangingPunct="1">
              <a:lnSpc>
                <a:spcPct val="90000"/>
              </a:lnSpc>
            </a:pPr>
            <a:r>
              <a:rPr lang="en-US" sz="2800"/>
              <a:t>Failed login attempts may indicate password cracking attack</a:t>
            </a:r>
          </a:p>
          <a:p>
            <a:pPr eaLnBrk="1" hangingPunct="1">
              <a:lnSpc>
                <a:spcPct val="90000"/>
              </a:lnSpc>
            </a:pPr>
            <a:r>
              <a:rPr lang="en-US" sz="2800"/>
              <a:t>IDS could use the rule “</a:t>
            </a:r>
            <a:r>
              <a:rPr lang="en-US" sz="2800">
                <a:latin typeface="Times-Roman" charset="0"/>
              </a:rPr>
              <a:t>N</a:t>
            </a:r>
            <a:r>
              <a:rPr lang="en-US" sz="2800"/>
              <a:t> failed login attempts in </a:t>
            </a:r>
            <a:r>
              <a:rPr lang="en-US" sz="2800">
                <a:latin typeface="Times-Roman" charset="0"/>
              </a:rPr>
              <a:t>M</a:t>
            </a:r>
            <a:r>
              <a:rPr lang="en-US" sz="2800"/>
              <a:t> seconds” as </a:t>
            </a:r>
            <a:r>
              <a:rPr lang="en-US" sz="2800" b="1">
                <a:solidFill>
                  <a:schemeClr val="accent2"/>
                </a:solidFill>
              </a:rPr>
              <a:t>signature</a:t>
            </a:r>
            <a:endParaRPr lang="en-US" sz="2800"/>
          </a:p>
          <a:p>
            <a:pPr eaLnBrk="1" hangingPunct="1">
              <a:lnSpc>
                <a:spcPct val="90000"/>
              </a:lnSpc>
            </a:pPr>
            <a:r>
              <a:rPr lang="en-US" sz="2800"/>
              <a:t>If </a:t>
            </a:r>
            <a:r>
              <a:rPr lang="en-US" sz="2800">
                <a:latin typeface="Times-Roman" charset="0"/>
              </a:rPr>
              <a:t>N</a:t>
            </a:r>
            <a:r>
              <a:rPr lang="en-US" sz="2800"/>
              <a:t> or more failed login attempts in </a:t>
            </a:r>
            <a:r>
              <a:rPr lang="en-US" sz="2800">
                <a:latin typeface="Times-Roman" charset="0"/>
              </a:rPr>
              <a:t>M</a:t>
            </a:r>
            <a:r>
              <a:rPr lang="en-US" sz="2800"/>
              <a:t> seconds, IDS warns of attack</a:t>
            </a:r>
          </a:p>
          <a:p>
            <a:pPr eaLnBrk="1" hangingPunct="1">
              <a:lnSpc>
                <a:spcPct val="90000"/>
              </a:lnSpc>
            </a:pPr>
            <a:r>
              <a:rPr lang="en-US" sz="2800"/>
              <a:t>Note that such a warning is specific</a:t>
            </a:r>
          </a:p>
          <a:p>
            <a:pPr lvl="1" eaLnBrk="1" hangingPunct="1">
              <a:lnSpc>
                <a:spcPct val="90000"/>
              </a:lnSpc>
            </a:pPr>
            <a:r>
              <a:rPr lang="en-US" sz="2400"/>
              <a:t>Admin knows what attack is suspected</a:t>
            </a:r>
          </a:p>
          <a:p>
            <a:pPr lvl="1" eaLnBrk="1" hangingPunct="1">
              <a:lnSpc>
                <a:spcPct val="90000"/>
              </a:lnSpc>
            </a:pPr>
            <a:r>
              <a:rPr lang="en-US" sz="2400"/>
              <a:t>Easy to verify attack (or false alarm)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AB1C19B-55B0-9D43-A1C2-8D7EFA8246DE}" type="slidenum">
              <a:rPr lang="en-US" smtClean="0">
                <a:latin typeface="Times New Roman" charset="0"/>
              </a:rPr>
              <a:pPr/>
              <a:t>149</a:t>
            </a:fld>
            <a:endParaRPr lang="en-US">
              <a:latin typeface="Times New Roman" charset="0"/>
            </a:endParaRPr>
          </a:p>
        </p:txBody>
      </p:sp>
      <p:sp>
        <p:nvSpPr>
          <p:cNvPr id="152579"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2580" name="Rectangle 3"/>
          <p:cNvSpPr>
            <a:spLocks noGrp="1" noChangeArrowheads="1"/>
          </p:cNvSpPr>
          <p:nvPr>
            <p:ph type="body" idx="1"/>
          </p:nvPr>
        </p:nvSpPr>
        <p:spPr>
          <a:xfrm>
            <a:off x="685800" y="1752600"/>
            <a:ext cx="7924800" cy="4343400"/>
          </a:xfrm>
        </p:spPr>
        <p:txBody>
          <a:bodyPr/>
          <a:lstStyle/>
          <a:p>
            <a:pPr eaLnBrk="1" hangingPunct="1">
              <a:spcAft>
                <a:spcPts val="600"/>
              </a:spcAft>
            </a:pPr>
            <a:r>
              <a:rPr lang="en-US" sz="2800" dirty="0"/>
              <a:t>Suppose IDS warns whenever </a:t>
            </a:r>
            <a:r>
              <a:rPr lang="en-US" sz="2800" dirty="0">
                <a:latin typeface="Times-Roman" charset="0"/>
              </a:rPr>
              <a:t>N</a:t>
            </a:r>
            <a:r>
              <a:rPr lang="en-US" sz="2800" dirty="0"/>
              <a:t> or more failed logins in </a:t>
            </a:r>
            <a:r>
              <a:rPr lang="en-US" sz="2800" dirty="0">
                <a:latin typeface="Times-Roman" charset="0"/>
              </a:rPr>
              <a:t>M</a:t>
            </a:r>
            <a:r>
              <a:rPr lang="en-US" sz="2800" dirty="0"/>
              <a:t> seconds</a:t>
            </a:r>
          </a:p>
          <a:p>
            <a:pPr lvl="1" eaLnBrk="1" hangingPunct="1">
              <a:spcAft>
                <a:spcPts val="600"/>
              </a:spcAft>
            </a:pPr>
            <a:r>
              <a:rPr lang="en-US" sz="2400" dirty="0"/>
              <a:t>Set </a:t>
            </a:r>
            <a:r>
              <a:rPr lang="en-US" sz="2400" dirty="0">
                <a:latin typeface="Times-Roman" charset="0"/>
              </a:rPr>
              <a:t>N</a:t>
            </a:r>
            <a:r>
              <a:rPr lang="en-US" sz="2400" dirty="0"/>
              <a:t> and </a:t>
            </a:r>
            <a:r>
              <a:rPr lang="en-US" sz="2400" dirty="0">
                <a:latin typeface="Times-Roman" charset="0"/>
              </a:rPr>
              <a:t>M</a:t>
            </a:r>
            <a:r>
              <a:rPr lang="en-US" sz="2400" dirty="0"/>
              <a:t> so false alarms not common</a:t>
            </a:r>
          </a:p>
          <a:p>
            <a:pPr lvl="1" eaLnBrk="1" hangingPunct="1">
              <a:spcAft>
                <a:spcPts val="600"/>
              </a:spcAft>
            </a:pPr>
            <a:r>
              <a:rPr lang="en-US" sz="2400" dirty="0"/>
              <a:t>Can do this based on “normal” behavior</a:t>
            </a:r>
          </a:p>
          <a:p>
            <a:pPr eaLnBrk="1" hangingPunct="1">
              <a:spcAft>
                <a:spcPts val="600"/>
              </a:spcAft>
            </a:pPr>
            <a:r>
              <a:rPr lang="en-US" sz="2800" dirty="0"/>
              <a:t>But, if Trudy knows the signature, she can try </a:t>
            </a:r>
            <a:r>
              <a:rPr lang="en-US" sz="2800" dirty="0">
                <a:latin typeface="Times-Roman" charset="0"/>
              </a:rPr>
              <a:t>N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a:t>
            </a:r>
            <a:r>
              <a:rPr lang="en-US" sz="2800" dirty="0"/>
              <a:t> logins every </a:t>
            </a:r>
            <a:r>
              <a:rPr lang="en-US" sz="2800" dirty="0">
                <a:latin typeface="Times-Roman" charset="0"/>
              </a:rPr>
              <a:t>M</a:t>
            </a:r>
            <a:r>
              <a:rPr lang="en-US" sz="2800" dirty="0"/>
              <a:t> seconds…</a:t>
            </a:r>
          </a:p>
          <a:p>
            <a:pPr eaLnBrk="1" hangingPunct="1">
              <a:spcAft>
                <a:spcPts val="600"/>
              </a:spcAft>
            </a:pPr>
            <a:r>
              <a:rPr lang="en-US" sz="2800" dirty="0"/>
              <a:t>Then signature detection slows down Trudy, but might not stop 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8B72682-6BB2-F54B-88BE-B7C9BAB58A6A}" type="slidenum">
              <a:rPr lang="en-US" smtClean="0">
                <a:latin typeface="Times New Roman" charset="0"/>
              </a:rPr>
              <a:pPr/>
              <a:t>15</a:t>
            </a:fld>
            <a:endParaRPr lang="en-US">
              <a:latin typeface="Times New Roman" charset="0"/>
            </a:endParaRPr>
          </a:p>
        </p:txBody>
      </p:sp>
      <p:sp>
        <p:nvSpPr>
          <p:cNvPr id="27651" name="Rectangle 2"/>
          <p:cNvSpPr>
            <a:spLocks noGrp="1" noChangeArrowheads="1"/>
          </p:cNvSpPr>
          <p:nvPr>
            <p:ph type="title"/>
          </p:nvPr>
        </p:nvSpPr>
        <p:spPr>
          <a:xfrm>
            <a:off x="685800" y="457200"/>
            <a:ext cx="7772400" cy="1143000"/>
          </a:xfrm>
        </p:spPr>
        <p:txBody>
          <a:bodyPr/>
          <a:lstStyle/>
          <a:p>
            <a:pPr eaLnBrk="1" hangingPunct="1"/>
            <a:r>
              <a:rPr lang="en-US" dirty="0"/>
              <a:t>Password File?</a:t>
            </a:r>
          </a:p>
        </p:txBody>
      </p:sp>
      <p:sp>
        <p:nvSpPr>
          <p:cNvPr id="16896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dirty="0"/>
              <a:t>Bad idea to store passwords in a file</a:t>
            </a:r>
          </a:p>
          <a:p>
            <a:pPr eaLnBrk="1" hangingPunct="1">
              <a:lnSpc>
                <a:spcPct val="90000"/>
              </a:lnSpc>
            </a:pPr>
            <a:r>
              <a:rPr lang="en-US" dirty="0"/>
              <a:t>But we need to verify passwords</a:t>
            </a:r>
          </a:p>
          <a:p>
            <a:pPr eaLnBrk="1" hangingPunct="1">
              <a:lnSpc>
                <a:spcPct val="90000"/>
              </a:lnSpc>
            </a:pPr>
            <a:r>
              <a:rPr lang="en-US" dirty="0"/>
              <a:t>Solution? </a:t>
            </a:r>
            <a:r>
              <a:rPr lang="en-US" b="1" dirty="0">
                <a:solidFill>
                  <a:schemeClr val="accent2"/>
                </a:solidFill>
              </a:rPr>
              <a:t>Hash</a:t>
            </a:r>
            <a:r>
              <a:rPr lang="en-US" dirty="0"/>
              <a:t> passwords</a:t>
            </a:r>
          </a:p>
          <a:p>
            <a:pPr lvl="1" eaLnBrk="1" hangingPunct="1">
              <a:lnSpc>
                <a:spcPct val="90000"/>
              </a:lnSpc>
            </a:pPr>
            <a:r>
              <a:rPr lang="en-US" dirty="0"/>
              <a:t>Store </a:t>
            </a:r>
            <a:r>
              <a:rPr lang="en-US" dirty="0" err="1">
                <a:latin typeface="Times-Roman" charset="0"/>
              </a:rPr>
              <a:t>y</a:t>
            </a:r>
            <a:r>
              <a:rPr lang="en-US" dirty="0">
                <a:latin typeface="Times-Roman" charset="0"/>
              </a:rPr>
              <a:t> = </a:t>
            </a:r>
            <a:r>
              <a:rPr lang="en-US" dirty="0" err="1">
                <a:latin typeface="Times-Roman" charset="0"/>
              </a:rPr>
              <a:t>h(password</a:t>
            </a:r>
            <a:r>
              <a:rPr lang="en-US" dirty="0">
                <a:latin typeface="Times-Roman" charset="0"/>
              </a:rPr>
              <a:t>)</a:t>
            </a:r>
            <a:endParaRPr lang="en-US" dirty="0"/>
          </a:p>
          <a:p>
            <a:pPr lvl="1" eaLnBrk="1" hangingPunct="1">
              <a:lnSpc>
                <a:spcPct val="90000"/>
              </a:lnSpc>
            </a:pPr>
            <a:r>
              <a:rPr lang="en-US" dirty="0"/>
              <a:t>Can verify entered password by hashing</a:t>
            </a:r>
          </a:p>
          <a:p>
            <a:pPr lvl="1" eaLnBrk="1" hangingPunct="1">
              <a:lnSpc>
                <a:spcPct val="90000"/>
              </a:lnSpc>
            </a:pPr>
            <a:r>
              <a:rPr lang="en-US" dirty="0"/>
              <a:t>If Trudy obtains the password file, she does not (directly) obtain passwords</a:t>
            </a:r>
          </a:p>
          <a:p>
            <a:pPr eaLnBrk="1" hangingPunct="1">
              <a:lnSpc>
                <a:spcPct val="90000"/>
              </a:lnSpc>
            </a:pPr>
            <a:r>
              <a:rPr lang="en-US" dirty="0"/>
              <a:t>But Trudy can try a </a:t>
            </a:r>
            <a:r>
              <a:rPr lang="en-US" i="1" dirty="0"/>
              <a:t>forward search</a:t>
            </a:r>
          </a:p>
          <a:p>
            <a:pPr lvl="1" eaLnBrk="1" hangingPunct="1">
              <a:lnSpc>
                <a:spcPct val="90000"/>
              </a:lnSpc>
            </a:pPr>
            <a:r>
              <a:rPr lang="en-US" dirty="0"/>
              <a:t>Guess </a:t>
            </a:r>
            <a:r>
              <a:rPr lang="en-US" dirty="0" err="1">
                <a:latin typeface="Times-Roman" charset="0"/>
              </a:rPr>
              <a:t>x</a:t>
            </a:r>
            <a:r>
              <a:rPr lang="en-US" dirty="0"/>
              <a:t> and check whether </a:t>
            </a:r>
            <a:r>
              <a:rPr lang="en-US" dirty="0" err="1">
                <a:latin typeface="Times-Roman" charset="0"/>
              </a:rPr>
              <a:t>y</a:t>
            </a:r>
            <a:r>
              <a:rPr lang="en-US" dirty="0">
                <a:latin typeface="Times-Roman" charset="0"/>
              </a:rPr>
              <a:t> = </a:t>
            </a:r>
            <a:r>
              <a:rPr lang="en-US" dirty="0" err="1">
                <a:latin typeface="Times-Roman" charset="0"/>
              </a:rPr>
              <a:t>h(x</a:t>
            </a:r>
            <a:r>
              <a:rPr lang="en-US" dirty="0">
                <a:latin typeface="Times-Roman"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22B2EF4-52E0-CC4E-A7AB-B9CCD85721B5}" type="slidenum">
              <a:rPr lang="en-US" smtClean="0">
                <a:latin typeface="Times New Roman" charset="0"/>
              </a:rPr>
              <a:pPr/>
              <a:t>150</a:t>
            </a:fld>
            <a:endParaRPr lang="en-US">
              <a:latin typeface="Times New Roman" charset="0"/>
            </a:endParaRPr>
          </a:p>
        </p:txBody>
      </p:sp>
      <p:sp>
        <p:nvSpPr>
          <p:cNvPr id="153603" name="Rectangle 2"/>
          <p:cNvSpPr>
            <a:spLocks noGrp="1" noChangeArrowheads="1"/>
          </p:cNvSpPr>
          <p:nvPr>
            <p:ph type="title"/>
          </p:nvPr>
        </p:nvSpPr>
        <p:spPr>
          <a:xfrm>
            <a:off x="685800" y="304800"/>
            <a:ext cx="7772400" cy="1143000"/>
          </a:xfrm>
        </p:spPr>
        <p:txBody>
          <a:bodyPr/>
          <a:lstStyle/>
          <a:p>
            <a:pPr eaLnBrk="1" hangingPunct="1"/>
            <a:r>
              <a:rPr lang="en-US"/>
              <a:t>Signature Detection</a:t>
            </a:r>
          </a:p>
        </p:txBody>
      </p:sp>
      <p:sp>
        <p:nvSpPr>
          <p:cNvPr id="153604" name="Rectangle 3"/>
          <p:cNvSpPr>
            <a:spLocks noGrp="1" noChangeArrowheads="1"/>
          </p:cNvSpPr>
          <p:nvPr>
            <p:ph type="body" idx="1"/>
          </p:nvPr>
        </p:nvSpPr>
        <p:spPr>
          <a:xfrm>
            <a:off x="685800" y="1676400"/>
            <a:ext cx="8001000" cy="4495800"/>
          </a:xfrm>
        </p:spPr>
        <p:txBody>
          <a:bodyPr/>
          <a:lstStyle/>
          <a:p>
            <a:pPr eaLnBrk="1" hangingPunct="1">
              <a:lnSpc>
                <a:spcPct val="85000"/>
              </a:lnSpc>
              <a:spcAft>
                <a:spcPts val="600"/>
              </a:spcAft>
            </a:pPr>
            <a:r>
              <a:rPr lang="en-US" sz="2800"/>
              <a:t>Many techniques used to make signature detection more robust</a:t>
            </a:r>
          </a:p>
          <a:p>
            <a:pPr eaLnBrk="1" hangingPunct="1">
              <a:lnSpc>
                <a:spcPct val="85000"/>
              </a:lnSpc>
              <a:spcAft>
                <a:spcPts val="600"/>
              </a:spcAft>
            </a:pPr>
            <a:r>
              <a:rPr lang="en-US" sz="2800"/>
              <a:t>Goal is to detect “almost” signatures</a:t>
            </a:r>
          </a:p>
          <a:p>
            <a:pPr eaLnBrk="1" hangingPunct="1">
              <a:lnSpc>
                <a:spcPct val="85000"/>
              </a:lnSpc>
              <a:spcAft>
                <a:spcPts val="600"/>
              </a:spcAft>
            </a:pPr>
            <a:r>
              <a:rPr lang="en-US" sz="2800"/>
              <a:t>For example, if “about” </a:t>
            </a:r>
            <a:r>
              <a:rPr lang="en-US" sz="2800">
                <a:latin typeface="Times-Roman" charset="0"/>
              </a:rPr>
              <a:t>N</a:t>
            </a:r>
            <a:r>
              <a:rPr lang="en-US" sz="2800"/>
              <a:t> login attempts in “about” </a:t>
            </a:r>
            <a:r>
              <a:rPr lang="en-US" sz="2800">
                <a:latin typeface="Times-Roman" charset="0"/>
              </a:rPr>
              <a:t>M</a:t>
            </a:r>
            <a:r>
              <a:rPr lang="en-US" sz="2800"/>
              <a:t> seconds</a:t>
            </a:r>
          </a:p>
          <a:p>
            <a:pPr lvl="1" eaLnBrk="1" hangingPunct="1">
              <a:lnSpc>
                <a:spcPct val="85000"/>
              </a:lnSpc>
              <a:spcAft>
                <a:spcPts val="600"/>
              </a:spcAft>
            </a:pPr>
            <a:r>
              <a:rPr lang="en-US" sz="2400"/>
              <a:t>Warn of possible password cracking attempt</a:t>
            </a:r>
          </a:p>
          <a:p>
            <a:pPr lvl="1" eaLnBrk="1" hangingPunct="1">
              <a:lnSpc>
                <a:spcPct val="85000"/>
              </a:lnSpc>
              <a:spcAft>
                <a:spcPts val="600"/>
              </a:spcAft>
            </a:pPr>
            <a:r>
              <a:rPr lang="en-US" sz="2400"/>
              <a:t>What are reasonable values for “about”?</a:t>
            </a:r>
          </a:p>
          <a:p>
            <a:pPr lvl="1" eaLnBrk="1" hangingPunct="1">
              <a:lnSpc>
                <a:spcPct val="85000"/>
              </a:lnSpc>
              <a:spcAft>
                <a:spcPts val="600"/>
              </a:spcAft>
            </a:pPr>
            <a:r>
              <a:rPr lang="en-US" sz="2400"/>
              <a:t>Can use statistical analysis, heuristics, etc.</a:t>
            </a:r>
          </a:p>
          <a:p>
            <a:pPr lvl="1" eaLnBrk="1" hangingPunct="1">
              <a:lnSpc>
                <a:spcPct val="85000"/>
              </a:lnSpc>
              <a:spcAft>
                <a:spcPts val="600"/>
              </a:spcAft>
            </a:pPr>
            <a:r>
              <a:rPr lang="en-US" sz="2400"/>
              <a:t>Must not increase false alarm rate too much</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24D2D1EA-AFA8-3C4E-992E-59465B5C3A8A}" type="slidenum">
              <a:rPr lang="en-US" smtClean="0">
                <a:latin typeface="Times New Roman" charset="0"/>
              </a:rPr>
              <a:pPr/>
              <a:t>151</a:t>
            </a:fld>
            <a:endParaRPr lang="en-US">
              <a:latin typeface="Times New Roman" charset="0"/>
            </a:endParaRPr>
          </a:p>
        </p:txBody>
      </p:sp>
      <p:sp>
        <p:nvSpPr>
          <p:cNvPr id="154627"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4628" name="Rectangle 3"/>
          <p:cNvSpPr>
            <a:spLocks noGrp="1" noChangeArrowheads="1"/>
          </p:cNvSpPr>
          <p:nvPr>
            <p:ph type="body" idx="1"/>
          </p:nvPr>
        </p:nvSpPr>
        <p:spPr>
          <a:xfrm>
            <a:off x="685800" y="1600200"/>
            <a:ext cx="7772400" cy="4419600"/>
          </a:xfrm>
        </p:spPr>
        <p:txBody>
          <a:bodyPr/>
          <a:lstStyle/>
          <a:p>
            <a:pPr eaLnBrk="1" hangingPunct="1">
              <a:lnSpc>
                <a:spcPct val="80000"/>
              </a:lnSpc>
              <a:spcAft>
                <a:spcPts val="600"/>
              </a:spcAft>
            </a:pPr>
            <a:r>
              <a:rPr lang="en-US" sz="2800"/>
              <a:t>Advantages of signature detection</a:t>
            </a:r>
          </a:p>
          <a:p>
            <a:pPr lvl="1" eaLnBrk="1" hangingPunct="1">
              <a:lnSpc>
                <a:spcPct val="80000"/>
              </a:lnSpc>
              <a:spcAft>
                <a:spcPts val="600"/>
              </a:spcAft>
            </a:pPr>
            <a:r>
              <a:rPr lang="en-US" sz="2400"/>
              <a:t>Simple</a:t>
            </a:r>
          </a:p>
          <a:p>
            <a:pPr lvl="1" eaLnBrk="1" hangingPunct="1">
              <a:lnSpc>
                <a:spcPct val="80000"/>
              </a:lnSpc>
              <a:spcAft>
                <a:spcPts val="600"/>
              </a:spcAft>
            </a:pPr>
            <a:r>
              <a:rPr lang="en-US" sz="2400"/>
              <a:t>Detect known attacks</a:t>
            </a:r>
          </a:p>
          <a:p>
            <a:pPr lvl="1" eaLnBrk="1" hangingPunct="1">
              <a:lnSpc>
                <a:spcPct val="80000"/>
              </a:lnSpc>
              <a:spcAft>
                <a:spcPts val="600"/>
              </a:spcAft>
            </a:pPr>
            <a:r>
              <a:rPr lang="en-US" sz="2400"/>
              <a:t>Know which attack at time of detection</a:t>
            </a:r>
          </a:p>
          <a:p>
            <a:pPr lvl="1" eaLnBrk="1" hangingPunct="1">
              <a:lnSpc>
                <a:spcPct val="80000"/>
              </a:lnSpc>
              <a:spcAft>
                <a:spcPts val="600"/>
              </a:spcAft>
            </a:pPr>
            <a:r>
              <a:rPr lang="en-US" sz="2400"/>
              <a:t>Efficient (if reasonable number of signatures)</a:t>
            </a:r>
          </a:p>
          <a:p>
            <a:pPr eaLnBrk="1" hangingPunct="1">
              <a:lnSpc>
                <a:spcPct val="80000"/>
              </a:lnSpc>
              <a:spcAft>
                <a:spcPts val="600"/>
              </a:spcAft>
            </a:pPr>
            <a:r>
              <a:rPr lang="en-US" sz="2800"/>
              <a:t>Disadvantages of signature detection</a:t>
            </a:r>
          </a:p>
          <a:p>
            <a:pPr lvl="1" eaLnBrk="1" hangingPunct="1">
              <a:lnSpc>
                <a:spcPct val="80000"/>
              </a:lnSpc>
              <a:spcAft>
                <a:spcPts val="600"/>
              </a:spcAft>
            </a:pPr>
            <a:r>
              <a:rPr lang="en-US" sz="2400"/>
              <a:t>Signature files must be kept up to date</a:t>
            </a:r>
          </a:p>
          <a:p>
            <a:pPr lvl="1" eaLnBrk="1" hangingPunct="1">
              <a:lnSpc>
                <a:spcPct val="80000"/>
              </a:lnSpc>
              <a:spcAft>
                <a:spcPts val="600"/>
              </a:spcAft>
            </a:pPr>
            <a:r>
              <a:rPr lang="en-US" sz="2400"/>
              <a:t>Number of signatures may become large</a:t>
            </a:r>
          </a:p>
          <a:p>
            <a:pPr lvl="1" eaLnBrk="1" hangingPunct="1">
              <a:lnSpc>
                <a:spcPct val="80000"/>
              </a:lnSpc>
              <a:spcAft>
                <a:spcPts val="600"/>
              </a:spcAft>
            </a:pPr>
            <a:r>
              <a:rPr lang="en-US" sz="2400"/>
              <a:t>Can only detect known attacks</a:t>
            </a:r>
          </a:p>
          <a:p>
            <a:pPr lvl="1" eaLnBrk="1" hangingPunct="1">
              <a:lnSpc>
                <a:spcPct val="80000"/>
              </a:lnSpc>
              <a:spcAft>
                <a:spcPts val="600"/>
              </a:spcAft>
            </a:pPr>
            <a:r>
              <a:rPr lang="en-US" sz="2400"/>
              <a:t>Variation on known attack may not be detected</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5582E9C-7E52-5A44-A60D-3F24904F9C89}" type="slidenum">
              <a:rPr lang="en-US" smtClean="0">
                <a:latin typeface="Times New Roman" charset="0"/>
              </a:rPr>
              <a:pPr/>
              <a:t>152</a:t>
            </a:fld>
            <a:endParaRPr lang="en-US">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Anomaly Detection</a:t>
            </a:r>
          </a:p>
        </p:txBody>
      </p:sp>
      <p:sp>
        <p:nvSpPr>
          <p:cNvPr id="155652" name="Rectangle 3"/>
          <p:cNvSpPr>
            <a:spLocks noGrp="1" noChangeArrowheads="1"/>
          </p:cNvSpPr>
          <p:nvPr>
            <p:ph type="body" idx="1"/>
          </p:nvPr>
        </p:nvSpPr>
        <p:spPr>
          <a:xfrm>
            <a:off x="685800" y="1828800"/>
            <a:ext cx="7848600" cy="4267200"/>
          </a:xfrm>
        </p:spPr>
        <p:txBody>
          <a:bodyPr/>
          <a:lstStyle/>
          <a:p>
            <a:pPr eaLnBrk="1" hangingPunct="1">
              <a:lnSpc>
                <a:spcPct val="90000"/>
              </a:lnSpc>
              <a:spcAft>
                <a:spcPts val="600"/>
              </a:spcAft>
            </a:pPr>
            <a:r>
              <a:rPr lang="en-US" sz="2800"/>
              <a:t>Anomaly detection systems look for unusual or abnormal behavior</a:t>
            </a:r>
          </a:p>
          <a:p>
            <a:pPr eaLnBrk="1" hangingPunct="1">
              <a:lnSpc>
                <a:spcPct val="90000"/>
              </a:lnSpc>
              <a:spcAft>
                <a:spcPts val="600"/>
              </a:spcAft>
            </a:pPr>
            <a:r>
              <a:rPr lang="en-US" sz="2800"/>
              <a:t>There are (at least) two challenges</a:t>
            </a:r>
          </a:p>
          <a:p>
            <a:pPr lvl="1" eaLnBrk="1" hangingPunct="1">
              <a:lnSpc>
                <a:spcPct val="90000"/>
              </a:lnSpc>
              <a:spcAft>
                <a:spcPts val="600"/>
              </a:spcAft>
            </a:pPr>
            <a:r>
              <a:rPr lang="en-US" sz="2400"/>
              <a:t>What is normal for this system?</a:t>
            </a:r>
          </a:p>
          <a:p>
            <a:pPr lvl="1" eaLnBrk="1" hangingPunct="1">
              <a:lnSpc>
                <a:spcPct val="90000"/>
              </a:lnSpc>
              <a:spcAft>
                <a:spcPts val="600"/>
              </a:spcAft>
            </a:pPr>
            <a:r>
              <a:rPr lang="en-US" sz="2400"/>
              <a:t>How “far” from normal is abnormal?</a:t>
            </a:r>
          </a:p>
          <a:p>
            <a:pPr eaLnBrk="1" hangingPunct="1">
              <a:lnSpc>
                <a:spcPct val="90000"/>
              </a:lnSpc>
              <a:spcAft>
                <a:spcPts val="600"/>
              </a:spcAft>
            </a:pPr>
            <a:r>
              <a:rPr lang="en-US" sz="2800"/>
              <a:t>No avoiding statistics here!</a:t>
            </a:r>
          </a:p>
          <a:p>
            <a:pPr lvl="1" eaLnBrk="1" hangingPunct="1">
              <a:lnSpc>
                <a:spcPct val="90000"/>
              </a:lnSpc>
              <a:spcAft>
                <a:spcPts val="600"/>
              </a:spcAft>
            </a:pPr>
            <a:r>
              <a:rPr lang="en-US" sz="2400" b="1">
                <a:solidFill>
                  <a:schemeClr val="accent2"/>
                </a:solidFill>
              </a:rPr>
              <a:t>mean</a:t>
            </a:r>
            <a:r>
              <a:rPr lang="en-US" sz="2400"/>
              <a:t> defines normal</a:t>
            </a:r>
          </a:p>
          <a:p>
            <a:pPr lvl="1" eaLnBrk="1" hangingPunct="1">
              <a:lnSpc>
                <a:spcPct val="90000"/>
              </a:lnSpc>
              <a:spcAft>
                <a:spcPts val="600"/>
              </a:spcAft>
            </a:pPr>
            <a:r>
              <a:rPr lang="en-US" sz="2400" b="1">
                <a:solidFill>
                  <a:schemeClr val="accent2"/>
                </a:solidFill>
              </a:rPr>
              <a:t>variance</a:t>
            </a:r>
            <a:r>
              <a:rPr lang="en-US" sz="2400"/>
              <a:t> gives distance from normal to abnormal</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48DE499-75DE-824F-B2EF-6DD3ED80BDF1}" type="slidenum">
              <a:rPr lang="en-US" smtClean="0">
                <a:latin typeface="Times New Roman" charset="0"/>
              </a:rPr>
              <a:pPr/>
              <a:t>153</a:t>
            </a:fld>
            <a:endParaRPr lang="en-US">
              <a:latin typeface="Times New Roman" charset="0"/>
            </a:endParaRPr>
          </a:p>
        </p:txBody>
      </p:sp>
      <p:sp>
        <p:nvSpPr>
          <p:cNvPr id="157699" name="Rectangle 2"/>
          <p:cNvSpPr>
            <a:spLocks noGrp="1" noChangeArrowheads="1"/>
          </p:cNvSpPr>
          <p:nvPr>
            <p:ph type="title"/>
          </p:nvPr>
        </p:nvSpPr>
        <p:spPr>
          <a:xfrm>
            <a:off x="685800" y="304800"/>
            <a:ext cx="7772400" cy="1143000"/>
          </a:xfrm>
        </p:spPr>
        <p:txBody>
          <a:bodyPr/>
          <a:lstStyle/>
          <a:p>
            <a:pPr eaLnBrk="1" hangingPunct="1"/>
            <a:r>
              <a:rPr lang="en-US"/>
              <a:t>How to Measure Normal?</a:t>
            </a:r>
          </a:p>
        </p:txBody>
      </p:sp>
      <p:sp>
        <p:nvSpPr>
          <p:cNvPr id="157700"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dirty="0"/>
              <a:t>How to measure normal?</a:t>
            </a:r>
          </a:p>
          <a:p>
            <a:pPr lvl="1" eaLnBrk="1" hangingPunct="1">
              <a:lnSpc>
                <a:spcPct val="90000"/>
              </a:lnSpc>
              <a:spcAft>
                <a:spcPts val="600"/>
              </a:spcAft>
            </a:pPr>
            <a:r>
              <a:rPr lang="en-US" dirty="0"/>
              <a:t>Must measure during “representative” behavior</a:t>
            </a:r>
          </a:p>
          <a:p>
            <a:pPr lvl="1" eaLnBrk="1" hangingPunct="1">
              <a:lnSpc>
                <a:spcPct val="90000"/>
              </a:lnSpc>
              <a:spcAft>
                <a:spcPts val="600"/>
              </a:spcAft>
            </a:pPr>
            <a:r>
              <a:rPr lang="en-US" dirty="0"/>
              <a:t>Must not measure during an attack…</a:t>
            </a:r>
          </a:p>
          <a:p>
            <a:pPr lvl="1" eaLnBrk="1" hangingPunct="1">
              <a:lnSpc>
                <a:spcPct val="90000"/>
              </a:lnSpc>
              <a:spcAft>
                <a:spcPts val="600"/>
              </a:spcAft>
            </a:pPr>
            <a:r>
              <a:rPr lang="en-US" dirty="0"/>
              <a:t>…or else attack will seem normal!</a:t>
            </a:r>
          </a:p>
          <a:p>
            <a:pPr lvl="1" eaLnBrk="1" hangingPunct="1">
              <a:lnSpc>
                <a:spcPct val="90000"/>
              </a:lnSpc>
              <a:spcAft>
                <a:spcPts val="600"/>
              </a:spcAft>
            </a:pPr>
            <a:r>
              <a:rPr lang="en-US" dirty="0"/>
              <a:t>Normal is statistical </a:t>
            </a:r>
            <a:r>
              <a:rPr lang="en-US" b="1" dirty="0">
                <a:solidFill>
                  <a:srgbClr val="3366FF"/>
                </a:solidFill>
              </a:rPr>
              <a:t>mean</a:t>
            </a:r>
          </a:p>
          <a:p>
            <a:pPr lvl="1" eaLnBrk="1" hangingPunct="1">
              <a:lnSpc>
                <a:spcPct val="90000"/>
              </a:lnSpc>
              <a:spcAft>
                <a:spcPts val="600"/>
              </a:spcAft>
            </a:pPr>
            <a:r>
              <a:rPr lang="en-US" dirty="0"/>
              <a:t>Must also compute </a:t>
            </a:r>
            <a:r>
              <a:rPr lang="en-US" b="1" dirty="0">
                <a:solidFill>
                  <a:srgbClr val="3366FF"/>
                </a:solidFill>
              </a:rPr>
              <a:t>variance</a:t>
            </a:r>
            <a:r>
              <a:rPr lang="en-US" dirty="0"/>
              <a:t> to have any reasonable idea of abnormal</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B80B695-6F14-8C46-90B4-5881F9AED69A}" type="slidenum">
              <a:rPr lang="en-US" smtClean="0">
                <a:latin typeface="Times New Roman" charset="0"/>
              </a:rPr>
              <a:pPr/>
              <a:t>154</a:t>
            </a:fld>
            <a:endParaRPr lang="en-US">
              <a:latin typeface="Times New Roman" charset="0"/>
            </a:endParaRPr>
          </a:p>
        </p:txBody>
      </p:sp>
      <p:sp>
        <p:nvSpPr>
          <p:cNvPr id="158723" name="Rectangle 2"/>
          <p:cNvSpPr>
            <a:spLocks noGrp="1" noChangeArrowheads="1"/>
          </p:cNvSpPr>
          <p:nvPr>
            <p:ph type="title"/>
          </p:nvPr>
        </p:nvSpPr>
        <p:spPr>
          <a:xfrm>
            <a:off x="685800" y="533400"/>
            <a:ext cx="7848600" cy="914400"/>
          </a:xfrm>
        </p:spPr>
        <p:txBody>
          <a:bodyPr/>
          <a:lstStyle/>
          <a:p>
            <a:pPr eaLnBrk="1" hangingPunct="1"/>
            <a:r>
              <a:rPr lang="en-US"/>
              <a:t>How to Measure Abnormal?</a:t>
            </a:r>
          </a:p>
        </p:txBody>
      </p:sp>
      <p:sp>
        <p:nvSpPr>
          <p:cNvPr id="158724" name="Rectangle 3"/>
          <p:cNvSpPr>
            <a:spLocks noGrp="1" noChangeArrowheads="1"/>
          </p:cNvSpPr>
          <p:nvPr>
            <p:ph type="body" idx="1"/>
          </p:nvPr>
        </p:nvSpPr>
        <p:spPr>
          <a:xfrm>
            <a:off x="685800" y="1676400"/>
            <a:ext cx="8001000" cy="4572000"/>
          </a:xfrm>
        </p:spPr>
        <p:txBody>
          <a:bodyPr/>
          <a:lstStyle/>
          <a:p>
            <a:pPr eaLnBrk="1" hangingPunct="1">
              <a:lnSpc>
                <a:spcPct val="80000"/>
              </a:lnSpc>
            </a:pPr>
            <a:r>
              <a:rPr lang="en-US" sz="2800" dirty="0"/>
              <a:t>Abnormal is relative to some “normal”</a:t>
            </a:r>
          </a:p>
          <a:p>
            <a:pPr lvl="1" eaLnBrk="1" hangingPunct="1">
              <a:lnSpc>
                <a:spcPct val="80000"/>
              </a:lnSpc>
            </a:pPr>
            <a:r>
              <a:rPr lang="en-US" sz="2400" dirty="0"/>
              <a:t>Abnormal indicates possible attack</a:t>
            </a:r>
          </a:p>
          <a:p>
            <a:pPr eaLnBrk="1" hangingPunct="1">
              <a:lnSpc>
                <a:spcPct val="80000"/>
              </a:lnSpc>
            </a:pPr>
            <a:r>
              <a:rPr lang="en-US" sz="2800" dirty="0"/>
              <a:t>Statistical discrimination techniques include </a:t>
            </a:r>
          </a:p>
          <a:p>
            <a:pPr lvl="1" eaLnBrk="1" hangingPunct="1">
              <a:lnSpc>
                <a:spcPct val="80000"/>
              </a:lnSpc>
            </a:pPr>
            <a:r>
              <a:rPr lang="en-US" sz="2400" dirty="0"/>
              <a:t>Bayesian statistics</a:t>
            </a:r>
          </a:p>
          <a:p>
            <a:pPr lvl="1" eaLnBrk="1" hangingPunct="1">
              <a:lnSpc>
                <a:spcPct val="80000"/>
              </a:lnSpc>
            </a:pPr>
            <a:r>
              <a:rPr lang="en-US" sz="2400" dirty="0"/>
              <a:t>Linear </a:t>
            </a:r>
            <a:r>
              <a:rPr lang="en-US" sz="2400" dirty="0" err="1"/>
              <a:t>discriminant</a:t>
            </a:r>
            <a:r>
              <a:rPr lang="en-US" sz="2400" dirty="0"/>
              <a:t> analysis (LDA)</a:t>
            </a:r>
          </a:p>
          <a:p>
            <a:pPr lvl="1" eaLnBrk="1" hangingPunct="1">
              <a:lnSpc>
                <a:spcPct val="80000"/>
              </a:lnSpc>
            </a:pPr>
            <a:r>
              <a:rPr lang="en-US" sz="2400" dirty="0"/>
              <a:t>Quadratic </a:t>
            </a:r>
            <a:r>
              <a:rPr lang="en-US" sz="2400" dirty="0" err="1"/>
              <a:t>discriminant</a:t>
            </a:r>
            <a:r>
              <a:rPr lang="en-US" sz="2400" dirty="0"/>
              <a:t> analysis (QDA)</a:t>
            </a:r>
          </a:p>
          <a:p>
            <a:pPr lvl="1" eaLnBrk="1" hangingPunct="1">
              <a:lnSpc>
                <a:spcPct val="80000"/>
              </a:lnSpc>
            </a:pPr>
            <a:r>
              <a:rPr lang="en-US" sz="2400" dirty="0"/>
              <a:t>Neural nets, hidden Markov models (</a:t>
            </a:r>
            <a:r>
              <a:rPr lang="en-US" sz="2400" dirty="0" err="1"/>
              <a:t>HMMs</a:t>
            </a:r>
            <a:r>
              <a:rPr lang="en-US" sz="2400" dirty="0"/>
              <a:t>), etc.</a:t>
            </a:r>
          </a:p>
          <a:p>
            <a:pPr eaLnBrk="1" hangingPunct="1">
              <a:lnSpc>
                <a:spcPct val="80000"/>
              </a:lnSpc>
            </a:pPr>
            <a:r>
              <a:rPr lang="en-US" sz="2800" dirty="0"/>
              <a:t>Fancy modeling techniques also used</a:t>
            </a:r>
          </a:p>
          <a:p>
            <a:pPr lvl="1" eaLnBrk="1" hangingPunct="1">
              <a:lnSpc>
                <a:spcPct val="80000"/>
              </a:lnSpc>
            </a:pPr>
            <a:r>
              <a:rPr lang="en-US" sz="2400" dirty="0"/>
              <a:t>Artificial intelligence</a:t>
            </a:r>
          </a:p>
          <a:p>
            <a:pPr lvl="1" eaLnBrk="1" hangingPunct="1">
              <a:lnSpc>
                <a:spcPct val="80000"/>
              </a:lnSpc>
            </a:pPr>
            <a:r>
              <a:rPr lang="en-US" sz="2400" dirty="0"/>
              <a:t>Artificial immune system principles</a:t>
            </a:r>
          </a:p>
          <a:p>
            <a:pPr lvl="1" eaLnBrk="1" hangingPunct="1">
              <a:lnSpc>
                <a:spcPct val="80000"/>
              </a:lnSpc>
            </a:pPr>
            <a:r>
              <a:rPr lang="en-US" sz="2400" dirty="0"/>
              <a:t>Many, many, many others</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84C8692-D6FD-954A-A2DE-F9CAEE770833}" type="slidenum">
              <a:rPr lang="en-US" smtClean="0">
                <a:latin typeface="Times New Roman" charset="0"/>
              </a:rPr>
              <a:pPr/>
              <a:t>155</a:t>
            </a:fld>
            <a:endParaRPr lang="en-US">
              <a:latin typeface="Times New Roman" charset="0"/>
            </a:endParaRPr>
          </a:p>
        </p:txBody>
      </p:sp>
      <p:sp>
        <p:nvSpPr>
          <p:cNvPr id="159747" name="Rectangle 2"/>
          <p:cNvSpPr>
            <a:spLocks noGrp="1" noChangeArrowheads="1"/>
          </p:cNvSpPr>
          <p:nvPr>
            <p:ph type="title"/>
          </p:nvPr>
        </p:nvSpPr>
        <p:spPr>
          <a:xfrm>
            <a:off x="609600" y="609600"/>
            <a:ext cx="7924800" cy="1143000"/>
          </a:xfrm>
        </p:spPr>
        <p:txBody>
          <a:bodyPr/>
          <a:lstStyle/>
          <a:p>
            <a:pPr eaLnBrk="1" hangingPunct="1"/>
            <a:r>
              <a:rPr lang="en-US"/>
              <a:t>Anomaly Detection (1)</a:t>
            </a:r>
          </a:p>
        </p:txBody>
      </p:sp>
      <p:sp>
        <p:nvSpPr>
          <p:cNvPr id="159748" name="Rectangle 3"/>
          <p:cNvSpPr>
            <a:spLocks noGrp="1" noChangeArrowheads="1"/>
          </p:cNvSpPr>
          <p:nvPr>
            <p:ph type="body" idx="1"/>
          </p:nvPr>
        </p:nvSpPr>
        <p:spPr>
          <a:xfrm>
            <a:off x="685800" y="1828800"/>
            <a:ext cx="8001000" cy="4343400"/>
          </a:xfrm>
        </p:spPr>
        <p:txBody>
          <a:bodyPr/>
          <a:lstStyle/>
          <a:p>
            <a:pPr eaLnBrk="1" hangingPunct="1">
              <a:lnSpc>
                <a:spcPct val="90000"/>
              </a:lnSpc>
            </a:pPr>
            <a:r>
              <a:rPr lang="en-US" sz="2800"/>
              <a:t>Spse we monitor use of three commands:</a:t>
            </a:r>
          </a:p>
          <a:p>
            <a:pPr eaLnBrk="1" hangingPunct="1">
              <a:lnSpc>
                <a:spcPct val="90000"/>
              </a:lnSpc>
              <a:buFont typeface="Wingdings" charset="2"/>
              <a:buNone/>
            </a:pPr>
            <a:r>
              <a:rPr lang="en-US" sz="2800"/>
              <a:t>	</a:t>
            </a:r>
            <a:r>
              <a:rPr lang="en-US" sz="2400">
                <a:latin typeface="Times-Roman" charset="0"/>
              </a:rPr>
              <a:t>open, read, close</a:t>
            </a:r>
          </a:p>
          <a:p>
            <a:pPr eaLnBrk="1" hangingPunct="1">
              <a:lnSpc>
                <a:spcPct val="90000"/>
              </a:lnSpc>
            </a:pPr>
            <a:r>
              <a:rPr lang="en-US" sz="2800"/>
              <a:t>Under normal use we observe Alice:</a:t>
            </a:r>
          </a:p>
          <a:p>
            <a:pPr eaLnBrk="1" hangingPunct="1">
              <a:lnSpc>
                <a:spcPct val="90000"/>
              </a:lnSpc>
              <a:buFont typeface="Wingdings" charset="2"/>
              <a:buNone/>
            </a:pPr>
            <a:r>
              <a:rPr lang="en-US" sz="2800"/>
              <a:t>	</a:t>
            </a:r>
            <a:r>
              <a:rPr lang="en-US" sz="2400">
                <a:latin typeface="Times-Roman" charset="0"/>
              </a:rPr>
              <a:t>open, read, close, open, open, read, close, …</a:t>
            </a:r>
            <a:endParaRPr lang="en-US" sz="2800"/>
          </a:p>
          <a:p>
            <a:pPr eaLnBrk="1" hangingPunct="1">
              <a:lnSpc>
                <a:spcPct val="90000"/>
              </a:lnSpc>
            </a:pPr>
            <a:r>
              <a:rPr lang="en-US" sz="2800"/>
              <a:t>Of the six possible ordered pairs, we see four pairs are normal for Alice,</a:t>
            </a:r>
          </a:p>
          <a:p>
            <a:pPr eaLnBrk="1" hangingPunct="1">
              <a:lnSpc>
                <a:spcPct val="90000"/>
              </a:lnSpc>
              <a:buFont typeface="Wingdings" charset="2"/>
              <a:buNone/>
            </a:pPr>
            <a:r>
              <a:rPr lang="en-US" sz="2800"/>
              <a:t>	</a:t>
            </a:r>
            <a:r>
              <a:rPr lang="en-US" sz="2400">
                <a:latin typeface="Times-Roman" charset="0"/>
              </a:rPr>
              <a:t>(open,read), (read,close), (close,open), (open,open)</a:t>
            </a:r>
          </a:p>
          <a:p>
            <a:pPr eaLnBrk="1" hangingPunct="1">
              <a:lnSpc>
                <a:spcPct val="90000"/>
              </a:lnSpc>
            </a:pPr>
            <a:r>
              <a:rPr lang="en-US" sz="2800"/>
              <a:t>Can we use this to identify unusual activity?</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7E25C54-05C6-3743-A06B-522E23B41D32}" type="slidenum">
              <a:rPr lang="en-US" smtClean="0">
                <a:latin typeface="Times New Roman" charset="0"/>
              </a:rPr>
              <a:pPr/>
              <a:t>156</a:t>
            </a:fld>
            <a:endParaRPr lang="en-US">
              <a:latin typeface="Times New Roman" charset="0"/>
            </a:endParaRPr>
          </a:p>
        </p:txBody>
      </p:sp>
      <p:sp>
        <p:nvSpPr>
          <p:cNvPr id="160771" name="Rectangle 2"/>
          <p:cNvSpPr>
            <a:spLocks noGrp="1" noChangeArrowheads="1"/>
          </p:cNvSpPr>
          <p:nvPr>
            <p:ph type="title"/>
          </p:nvPr>
        </p:nvSpPr>
        <p:spPr>
          <a:xfrm>
            <a:off x="609600" y="457200"/>
            <a:ext cx="7924800" cy="990600"/>
          </a:xfrm>
        </p:spPr>
        <p:txBody>
          <a:bodyPr/>
          <a:lstStyle/>
          <a:p>
            <a:pPr eaLnBrk="1" hangingPunct="1"/>
            <a:r>
              <a:rPr lang="en-US"/>
              <a:t>Anomaly Detection (1)</a:t>
            </a:r>
          </a:p>
        </p:txBody>
      </p:sp>
      <p:sp>
        <p:nvSpPr>
          <p:cNvPr id="160772" name="Rectangle 3"/>
          <p:cNvSpPr>
            <a:spLocks noGrp="1" noChangeArrowheads="1"/>
          </p:cNvSpPr>
          <p:nvPr>
            <p:ph type="body" idx="1"/>
          </p:nvPr>
        </p:nvSpPr>
        <p:spPr>
          <a:xfrm>
            <a:off x="533400" y="1752600"/>
            <a:ext cx="8153400" cy="4419600"/>
          </a:xfrm>
        </p:spPr>
        <p:txBody>
          <a:bodyPr/>
          <a:lstStyle/>
          <a:p>
            <a:pPr eaLnBrk="1" hangingPunct="1">
              <a:lnSpc>
                <a:spcPct val="85000"/>
              </a:lnSpc>
              <a:spcAft>
                <a:spcPts val="600"/>
              </a:spcAft>
            </a:pPr>
            <a:r>
              <a:rPr lang="en-US" sz="2800"/>
              <a:t>We monitor use of the three commands</a:t>
            </a:r>
          </a:p>
          <a:p>
            <a:pPr eaLnBrk="1" hangingPunct="1">
              <a:lnSpc>
                <a:spcPct val="85000"/>
              </a:lnSpc>
              <a:spcAft>
                <a:spcPts val="600"/>
              </a:spcAft>
              <a:buFont typeface="Wingdings" charset="2"/>
              <a:buNone/>
            </a:pPr>
            <a:r>
              <a:rPr lang="en-US" sz="2800"/>
              <a:t>	 </a:t>
            </a:r>
            <a:r>
              <a:rPr lang="en-US" sz="2800">
                <a:latin typeface="Times-Roman" charset="0"/>
              </a:rPr>
              <a:t>open, read, close</a:t>
            </a:r>
            <a:endParaRPr lang="en-US" sz="2800"/>
          </a:p>
          <a:p>
            <a:pPr eaLnBrk="1" hangingPunct="1">
              <a:lnSpc>
                <a:spcPct val="85000"/>
              </a:lnSpc>
              <a:spcAft>
                <a:spcPts val="600"/>
              </a:spcAft>
            </a:pPr>
            <a:r>
              <a:rPr lang="en-US" sz="2800"/>
              <a:t>If the ratio of abnormal to normal pairs is “too high”, warn of possible attack</a:t>
            </a:r>
          </a:p>
          <a:p>
            <a:pPr eaLnBrk="1" hangingPunct="1">
              <a:lnSpc>
                <a:spcPct val="85000"/>
              </a:lnSpc>
              <a:spcAft>
                <a:spcPts val="600"/>
              </a:spcAft>
            </a:pPr>
            <a:r>
              <a:rPr lang="en-US" sz="2800"/>
              <a:t>Could improve this approach by </a:t>
            </a:r>
          </a:p>
          <a:p>
            <a:pPr lvl="1" eaLnBrk="1" hangingPunct="1">
              <a:lnSpc>
                <a:spcPct val="85000"/>
              </a:lnSpc>
              <a:spcAft>
                <a:spcPts val="600"/>
              </a:spcAft>
            </a:pPr>
            <a:r>
              <a:rPr lang="en-US" sz="2400"/>
              <a:t>Also use expected frequency of each pair</a:t>
            </a:r>
          </a:p>
          <a:p>
            <a:pPr lvl="1" eaLnBrk="1" hangingPunct="1">
              <a:lnSpc>
                <a:spcPct val="85000"/>
              </a:lnSpc>
              <a:spcAft>
                <a:spcPts val="600"/>
              </a:spcAft>
            </a:pPr>
            <a:r>
              <a:rPr lang="en-US" sz="2400"/>
              <a:t>Use more than two consecutive commands</a:t>
            </a:r>
          </a:p>
          <a:p>
            <a:pPr lvl="1" eaLnBrk="1" hangingPunct="1">
              <a:lnSpc>
                <a:spcPct val="85000"/>
              </a:lnSpc>
              <a:spcAft>
                <a:spcPts val="600"/>
              </a:spcAft>
            </a:pPr>
            <a:r>
              <a:rPr lang="en-US" sz="2400"/>
              <a:t>Include more commands/behavior in the model</a:t>
            </a:r>
          </a:p>
          <a:p>
            <a:pPr lvl="1" eaLnBrk="1" hangingPunct="1">
              <a:lnSpc>
                <a:spcPct val="85000"/>
              </a:lnSpc>
              <a:spcAft>
                <a:spcPts val="600"/>
              </a:spcAft>
            </a:pPr>
            <a:r>
              <a:rPr lang="en-US" sz="2400"/>
              <a:t>More sophisticated statistical discrimination</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B207242-C2BD-AA4C-9D1A-C7740123261E}" type="slidenum">
              <a:rPr lang="en-US" smtClean="0">
                <a:latin typeface="Times New Roman" charset="0"/>
              </a:rPr>
              <a:pPr/>
              <a:t>157</a:t>
            </a:fld>
            <a:endParaRPr lang="en-US">
              <a:latin typeface="Times New Roman" charset="0"/>
            </a:endParaRPr>
          </a:p>
        </p:txBody>
      </p:sp>
      <p:sp>
        <p:nvSpPr>
          <p:cNvPr id="161795" name="Rectangle 2"/>
          <p:cNvSpPr>
            <a:spLocks noGrp="1" noChangeArrowheads="1"/>
          </p:cNvSpPr>
          <p:nvPr>
            <p:ph type="title"/>
          </p:nvPr>
        </p:nvSpPr>
        <p:spPr>
          <a:xfrm>
            <a:off x="609600" y="381000"/>
            <a:ext cx="7924800" cy="1143000"/>
          </a:xfrm>
        </p:spPr>
        <p:txBody>
          <a:bodyPr/>
          <a:lstStyle/>
          <a:p>
            <a:pPr eaLnBrk="1" hangingPunct="1"/>
            <a:r>
              <a:rPr lang="en-US"/>
              <a:t>Anomaly Detection (2)</a:t>
            </a:r>
          </a:p>
        </p:txBody>
      </p:sp>
      <p:sp>
        <p:nvSpPr>
          <p:cNvPr id="161796" name="Rectangle 3"/>
          <p:cNvSpPr>
            <a:spLocks noGrp="1" noChangeArrowheads="1"/>
          </p:cNvSpPr>
          <p:nvPr>
            <p:ph type="body" idx="1"/>
          </p:nvPr>
        </p:nvSpPr>
        <p:spPr>
          <a:xfrm>
            <a:off x="533400" y="1676400"/>
            <a:ext cx="3429000" cy="1219200"/>
          </a:xfrm>
        </p:spPr>
        <p:txBody>
          <a:bodyPr/>
          <a:lstStyle/>
          <a:p>
            <a:pPr eaLnBrk="1" hangingPunct="1">
              <a:lnSpc>
                <a:spcPct val="85000"/>
              </a:lnSpc>
            </a:pPr>
            <a:r>
              <a:rPr lang="en-US" sz="2400"/>
              <a:t>Over time, Alice has accessed file </a:t>
            </a:r>
            <a:r>
              <a:rPr lang="en-US" sz="2400">
                <a:latin typeface="Times-Roman" charset="0"/>
              </a:rPr>
              <a:t>F</a:t>
            </a:r>
            <a:r>
              <a:rPr lang="en-US" sz="2400" baseline="-25000">
                <a:latin typeface="Times-Roman" charset="0"/>
              </a:rPr>
              <a:t>n</a:t>
            </a:r>
            <a:r>
              <a:rPr lang="en-US" sz="2400"/>
              <a:t> at rate </a:t>
            </a:r>
            <a:r>
              <a:rPr lang="en-US" sz="2400">
                <a:latin typeface="Times-Roman" charset="0"/>
              </a:rPr>
              <a:t>H</a:t>
            </a:r>
            <a:r>
              <a:rPr lang="en-US" sz="2400" baseline="-25000">
                <a:latin typeface="Times-Roman" charset="0"/>
              </a:rPr>
              <a:t>n</a:t>
            </a:r>
          </a:p>
        </p:txBody>
      </p:sp>
      <p:graphicFrame>
        <p:nvGraphicFramePr>
          <p:cNvPr id="333847" name="Group 23"/>
          <p:cNvGraphicFramePr>
            <a:graphicFrameLocks noGrp="1"/>
          </p:cNvGraphicFramePr>
          <p:nvPr/>
        </p:nvGraphicFramePr>
        <p:xfrm>
          <a:off x="914400" y="3048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3850" name="Rectangle 26"/>
          <p:cNvSpPr>
            <a:spLocks noChangeArrowheads="1"/>
          </p:cNvSpPr>
          <p:nvPr/>
        </p:nvSpPr>
        <p:spPr bwMode="auto">
          <a:xfrm>
            <a:off x="457200" y="4343400"/>
            <a:ext cx="8458200" cy="1828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dirty="0"/>
              <a:t>Is this normal use for Alice?</a:t>
            </a:r>
          </a:p>
          <a:p>
            <a:pPr marL="342900" indent="-342900">
              <a:lnSpc>
                <a:spcPct val="85000"/>
              </a:lnSpc>
              <a:spcBef>
                <a:spcPct val="20000"/>
              </a:spcBef>
              <a:spcAft>
                <a:spcPts val="600"/>
              </a:spcAft>
              <a:buClr>
                <a:schemeClr val="accent2"/>
              </a:buClr>
              <a:buSzPct val="75000"/>
              <a:buFont typeface="Wingdings" charset="2"/>
              <a:buChar char="q"/>
            </a:pPr>
            <a:r>
              <a:rPr lang="en-US" dirty="0"/>
              <a:t>We compute </a:t>
            </a:r>
            <a:r>
              <a:rPr lang="en-US" dirty="0">
                <a:latin typeface="Times-Roman" charset="0"/>
              </a:rPr>
              <a:t>S = (H</a:t>
            </a:r>
            <a:r>
              <a:rPr lang="en-US" baseline="-25000" dirty="0">
                <a:latin typeface="Times-Roman" charset="0"/>
              </a:rPr>
              <a:t>0</a:t>
            </a:r>
            <a:r>
              <a:rPr lang="en-US" dirty="0">
                <a:latin typeface="Times-Roman" charset="0"/>
                <a:sym typeface="Symbol" charset="2"/>
              </a:rPr>
              <a:t></a:t>
            </a:r>
            <a:r>
              <a:rPr lang="en-US" dirty="0">
                <a:latin typeface="Times-Roman" charset="0"/>
              </a:rPr>
              <a:t>A</a:t>
            </a:r>
            <a:r>
              <a:rPr lang="en-US" baseline="-25000" dirty="0">
                <a:latin typeface="Times-Roman" charset="0"/>
              </a:rPr>
              <a:t>0</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1</a:t>
            </a:r>
            <a:r>
              <a:rPr lang="en-US" dirty="0">
                <a:latin typeface="Times-Roman" charset="0"/>
                <a:sym typeface="Symbol" charset="2"/>
              </a:rPr>
              <a:t></a:t>
            </a:r>
            <a:r>
              <a:rPr lang="en-US" dirty="0">
                <a:latin typeface="Times-Roman" charset="0"/>
              </a:rPr>
              <a:t>A</a:t>
            </a:r>
            <a:r>
              <a:rPr lang="en-US" baseline="-25000" dirty="0">
                <a:latin typeface="Times-Roman" charset="0"/>
              </a:rPr>
              <a:t>1</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3</a:t>
            </a:r>
            <a:r>
              <a:rPr lang="en-US" dirty="0">
                <a:latin typeface="Times-Roman" charset="0"/>
                <a:sym typeface="Symbol" charset="2"/>
              </a:rPr>
              <a:t></a:t>
            </a:r>
            <a:r>
              <a:rPr lang="en-US" dirty="0">
                <a:latin typeface="Times-Roman" charset="0"/>
              </a:rPr>
              <a:t>A</a:t>
            </a:r>
            <a:r>
              <a:rPr lang="en-US" baseline="-25000" dirty="0">
                <a:latin typeface="Times-Roman" charset="0"/>
              </a:rPr>
              <a:t>3</a:t>
            </a:r>
            <a:r>
              <a:rPr lang="en-US" dirty="0">
                <a:latin typeface="Times-Roman" charset="0"/>
              </a:rPr>
              <a:t>)</a:t>
            </a:r>
            <a:r>
              <a:rPr lang="en-US" baseline="30000" dirty="0">
                <a:latin typeface="Times-Roman" charset="0"/>
              </a:rPr>
              <a:t>2</a:t>
            </a:r>
            <a:r>
              <a:rPr lang="en-US" dirty="0">
                <a:latin typeface="Times-Roman" charset="0"/>
              </a:rPr>
              <a:t> = .02</a:t>
            </a:r>
          </a:p>
          <a:p>
            <a:pPr marL="742950" lvl="1" indent="-285750">
              <a:lnSpc>
                <a:spcPct val="85000"/>
              </a:lnSpc>
              <a:spcBef>
                <a:spcPct val="20000"/>
              </a:spcBef>
              <a:spcAft>
                <a:spcPts val="600"/>
              </a:spcAft>
              <a:buClr>
                <a:schemeClr val="accent2"/>
              </a:buClr>
              <a:buSzPct val="95000"/>
              <a:buFontTx/>
              <a:buChar char="o"/>
            </a:pPr>
            <a:r>
              <a:rPr lang="en-US" sz="2000" dirty="0">
                <a:ea typeface="ＭＳ Ｐゴシック" charset="-128"/>
                <a:cs typeface="ＭＳ Ｐゴシック" charset="-128"/>
              </a:rPr>
              <a:t>We consider </a:t>
            </a:r>
            <a:r>
              <a:rPr lang="en-US" sz="2000" dirty="0">
                <a:latin typeface="Times-Roman" charset="0"/>
                <a:ea typeface="ＭＳ Ｐゴシック" charset="-128"/>
                <a:cs typeface="ＭＳ Ｐゴシック" charset="-128"/>
              </a:rPr>
              <a:t>S &lt; 0.1</a:t>
            </a:r>
            <a:r>
              <a:rPr lang="en-US" sz="2000" dirty="0">
                <a:ea typeface="ＭＳ Ｐゴシック" charset="-128"/>
                <a:cs typeface="ＭＳ Ｐゴシック" charset="-128"/>
              </a:rPr>
              <a:t> to be normal, so this is normal</a:t>
            </a:r>
          </a:p>
          <a:p>
            <a:pPr marL="342900" indent="-342900">
              <a:lnSpc>
                <a:spcPct val="85000"/>
              </a:lnSpc>
              <a:spcBef>
                <a:spcPct val="20000"/>
              </a:spcBef>
              <a:spcAft>
                <a:spcPts val="600"/>
              </a:spcAft>
              <a:buClr>
                <a:schemeClr val="accent2"/>
              </a:buClr>
              <a:buSzPct val="75000"/>
              <a:buFont typeface="Wingdings" charset="2"/>
              <a:buChar char="q"/>
            </a:pPr>
            <a:r>
              <a:rPr lang="en-US" dirty="0"/>
              <a:t>How to account for use that varies over time?</a:t>
            </a:r>
          </a:p>
        </p:txBody>
      </p:sp>
      <p:sp>
        <p:nvSpPr>
          <p:cNvPr id="333851" name="Rectangle 27"/>
          <p:cNvSpPr>
            <a:spLocks noChangeArrowheads="1"/>
          </p:cNvSpPr>
          <p:nvPr/>
        </p:nvSpPr>
        <p:spPr bwMode="auto">
          <a:xfrm>
            <a:off x="5029200" y="1706563"/>
            <a:ext cx="34290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a:t>Recently, “Alice” has accessed </a:t>
            </a:r>
            <a:r>
              <a:rPr lang="en-US">
                <a:latin typeface="Times-Roman" charset="0"/>
              </a:rPr>
              <a:t>F</a:t>
            </a:r>
            <a:r>
              <a:rPr lang="en-US" baseline="-25000">
                <a:latin typeface="Times-Roman" charset="0"/>
              </a:rPr>
              <a:t>n</a:t>
            </a:r>
            <a:r>
              <a:rPr lang="en-US"/>
              <a:t> at rate </a:t>
            </a:r>
            <a:r>
              <a:rPr lang="en-US">
                <a:latin typeface="Times-Roman" charset="0"/>
              </a:rPr>
              <a:t>A</a:t>
            </a:r>
            <a:r>
              <a:rPr lang="en-US" baseline="-25000">
                <a:latin typeface="Times-Roman" charset="0"/>
              </a:rPr>
              <a:t>n</a:t>
            </a:r>
            <a:endParaRPr lang="en-US"/>
          </a:p>
        </p:txBody>
      </p:sp>
      <p:graphicFrame>
        <p:nvGraphicFramePr>
          <p:cNvPr id="333852" name="Group 28"/>
          <p:cNvGraphicFramePr>
            <a:graphicFrameLocks noGrp="1"/>
          </p:cNvGraphicFramePr>
          <p:nvPr/>
        </p:nvGraphicFramePr>
        <p:xfrm>
          <a:off x="5486400" y="3048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0</a:t>
                      </a:r>
                      <a:endParaRPr kumimoji="0" lang="en-US" sz="2000" b="0" i="0" u="none" strike="noStrike" cap="none" normalizeH="0" baseline="0" dirty="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3851"/>
                                        </p:tgtEl>
                                        <p:attrNameLst>
                                          <p:attrName>style.visibility</p:attrName>
                                        </p:attrNameLst>
                                      </p:cBhvr>
                                      <p:to>
                                        <p:strVal val="visible"/>
                                      </p:to>
                                    </p:set>
                                    <p:animEffect transition="in" filter="checkerboard(across)">
                                      <p:cBhvr>
                                        <p:cTn id="7" dur="500"/>
                                        <p:tgtEl>
                                          <p:spTgt spid="3338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3850">
                                            <p:txEl>
                                              <p:pRg st="0" end="0"/>
                                            </p:txEl>
                                          </p:spTgt>
                                        </p:tgtEl>
                                        <p:attrNameLst>
                                          <p:attrName>style.visibility</p:attrName>
                                        </p:attrNameLst>
                                      </p:cBhvr>
                                      <p:to>
                                        <p:strVal val="visible"/>
                                      </p:to>
                                    </p:set>
                                    <p:animEffect transition="in" filter="blinds(horizontal)">
                                      <p:cBhvr>
                                        <p:cTn id="15" dur="500"/>
                                        <p:tgtEl>
                                          <p:spTgt spid="3338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3850">
                                            <p:txEl>
                                              <p:pRg st="1" end="1"/>
                                            </p:txEl>
                                          </p:spTgt>
                                        </p:tgtEl>
                                        <p:attrNameLst>
                                          <p:attrName>style.visibility</p:attrName>
                                        </p:attrNameLst>
                                      </p:cBhvr>
                                      <p:to>
                                        <p:strVal val="visible"/>
                                      </p:to>
                                    </p:set>
                                    <p:animEffect transition="in" filter="blinds(horizontal)">
                                      <p:cBhvr>
                                        <p:cTn id="20" dur="500"/>
                                        <p:tgtEl>
                                          <p:spTgt spid="33385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50">
                                            <p:txEl>
                                              <p:pRg st="2" end="2"/>
                                            </p:txEl>
                                          </p:spTgt>
                                        </p:tgtEl>
                                        <p:attrNameLst>
                                          <p:attrName>style.visibility</p:attrName>
                                        </p:attrNameLst>
                                      </p:cBhvr>
                                      <p:to>
                                        <p:strVal val="visible"/>
                                      </p:to>
                                    </p:set>
                                    <p:animEffect transition="in" filter="blinds(horizontal)">
                                      <p:cBhvr>
                                        <p:cTn id="23" dur="500"/>
                                        <p:tgtEl>
                                          <p:spTgt spid="33385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50">
                                            <p:txEl>
                                              <p:pRg st="3" end="3"/>
                                            </p:txEl>
                                          </p:spTgt>
                                        </p:tgtEl>
                                        <p:attrNameLst>
                                          <p:attrName>style.visibility</p:attrName>
                                        </p:attrNameLst>
                                      </p:cBhvr>
                                      <p:to>
                                        <p:strVal val="visible"/>
                                      </p:to>
                                    </p:set>
                                    <p:animEffect transition="in" filter="blinds(horizontal)">
                                      <p:cBhvr>
                                        <p:cTn id="28" dur="500"/>
                                        <p:tgtEl>
                                          <p:spTgt spid="333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build="p" autoUpdateAnimBg="0"/>
      <p:bldP spid="333851"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5613BA0-EBFB-3B41-87BF-F46307E56DF5}" type="slidenum">
              <a:rPr lang="en-US" smtClean="0">
                <a:latin typeface="Times New Roman" charset="0"/>
              </a:rPr>
              <a:pPr/>
              <a:t>158</a:t>
            </a:fld>
            <a:endParaRPr lang="en-US">
              <a:latin typeface="Times New Roman" charset="0"/>
            </a:endParaRPr>
          </a:p>
        </p:txBody>
      </p:sp>
      <p:sp>
        <p:nvSpPr>
          <p:cNvPr id="162819" name="Rectangle 2"/>
          <p:cNvSpPr>
            <a:spLocks noGrp="1" noChangeArrowheads="1"/>
          </p:cNvSpPr>
          <p:nvPr>
            <p:ph type="title"/>
          </p:nvPr>
        </p:nvSpPr>
        <p:spPr>
          <a:xfrm>
            <a:off x="685800" y="533400"/>
            <a:ext cx="7772400" cy="1143000"/>
          </a:xfrm>
        </p:spPr>
        <p:txBody>
          <a:bodyPr/>
          <a:lstStyle/>
          <a:p>
            <a:pPr eaLnBrk="1" hangingPunct="1"/>
            <a:r>
              <a:rPr lang="en-US"/>
              <a:t>Anomaly Detection (2)</a:t>
            </a:r>
          </a:p>
        </p:txBody>
      </p:sp>
      <p:sp>
        <p:nvSpPr>
          <p:cNvPr id="162820" name="Rectangle 3"/>
          <p:cNvSpPr>
            <a:spLocks noGrp="1" noChangeArrowheads="1"/>
          </p:cNvSpPr>
          <p:nvPr>
            <p:ph type="body" idx="1"/>
          </p:nvPr>
        </p:nvSpPr>
        <p:spPr>
          <a:xfrm>
            <a:off x="685800" y="1828800"/>
            <a:ext cx="8077200" cy="2743200"/>
          </a:xfrm>
        </p:spPr>
        <p:txBody>
          <a:bodyPr/>
          <a:lstStyle/>
          <a:p>
            <a:pPr eaLnBrk="1" hangingPunct="1">
              <a:spcAft>
                <a:spcPts val="600"/>
              </a:spcAft>
            </a:pPr>
            <a:r>
              <a:rPr lang="en-US" sz="2800" dirty="0"/>
              <a:t>To allow “normal” to adapt to new use, we update averages: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endParaRPr lang="en-US" sz="2800" dirty="0">
              <a:latin typeface="Times-Roman" charset="0"/>
            </a:endParaRPr>
          </a:p>
          <a:p>
            <a:pPr eaLnBrk="1" hangingPunct="1">
              <a:spcAft>
                <a:spcPts val="600"/>
              </a:spcAft>
            </a:pPr>
            <a:r>
              <a:rPr lang="en-US" sz="2800" dirty="0"/>
              <a:t>In this example, </a:t>
            </a:r>
            <a:r>
              <a:rPr lang="en-US" sz="2800" dirty="0" err="1">
                <a:latin typeface="Times-Roman" charset="0"/>
              </a:rPr>
              <a:t>H</a:t>
            </a:r>
            <a:r>
              <a:rPr lang="en-US" sz="2800" baseline="-25000" dirty="0" err="1">
                <a:latin typeface="Times-Roman" charset="0"/>
              </a:rPr>
              <a:t>n</a:t>
            </a:r>
            <a:r>
              <a:rPr lang="en-US" sz="2800" dirty="0"/>
              <a:t> are updated… </a:t>
            </a:r>
            <a:r>
              <a:rPr lang="en-US" sz="2800" dirty="0">
                <a:latin typeface="Times-Roman" charset="0"/>
              </a:rPr>
              <a:t>H</a:t>
            </a:r>
            <a:r>
              <a:rPr lang="en-US" sz="2800" baseline="-25000" dirty="0">
                <a:latin typeface="Times-Roman" charset="0"/>
              </a:rPr>
              <a:t>2</a:t>
            </a:r>
            <a:r>
              <a:rPr lang="en-US" sz="2800" dirty="0">
                <a:latin typeface="Times-Roman" charset="0"/>
              </a:rPr>
              <a:t>=.2</a:t>
            </a:r>
            <a:r>
              <a:rPr lang="en-US" sz="2800" dirty="0">
                <a:latin typeface="Times-Roman" charset="0"/>
                <a:sym typeface="Symbol" charset="2"/>
              </a:rPr>
              <a:t>.3+.8.4=.38</a:t>
            </a:r>
            <a:r>
              <a:rPr lang="en-US" sz="2800" dirty="0">
                <a:sym typeface="Symbol" charset="2"/>
              </a:rPr>
              <a:t> and </a:t>
            </a:r>
            <a:r>
              <a:rPr lang="en-US" sz="2800" dirty="0">
                <a:latin typeface="Times-Roman" charset="0"/>
              </a:rPr>
              <a:t>H</a:t>
            </a:r>
            <a:r>
              <a:rPr lang="en-US" sz="2800" baseline="-25000" dirty="0">
                <a:latin typeface="Times-Roman" charset="0"/>
              </a:rPr>
              <a:t>3</a:t>
            </a:r>
            <a:r>
              <a:rPr lang="en-US" sz="2800" dirty="0">
                <a:latin typeface="Times-Roman" charset="0"/>
              </a:rPr>
              <a:t>=.2</a:t>
            </a:r>
            <a:r>
              <a:rPr lang="en-US" sz="2800" dirty="0">
                <a:latin typeface="Times-Roman" charset="0"/>
                <a:sym typeface="Symbol" charset="2"/>
              </a:rPr>
              <a:t>.2+.8.1=.12</a:t>
            </a:r>
            <a:r>
              <a:rPr lang="en-US" sz="2800" dirty="0">
                <a:sym typeface="Symbol" charset="2"/>
              </a:rPr>
              <a:t> </a:t>
            </a:r>
            <a:endParaRPr lang="en-US" sz="2800" dirty="0"/>
          </a:p>
          <a:p>
            <a:pPr eaLnBrk="1" hangingPunct="1">
              <a:spcAft>
                <a:spcPts val="600"/>
              </a:spcAft>
            </a:pPr>
            <a:r>
              <a:rPr lang="en-US" sz="2800" dirty="0"/>
              <a:t>And we now have</a:t>
            </a:r>
          </a:p>
        </p:txBody>
      </p:sp>
      <p:graphicFrame>
        <p:nvGraphicFramePr>
          <p:cNvPr id="335877" name="Group 5"/>
          <p:cNvGraphicFramePr>
            <a:graphicFrameLocks noGrp="1"/>
          </p:cNvGraphicFramePr>
          <p:nvPr/>
        </p:nvGraphicFramePr>
        <p:xfrm>
          <a:off x="3200400" y="4648200"/>
          <a:ext cx="2819400" cy="106680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0</a:t>
                      </a:r>
                      <a:endParaRPr kumimoji="0" lang="en-US" sz="24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1</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2</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H</a:t>
                      </a:r>
                      <a:r>
                        <a:rPr kumimoji="0" lang="en-US" sz="2400" b="0" i="0" u="none" strike="noStrike" cap="none" normalizeH="0" baseline="-25000" dirty="0">
                          <a:ln>
                            <a:noFill/>
                          </a:ln>
                          <a:solidFill>
                            <a:schemeClr val="tx1"/>
                          </a:solidFill>
                          <a:effectLst/>
                          <a:latin typeface="Times-Roman" charset="0"/>
                        </a:rPr>
                        <a:t>3</a:t>
                      </a:r>
                      <a:endParaRPr kumimoji="0" lang="en-US" sz="24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BEEEFA0-4E78-7C4D-8EB8-D8946D8FB046}" type="slidenum">
              <a:rPr lang="en-US" smtClean="0">
                <a:latin typeface="Times New Roman" charset="0"/>
              </a:rPr>
              <a:pPr/>
              <a:t>159</a:t>
            </a:fld>
            <a:endParaRPr lang="en-US">
              <a:latin typeface="Times New Roman" charset="0"/>
            </a:endParaRPr>
          </a:p>
        </p:txBody>
      </p:sp>
      <p:sp>
        <p:nvSpPr>
          <p:cNvPr id="163843" name="Rectangle 2"/>
          <p:cNvSpPr>
            <a:spLocks noGrp="1" noChangeArrowheads="1"/>
          </p:cNvSpPr>
          <p:nvPr>
            <p:ph type="title"/>
          </p:nvPr>
        </p:nvSpPr>
        <p:spPr/>
        <p:txBody>
          <a:bodyPr/>
          <a:lstStyle/>
          <a:p>
            <a:pPr eaLnBrk="1" hangingPunct="1"/>
            <a:r>
              <a:rPr lang="en-US"/>
              <a:t>Anomaly Detection (2)</a:t>
            </a:r>
          </a:p>
        </p:txBody>
      </p:sp>
      <p:sp>
        <p:nvSpPr>
          <p:cNvPr id="163844" name="Rectangle 4"/>
          <p:cNvSpPr>
            <a:spLocks noGrp="1" noChangeArrowheads="1"/>
          </p:cNvSpPr>
          <p:nvPr>
            <p:ph type="body" idx="1"/>
          </p:nvPr>
        </p:nvSpPr>
        <p:spPr>
          <a:xfrm>
            <a:off x="533400" y="1676400"/>
            <a:ext cx="3505200" cy="990600"/>
          </a:xfrm>
          <a:noFill/>
        </p:spPr>
        <p:txBody>
          <a:bodyPr/>
          <a:lstStyle/>
          <a:p>
            <a:pPr eaLnBrk="1" hangingPunct="1">
              <a:lnSpc>
                <a:spcPct val="85000"/>
              </a:lnSpc>
            </a:pPr>
            <a:r>
              <a:rPr lang="en-US" sz="2800"/>
              <a:t>The updated long term average is</a:t>
            </a:r>
          </a:p>
        </p:txBody>
      </p:sp>
      <p:graphicFrame>
        <p:nvGraphicFramePr>
          <p:cNvPr id="336901" name="Group 5"/>
          <p:cNvGraphicFramePr>
            <a:graphicFrameLocks noGrp="1"/>
          </p:cNvGraphicFramePr>
          <p:nvPr/>
        </p:nvGraphicFramePr>
        <p:xfrm>
          <a:off x="1066800" y="2667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H</a:t>
                      </a:r>
                      <a:r>
                        <a:rPr kumimoji="0" lang="en-US" sz="2000" b="0" i="0" u="none" strike="noStrike" cap="none" normalizeH="0" baseline="-25000" dirty="0">
                          <a:ln>
                            <a:noFill/>
                          </a:ln>
                          <a:solidFill>
                            <a:schemeClr val="tx1"/>
                          </a:solidFill>
                          <a:effectLst/>
                          <a:latin typeface="Times-Roman" charset="0"/>
                        </a:rPr>
                        <a:t>2</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6920" name="Rectangle 24"/>
          <p:cNvSpPr>
            <a:spLocks noChangeArrowheads="1"/>
          </p:cNvSpPr>
          <p:nvPr/>
        </p:nvSpPr>
        <p:spPr bwMode="auto">
          <a:xfrm>
            <a:off x="457200" y="3733800"/>
            <a:ext cx="8305800" cy="2362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Is this normal use?</a:t>
            </a:r>
          </a:p>
          <a:p>
            <a:pPr marL="342900" indent="-342900">
              <a:lnSpc>
                <a:spcPct val="80000"/>
              </a:lnSpc>
              <a:spcBef>
                <a:spcPct val="20000"/>
              </a:spcBef>
              <a:spcAft>
                <a:spcPts val="600"/>
              </a:spcAft>
              <a:buClr>
                <a:schemeClr val="accent2"/>
              </a:buClr>
              <a:buSzPct val="75000"/>
              <a:buFont typeface="Wingdings" charset="2"/>
              <a:buChar char="q"/>
            </a:pPr>
            <a:r>
              <a:rPr lang="en-US" sz="2800" dirty="0"/>
              <a:t>Compute </a:t>
            </a:r>
            <a:r>
              <a:rPr lang="en-US" sz="2800" dirty="0">
                <a:latin typeface="Times-Roman" charset="0"/>
              </a:rPr>
              <a:t>S = (H</a:t>
            </a:r>
            <a:r>
              <a:rPr lang="en-US" sz="2800" baseline="-25000" dirty="0">
                <a:latin typeface="Times-Roman" charset="0"/>
              </a:rPr>
              <a:t>0</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0</a:t>
            </a:r>
            <a:r>
              <a:rPr lang="en-US" sz="2800" dirty="0">
                <a:latin typeface="Times-Roman" charset="0"/>
              </a:rPr>
              <a:t>)</a:t>
            </a:r>
            <a:r>
              <a:rPr lang="en-US" sz="2800" baseline="30000" dirty="0">
                <a:latin typeface="Times-Roman" charset="0"/>
              </a:rPr>
              <a:t>2</a:t>
            </a:r>
            <a:r>
              <a:rPr lang="en-US" sz="2800" dirty="0">
                <a:latin typeface="Times-Roman" charset="0"/>
              </a:rPr>
              <a:t>+…+(H</a:t>
            </a:r>
            <a:r>
              <a:rPr lang="en-US" sz="2800" baseline="-25000" dirty="0">
                <a:latin typeface="Times-Roman" charset="0"/>
              </a:rPr>
              <a:t>3</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3</a:t>
            </a:r>
            <a:r>
              <a:rPr lang="en-US" sz="2800" dirty="0">
                <a:latin typeface="Times-Roman" charset="0"/>
              </a:rPr>
              <a:t>)</a:t>
            </a:r>
            <a:r>
              <a:rPr lang="en-US" sz="2800" baseline="30000" dirty="0">
                <a:latin typeface="Times-Roman" charset="0"/>
              </a:rPr>
              <a:t>2</a:t>
            </a:r>
            <a:r>
              <a:rPr lang="en-US" sz="2800" dirty="0">
                <a:latin typeface="Times-Roman" charset="0"/>
              </a:rPr>
              <a:t> = .0488</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Since </a:t>
            </a:r>
            <a:r>
              <a:rPr lang="en-US" dirty="0">
                <a:latin typeface="Times-Roman" charset="0"/>
                <a:ea typeface="ＭＳ Ｐゴシック" charset="-128"/>
                <a:cs typeface="ＭＳ Ｐゴシック" charset="-128"/>
              </a:rPr>
              <a:t>S = .0488 &lt; 0.1</a:t>
            </a:r>
            <a:r>
              <a:rPr lang="en-US" dirty="0">
                <a:ea typeface="ＭＳ Ｐゴシック" charset="-128"/>
                <a:cs typeface="ＭＳ Ｐゴシック" charset="-128"/>
              </a:rPr>
              <a:t> we consider this normal</a:t>
            </a:r>
          </a:p>
          <a:p>
            <a:pPr marL="342900" indent="-342900">
              <a:lnSpc>
                <a:spcPct val="80000"/>
              </a:lnSpc>
              <a:spcBef>
                <a:spcPct val="20000"/>
              </a:spcBef>
              <a:spcAft>
                <a:spcPts val="600"/>
              </a:spcAft>
              <a:buClr>
                <a:schemeClr val="accent2"/>
              </a:buClr>
              <a:buSzPct val="75000"/>
              <a:buFont typeface="Wingdings" charset="2"/>
              <a:buChar char="q"/>
            </a:pPr>
            <a:r>
              <a:rPr lang="en-US" sz="2800" dirty="0"/>
              <a:t>And we again update the long term averages: </a:t>
            </a:r>
          </a:p>
          <a:p>
            <a:pPr marL="342900" indent="-342900">
              <a:lnSpc>
                <a:spcPct val="80000"/>
              </a:lnSpc>
              <a:spcBef>
                <a:spcPct val="20000"/>
              </a:spcBef>
              <a:spcAft>
                <a:spcPts val="600"/>
              </a:spcAft>
              <a:buClr>
                <a:schemeClr val="accent2"/>
              </a:buClr>
              <a:buSzPct val="75000"/>
              <a:buFont typeface="Wingdings" charset="2"/>
              <a:buNone/>
            </a:pPr>
            <a:r>
              <a:rPr lang="en-US" sz="2800" dirty="0">
                <a:latin typeface="Times-Roman" charset="0"/>
              </a:rPr>
              <a:t>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p>
        </p:txBody>
      </p:sp>
      <p:sp>
        <p:nvSpPr>
          <p:cNvPr id="336921" name="Rectangle 25"/>
          <p:cNvSpPr>
            <a:spLocks noChangeArrowheads="1"/>
          </p:cNvSpPr>
          <p:nvPr/>
        </p:nvSpPr>
        <p:spPr bwMode="auto">
          <a:xfrm>
            <a:off x="5029200" y="1706563"/>
            <a:ext cx="34290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Suppose new observed rates…</a:t>
            </a:r>
          </a:p>
        </p:txBody>
      </p:sp>
      <p:graphicFrame>
        <p:nvGraphicFramePr>
          <p:cNvPr id="336922" name="Group 26"/>
          <p:cNvGraphicFramePr>
            <a:graphicFrameLocks noGrp="1"/>
          </p:cNvGraphicFramePr>
          <p:nvPr/>
        </p:nvGraphicFramePr>
        <p:xfrm>
          <a:off x="5486400" y="2667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6921"/>
                                        </p:tgtEl>
                                        <p:attrNameLst>
                                          <p:attrName>style.visibility</p:attrName>
                                        </p:attrNameLst>
                                      </p:cBhvr>
                                      <p:to>
                                        <p:strVal val="visible"/>
                                      </p:to>
                                    </p:set>
                                    <p:animEffect transition="in" filter="checkerboard(across)">
                                      <p:cBhvr>
                                        <p:cTn id="7" dur="500"/>
                                        <p:tgtEl>
                                          <p:spTgt spid="3369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20">
                                            <p:txEl>
                                              <p:pRg st="0" end="0"/>
                                            </p:txEl>
                                          </p:spTgt>
                                        </p:tgtEl>
                                        <p:attrNameLst>
                                          <p:attrName>style.visibility</p:attrName>
                                        </p:attrNameLst>
                                      </p:cBhvr>
                                      <p:to>
                                        <p:strVal val="visible"/>
                                      </p:to>
                                    </p:set>
                                    <p:animEffect transition="in" filter="blinds(horizontal)">
                                      <p:cBhvr>
                                        <p:cTn id="15" dur="500"/>
                                        <p:tgtEl>
                                          <p:spTgt spid="3369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20">
                                            <p:txEl>
                                              <p:pRg st="1" end="1"/>
                                            </p:txEl>
                                          </p:spTgt>
                                        </p:tgtEl>
                                        <p:attrNameLst>
                                          <p:attrName>style.visibility</p:attrName>
                                        </p:attrNameLst>
                                      </p:cBhvr>
                                      <p:to>
                                        <p:strVal val="visible"/>
                                      </p:to>
                                    </p:set>
                                    <p:animEffect transition="in" filter="blinds(horizontal)">
                                      <p:cBhvr>
                                        <p:cTn id="20" dur="500"/>
                                        <p:tgtEl>
                                          <p:spTgt spid="33692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6920">
                                            <p:txEl>
                                              <p:pRg st="2" end="2"/>
                                            </p:txEl>
                                          </p:spTgt>
                                        </p:tgtEl>
                                        <p:attrNameLst>
                                          <p:attrName>style.visibility</p:attrName>
                                        </p:attrNameLst>
                                      </p:cBhvr>
                                      <p:to>
                                        <p:strVal val="visible"/>
                                      </p:to>
                                    </p:set>
                                    <p:animEffect transition="in" filter="blinds(horizontal)">
                                      <p:cBhvr>
                                        <p:cTn id="23" dur="500"/>
                                        <p:tgtEl>
                                          <p:spTgt spid="3369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6920">
                                            <p:txEl>
                                              <p:pRg st="3" end="3"/>
                                            </p:txEl>
                                          </p:spTgt>
                                        </p:tgtEl>
                                        <p:attrNameLst>
                                          <p:attrName>style.visibility</p:attrName>
                                        </p:attrNameLst>
                                      </p:cBhvr>
                                      <p:to>
                                        <p:strVal val="visible"/>
                                      </p:to>
                                    </p:set>
                                    <p:animEffect transition="in" filter="blinds(horizontal)">
                                      <p:cBhvr>
                                        <p:cTn id="28" dur="500"/>
                                        <p:tgtEl>
                                          <p:spTgt spid="3369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6920">
                                            <p:txEl>
                                              <p:pRg st="4" end="4"/>
                                            </p:txEl>
                                          </p:spTgt>
                                        </p:tgtEl>
                                        <p:attrNameLst>
                                          <p:attrName>style.visibility</p:attrName>
                                        </p:attrNameLst>
                                      </p:cBhvr>
                                      <p:to>
                                        <p:strVal val="visible"/>
                                      </p:to>
                                    </p:set>
                                    <p:animEffect transition="in" filter="blinds(horizontal)">
                                      <p:cBhvr>
                                        <p:cTn id="33" dur="500"/>
                                        <p:tgtEl>
                                          <p:spTgt spid="3369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0" grpId="0" build="p" autoUpdateAnimBg="0"/>
      <p:bldP spid="3369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2B32A55-E4FF-284A-85F8-05604A5E55C0}" type="slidenum">
              <a:rPr lang="en-US" smtClean="0">
                <a:latin typeface="Times New Roman" charset="0"/>
              </a:rPr>
              <a:pPr/>
              <a:t>16</a:t>
            </a:fld>
            <a:endParaRPr lang="en-US">
              <a:latin typeface="Times New Roman" charset="0"/>
            </a:endParaRPr>
          </a:p>
        </p:txBody>
      </p:sp>
      <p:sp>
        <p:nvSpPr>
          <p:cNvPr id="28675" name="Rectangle 2"/>
          <p:cNvSpPr>
            <a:spLocks noGrp="1" noChangeArrowheads="1"/>
          </p:cNvSpPr>
          <p:nvPr>
            <p:ph type="title"/>
          </p:nvPr>
        </p:nvSpPr>
        <p:spPr>
          <a:xfrm>
            <a:off x="685800" y="381000"/>
            <a:ext cx="7772400" cy="1143000"/>
          </a:xfrm>
        </p:spPr>
        <p:txBody>
          <a:bodyPr/>
          <a:lstStyle/>
          <a:p>
            <a:pPr eaLnBrk="1" hangingPunct="1"/>
            <a:r>
              <a:rPr lang="en-US" dirty="0"/>
              <a:t>Dictionary Attack</a:t>
            </a:r>
          </a:p>
        </p:txBody>
      </p:sp>
      <p:sp>
        <p:nvSpPr>
          <p:cNvPr id="28676"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Trudy pre-computes </a:t>
            </a:r>
            <a:r>
              <a:rPr lang="en-US" sz="2800" dirty="0" err="1">
                <a:latin typeface="Times-Roman" charset="0"/>
              </a:rPr>
              <a:t>h(x</a:t>
            </a:r>
            <a:r>
              <a:rPr lang="en-US" sz="2800" dirty="0">
                <a:latin typeface="Times-Roman" charset="0"/>
              </a:rPr>
              <a:t>)</a:t>
            </a:r>
            <a:r>
              <a:rPr lang="en-US" sz="2800" dirty="0"/>
              <a:t> for all </a:t>
            </a:r>
            <a:r>
              <a:rPr lang="en-US" sz="2800" dirty="0" err="1">
                <a:latin typeface="Times-Roman" charset="0"/>
              </a:rPr>
              <a:t>x</a:t>
            </a:r>
            <a:r>
              <a:rPr lang="en-US" sz="2800" dirty="0"/>
              <a:t> in a </a:t>
            </a:r>
            <a:r>
              <a:rPr lang="en-US" sz="2800" b="1" dirty="0">
                <a:solidFill>
                  <a:schemeClr val="accent2"/>
                </a:solidFill>
              </a:rPr>
              <a:t>dictionary</a:t>
            </a:r>
            <a:r>
              <a:rPr lang="en-US" sz="2800" dirty="0"/>
              <a:t> of common passwords</a:t>
            </a:r>
          </a:p>
          <a:p>
            <a:pPr eaLnBrk="1" hangingPunct="1">
              <a:lnSpc>
                <a:spcPct val="90000"/>
              </a:lnSpc>
              <a:spcAft>
                <a:spcPts val="600"/>
              </a:spcAft>
            </a:pPr>
            <a:r>
              <a:rPr lang="en-US" sz="2800" dirty="0"/>
              <a:t>Suppose Trudy gets access to password file containing hashed passwords</a:t>
            </a:r>
          </a:p>
          <a:p>
            <a:pPr lvl="1" eaLnBrk="1" hangingPunct="1">
              <a:lnSpc>
                <a:spcPct val="90000"/>
              </a:lnSpc>
              <a:spcAft>
                <a:spcPts val="600"/>
              </a:spcAft>
            </a:pPr>
            <a:r>
              <a:rPr lang="en-US" sz="2400" dirty="0"/>
              <a:t>She only needs to compare hashes to her pre-computed dictionary</a:t>
            </a:r>
          </a:p>
          <a:p>
            <a:pPr lvl="1" eaLnBrk="1" hangingPunct="1">
              <a:lnSpc>
                <a:spcPct val="90000"/>
              </a:lnSpc>
              <a:spcAft>
                <a:spcPts val="600"/>
              </a:spcAft>
            </a:pPr>
            <a:r>
              <a:rPr lang="en-US" sz="2400" dirty="0"/>
              <a:t>After one-time work of computing hashes in dictionary, actual attack is trivial</a:t>
            </a:r>
          </a:p>
          <a:p>
            <a:pPr eaLnBrk="1" hangingPunct="1">
              <a:lnSpc>
                <a:spcPct val="90000"/>
              </a:lnSpc>
              <a:spcAft>
                <a:spcPts val="600"/>
              </a:spcAft>
            </a:pPr>
            <a:r>
              <a:rPr lang="en-US" sz="2800" dirty="0"/>
              <a:t>Can we prevent this forward search attack? Or at least make it more difficult?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1E2A8E1-EF57-8542-B918-39DD25A076E2}" type="slidenum">
              <a:rPr lang="en-US" smtClean="0">
                <a:latin typeface="Times New Roman" charset="0"/>
              </a:rPr>
              <a:pPr/>
              <a:t>160</a:t>
            </a:fld>
            <a:endParaRPr lang="en-US">
              <a:latin typeface="Times New Roman" charset="0"/>
            </a:endParaRPr>
          </a:p>
        </p:txBody>
      </p:sp>
      <p:sp>
        <p:nvSpPr>
          <p:cNvPr id="164867" name="Rectangle 2"/>
          <p:cNvSpPr>
            <a:spLocks noGrp="1" noChangeArrowheads="1"/>
          </p:cNvSpPr>
          <p:nvPr>
            <p:ph type="title"/>
          </p:nvPr>
        </p:nvSpPr>
        <p:spPr>
          <a:xfrm>
            <a:off x="685800" y="304800"/>
            <a:ext cx="7772400" cy="1143000"/>
          </a:xfrm>
        </p:spPr>
        <p:txBody>
          <a:bodyPr/>
          <a:lstStyle/>
          <a:p>
            <a:pPr eaLnBrk="1" hangingPunct="1"/>
            <a:r>
              <a:rPr lang="en-US"/>
              <a:t>Anomaly Detection (2)</a:t>
            </a:r>
          </a:p>
        </p:txBody>
      </p:sp>
      <p:sp>
        <p:nvSpPr>
          <p:cNvPr id="164868" name="Rectangle 3"/>
          <p:cNvSpPr>
            <a:spLocks noGrp="1" noChangeArrowheads="1"/>
          </p:cNvSpPr>
          <p:nvPr>
            <p:ph type="body" idx="1"/>
          </p:nvPr>
        </p:nvSpPr>
        <p:spPr>
          <a:xfrm>
            <a:off x="533400" y="1447800"/>
            <a:ext cx="3733800" cy="990600"/>
          </a:xfrm>
          <a:noFill/>
        </p:spPr>
        <p:txBody>
          <a:bodyPr/>
          <a:lstStyle/>
          <a:p>
            <a:pPr eaLnBrk="1" hangingPunct="1">
              <a:lnSpc>
                <a:spcPct val="85000"/>
              </a:lnSpc>
            </a:pPr>
            <a:r>
              <a:rPr lang="en-US" sz="2800" dirty="0"/>
              <a:t>The starting averages were:</a:t>
            </a:r>
          </a:p>
        </p:txBody>
      </p:sp>
      <p:graphicFrame>
        <p:nvGraphicFramePr>
          <p:cNvPr id="337924" name="Group 4"/>
          <p:cNvGraphicFramePr>
            <a:graphicFrameLocks noGrp="1"/>
          </p:cNvGraphicFramePr>
          <p:nvPr/>
        </p:nvGraphicFramePr>
        <p:xfrm>
          <a:off x="1066800" y="25908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7943" name="Rectangle 23"/>
          <p:cNvSpPr>
            <a:spLocks noChangeArrowheads="1"/>
          </p:cNvSpPr>
          <p:nvPr/>
        </p:nvSpPr>
        <p:spPr bwMode="auto">
          <a:xfrm>
            <a:off x="457200" y="3733800"/>
            <a:ext cx="8305800" cy="24384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Statistics slowly evolve to match behavior</a:t>
            </a:r>
          </a:p>
          <a:p>
            <a:pPr marL="342900" indent="-342900">
              <a:lnSpc>
                <a:spcPct val="80000"/>
              </a:lnSpc>
              <a:spcBef>
                <a:spcPct val="20000"/>
              </a:spcBef>
              <a:spcAft>
                <a:spcPts val="600"/>
              </a:spcAft>
              <a:buClr>
                <a:schemeClr val="accent2"/>
              </a:buClr>
              <a:buSzPct val="75000"/>
              <a:buFont typeface="Wingdings" charset="2"/>
              <a:buChar char="q"/>
            </a:pPr>
            <a:r>
              <a:rPr lang="en-US" sz="2800" dirty="0"/>
              <a:t>This reduces false alarms for SA</a:t>
            </a:r>
            <a:endParaRPr lang="en-US" sz="2800" dirty="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But also opens an avenue for attack…</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Suppose Trudy </a:t>
            </a:r>
            <a:r>
              <a:rPr lang="en-US" b="1" dirty="0">
                <a:solidFill>
                  <a:schemeClr val="accent2"/>
                </a:solidFill>
                <a:ea typeface="ＭＳ Ｐゴシック" charset="-128"/>
                <a:cs typeface="ＭＳ Ｐゴシック" charset="-128"/>
              </a:rPr>
              <a:t>always</a:t>
            </a:r>
            <a:r>
              <a:rPr lang="en-US" dirty="0">
                <a:ea typeface="ＭＳ Ｐゴシック" charset="-128"/>
                <a:cs typeface="ＭＳ Ｐゴシック" charset="-128"/>
              </a:rPr>
              <a:t> wants to access </a:t>
            </a:r>
            <a:r>
              <a:rPr lang="en-US" dirty="0">
                <a:latin typeface="Times-Roman" charset="0"/>
                <a:ea typeface="ＭＳ Ｐゴシック" charset="-128"/>
                <a:cs typeface="ＭＳ Ｐゴシック" charset="-128"/>
              </a:rPr>
              <a:t>F</a:t>
            </a:r>
            <a:r>
              <a:rPr lang="en-US" baseline="-25000" dirty="0">
                <a:latin typeface="Times-Roman" charset="0"/>
                <a:ea typeface="ＭＳ Ｐゴシック" charset="-128"/>
                <a:cs typeface="ＭＳ Ｐゴシック" charset="-128"/>
              </a:rPr>
              <a:t>3</a:t>
            </a:r>
            <a:endParaRPr lang="en-US" dirty="0">
              <a:ea typeface="ＭＳ Ｐゴシック" charset="-128"/>
              <a:cs typeface="ＭＳ Ｐゴシック" charset="-128"/>
            </a:endParaRP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Can she convince IDS this is normal for Alice?</a:t>
            </a:r>
            <a:endParaRPr lang="en-US" baseline="-25000" dirty="0">
              <a:latin typeface="Times-Roman" charset="0"/>
              <a:ea typeface="ＭＳ Ｐゴシック" charset="-128"/>
              <a:cs typeface="ＭＳ Ｐゴシック" charset="-128"/>
            </a:endParaRPr>
          </a:p>
        </p:txBody>
      </p:sp>
      <p:sp>
        <p:nvSpPr>
          <p:cNvPr id="337944" name="Rectangle 24"/>
          <p:cNvSpPr>
            <a:spLocks noChangeArrowheads="1"/>
          </p:cNvSpPr>
          <p:nvPr/>
        </p:nvSpPr>
        <p:spPr bwMode="auto">
          <a:xfrm>
            <a:off x="5029200" y="1477963"/>
            <a:ext cx="37338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After 2 iterations, averages are:</a:t>
            </a:r>
          </a:p>
        </p:txBody>
      </p:sp>
      <p:graphicFrame>
        <p:nvGraphicFramePr>
          <p:cNvPr id="337966" name="Group 46"/>
          <p:cNvGraphicFramePr>
            <a:graphicFrameLocks noGrp="1"/>
          </p:cNvGraphicFramePr>
          <p:nvPr/>
        </p:nvGraphicFramePr>
        <p:xfrm>
          <a:off x="5562600" y="2590800"/>
          <a:ext cx="2743200" cy="90487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4"/>
                                        </p:tgtEl>
                                        <p:attrNameLst>
                                          <p:attrName>style.visibility</p:attrName>
                                        </p:attrNameLst>
                                      </p:cBhvr>
                                      <p:to>
                                        <p:strVal val="visible"/>
                                      </p:to>
                                    </p:set>
                                    <p:animEffect transition="in" filter="checkerboard(across)">
                                      <p:cBhvr>
                                        <p:cTn id="7" dur="500"/>
                                        <p:tgtEl>
                                          <p:spTgt spid="3379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43">
                                            <p:txEl>
                                              <p:pRg st="0" end="0"/>
                                            </p:txEl>
                                          </p:spTgt>
                                        </p:tgtEl>
                                        <p:attrNameLst>
                                          <p:attrName>style.visibility</p:attrName>
                                        </p:attrNameLst>
                                      </p:cBhvr>
                                      <p:to>
                                        <p:strVal val="visible"/>
                                      </p:to>
                                    </p:set>
                                    <p:animEffect transition="in" filter="blinds(horizontal)">
                                      <p:cBhvr>
                                        <p:cTn id="15" dur="500"/>
                                        <p:tgtEl>
                                          <p:spTgt spid="3379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3">
                                            <p:txEl>
                                              <p:pRg st="1" end="1"/>
                                            </p:txEl>
                                          </p:spTgt>
                                        </p:tgtEl>
                                        <p:attrNameLst>
                                          <p:attrName>style.visibility</p:attrName>
                                        </p:attrNameLst>
                                      </p:cBhvr>
                                      <p:to>
                                        <p:strVal val="visible"/>
                                      </p:to>
                                    </p:set>
                                    <p:animEffect transition="in" filter="blinds(horizontal)">
                                      <p:cBhvr>
                                        <p:cTn id="20" dur="500"/>
                                        <p:tgtEl>
                                          <p:spTgt spid="3379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7943">
                                            <p:txEl>
                                              <p:pRg st="2" end="2"/>
                                            </p:txEl>
                                          </p:spTgt>
                                        </p:tgtEl>
                                        <p:attrNameLst>
                                          <p:attrName>style.visibility</p:attrName>
                                        </p:attrNameLst>
                                      </p:cBhvr>
                                      <p:to>
                                        <p:strVal val="visible"/>
                                      </p:to>
                                    </p:set>
                                    <p:animEffect transition="in" filter="blinds(horizontal)">
                                      <p:cBhvr>
                                        <p:cTn id="25" dur="500"/>
                                        <p:tgtEl>
                                          <p:spTgt spid="3379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43">
                                            <p:txEl>
                                              <p:pRg st="3" end="3"/>
                                            </p:txEl>
                                          </p:spTgt>
                                        </p:tgtEl>
                                        <p:attrNameLst>
                                          <p:attrName>style.visibility</p:attrName>
                                        </p:attrNameLst>
                                      </p:cBhvr>
                                      <p:to>
                                        <p:strVal val="visible"/>
                                      </p:to>
                                    </p:set>
                                    <p:animEffect transition="in" filter="blinds(horizontal)">
                                      <p:cBhvr>
                                        <p:cTn id="28" dur="500"/>
                                        <p:tgtEl>
                                          <p:spTgt spid="3379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7943">
                                            <p:txEl>
                                              <p:pRg st="4" end="4"/>
                                            </p:txEl>
                                          </p:spTgt>
                                        </p:tgtEl>
                                        <p:attrNameLst>
                                          <p:attrName>style.visibility</p:attrName>
                                        </p:attrNameLst>
                                      </p:cBhvr>
                                      <p:to>
                                        <p:strVal val="visible"/>
                                      </p:to>
                                    </p:set>
                                    <p:animEffect transition="in" filter="blinds(horizontal)">
                                      <p:cBhvr>
                                        <p:cTn id="31" dur="500"/>
                                        <p:tgtEl>
                                          <p:spTgt spid="337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3" grpId="0" build="p" autoUpdateAnimBg="0"/>
      <p:bldP spid="337944"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3644B2B-84EE-1B40-83EA-6A795CC1ADA3}" type="slidenum">
              <a:rPr lang="en-US" smtClean="0">
                <a:latin typeface="Times New Roman" charset="0"/>
              </a:rPr>
              <a:pPr/>
              <a:t>161</a:t>
            </a:fld>
            <a:endParaRPr lang="en-US">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Anomaly Detection (2)</a:t>
            </a:r>
          </a:p>
        </p:txBody>
      </p:sp>
      <p:sp>
        <p:nvSpPr>
          <p:cNvPr id="165892" name="Rectangle 3"/>
          <p:cNvSpPr>
            <a:spLocks noGrp="1" noChangeArrowheads="1"/>
          </p:cNvSpPr>
          <p:nvPr>
            <p:ph type="body" idx="1"/>
          </p:nvPr>
        </p:nvSpPr>
        <p:spPr/>
        <p:txBody>
          <a:bodyPr/>
          <a:lstStyle/>
          <a:p>
            <a:pPr eaLnBrk="1" hangingPunct="1">
              <a:lnSpc>
                <a:spcPct val="90000"/>
              </a:lnSpc>
              <a:spcAft>
                <a:spcPts val="600"/>
              </a:spcAft>
            </a:pPr>
            <a:r>
              <a:rPr lang="en-US" sz="2800" dirty="0"/>
              <a:t>To make this approach more robust, must incorporate the variance</a:t>
            </a:r>
          </a:p>
          <a:p>
            <a:pPr eaLnBrk="1" hangingPunct="1">
              <a:lnSpc>
                <a:spcPct val="90000"/>
              </a:lnSpc>
              <a:spcAft>
                <a:spcPts val="600"/>
              </a:spcAft>
            </a:pPr>
            <a:r>
              <a:rPr lang="en-US" sz="2800" dirty="0"/>
              <a:t>Can also combine </a:t>
            </a:r>
            <a:r>
              <a:rPr lang="en-US" sz="2800" dirty="0">
                <a:latin typeface="Times-Roman" charset="0"/>
              </a:rPr>
              <a:t>N</a:t>
            </a:r>
            <a:r>
              <a:rPr lang="en-US" sz="2800" dirty="0"/>
              <a:t> stats </a:t>
            </a:r>
            <a:r>
              <a:rPr lang="en-US" sz="2800" dirty="0">
                <a:latin typeface="Times-Roman" charset="0"/>
              </a:rPr>
              <a:t>S</a:t>
            </a:r>
            <a:r>
              <a:rPr lang="en-US" sz="2800" baseline="-25000" dirty="0">
                <a:latin typeface="Times-Roman" charset="0"/>
              </a:rPr>
              <a:t>i</a:t>
            </a:r>
            <a:r>
              <a:rPr lang="en-US" sz="2800" dirty="0"/>
              <a:t> as, say,</a:t>
            </a:r>
          </a:p>
          <a:p>
            <a:pPr eaLnBrk="1" hangingPunct="1">
              <a:lnSpc>
                <a:spcPct val="90000"/>
              </a:lnSpc>
              <a:spcAft>
                <a:spcPts val="600"/>
              </a:spcAft>
              <a:buFont typeface="Wingdings" charset="2"/>
              <a:buNone/>
            </a:pPr>
            <a:r>
              <a:rPr lang="en-US" sz="2800" dirty="0"/>
              <a:t>	</a:t>
            </a:r>
            <a:r>
              <a:rPr lang="en-US" sz="2800" dirty="0">
                <a:latin typeface="Times-Roman" charset="0"/>
              </a:rPr>
              <a:t>T = (S</a:t>
            </a:r>
            <a:r>
              <a:rPr lang="en-US" sz="2800" baseline="-25000" dirty="0">
                <a:latin typeface="Times-Roman" charset="0"/>
              </a:rPr>
              <a:t>1</a:t>
            </a:r>
            <a:r>
              <a:rPr lang="en-US" sz="2800" dirty="0">
                <a:latin typeface="Times-Roman" charset="0"/>
              </a:rPr>
              <a:t> + S</a:t>
            </a:r>
            <a:r>
              <a:rPr lang="en-US" sz="2800" baseline="-25000" dirty="0">
                <a:latin typeface="Times-Roman" charset="0"/>
              </a:rPr>
              <a:t>2</a:t>
            </a:r>
            <a:r>
              <a:rPr lang="en-US" sz="2800" dirty="0">
                <a:latin typeface="Times-Roman" charset="0"/>
              </a:rPr>
              <a:t> + S</a:t>
            </a:r>
            <a:r>
              <a:rPr lang="en-US" sz="2800" baseline="-25000" dirty="0">
                <a:latin typeface="Times-Roman" charset="0"/>
              </a:rPr>
              <a:t>3</a:t>
            </a:r>
            <a:r>
              <a:rPr lang="en-US" sz="2800" dirty="0">
                <a:latin typeface="Times-Roman" charset="0"/>
              </a:rPr>
              <a:t> + … + S</a:t>
            </a:r>
            <a:r>
              <a:rPr lang="en-US" sz="2800" baseline="-25000" dirty="0">
                <a:latin typeface="Times-Roman" charset="0"/>
              </a:rPr>
              <a:t>N</a:t>
            </a:r>
            <a:r>
              <a:rPr lang="en-US" sz="2800" dirty="0">
                <a:latin typeface="Times-Roman" charset="0"/>
              </a:rPr>
              <a:t>) / N</a:t>
            </a:r>
            <a:endParaRPr lang="en-US" sz="2800" dirty="0"/>
          </a:p>
          <a:p>
            <a:pPr eaLnBrk="1" hangingPunct="1">
              <a:lnSpc>
                <a:spcPct val="90000"/>
              </a:lnSpc>
              <a:spcAft>
                <a:spcPts val="600"/>
              </a:spcAft>
              <a:buFont typeface="Wingdings" charset="2"/>
              <a:buNone/>
            </a:pPr>
            <a:r>
              <a:rPr lang="en-US" sz="2800" dirty="0"/>
              <a:t>	to obtain a more complete view of “normal”</a:t>
            </a:r>
          </a:p>
          <a:p>
            <a:pPr eaLnBrk="1" hangingPunct="1">
              <a:lnSpc>
                <a:spcPct val="90000"/>
              </a:lnSpc>
              <a:spcAft>
                <a:spcPts val="600"/>
              </a:spcAft>
            </a:pPr>
            <a:r>
              <a:rPr lang="en-US" sz="2800" dirty="0"/>
              <a:t>Similar (but more sophisticated) approach is used in an IDS known as </a:t>
            </a:r>
            <a:r>
              <a:rPr lang="en-US" sz="2800" b="1" dirty="0">
                <a:solidFill>
                  <a:schemeClr val="accent2"/>
                </a:solidFill>
              </a:rPr>
              <a:t>NIDES</a:t>
            </a:r>
            <a:endParaRPr lang="en-US" sz="2800" dirty="0"/>
          </a:p>
          <a:p>
            <a:pPr eaLnBrk="1" hangingPunct="1">
              <a:lnSpc>
                <a:spcPct val="90000"/>
              </a:lnSpc>
              <a:spcAft>
                <a:spcPts val="600"/>
              </a:spcAft>
            </a:pPr>
            <a:r>
              <a:rPr lang="en-US" sz="2800" dirty="0"/>
              <a:t>NIDES combines anomaly &amp; signature IDS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EEC38D8-8D63-C644-BB09-0D94E603B4C2}" type="slidenum">
              <a:rPr lang="en-US" smtClean="0">
                <a:latin typeface="Times New Roman" charset="0"/>
              </a:rPr>
              <a:pPr/>
              <a:t>162</a:t>
            </a:fld>
            <a:endParaRPr lang="en-US">
              <a:latin typeface="Times New Roman" charset="0"/>
            </a:endParaRPr>
          </a:p>
        </p:txBody>
      </p:sp>
      <p:sp>
        <p:nvSpPr>
          <p:cNvPr id="166915" name="Rectangle 2"/>
          <p:cNvSpPr>
            <a:spLocks noGrp="1" noChangeArrowheads="1"/>
          </p:cNvSpPr>
          <p:nvPr>
            <p:ph type="title"/>
          </p:nvPr>
        </p:nvSpPr>
        <p:spPr>
          <a:xfrm>
            <a:off x="685800" y="381000"/>
            <a:ext cx="7848600" cy="990600"/>
          </a:xfrm>
        </p:spPr>
        <p:txBody>
          <a:bodyPr/>
          <a:lstStyle/>
          <a:p>
            <a:pPr eaLnBrk="1" hangingPunct="1"/>
            <a:r>
              <a:rPr lang="en-US"/>
              <a:t>Anomaly Detection Issues</a:t>
            </a:r>
          </a:p>
        </p:txBody>
      </p:sp>
      <p:sp>
        <p:nvSpPr>
          <p:cNvPr id="166916" name="Rectangle 3"/>
          <p:cNvSpPr>
            <a:spLocks noGrp="1" noChangeArrowheads="1"/>
          </p:cNvSpPr>
          <p:nvPr>
            <p:ph type="body" idx="1"/>
          </p:nvPr>
        </p:nvSpPr>
        <p:spPr>
          <a:xfrm>
            <a:off x="457200" y="1524000"/>
            <a:ext cx="8229600" cy="4648200"/>
          </a:xfrm>
        </p:spPr>
        <p:txBody>
          <a:bodyPr/>
          <a:lstStyle/>
          <a:p>
            <a:pPr eaLnBrk="1" hangingPunct="1">
              <a:lnSpc>
                <a:spcPct val="85000"/>
              </a:lnSpc>
              <a:spcAft>
                <a:spcPts val="600"/>
              </a:spcAft>
            </a:pPr>
            <a:r>
              <a:rPr lang="en-US" sz="2800"/>
              <a:t>Systems constantly evolve and so must IDS</a:t>
            </a:r>
          </a:p>
          <a:p>
            <a:pPr lvl="1" eaLnBrk="1" hangingPunct="1">
              <a:lnSpc>
                <a:spcPct val="85000"/>
              </a:lnSpc>
              <a:spcAft>
                <a:spcPts val="600"/>
              </a:spcAft>
            </a:pPr>
            <a:r>
              <a:rPr lang="en-US" sz="2400"/>
              <a:t>Static system would place huge burden on admin </a:t>
            </a:r>
          </a:p>
          <a:p>
            <a:pPr lvl="1" eaLnBrk="1" hangingPunct="1">
              <a:lnSpc>
                <a:spcPct val="85000"/>
              </a:lnSpc>
              <a:spcAft>
                <a:spcPts val="600"/>
              </a:spcAft>
            </a:pPr>
            <a:r>
              <a:rPr lang="en-US" sz="2400"/>
              <a:t>But evolving IDS makes it possible for attacker to (slowly) convince IDS that an attack is normal</a:t>
            </a:r>
          </a:p>
          <a:p>
            <a:pPr lvl="1" eaLnBrk="1" hangingPunct="1">
              <a:lnSpc>
                <a:spcPct val="85000"/>
              </a:lnSpc>
              <a:spcAft>
                <a:spcPts val="600"/>
              </a:spcAft>
            </a:pPr>
            <a:r>
              <a:rPr lang="en-US" sz="2400"/>
              <a:t>Attacker may win simply by “going slow”</a:t>
            </a:r>
          </a:p>
          <a:p>
            <a:pPr eaLnBrk="1" hangingPunct="1">
              <a:lnSpc>
                <a:spcPct val="85000"/>
              </a:lnSpc>
              <a:spcAft>
                <a:spcPts val="600"/>
              </a:spcAft>
            </a:pPr>
            <a:r>
              <a:rPr lang="en-US" sz="2800"/>
              <a:t>What does “abnormal” really mean?</a:t>
            </a:r>
          </a:p>
          <a:p>
            <a:pPr lvl="1" eaLnBrk="1" hangingPunct="1">
              <a:lnSpc>
                <a:spcPct val="85000"/>
              </a:lnSpc>
              <a:spcAft>
                <a:spcPts val="600"/>
              </a:spcAft>
            </a:pPr>
            <a:r>
              <a:rPr lang="en-US" sz="2400"/>
              <a:t>Indicates there may be an attack</a:t>
            </a:r>
          </a:p>
          <a:p>
            <a:pPr lvl="1" eaLnBrk="1" hangingPunct="1">
              <a:lnSpc>
                <a:spcPct val="85000"/>
              </a:lnSpc>
              <a:spcAft>
                <a:spcPts val="600"/>
              </a:spcAft>
            </a:pPr>
            <a:r>
              <a:rPr lang="en-US" sz="2400"/>
              <a:t>Might not be any specific info about “attack”</a:t>
            </a:r>
          </a:p>
          <a:p>
            <a:pPr lvl="1" eaLnBrk="1" hangingPunct="1">
              <a:lnSpc>
                <a:spcPct val="85000"/>
              </a:lnSpc>
              <a:spcAft>
                <a:spcPts val="600"/>
              </a:spcAft>
            </a:pPr>
            <a:r>
              <a:rPr lang="en-US" sz="2400"/>
              <a:t>How to respond to such vague information?</a:t>
            </a:r>
          </a:p>
          <a:p>
            <a:pPr lvl="1" eaLnBrk="1" hangingPunct="1">
              <a:lnSpc>
                <a:spcPct val="85000"/>
              </a:lnSpc>
              <a:spcAft>
                <a:spcPts val="600"/>
              </a:spcAft>
            </a:pPr>
            <a:r>
              <a:rPr lang="en-US" sz="2400"/>
              <a:t>In contrast, signature detection is very specific</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F67F9A7-70E8-7949-B546-B4EADF48B41D}" type="slidenum">
              <a:rPr lang="en-US" smtClean="0">
                <a:latin typeface="Times New Roman" charset="0"/>
              </a:rPr>
              <a:pPr/>
              <a:t>163</a:t>
            </a:fld>
            <a:endParaRPr lang="en-US">
              <a:latin typeface="Times New Roman" charset="0"/>
            </a:endParaRPr>
          </a:p>
        </p:txBody>
      </p:sp>
      <p:sp>
        <p:nvSpPr>
          <p:cNvPr id="167939" name="Rectangle 2"/>
          <p:cNvSpPr>
            <a:spLocks noGrp="1" noChangeArrowheads="1"/>
          </p:cNvSpPr>
          <p:nvPr>
            <p:ph type="title"/>
          </p:nvPr>
        </p:nvSpPr>
        <p:spPr>
          <a:xfrm>
            <a:off x="685800" y="533400"/>
            <a:ext cx="7772400" cy="1143000"/>
          </a:xfrm>
        </p:spPr>
        <p:txBody>
          <a:bodyPr/>
          <a:lstStyle/>
          <a:p>
            <a:pPr eaLnBrk="1" hangingPunct="1"/>
            <a:r>
              <a:rPr lang="en-US"/>
              <a:t>Anomaly Detection</a:t>
            </a:r>
          </a:p>
        </p:txBody>
      </p:sp>
      <p:sp>
        <p:nvSpPr>
          <p:cNvPr id="167940" name="Rectangle 3"/>
          <p:cNvSpPr>
            <a:spLocks noGrp="1" noChangeArrowheads="1"/>
          </p:cNvSpPr>
          <p:nvPr>
            <p:ph type="body" idx="1"/>
          </p:nvPr>
        </p:nvSpPr>
        <p:spPr>
          <a:xfrm>
            <a:off x="685800" y="1828800"/>
            <a:ext cx="7924800" cy="4343400"/>
          </a:xfrm>
        </p:spPr>
        <p:txBody>
          <a:bodyPr/>
          <a:lstStyle/>
          <a:p>
            <a:pPr eaLnBrk="1" hangingPunct="1">
              <a:lnSpc>
                <a:spcPct val="85000"/>
              </a:lnSpc>
              <a:spcAft>
                <a:spcPts val="600"/>
              </a:spcAft>
            </a:pPr>
            <a:r>
              <a:rPr lang="en-US" sz="2800"/>
              <a:t>Advantages?</a:t>
            </a:r>
          </a:p>
          <a:p>
            <a:pPr lvl="1" eaLnBrk="1" hangingPunct="1">
              <a:lnSpc>
                <a:spcPct val="85000"/>
              </a:lnSpc>
              <a:spcAft>
                <a:spcPts val="600"/>
              </a:spcAft>
            </a:pPr>
            <a:r>
              <a:rPr lang="en-US" sz="2400"/>
              <a:t>Chance of detecting unknown attacks</a:t>
            </a:r>
          </a:p>
          <a:p>
            <a:pPr eaLnBrk="1" hangingPunct="1">
              <a:lnSpc>
                <a:spcPct val="85000"/>
              </a:lnSpc>
              <a:spcAft>
                <a:spcPts val="600"/>
              </a:spcAft>
            </a:pPr>
            <a:r>
              <a:rPr lang="en-US" sz="2800"/>
              <a:t>Disadvantages?</a:t>
            </a:r>
          </a:p>
          <a:p>
            <a:pPr lvl="1" eaLnBrk="1" hangingPunct="1">
              <a:lnSpc>
                <a:spcPct val="85000"/>
              </a:lnSpc>
              <a:spcAft>
                <a:spcPts val="600"/>
              </a:spcAft>
            </a:pPr>
            <a:r>
              <a:rPr lang="en-US" sz="2400"/>
              <a:t>Cannot use anomaly detection alone…</a:t>
            </a:r>
          </a:p>
          <a:p>
            <a:pPr lvl="1" eaLnBrk="1" hangingPunct="1">
              <a:lnSpc>
                <a:spcPct val="85000"/>
              </a:lnSpc>
              <a:spcAft>
                <a:spcPts val="600"/>
              </a:spcAft>
            </a:pPr>
            <a:r>
              <a:rPr lang="en-US" sz="2400"/>
              <a:t>…must be used with signature detection</a:t>
            </a:r>
          </a:p>
          <a:p>
            <a:pPr lvl="1" eaLnBrk="1" hangingPunct="1">
              <a:lnSpc>
                <a:spcPct val="85000"/>
              </a:lnSpc>
              <a:spcAft>
                <a:spcPts val="600"/>
              </a:spcAft>
            </a:pPr>
            <a:r>
              <a:rPr lang="en-US" sz="2400"/>
              <a:t>Reliability is unclear</a:t>
            </a:r>
          </a:p>
          <a:p>
            <a:pPr lvl="1" eaLnBrk="1" hangingPunct="1">
              <a:lnSpc>
                <a:spcPct val="85000"/>
              </a:lnSpc>
              <a:spcAft>
                <a:spcPts val="600"/>
              </a:spcAft>
            </a:pPr>
            <a:r>
              <a:rPr lang="en-US" sz="2400"/>
              <a:t>May be subject to attack</a:t>
            </a:r>
          </a:p>
          <a:p>
            <a:pPr lvl="1" eaLnBrk="1" hangingPunct="1">
              <a:lnSpc>
                <a:spcPct val="85000"/>
              </a:lnSpc>
              <a:spcAft>
                <a:spcPts val="600"/>
              </a:spcAft>
            </a:pPr>
            <a:r>
              <a:rPr lang="en-US" sz="2400"/>
              <a:t>Anomaly detection indicates “something unusual”, but lacks specific info on possible attack</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026BCB5-17CD-A242-9A45-FCC1276B1E98}" type="slidenum">
              <a:rPr lang="en-US" smtClean="0">
                <a:latin typeface="Times New Roman" charset="0"/>
              </a:rPr>
              <a:pPr/>
              <a:t>164</a:t>
            </a:fld>
            <a:endParaRPr lang="en-US">
              <a:latin typeface="Times New Roman" charset="0"/>
            </a:endParaRPr>
          </a:p>
        </p:txBody>
      </p:sp>
      <p:sp>
        <p:nvSpPr>
          <p:cNvPr id="168963" name="Rectangle 2"/>
          <p:cNvSpPr>
            <a:spLocks noGrp="1" noChangeArrowheads="1"/>
          </p:cNvSpPr>
          <p:nvPr>
            <p:ph type="title"/>
          </p:nvPr>
        </p:nvSpPr>
        <p:spPr>
          <a:xfrm>
            <a:off x="685800" y="228600"/>
            <a:ext cx="7848600" cy="1295400"/>
          </a:xfrm>
        </p:spPr>
        <p:txBody>
          <a:bodyPr/>
          <a:lstStyle/>
          <a:p>
            <a:pPr eaLnBrk="1" hangingPunct="1">
              <a:lnSpc>
                <a:spcPct val="90000"/>
              </a:lnSpc>
            </a:pPr>
            <a:r>
              <a:rPr lang="en-US"/>
              <a:t>Anomaly Detection: The Bottom Line</a:t>
            </a:r>
          </a:p>
        </p:txBody>
      </p:sp>
      <p:sp>
        <p:nvSpPr>
          <p:cNvPr id="168964" name="Rectangle 3"/>
          <p:cNvSpPr>
            <a:spLocks noGrp="1" noChangeArrowheads="1"/>
          </p:cNvSpPr>
          <p:nvPr>
            <p:ph type="body" idx="1"/>
          </p:nvPr>
        </p:nvSpPr>
        <p:spPr>
          <a:xfrm>
            <a:off x="533400" y="1752600"/>
            <a:ext cx="8229600" cy="4419600"/>
          </a:xfrm>
        </p:spPr>
        <p:txBody>
          <a:bodyPr/>
          <a:lstStyle/>
          <a:p>
            <a:pPr eaLnBrk="1" hangingPunct="1">
              <a:lnSpc>
                <a:spcPct val="85000"/>
              </a:lnSpc>
              <a:spcAft>
                <a:spcPts val="600"/>
              </a:spcAft>
            </a:pPr>
            <a:r>
              <a:rPr lang="en-US" sz="2800"/>
              <a:t>Anomaly-based IDS is active research topic</a:t>
            </a:r>
          </a:p>
          <a:p>
            <a:pPr eaLnBrk="1" hangingPunct="1">
              <a:lnSpc>
                <a:spcPct val="85000"/>
              </a:lnSpc>
              <a:spcAft>
                <a:spcPts val="600"/>
              </a:spcAft>
            </a:pPr>
            <a:r>
              <a:rPr lang="en-US" sz="2800"/>
              <a:t>Many security experts have high hopes for its ultimate success</a:t>
            </a:r>
          </a:p>
          <a:p>
            <a:pPr eaLnBrk="1" hangingPunct="1">
              <a:lnSpc>
                <a:spcPct val="85000"/>
              </a:lnSpc>
              <a:spcAft>
                <a:spcPts val="600"/>
              </a:spcAft>
            </a:pPr>
            <a:r>
              <a:rPr lang="en-US" sz="2800"/>
              <a:t>Often cited as key future security technology</a:t>
            </a:r>
          </a:p>
          <a:p>
            <a:pPr eaLnBrk="1" hangingPunct="1">
              <a:lnSpc>
                <a:spcPct val="85000"/>
              </a:lnSpc>
              <a:spcAft>
                <a:spcPts val="600"/>
              </a:spcAft>
            </a:pPr>
            <a:r>
              <a:rPr lang="en-US" sz="2800"/>
              <a:t>Hackers are not convinced!</a:t>
            </a:r>
          </a:p>
          <a:p>
            <a:pPr lvl="1" eaLnBrk="1" hangingPunct="1">
              <a:lnSpc>
                <a:spcPct val="85000"/>
              </a:lnSpc>
              <a:spcAft>
                <a:spcPts val="600"/>
              </a:spcAft>
            </a:pPr>
            <a:r>
              <a:rPr lang="en-US" sz="2400"/>
              <a:t>Title of a talk at Defcon: “Why Anomaly-based IDS is an Attacker’s Best Friend”</a:t>
            </a:r>
          </a:p>
          <a:p>
            <a:pPr eaLnBrk="1" hangingPunct="1">
              <a:lnSpc>
                <a:spcPct val="85000"/>
              </a:lnSpc>
              <a:spcAft>
                <a:spcPts val="600"/>
              </a:spcAft>
            </a:pPr>
            <a:r>
              <a:rPr lang="en-US" sz="2800"/>
              <a:t>Anomaly detection is difficult and tricky</a:t>
            </a:r>
          </a:p>
          <a:p>
            <a:pPr eaLnBrk="1" hangingPunct="1">
              <a:lnSpc>
                <a:spcPct val="85000"/>
              </a:lnSpc>
              <a:spcAft>
                <a:spcPts val="600"/>
              </a:spcAft>
            </a:pPr>
            <a:r>
              <a:rPr lang="en-US" sz="2800"/>
              <a:t>As hard as AI?</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1DD6D8B-8731-2944-ABF7-C8A752A08C92}" type="slidenum">
              <a:rPr lang="en-US" smtClean="0">
                <a:latin typeface="Times New Roman" charset="0"/>
              </a:rPr>
              <a:pPr/>
              <a:t>165</a:t>
            </a:fld>
            <a:endParaRPr lang="en-US">
              <a:latin typeface="Times New Roman" charset="0"/>
            </a:endParaRPr>
          </a:p>
        </p:txBody>
      </p:sp>
      <p:sp>
        <p:nvSpPr>
          <p:cNvPr id="169987" name="Rectangle 2"/>
          <p:cNvSpPr>
            <a:spLocks noGrp="1" noChangeArrowheads="1"/>
          </p:cNvSpPr>
          <p:nvPr>
            <p:ph type="title"/>
          </p:nvPr>
        </p:nvSpPr>
        <p:spPr>
          <a:xfrm>
            <a:off x="685800" y="381000"/>
            <a:ext cx="7772400" cy="1143000"/>
          </a:xfrm>
        </p:spPr>
        <p:txBody>
          <a:bodyPr/>
          <a:lstStyle/>
          <a:p>
            <a:pPr eaLnBrk="1" hangingPunct="1"/>
            <a:r>
              <a:rPr lang="en-US"/>
              <a:t>Access Control Summary</a:t>
            </a:r>
          </a:p>
        </p:txBody>
      </p:sp>
      <p:sp>
        <p:nvSpPr>
          <p:cNvPr id="169988" name="Rectangle 3"/>
          <p:cNvSpPr>
            <a:spLocks noGrp="1" noChangeArrowheads="1"/>
          </p:cNvSpPr>
          <p:nvPr>
            <p:ph type="body" idx="1"/>
          </p:nvPr>
        </p:nvSpPr>
        <p:spPr>
          <a:xfrm>
            <a:off x="685800" y="1676400"/>
            <a:ext cx="7772400" cy="4419600"/>
          </a:xfrm>
        </p:spPr>
        <p:txBody>
          <a:bodyPr/>
          <a:lstStyle/>
          <a:p>
            <a:pPr eaLnBrk="1" hangingPunct="1"/>
            <a:r>
              <a:rPr lang="en-US" sz="3600"/>
              <a:t>Authentication and authorization</a:t>
            </a:r>
          </a:p>
          <a:p>
            <a:pPr lvl="1" eaLnBrk="1" hangingPunct="1"/>
            <a:r>
              <a:rPr lang="en-US" sz="3200"/>
              <a:t>Authentication </a:t>
            </a:r>
            <a:r>
              <a:rPr lang="en-US">
                <a:sym typeface="Symbol" charset="2"/>
              </a:rPr>
              <a:t></a:t>
            </a:r>
            <a:r>
              <a:rPr lang="en-US" sz="3200"/>
              <a:t> who goes there?</a:t>
            </a:r>
          </a:p>
          <a:p>
            <a:pPr lvl="2" eaLnBrk="1" hangingPunct="1"/>
            <a:r>
              <a:rPr lang="en-US" sz="2800"/>
              <a:t>Passwords </a:t>
            </a:r>
            <a:r>
              <a:rPr lang="en-US">
                <a:sym typeface="Symbol" charset="2"/>
              </a:rPr>
              <a:t></a:t>
            </a:r>
            <a:r>
              <a:rPr lang="en-US" sz="2800"/>
              <a:t> something you know</a:t>
            </a:r>
          </a:p>
          <a:p>
            <a:pPr lvl="2" eaLnBrk="1" hangingPunct="1"/>
            <a:r>
              <a:rPr lang="en-US" sz="2800"/>
              <a:t>Biometrics </a:t>
            </a:r>
            <a:r>
              <a:rPr lang="en-US">
                <a:sym typeface="Symbol" charset="2"/>
              </a:rPr>
              <a:t></a:t>
            </a:r>
            <a:r>
              <a:rPr lang="en-US" sz="2800"/>
              <a:t> something you are (you are your key)</a:t>
            </a:r>
          </a:p>
          <a:p>
            <a:pPr lvl="2" eaLnBrk="1" hangingPunct="1"/>
            <a:r>
              <a:rPr lang="en-US" sz="2800"/>
              <a:t>Something you have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D600C33-8A0C-9A4C-9036-71B3CA29068D}" type="slidenum">
              <a:rPr lang="en-US" smtClean="0">
                <a:latin typeface="Times New Roman" charset="0"/>
              </a:rPr>
              <a:pPr/>
              <a:t>166</a:t>
            </a:fld>
            <a:endParaRPr lang="en-US">
              <a:latin typeface="Times New Roman" charset="0"/>
            </a:endParaRPr>
          </a:p>
        </p:txBody>
      </p:sp>
      <p:sp>
        <p:nvSpPr>
          <p:cNvPr id="171011" name="Rectangle 2"/>
          <p:cNvSpPr>
            <a:spLocks noGrp="1" noChangeArrowheads="1"/>
          </p:cNvSpPr>
          <p:nvPr>
            <p:ph type="title"/>
          </p:nvPr>
        </p:nvSpPr>
        <p:spPr>
          <a:xfrm>
            <a:off x="685800" y="457200"/>
            <a:ext cx="7772400" cy="1143000"/>
          </a:xfrm>
        </p:spPr>
        <p:txBody>
          <a:bodyPr/>
          <a:lstStyle/>
          <a:p>
            <a:pPr eaLnBrk="1" hangingPunct="1"/>
            <a:r>
              <a:rPr lang="en-US"/>
              <a:t>Access Control Summary</a:t>
            </a:r>
          </a:p>
        </p:txBody>
      </p:sp>
      <p:sp>
        <p:nvSpPr>
          <p:cNvPr id="171012" name="Rectangle 3"/>
          <p:cNvSpPr>
            <a:spLocks noGrp="1" noChangeArrowheads="1"/>
          </p:cNvSpPr>
          <p:nvPr>
            <p:ph type="body" idx="1"/>
          </p:nvPr>
        </p:nvSpPr>
        <p:spPr>
          <a:xfrm>
            <a:off x="685800" y="1752600"/>
            <a:ext cx="8153400" cy="4267200"/>
          </a:xfrm>
        </p:spPr>
        <p:txBody>
          <a:bodyPr/>
          <a:lstStyle/>
          <a:p>
            <a:pPr eaLnBrk="1" hangingPunct="1">
              <a:lnSpc>
                <a:spcPct val="90000"/>
              </a:lnSpc>
              <a:spcAft>
                <a:spcPts val="600"/>
              </a:spcAft>
            </a:pPr>
            <a:r>
              <a:rPr lang="en-US" sz="2800" dirty="0"/>
              <a:t>Authorization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Access control matrix/</a:t>
            </a:r>
            <a:r>
              <a:rPr lang="en-US" sz="2400" dirty="0" err="1"/>
              <a:t>ACLs</a:t>
            </a:r>
            <a:r>
              <a:rPr lang="en-US" sz="2400" dirty="0"/>
              <a:t>/Capabilities</a:t>
            </a:r>
          </a:p>
          <a:p>
            <a:pPr lvl="1" eaLnBrk="1" hangingPunct="1">
              <a:lnSpc>
                <a:spcPct val="90000"/>
              </a:lnSpc>
              <a:spcAft>
                <a:spcPts val="600"/>
              </a:spcAft>
            </a:pPr>
            <a:r>
              <a:rPr lang="en-US" sz="2400" dirty="0"/>
              <a:t>MLS/Multilateral security</a:t>
            </a:r>
          </a:p>
          <a:p>
            <a:pPr lvl="1" eaLnBrk="1" hangingPunct="1">
              <a:lnSpc>
                <a:spcPct val="90000"/>
              </a:lnSpc>
              <a:spcAft>
                <a:spcPts val="600"/>
              </a:spcAft>
            </a:pPr>
            <a:r>
              <a:rPr lang="en-US" sz="2400" dirty="0"/>
              <a:t>BLP/</a:t>
            </a:r>
            <a:r>
              <a:rPr lang="en-US" sz="2400" dirty="0" err="1"/>
              <a:t>Biba</a:t>
            </a:r>
            <a:endParaRPr lang="en-US" sz="2400" dirty="0"/>
          </a:p>
          <a:p>
            <a:pPr lvl="1" eaLnBrk="1" hangingPunct="1">
              <a:lnSpc>
                <a:spcPct val="90000"/>
              </a:lnSpc>
              <a:spcAft>
                <a:spcPts val="600"/>
              </a:spcAft>
            </a:pPr>
            <a:r>
              <a:rPr lang="en-US" sz="2400" dirty="0"/>
              <a:t>Covert channel</a:t>
            </a:r>
          </a:p>
          <a:p>
            <a:pPr lvl="1" eaLnBrk="1" hangingPunct="1">
              <a:lnSpc>
                <a:spcPct val="90000"/>
              </a:lnSpc>
              <a:spcAft>
                <a:spcPts val="600"/>
              </a:spcAft>
            </a:pPr>
            <a:r>
              <a:rPr lang="en-US" sz="2400" dirty="0"/>
              <a:t>Inference control</a:t>
            </a:r>
          </a:p>
          <a:p>
            <a:pPr lvl="1" eaLnBrk="1" hangingPunct="1">
              <a:lnSpc>
                <a:spcPct val="90000"/>
              </a:lnSpc>
              <a:spcAft>
                <a:spcPts val="600"/>
              </a:spcAft>
            </a:pPr>
            <a:r>
              <a:rPr lang="en-US" sz="2400" dirty="0"/>
              <a:t>CAPTCHA</a:t>
            </a:r>
          </a:p>
          <a:p>
            <a:pPr lvl="1" eaLnBrk="1" hangingPunct="1">
              <a:lnSpc>
                <a:spcPct val="90000"/>
              </a:lnSpc>
              <a:spcAft>
                <a:spcPts val="600"/>
              </a:spcAft>
            </a:pPr>
            <a:r>
              <a:rPr lang="en-US" sz="2400" dirty="0"/>
              <a:t>Firewalls</a:t>
            </a:r>
          </a:p>
          <a:p>
            <a:pPr lvl="1" eaLnBrk="1" hangingPunct="1">
              <a:lnSpc>
                <a:spcPct val="90000"/>
              </a:lnSpc>
              <a:spcAft>
                <a:spcPts val="600"/>
              </a:spcAft>
            </a:pPr>
            <a:r>
              <a:rPr lang="en-US" sz="2400" dirty="0"/>
              <a:t>IDS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F0F24AC-693C-5C41-9EB7-1993EA4D99FE}" type="slidenum">
              <a:rPr lang="en-US" smtClean="0">
                <a:latin typeface="Times New Roman" charset="0"/>
              </a:rPr>
              <a:pPr/>
              <a:t>167</a:t>
            </a:fld>
            <a:endParaRPr lang="en-US">
              <a:latin typeface="Times New Roman" charset="0"/>
            </a:endParaRPr>
          </a:p>
        </p:txBody>
      </p:sp>
      <p:sp>
        <p:nvSpPr>
          <p:cNvPr id="172035" name="Rectangle 2"/>
          <p:cNvSpPr>
            <a:spLocks noGrp="1" noChangeArrowheads="1"/>
          </p:cNvSpPr>
          <p:nvPr>
            <p:ph type="title"/>
          </p:nvPr>
        </p:nvSpPr>
        <p:spPr/>
        <p:txBody>
          <a:bodyPr/>
          <a:lstStyle/>
          <a:p>
            <a:pPr eaLnBrk="1" hangingPunct="1"/>
            <a:r>
              <a:rPr lang="en-US"/>
              <a:t>Coming Attractions…</a:t>
            </a:r>
          </a:p>
        </p:txBody>
      </p:sp>
      <p:sp>
        <p:nvSpPr>
          <p:cNvPr id="172036" name="Rectangle 3"/>
          <p:cNvSpPr>
            <a:spLocks noGrp="1" noChangeArrowheads="1"/>
          </p:cNvSpPr>
          <p:nvPr>
            <p:ph type="body" idx="1"/>
          </p:nvPr>
        </p:nvSpPr>
        <p:spPr/>
        <p:txBody>
          <a:bodyPr/>
          <a:lstStyle/>
          <a:p>
            <a:pPr eaLnBrk="1" hangingPunct="1">
              <a:lnSpc>
                <a:spcPct val="90000"/>
              </a:lnSpc>
            </a:pPr>
            <a:r>
              <a:rPr lang="en-US" sz="2800"/>
              <a:t>Security protocols</a:t>
            </a:r>
          </a:p>
          <a:p>
            <a:pPr lvl="1" eaLnBrk="1" hangingPunct="1">
              <a:lnSpc>
                <a:spcPct val="90000"/>
              </a:lnSpc>
            </a:pPr>
            <a:r>
              <a:rPr lang="en-US" sz="2400"/>
              <a:t>Generic authentication protocols</a:t>
            </a:r>
          </a:p>
          <a:p>
            <a:pPr lvl="1" eaLnBrk="1" hangingPunct="1">
              <a:lnSpc>
                <a:spcPct val="90000"/>
              </a:lnSpc>
            </a:pPr>
            <a:r>
              <a:rPr lang="en-US" sz="2400"/>
              <a:t>SSH</a:t>
            </a:r>
          </a:p>
          <a:p>
            <a:pPr lvl="1" eaLnBrk="1" hangingPunct="1">
              <a:lnSpc>
                <a:spcPct val="90000"/>
              </a:lnSpc>
            </a:pPr>
            <a:r>
              <a:rPr lang="en-US" sz="2400"/>
              <a:t>SSL</a:t>
            </a:r>
          </a:p>
          <a:p>
            <a:pPr lvl="1" eaLnBrk="1" hangingPunct="1">
              <a:lnSpc>
                <a:spcPct val="90000"/>
              </a:lnSpc>
            </a:pPr>
            <a:r>
              <a:rPr lang="en-US" sz="2400"/>
              <a:t>IPSec</a:t>
            </a:r>
          </a:p>
          <a:p>
            <a:pPr lvl="1" eaLnBrk="1" hangingPunct="1">
              <a:lnSpc>
                <a:spcPct val="90000"/>
              </a:lnSpc>
            </a:pPr>
            <a:r>
              <a:rPr lang="en-US" sz="2400"/>
              <a:t>Kerberos</a:t>
            </a:r>
          </a:p>
          <a:p>
            <a:pPr lvl="1" eaLnBrk="1" hangingPunct="1">
              <a:lnSpc>
                <a:spcPct val="90000"/>
              </a:lnSpc>
            </a:pPr>
            <a:r>
              <a:rPr lang="en-US" sz="2400"/>
              <a:t>WEP</a:t>
            </a:r>
          </a:p>
          <a:p>
            <a:pPr lvl="1" eaLnBrk="1" hangingPunct="1">
              <a:lnSpc>
                <a:spcPct val="90000"/>
              </a:lnSpc>
            </a:pPr>
            <a:r>
              <a:rPr lang="en-US" sz="2400"/>
              <a:t>GSM</a:t>
            </a:r>
          </a:p>
          <a:p>
            <a:pPr eaLnBrk="1" hangingPunct="1">
              <a:lnSpc>
                <a:spcPct val="90000"/>
              </a:lnSpc>
            </a:pPr>
            <a:r>
              <a:rPr lang="en-US" sz="2800"/>
              <a:t>We’ll see lots of crypto applications in the protocol chapters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D27485E-FF82-694D-AE51-2E555D67DFD8}" type="slidenum">
              <a:rPr lang="en-US" smtClean="0">
                <a:latin typeface="Times New Roman" charset="0"/>
              </a:rPr>
              <a:pPr/>
              <a:t>17</a:t>
            </a:fld>
            <a:endParaRPr lang="en-US">
              <a:latin typeface="Times New Roman" charset="0"/>
            </a:endParaRPr>
          </a:p>
        </p:txBody>
      </p:sp>
      <p:sp>
        <p:nvSpPr>
          <p:cNvPr id="29699" name="Rectangle 2"/>
          <p:cNvSpPr>
            <a:spLocks noGrp="1" noChangeArrowheads="1"/>
          </p:cNvSpPr>
          <p:nvPr>
            <p:ph type="title"/>
          </p:nvPr>
        </p:nvSpPr>
        <p:spPr/>
        <p:txBody>
          <a:bodyPr/>
          <a:lstStyle/>
          <a:p>
            <a:pPr eaLnBrk="1" hangingPunct="1"/>
            <a:r>
              <a:rPr lang="en-US" dirty="0"/>
              <a:t>Salt</a:t>
            </a:r>
          </a:p>
        </p:txBody>
      </p:sp>
      <p:sp>
        <p:nvSpPr>
          <p:cNvPr id="171011" name="Rectangle 3"/>
          <p:cNvSpPr>
            <a:spLocks noGrp="1" noChangeArrowheads="1"/>
          </p:cNvSpPr>
          <p:nvPr>
            <p:ph type="body" idx="1"/>
          </p:nvPr>
        </p:nvSpPr>
        <p:spPr>
          <a:xfrm>
            <a:off x="685800" y="1828800"/>
            <a:ext cx="7772400" cy="4267200"/>
          </a:xfrm>
        </p:spPr>
        <p:txBody>
          <a:bodyPr/>
          <a:lstStyle/>
          <a:p>
            <a:pPr eaLnBrk="1" hangingPunct="1">
              <a:lnSpc>
                <a:spcPct val="80000"/>
              </a:lnSpc>
              <a:spcAft>
                <a:spcPts val="600"/>
              </a:spcAft>
            </a:pPr>
            <a:r>
              <a:rPr lang="en-US" sz="2800" dirty="0"/>
              <a:t>Hash password with </a:t>
            </a:r>
            <a:r>
              <a:rPr lang="en-US" sz="2800" b="1" dirty="0">
                <a:solidFill>
                  <a:schemeClr val="hlink"/>
                </a:solidFill>
              </a:rPr>
              <a:t>salt</a:t>
            </a:r>
            <a:endParaRPr lang="en-US" sz="2800" dirty="0"/>
          </a:p>
          <a:p>
            <a:pPr eaLnBrk="1" hangingPunct="1">
              <a:lnSpc>
                <a:spcPct val="80000"/>
              </a:lnSpc>
              <a:spcAft>
                <a:spcPts val="0"/>
              </a:spcAft>
            </a:pPr>
            <a:r>
              <a:rPr lang="en-US" sz="2800" dirty="0"/>
              <a:t>Choose random salt </a:t>
            </a:r>
            <a:r>
              <a:rPr lang="en-US" sz="2800" dirty="0" err="1">
                <a:latin typeface="Times-Roman" charset="0"/>
              </a:rPr>
              <a:t>s</a:t>
            </a:r>
            <a:r>
              <a:rPr lang="en-US" sz="2800" dirty="0"/>
              <a:t> and compute </a:t>
            </a:r>
          </a:p>
          <a:p>
            <a:pPr eaLnBrk="1" hangingPunct="1">
              <a:lnSpc>
                <a:spcPct val="80000"/>
              </a:lnSpc>
              <a:spcAft>
                <a:spcPts val="0"/>
              </a:spcAft>
              <a:buFont typeface="Wingdings" charset="2"/>
              <a:buNone/>
            </a:pPr>
            <a:r>
              <a:rPr lang="en-US" sz="2800" dirty="0"/>
              <a:t>			</a:t>
            </a:r>
            <a:r>
              <a:rPr lang="en-US" sz="2800" dirty="0" err="1">
                <a:latin typeface="Times-Roman" charset="0"/>
              </a:rPr>
              <a:t>y</a:t>
            </a:r>
            <a:r>
              <a:rPr lang="en-US" sz="2800" dirty="0">
                <a:latin typeface="Times-Roman" charset="0"/>
              </a:rPr>
              <a:t> = </a:t>
            </a:r>
            <a:r>
              <a:rPr lang="en-US" sz="2800" dirty="0" err="1">
                <a:latin typeface="Times-Roman" charset="0"/>
              </a:rPr>
              <a:t>h(password</a:t>
            </a:r>
            <a:r>
              <a:rPr lang="en-US" sz="2800" dirty="0">
                <a:latin typeface="Times-Roman" charset="0"/>
              </a:rPr>
              <a:t>, </a:t>
            </a:r>
            <a:r>
              <a:rPr lang="en-US" sz="2800" dirty="0" err="1">
                <a:latin typeface="Times-Roman" charset="0"/>
              </a:rPr>
              <a:t>s</a:t>
            </a:r>
            <a:r>
              <a:rPr lang="en-US" sz="2800" dirty="0">
                <a:latin typeface="Times-Roman" charset="0"/>
              </a:rPr>
              <a:t>)</a:t>
            </a:r>
            <a:r>
              <a:rPr lang="en-US" sz="2800" dirty="0"/>
              <a:t> </a:t>
            </a:r>
          </a:p>
          <a:p>
            <a:pPr eaLnBrk="1" hangingPunct="1">
              <a:lnSpc>
                <a:spcPct val="80000"/>
              </a:lnSpc>
              <a:spcAft>
                <a:spcPts val="0"/>
              </a:spcAft>
              <a:buFont typeface="Wingdings" charset="2"/>
              <a:buNone/>
            </a:pPr>
            <a:r>
              <a:rPr lang="en-US" sz="2800" dirty="0"/>
              <a:t>	and store </a:t>
            </a:r>
            <a:r>
              <a:rPr lang="en-US" sz="2800" dirty="0">
                <a:latin typeface="Times-Roman" charset="0"/>
              </a:rPr>
              <a:t>(</a:t>
            </a:r>
            <a:r>
              <a:rPr lang="en-US" sz="2800" dirty="0" err="1">
                <a:latin typeface="Times-Roman" charset="0"/>
              </a:rPr>
              <a:t>s,y</a:t>
            </a:r>
            <a:r>
              <a:rPr lang="en-US" sz="2800" dirty="0">
                <a:latin typeface="Times-Roman" charset="0"/>
              </a:rPr>
              <a:t>)</a:t>
            </a:r>
            <a:r>
              <a:rPr lang="en-US" sz="2800" dirty="0"/>
              <a:t> in the password file</a:t>
            </a:r>
          </a:p>
          <a:p>
            <a:pPr eaLnBrk="1" hangingPunct="1">
              <a:lnSpc>
                <a:spcPct val="80000"/>
              </a:lnSpc>
              <a:spcAft>
                <a:spcPts val="600"/>
              </a:spcAft>
            </a:pPr>
            <a:r>
              <a:rPr lang="en-US" sz="2800" dirty="0"/>
              <a:t>Note that the salt </a:t>
            </a:r>
            <a:r>
              <a:rPr lang="en-US" sz="2800" dirty="0" err="1">
                <a:latin typeface="Times-Roman" charset="0"/>
              </a:rPr>
              <a:t>s</a:t>
            </a:r>
            <a:r>
              <a:rPr lang="en-US" sz="2800" dirty="0"/>
              <a:t> is not secret</a:t>
            </a:r>
          </a:p>
          <a:p>
            <a:pPr lvl="1" eaLnBrk="1" hangingPunct="1">
              <a:lnSpc>
                <a:spcPct val="80000"/>
              </a:lnSpc>
              <a:spcAft>
                <a:spcPts val="600"/>
              </a:spcAft>
            </a:pPr>
            <a:r>
              <a:rPr lang="en-US" sz="2400" dirty="0"/>
              <a:t>Analogous to IV </a:t>
            </a:r>
          </a:p>
          <a:p>
            <a:pPr eaLnBrk="1" hangingPunct="1">
              <a:lnSpc>
                <a:spcPct val="80000"/>
              </a:lnSpc>
              <a:spcAft>
                <a:spcPts val="600"/>
              </a:spcAft>
            </a:pPr>
            <a:r>
              <a:rPr lang="en-US" sz="2800" dirty="0"/>
              <a:t>Still easy to verify salted password</a:t>
            </a:r>
          </a:p>
          <a:p>
            <a:pPr eaLnBrk="1" hangingPunct="1">
              <a:lnSpc>
                <a:spcPct val="80000"/>
              </a:lnSpc>
              <a:spcAft>
                <a:spcPts val="600"/>
              </a:spcAft>
            </a:pPr>
            <a:r>
              <a:rPr lang="en-US" sz="2800" dirty="0"/>
              <a:t>But lots more work for Trudy</a:t>
            </a:r>
          </a:p>
          <a:p>
            <a:pPr lvl="1" eaLnBrk="1" hangingPunct="1">
              <a:lnSpc>
                <a:spcPct val="80000"/>
              </a:lnSpc>
              <a:spcAft>
                <a:spcPts val="600"/>
              </a:spcAft>
            </a:pPr>
            <a:r>
              <a:rPr lang="en-US" sz="2400" dirty="0"/>
              <a:t>Why?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1011">
                                            <p:txEl>
                                              <p:pRg st="8" end="8"/>
                                            </p:txEl>
                                          </p:spTgt>
                                        </p:tgtEl>
                                        <p:attrNameLst>
                                          <p:attrName>style.visibility</p:attrName>
                                        </p:attrNameLst>
                                      </p:cBhvr>
                                      <p:to>
                                        <p:strVal val="visible"/>
                                      </p:to>
                                    </p:set>
                                    <p:animEffect transition="in" filter="box(out)">
                                      <p:cBhvr>
                                        <p:cTn id="47" dur="500"/>
                                        <p:tgtEl>
                                          <p:spTgt spid="1710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29355A3-B804-C341-868D-8A7CC86B2BB7}" type="slidenum">
              <a:rPr lang="en-US" smtClean="0">
                <a:latin typeface="Times New Roman" charset="0"/>
              </a:rPr>
              <a:pPr/>
              <a:t>18</a:t>
            </a:fld>
            <a:endParaRPr lang="en-US">
              <a:latin typeface="Times New Roman" charset="0"/>
            </a:endParaRPr>
          </a:p>
        </p:txBody>
      </p:sp>
      <p:sp>
        <p:nvSpPr>
          <p:cNvPr id="30723" name="Rectangle 2"/>
          <p:cNvSpPr>
            <a:spLocks noGrp="1" noChangeArrowheads="1"/>
          </p:cNvSpPr>
          <p:nvPr>
            <p:ph type="title"/>
          </p:nvPr>
        </p:nvSpPr>
        <p:spPr>
          <a:xfrm>
            <a:off x="685800" y="381000"/>
            <a:ext cx="7772400" cy="1371600"/>
          </a:xfrm>
        </p:spPr>
        <p:txBody>
          <a:bodyPr/>
          <a:lstStyle/>
          <a:p>
            <a:pPr eaLnBrk="1" hangingPunct="1"/>
            <a:r>
              <a:rPr lang="en-US"/>
              <a:t>Password Cracking:</a:t>
            </a:r>
            <a:br>
              <a:rPr lang="en-US"/>
            </a:br>
            <a:r>
              <a:rPr lang="en-US"/>
              <a:t>Do the Math</a:t>
            </a:r>
          </a:p>
        </p:txBody>
      </p:sp>
      <p:sp>
        <p:nvSpPr>
          <p:cNvPr id="172035" name="Rectangle 3"/>
          <p:cNvSpPr>
            <a:spLocks noGrp="1" noChangeArrowheads="1"/>
          </p:cNvSpPr>
          <p:nvPr>
            <p:ph type="body" idx="1"/>
          </p:nvPr>
        </p:nvSpPr>
        <p:spPr>
          <a:xfrm>
            <a:off x="685800" y="1905000"/>
            <a:ext cx="8077200" cy="4191000"/>
          </a:xfrm>
        </p:spPr>
        <p:txBody>
          <a:bodyPr/>
          <a:lstStyle/>
          <a:p>
            <a:pPr eaLnBrk="1" hangingPunct="1">
              <a:spcAft>
                <a:spcPts val="600"/>
              </a:spcAft>
            </a:pPr>
            <a:r>
              <a:rPr lang="en-US" sz="2800" dirty="0"/>
              <a:t>Assumptions:</a:t>
            </a:r>
          </a:p>
          <a:p>
            <a:pPr eaLnBrk="1" hangingPunct="1">
              <a:spcAft>
                <a:spcPts val="600"/>
              </a:spcAft>
            </a:pPr>
            <a:r>
              <a:rPr lang="en-US" sz="2800" dirty="0" err="1"/>
              <a:t>Pwds</a:t>
            </a:r>
            <a:r>
              <a:rPr lang="en-US" sz="2800" dirty="0"/>
              <a:t> are 8 chars, 128 choices per character</a:t>
            </a:r>
          </a:p>
          <a:p>
            <a:pPr lvl="1" eaLnBrk="1" hangingPunct="1">
              <a:spcAft>
                <a:spcPts val="600"/>
              </a:spcAft>
            </a:pPr>
            <a:r>
              <a:rPr lang="en-US" sz="2400" dirty="0"/>
              <a:t>Then 128</a:t>
            </a:r>
            <a:r>
              <a:rPr lang="en-US" sz="2400" baseline="30000" dirty="0"/>
              <a:t>8</a:t>
            </a:r>
            <a:r>
              <a:rPr lang="en-US" sz="2400" dirty="0"/>
              <a:t> = 2</a:t>
            </a:r>
            <a:r>
              <a:rPr lang="en-US" sz="2400" baseline="30000" dirty="0"/>
              <a:t>56</a:t>
            </a:r>
            <a:r>
              <a:rPr lang="en-US" sz="2400" dirty="0"/>
              <a:t> possible passwords</a:t>
            </a:r>
          </a:p>
          <a:p>
            <a:pPr eaLnBrk="1" hangingPunct="1">
              <a:spcAft>
                <a:spcPts val="600"/>
              </a:spcAft>
            </a:pPr>
            <a:r>
              <a:rPr lang="en-US" sz="2800" dirty="0"/>
              <a:t>There is a </a:t>
            </a:r>
            <a:r>
              <a:rPr lang="en-US" sz="2800" b="1" dirty="0">
                <a:solidFill>
                  <a:srgbClr val="0000FF"/>
                </a:solidFill>
              </a:rPr>
              <a:t>password file</a:t>
            </a:r>
            <a:r>
              <a:rPr lang="en-US" sz="2800" dirty="0">
                <a:solidFill>
                  <a:srgbClr val="0000FF"/>
                </a:solidFill>
              </a:rPr>
              <a:t> </a:t>
            </a:r>
            <a:r>
              <a:rPr lang="en-US" sz="2800" dirty="0"/>
              <a:t>with 2</a:t>
            </a:r>
            <a:r>
              <a:rPr lang="en-US" sz="2800" baseline="30000" dirty="0"/>
              <a:t>10</a:t>
            </a:r>
            <a:r>
              <a:rPr lang="en-US" sz="2800" dirty="0"/>
              <a:t> </a:t>
            </a:r>
            <a:r>
              <a:rPr lang="en-US" sz="2800" dirty="0" err="1"/>
              <a:t>pwds</a:t>
            </a:r>
            <a:endParaRPr lang="en-US" sz="2800" dirty="0"/>
          </a:p>
          <a:p>
            <a:pPr eaLnBrk="1" hangingPunct="1">
              <a:spcAft>
                <a:spcPts val="600"/>
              </a:spcAft>
            </a:pPr>
            <a:r>
              <a:rPr lang="en-US" sz="2800" dirty="0"/>
              <a:t>Attacker has </a:t>
            </a:r>
            <a:r>
              <a:rPr lang="en-US" sz="2800" b="1" dirty="0">
                <a:solidFill>
                  <a:srgbClr val="0000FF"/>
                </a:solidFill>
              </a:rPr>
              <a:t>dictionary</a:t>
            </a:r>
            <a:r>
              <a:rPr lang="en-US" sz="2800" dirty="0"/>
              <a:t> of 2</a:t>
            </a:r>
            <a:r>
              <a:rPr lang="en-US" sz="2800" baseline="30000" dirty="0"/>
              <a:t>20</a:t>
            </a:r>
            <a:r>
              <a:rPr lang="en-US" sz="2800" dirty="0"/>
              <a:t> common </a:t>
            </a:r>
            <a:r>
              <a:rPr lang="en-US" sz="2800" dirty="0" err="1"/>
              <a:t>pwds</a:t>
            </a:r>
            <a:endParaRPr lang="en-US" sz="2800" dirty="0"/>
          </a:p>
          <a:p>
            <a:pPr eaLnBrk="1" hangingPunct="1">
              <a:spcAft>
                <a:spcPts val="600"/>
              </a:spcAft>
            </a:pPr>
            <a:r>
              <a:rPr lang="en-US" sz="2800" b="1" dirty="0">
                <a:solidFill>
                  <a:srgbClr val="0000FF"/>
                </a:solidFill>
              </a:rPr>
              <a:t>Probability</a:t>
            </a:r>
            <a:r>
              <a:rPr lang="en-US" sz="2800" dirty="0"/>
              <a:t> 1/4 that password is in dictionary</a:t>
            </a:r>
          </a:p>
          <a:p>
            <a:pPr eaLnBrk="1" hangingPunct="1">
              <a:spcAft>
                <a:spcPts val="600"/>
              </a:spcAft>
            </a:pPr>
            <a:r>
              <a:rPr lang="en-US" sz="2800" b="1" dirty="0">
                <a:solidFill>
                  <a:srgbClr val="0000FF"/>
                </a:solidFill>
              </a:rPr>
              <a:t>Work</a:t>
            </a:r>
            <a:r>
              <a:rPr lang="en-US" sz="2800" dirty="0"/>
              <a:t> is measured by number of hashes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0F6DB2E-AF5C-D347-B5B6-77E04EA86BCE}" type="slidenum">
              <a:rPr lang="en-US" smtClean="0">
                <a:latin typeface="Times New Roman" charset="0"/>
              </a:rPr>
              <a:pPr/>
              <a:t>19</a:t>
            </a:fld>
            <a:endParaRPr lang="en-US">
              <a:latin typeface="Times New Roman" charset="0"/>
            </a:endParaRPr>
          </a:p>
        </p:txBody>
      </p:sp>
      <p:sp>
        <p:nvSpPr>
          <p:cNvPr id="31747" name="Rectangle 2"/>
          <p:cNvSpPr>
            <a:spLocks noGrp="1" noChangeArrowheads="1"/>
          </p:cNvSpPr>
          <p:nvPr>
            <p:ph type="title"/>
          </p:nvPr>
        </p:nvSpPr>
        <p:spPr/>
        <p:txBody>
          <a:bodyPr/>
          <a:lstStyle/>
          <a:p>
            <a:pPr eaLnBrk="1" hangingPunct="1"/>
            <a:r>
              <a:rPr lang="en-US"/>
              <a:t>Password Cracking: Case I</a:t>
            </a:r>
          </a:p>
        </p:txBody>
      </p:sp>
      <p:sp>
        <p:nvSpPr>
          <p:cNvPr id="173059" name="Rectangle 3"/>
          <p:cNvSpPr>
            <a:spLocks noGrp="1" noChangeArrowheads="1"/>
          </p:cNvSpPr>
          <p:nvPr>
            <p:ph type="body" idx="1"/>
          </p:nvPr>
        </p:nvSpPr>
        <p:spPr/>
        <p:txBody>
          <a:bodyPr/>
          <a:lstStyle/>
          <a:p>
            <a:pPr eaLnBrk="1" hangingPunct="1">
              <a:spcAft>
                <a:spcPts val="600"/>
              </a:spcAft>
            </a:pPr>
            <a:r>
              <a:rPr lang="en-US" dirty="0"/>
              <a:t>Attack </a:t>
            </a:r>
            <a:r>
              <a:rPr lang="en-US" dirty="0">
                <a:latin typeface="Times-Roman" charset="0"/>
              </a:rPr>
              <a:t>1</a:t>
            </a:r>
            <a:r>
              <a:rPr lang="en-US" dirty="0"/>
              <a:t> specific password </a:t>
            </a:r>
            <a:r>
              <a:rPr lang="en-US" b="1" i="1" dirty="0"/>
              <a:t>without</a:t>
            </a:r>
            <a:r>
              <a:rPr lang="en-US" dirty="0"/>
              <a:t> using a dictionary</a:t>
            </a:r>
          </a:p>
          <a:p>
            <a:pPr lvl="1" eaLnBrk="1" hangingPunct="1">
              <a:spcAft>
                <a:spcPts val="600"/>
              </a:spcAft>
            </a:pPr>
            <a:r>
              <a:rPr lang="en-US" dirty="0"/>
              <a:t>E.g., administrator’s password</a:t>
            </a:r>
          </a:p>
          <a:p>
            <a:pPr lvl="1" eaLnBrk="1" hangingPunct="1">
              <a:spcAft>
                <a:spcPts val="600"/>
              </a:spcAft>
            </a:pPr>
            <a:r>
              <a:rPr lang="en-US" dirty="0"/>
              <a:t>Must try </a:t>
            </a:r>
            <a:r>
              <a:rPr lang="en-US" dirty="0">
                <a:latin typeface="Times-Roman" charset="0"/>
              </a:rPr>
              <a:t>2</a:t>
            </a:r>
            <a:r>
              <a:rPr lang="en-US" baseline="30000" dirty="0">
                <a:latin typeface="Times-Roman" charset="0"/>
              </a:rPr>
              <a:t>56</a:t>
            </a:r>
            <a:r>
              <a:rPr lang="en-US" dirty="0">
                <a:latin typeface="Times-Roman" charset="0"/>
              </a:rPr>
              <a:t>/2 = 2</a:t>
            </a:r>
            <a:r>
              <a:rPr lang="en-US" baseline="30000" dirty="0">
                <a:latin typeface="Times-Roman" charset="0"/>
              </a:rPr>
              <a:t>55</a:t>
            </a:r>
            <a:r>
              <a:rPr lang="en-US" dirty="0"/>
              <a:t> on average</a:t>
            </a:r>
          </a:p>
          <a:p>
            <a:pPr lvl="1" eaLnBrk="1" hangingPunct="1">
              <a:spcAft>
                <a:spcPts val="600"/>
              </a:spcAft>
            </a:pPr>
            <a:r>
              <a:rPr lang="en-US" dirty="0"/>
              <a:t>Like exhaustive key search</a:t>
            </a:r>
          </a:p>
          <a:p>
            <a:pPr eaLnBrk="1" hangingPunct="1">
              <a:spcAft>
                <a:spcPts val="600"/>
              </a:spcAft>
            </a:pPr>
            <a:r>
              <a:rPr lang="en-US" dirty="0"/>
              <a:t>Does </a:t>
            </a:r>
            <a:r>
              <a:rPr lang="en-US" b="1" dirty="0">
                <a:solidFill>
                  <a:srgbClr val="1320EE"/>
                </a:solidFill>
              </a:rPr>
              <a:t>salt</a:t>
            </a:r>
            <a:r>
              <a:rPr lang="en-US" dirty="0"/>
              <a:t> help in this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3059">
                                            <p:txEl>
                                              <p:pRg st="4" end="4"/>
                                            </p:txEl>
                                          </p:spTgt>
                                        </p:tgtEl>
                                        <p:attrNameLst>
                                          <p:attrName>style.visibility</p:attrName>
                                        </p:attrNameLst>
                                      </p:cBhvr>
                                      <p:to>
                                        <p:strVal val="visible"/>
                                      </p:to>
                                    </p:set>
                                    <p:anim calcmode="lin" valueType="num">
                                      <p:cBhvr additive="base">
                                        <p:cTn id="3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5F26466-F52E-8A40-94D1-A23CBC879894}" type="slidenum">
              <a:rPr lang="en-US" smtClean="0">
                <a:latin typeface="Times New Roman" charset="0"/>
              </a:rPr>
              <a:pPr/>
              <a:t>2</a:t>
            </a:fld>
            <a:endParaRPr lang="en-US">
              <a:latin typeface="Times New Roman" charset="0"/>
            </a:endParaRPr>
          </a:p>
        </p:txBody>
      </p:sp>
      <p:sp>
        <p:nvSpPr>
          <p:cNvPr id="14339" name="Rectangle 2"/>
          <p:cNvSpPr>
            <a:spLocks noGrp="1" noChangeArrowheads="1"/>
          </p:cNvSpPr>
          <p:nvPr>
            <p:ph type="title"/>
          </p:nvPr>
        </p:nvSpPr>
        <p:spPr>
          <a:xfrm>
            <a:off x="457200" y="1524000"/>
            <a:ext cx="8077200" cy="2438400"/>
          </a:xfrm>
        </p:spPr>
        <p:txBody>
          <a:bodyPr/>
          <a:lstStyle/>
          <a:p>
            <a:pPr eaLnBrk="1" hangingPunct="1"/>
            <a:r>
              <a:rPr lang="en-US" dirty="0"/>
              <a:t>Part II: 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07C2657-2DC4-7347-8CBE-D6B11C10EE9C}" type="slidenum">
              <a:rPr lang="en-US" smtClean="0">
                <a:latin typeface="Times New Roman" charset="0"/>
              </a:rPr>
              <a:pPr/>
              <a:t>20</a:t>
            </a:fld>
            <a:endParaRPr lang="en-US">
              <a:latin typeface="Times New Roman" charset="0"/>
            </a:endParaRPr>
          </a:p>
        </p:txBody>
      </p:sp>
      <p:sp>
        <p:nvSpPr>
          <p:cNvPr id="32771" name="Rectangle 2"/>
          <p:cNvSpPr>
            <a:spLocks noGrp="1" noChangeArrowheads="1"/>
          </p:cNvSpPr>
          <p:nvPr>
            <p:ph type="title"/>
          </p:nvPr>
        </p:nvSpPr>
        <p:spPr>
          <a:xfrm>
            <a:off x="685800" y="304800"/>
            <a:ext cx="7772400" cy="1143000"/>
          </a:xfrm>
        </p:spPr>
        <p:txBody>
          <a:bodyPr/>
          <a:lstStyle/>
          <a:p>
            <a:pPr eaLnBrk="1" hangingPunct="1"/>
            <a:r>
              <a:rPr lang="en-US"/>
              <a:t>Password Cracking: Case II</a:t>
            </a:r>
          </a:p>
        </p:txBody>
      </p:sp>
      <p:sp>
        <p:nvSpPr>
          <p:cNvPr id="348163" name="Rectangle 3"/>
          <p:cNvSpPr>
            <a:spLocks noGrp="1" noChangeArrowheads="1"/>
          </p:cNvSpPr>
          <p:nvPr>
            <p:ph type="body" idx="1"/>
          </p:nvPr>
        </p:nvSpPr>
        <p:spPr>
          <a:xfrm>
            <a:off x="685800" y="1447800"/>
            <a:ext cx="7620000" cy="4648200"/>
          </a:xfrm>
        </p:spPr>
        <p:txBody>
          <a:bodyPr/>
          <a:lstStyle/>
          <a:p>
            <a:pPr eaLnBrk="1" hangingPunct="1">
              <a:lnSpc>
                <a:spcPct val="80000"/>
              </a:lnSpc>
              <a:spcAft>
                <a:spcPts val="600"/>
              </a:spcAft>
            </a:pPr>
            <a:r>
              <a:rPr lang="en-US" sz="2800" dirty="0"/>
              <a:t>Attack </a:t>
            </a:r>
            <a:r>
              <a:rPr lang="en-US" sz="2800" dirty="0">
                <a:latin typeface="Times-Roman" charset="0"/>
              </a:rPr>
              <a:t>1</a:t>
            </a:r>
            <a:r>
              <a:rPr lang="en-US" sz="2800" dirty="0"/>
              <a:t> specific password </a:t>
            </a:r>
            <a:r>
              <a:rPr lang="en-US" sz="2800" b="1" i="1" dirty="0"/>
              <a:t>with</a:t>
            </a:r>
            <a:r>
              <a:rPr lang="en-US" sz="2800" dirty="0"/>
              <a:t> dictionary</a:t>
            </a:r>
          </a:p>
          <a:p>
            <a:pPr eaLnBrk="1" hangingPunct="1">
              <a:lnSpc>
                <a:spcPct val="80000"/>
              </a:lnSpc>
              <a:spcAft>
                <a:spcPts val="600"/>
              </a:spcAft>
            </a:pPr>
            <a:r>
              <a:rPr lang="en-US" sz="2800" dirty="0"/>
              <a:t>With </a:t>
            </a:r>
            <a:r>
              <a:rPr lang="en-US" sz="2800" b="1" dirty="0">
                <a:solidFill>
                  <a:srgbClr val="1320EE"/>
                </a:solidFill>
              </a:rPr>
              <a:t>salt</a:t>
            </a:r>
            <a:endParaRPr lang="en-US" sz="2800" dirty="0"/>
          </a:p>
          <a:p>
            <a:pPr lvl="1" eaLnBrk="1" hangingPunct="1">
              <a:lnSpc>
                <a:spcPct val="80000"/>
              </a:lnSpc>
              <a:spcAft>
                <a:spcPts val="600"/>
              </a:spcAft>
            </a:pPr>
            <a:r>
              <a:rPr lang="en-US" sz="2400" dirty="0"/>
              <a:t>Expected work: </a:t>
            </a:r>
            <a:r>
              <a:rPr lang="en-US" sz="2400" dirty="0">
                <a:latin typeface="Times-Roman" charset="0"/>
              </a:rPr>
              <a:t>1/4 (2</a:t>
            </a:r>
            <a:r>
              <a:rPr lang="en-US" sz="2400" baseline="30000" dirty="0">
                <a:latin typeface="Times-Roman" charset="0"/>
              </a:rPr>
              <a:t>19</a:t>
            </a:r>
            <a:r>
              <a:rPr lang="en-US" sz="2400" dirty="0">
                <a:latin typeface="Times-Roman" charset="0"/>
              </a:rPr>
              <a:t>) + 3/4 (2</a:t>
            </a:r>
            <a:r>
              <a:rPr lang="en-US" sz="2400" baseline="30000" dirty="0">
                <a:latin typeface="Times-Roman" charset="0"/>
              </a:rPr>
              <a:t>55</a:t>
            </a:r>
            <a:r>
              <a:rPr lang="en-US" sz="2400" dirty="0">
                <a:latin typeface="Times-Roman" charset="0"/>
              </a:rPr>
              <a:t>) ≈ 2</a:t>
            </a:r>
            <a:r>
              <a:rPr lang="en-US" sz="2400" baseline="30000" dirty="0">
                <a:latin typeface="Times-Roman" charset="0"/>
              </a:rPr>
              <a:t>54.6</a:t>
            </a:r>
            <a:endParaRPr lang="en-US" sz="2400" dirty="0"/>
          </a:p>
          <a:p>
            <a:pPr lvl="1" eaLnBrk="1" hangingPunct="1">
              <a:lnSpc>
                <a:spcPct val="80000"/>
              </a:lnSpc>
              <a:spcAft>
                <a:spcPts val="600"/>
              </a:spcAft>
            </a:pPr>
            <a:r>
              <a:rPr lang="en-US" sz="2400" dirty="0"/>
              <a:t>In practice, try all </a:t>
            </a:r>
            <a:r>
              <a:rPr lang="en-US" sz="2400" dirty="0" err="1"/>
              <a:t>pwds</a:t>
            </a:r>
            <a:r>
              <a:rPr lang="en-US" sz="2400" dirty="0"/>
              <a:t> in dictionary…</a:t>
            </a:r>
          </a:p>
          <a:p>
            <a:pPr lvl="1" eaLnBrk="1" hangingPunct="1">
              <a:lnSpc>
                <a:spcPct val="80000"/>
              </a:lnSpc>
              <a:spcAft>
                <a:spcPts val="600"/>
              </a:spcAft>
            </a:pPr>
            <a:r>
              <a:rPr lang="en-US" sz="2400" dirty="0"/>
              <a:t>…then work is at most </a:t>
            </a:r>
            <a:r>
              <a:rPr lang="en-US" sz="2400" dirty="0">
                <a:latin typeface="Times-Roman" charset="0"/>
              </a:rPr>
              <a:t>2</a:t>
            </a:r>
            <a:r>
              <a:rPr lang="en-US" sz="2400" baseline="30000" dirty="0">
                <a:latin typeface="Times-Roman" charset="0"/>
              </a:rPr>
              <a:t>20</a:t>
            </a:r>
            <a:r>
              <a:rPr lang="en-US" sz="2400" dirty="0"/>
              <a:t> and probability of success is </a:t>
            </a:r>
            <a:r>
              <a:rPr lang="en-US" sz="2400" dirty="0">
                <a:latin typeface="Times-Roman" charset="0"/>
              </a:rPr>
              <a:t>1/4</a:t>
            </a:r>
            <a:r>
              <a:rPr lang="en-US" sz="2400" dirty="0"/>
              <a:t> </a:t>
            </a:r>
          </a:p>
          <a:p>
            <a:pPr eaLnBrk="1" hangingPunct="1">
              <a:lnSpc>
                <a:spcPct val="80000"/>
              </a:lnSpc>
              <a:spcAft>
                <a:spcPts val="600"/>
              </a:spcAft>
            </a:pPr>
            <a:r>
              <a:rPr lang="en-US" sz="2800" dirty="0"/>
              <a:t>What if </a:t>
            </a:r>
            <a:r>
              <a:rPr lang="en-US" sz="2800" b="1" dirty="0">
                <a:solidFill>
                  <a:srgbClr val="1320EE"/>
                </a:solidFill>
              </a:rPr>
              <a:t>no salt</a:t>
            </a:r>
            <a:r>
              <a:rPr lang="en-US" sz="2800" dirty="0"/>
              <a:t> is used?</a:t>
            </a:r>
          </a:p>
          <a:p>
            <a:pPr lvl="1" eaLnBrk="1" hangingPunct="1">
              <a:lnSpc>
                <a:spcPct val="80000"/>
              </a:lnSpc>
              <a:spcAft>
                <a:spcPts val="600"/>
              </a:spcAft>
            </a:pPr>
            <a:r>
              <a:rPr lang="en-US" sz="2400" dirty="0"/>
              <a:t>One-time work to compute dictionary: </a:t>
            </a:r>
            <a:r>
              <a:rPr lang="en-US" sz="2400" dirty="0">
                <a:latin typeface="Times-Roman" charset="0"/>
              </a:rPr>
              <a:t>2</a:t>
            </a:r>
            <a:r>
              <a:rPr lang="en-US" sz="2400" baseline="30000" dirty="0">
                <a:latin typeface="Times-Roman" charset="0"/>
              </a:rPr>
              <a:t>20</a:t>
            </a:r>
            <a:endParaRPr lang="en-US" sz="2400" dirty="0"/>
          </a:p>
          <a:p>
            <a:pPr lvl="1" eaLnBrk="1" hangingPunct="1">
              <a:lnSpc>
                <a:spcPct val="80000"/>
              </a:lnSpc>
              <a:spcAft>
                <a:spcPts val="600"/>
              </a:spcAft>
            </a:pPr>
            <a:r>
              <a:rPr lang="en-US" sz="2400" dirty="0"/>
              <a:t>Expected work is of same order as above</a:t>
            </a:r>
          </a:p>
          <a:p>
            <a:pPr lvl="1" eaLnBrk="1" hangingPunct="1">
              <a:lnSpc>
                <a:spcPct val="80000"/>
              </a:lnSpc>
              <a:spcAft>
                <a:spcPts val="600"/>
              </a:spcAft>
            </a:pPr>
            <a:r>
              <a:rPr lang="en-US" sz="2400" dirty="0"/>
              <a:t>But with </a:t>
            </a:r>
            <a:r>
              <a:rPr lang="en-US" sz="2400" dirty="0" err="1"/>
              <a:t>precomputed</a:t>
            </a:r>
            <a:r>
              <a:rPr lang="en-US" sz="2400" dirty="0"/>
              <a:t> dictionary hashes, the  “in practice” attack is essentially free…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82BF418-2BD1-6E4E-9B54-F7386C496387}" type="slidenum">
              <a:rPr lang="en-US" smtClean="0">
                <a:latin typeface="Times New Roman" charset="0"/>
              </a:rPr>
              <a:pPr/>
              <a:t>21</a:t>
            </a:fld>
            <a:endParaRPr lang="en-US">
              <a:latin typeface="Times New Roman" charset="0"/>
            </a:endParaRPr>
          </a:p>
        </p:txBody>
      </p:sp>
      <p:sp>
        <p:nvSpPr>
          <p:cNvPr id="33795" name="Rectangle 2"/>
          <p:cNvSpPr>
            <a:spLocks noGrp="1" noChangeArrowheads="1"/>
          </p:cNvSpPr>
          <p:nvPr>
            <p:ph type="title"/>
          </p:nvPr>
        </p:nvSpPr>
        <p:spPr>
          <a:xfrm>
            <a:off x="685800" y="381000"/>
            <a:ext cx="7772400" cy="1143000"/>
          </a:xfrm>
        </p:spPr>
        <p:txBody>
          <a:bodyPr/>
          <a:lstStyle/>
          <a:p>
            <a:pPr eaLnBrk="1" hangingPunct="1"/>
            <a:r>
              <a:rPr lang="en-US" dirty="0"/>
              <a:t>Password Cracking: Case III</a:t>
            </a:r>
          </a:p>
        </p:txBody>
      </p:sp>
      <p:sp>
        <p:nvSpPr>
          <p:cNvPr id="169987" name="Rectangle 3"/>
          <p:cNvSpPr>
            <a:spLocks noGrp="1" noChangeArrowheads="1"/>
          </p:cNvSpPr>
          <p:nvPr>
            <p:ph type="body" idx="1"/>
          </p:nvPr>
        </p:nvSpPr>
        <p:spPr>
          <a:xfrm>
            <a:off x="609600" y="1600200"/>
            <a:ext cx="8001000" cy="44958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without</a:t>
            </a:r>
            <a:r>
              <a:rPr lang="en-US" sz="2800" dirty="0"/>
              <a:t> dictionary</a:t>
            </a:r>
          </a:p>
          <a:p>
            <a:pPr lvl="1" eaLnBrk="1" hangingPunct="1">
              <a:lnSpc>
                <a:spcPct val="90000"/>
              </a:lnSpc>
              <a:spcAft>
                <a:spcPts val="600"/>
              </a:spcAft>
            </a:pPr>
            <a:r>
              <a:rPr lang="en-US" sz="2400" dirty="0"/>
              <a:t>Assume all </a:t>
            </a:r>
            <a:r>
              <a:rPr lang="en-US" sz="2400" dirty="0">
                <a:latin typeface="Times-Roman" charset="0"/>
              </a:rPr>
              <a:t>2</a:t>
            </a:r>
            <a:r>
              <a:rPr lang="en-US" sz="2400" baseline="30000" dirty="0">
                <a:latin typeface="Times-Roman" charset="0"/>
              </a:rPr>
              <a:t>10</a:t>
            </a:r>
            <a:r>
              <a:rPr lang="en-US" sz="2400" dirty="0"/>
              <a:t> passwords are distinct </a:t>
            </a:r>
          </a:p>
          <a:p>
            <a:pPr lvl="1" eaLnBrk="1" hangingPunct="1">
              <a:lnSpc>
                <a:spcPct val="90000"/>
              </a:lnSpc>
              <a:spcAft>
                <a:spcPts val="600"/>
              </a:spcAft>
            </a:pPr>
            <a:r>
              <a:rPr lang="en-US" sz="2400" dirty="0"/>
              <a:t>Need </a:t>
            </a:r>
            <a:r>
              <a:rPr lang="en-US" sz="2400" dirty="0">
                <a:latin typeface="Times-Roman" charset="0"/>
              </a:rPr>
              <a:t>2</a:t>
            </a:r>
            <a:r>
              <a:rPr lang="en-US" sz="2400" baseline="30000" dirty="0">
                <a:latin typeface="Times-Roman" charset="0"/>
              </a:rPr>
              <a:t>55</a:t>
            </a:r>
            <a:r>
              <a:rPr lang="en-US" sz="2400" dirty="0"/>
              <a:t> </a:t>
            </a:r>
            <a:r>
              <a:rPr lang="en-US" sz="2400" b="1" dirty="0">
                <a:solidFill>
                  <a:srgbClr val="FF0000"/>
                </a:solidFill>
              </a:rPr>
              <a:t>comparisons</a:t>
            </a:r>
            <a:r>
              <a:rPr lang="en-US" sz="2400" dirty="0"/>
              <a:t> before expect to find </a:t>
            </a:r>
            <a:r>
              <a:rPr lang="en-US" sz="2400" dirty="0" err="1"/>
              <a:t>pwd</a:t>
            </a:r>
            <a:endParaRPr lang="en-US" sz="2400" dirty="0"/>
          </a:p>
          <a:p>
            <a:pPr eaLnBrk="1" hangingPunct="1">
              <a:lnSpc>
                <a:spcPct val="90000"/>
              </a:lnSpc>
              <a:spcAft>
                <a:spcPts val="600"/>
              </a:spcAft>
            </a:pPr>
            <a:r>
              <a:rPr lang="en-US" sz="2800" dirty="0"/>
              <a:t>If </a:t>
            </a:r>
            <a:r>
              <a:rPr lang="en-US" sz="2800" b="1" dirty="0">
                <a:solidFill>
                  <a:srgbClr val="1320EE"/>
                </a:solidFill>
              </a:rPr>
              <a:t>no salt</a:t>
            </a:r>
            <a:r>
              <a:rPr lang="en-US" sz="2800" dirty="0"/>
              <a:t> is used</a:t>
            </a:r>
          </a:p>
          <a:p>
            <a:pPr lvl="1" eaLnBrk="1" hangingPunct="1">
              <a:lnSpc>
                <a:spcPct val="90000"/>
              </a:lnSpc>
              <a:spcAft>
                <a:spcPts val="600"/>
              </a:spcAft>
            </a:pPr>
            <a:r>
              <a:rPr lang="en-US" sz="2400" dirty="0"/>
              <a:t>Each computed hash yields </a:t>
            </a:r>
            <a:r>
              <a:rPr lang="en-US" sz="2400" dirty="0">
                <a:latin typeface="Times-Roman" charset="0"/>
              </a:rPr>
              <a:t>2</a:t>
            </a:r>
            <a:r>
              <a:rPr lang="en-US" sz="2400" baseline="30000" dirty="0">
                <a:latin typeface="Times-Roman" charset="0"/>
              </a:rPr>
              <a:t>10</a:t>
            </a:r>
            <a:r>
              <a:rPr lang="en-US" sz="2400" dirty="0"/>
              <a:t> comparisons</a:t>
            </a:r>
          </a:p>
          <a:p>
            <a:pPr lvl="1" eaLnBrk="1" hangingPunct="1">
              <a:lnSpc>
                <a:spcPct val="90000"/>
              </a:lnSpc>
              <a:spcAft>
                <a:spcPts val="600"/>
              </a:spcAft>
            </a:pPr>
            <a:r>
              <a:rPr lang="en-US" sz="2400" dirty="0"/>
              <a:t>So expected work (hashes) is </a:t>
            </a:r>
            <a:r>
              <a:rPr lang="en-US" sz="2400" dirty="0">
                <a:latin typeface="Times-Roman" charset="0"/>
              </a:rPr>
              <a:t>2</a:t>
            </a:r>
            <a:r>
              <a:rPr lang="en-US" sz="2400" baseline="30000" dirty="0">
                <a:latin typeface="Times-Roman" charset="0"/>
              </a:rPr>
              <a:t>55</a:t>
            </a:r>
            <a:r>
              <a:rPr lang="en-US" sz="2400" dirty="0">
                <a:latin typeface="Times-Roman" charset="0"/>
              </a:rPr>
              <a:t>/2</a:t>
            </a:r>
            <a:r>
              <a:rPr lang="en-US" sz="2400" baseline="30000" dirty="0">
                <a:latin typeface="Times-Roman" charset="0"/>
              </a:rPr>
              <a:t>10</a:t>
            </a:r>
            <a:r>
              <a:rPr lang="en-US" sz="2400" dirty="0">
                <a:latin typeface="Times-Roman" charset="0"/>
              </a:rPr>
              <a:t> =</a:t>
            </a:r>
            <a:r>
              <a:rPr lang="en-US" sz="2400" baseline="30000" dirty="0">
                <a:latin typeface="Times-Roman" charset="0"/>
              </a:rPr>
              <a:t> </a:t>
            </a:r>
            <a:r>
              <a:rPr lang="en-US" sz="2400" dirty="0">
                <a:latin typeface="Times-Roman" charset="0"/>
              </a:rPr>
              <a:t>2</a:t>
            </a:r>
            <a:r>
              <a:rPr lang="en-US" sz="2400" baseline="30000" dirty="0">
                <a:latin typeface="Times-Roman" charset="0"/>
              </a:rPr>
              <a:t>45</a:t>
            </a:r>
            <a:endParaRPr lang="en-US" sz="2400" dirty="0"/>
          </a:p>
          <a:p>
            <a:pPr eaLnBrk="1" hangingPunct="1">
              <a:lnSpc>
                <a:spcPct val="90000"/>
              </a:lnSpc>
              <a:spcAft>
                <a:spcPts val="600"/>
              </a:spcAft>
            </a:pPr>
            <a:r>
              <a:rPr lang="en-US" sz="2800" dirty="0"/>
              <a:t>If </a:t>
            </a:r>
            <a:r>
              <a:rPr lang="en-US" sz="2800" b="1" dirty="0">
                <a:solidFill>
                  <a:srgbClr val="1320EE"/>
                </a:solidFill>
              </a:rPr>
              <a:t>salt</a:t>
            </a:r>
            <a:r>
              <a:rPr lang="en-US" sz="2800" dirty="0"/>
              <a:t> is used</a:t>
            </a:r>
          </a:p>
          <a:p>
            <a:pPr lvl="1" eaLnBrk="1" hangingPunct="1">
              <a:lnSpc>
                <a:spcPct val="90000"/>
              </a:lnSpc>
              <a:spcAft>
                <a:spcPts val="600"/>
              </a:spcAft>
            </a:pPr>
            <a:r>
              <a:rPr lang="en-US" sz="2400" dirty="0"/>
              <a:t>Expected work is </a:t>
            </a:r>
            <a:r>
              <a:rPr lang="en-US" sz="2400" dirty="0">
                <a:latin typeface="Times-Roman" charset="0"/>
              </a:rPr>
              <a:t>2</a:t>
            </a:r>
            <a:r>
              <a:rPr lang="en-US" sz="2400" baseline="30000" dirty="0">
                <a:latin typeface="Times-Roman" charset="0"/>
              </a:rPr>
              <a:t>55</a:t>
            </a:r>
            <a:r>
              <a:rPr lang="en-US" sz="2400" dirty="0"/>
              <a:t> </a:t>
            </a:r>
          </a:p>
          <a:p>
            <a:pPr lvl="1" eaLnBrk="1" hangingPunct="1">
              <a:lnSpc>
                <a:spcPct val="90000"/>
              </a:lnSpc>
              <a:spcAft>
                <a:spcPts val="600"/>
              </a:spcAft>
            </a:pPr>
            <a:r>
              <a:rPr lang="en-US" sz="2400" dirty="0"/>
              <a:t>Each comparison requires a hash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ox(out)">
                                      <p:cBhvr>
                                        <p:cTn id="7" dur="500"/>
                                        <p:tgtEl>
                                          <p:spTgt spid="169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ox(out)">
                                      <p:cBhvr>
                                        <p:cTn id="12" dur="500"/>
                                        <p:tgtEl>
                                          <p:spTgt spid="169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ox(out)">
                                      <p:cBhvr>
                                        <p:cTn id="17" dur="500"/>
                                        <p:tgtEl>
                                          <p:spTgt spid="1699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ox(out)">
                                      <p:cBhvr>
                                        <p:cTn id="22" dur="500"/>
                                        <p:tgtEl>
                                          <p:spTgt spid="1699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ox(out)">
                                      <p:cBhvr>
                                        <p:cTn id="27" dur="500"/>
                                        <p:tgtEl>
                                          <p:spTgt spid="1699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ox(out)">
                                      <p:cBhvr>
                                        <p:cTn id="32" dur="500"/>
                                        <p:tgtEl>
                                          <p:spTgt spid="1699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ox(out)">
                                      <p:cBhvr>
                                        <p:cTn id="37" dur="500"/>
                                        <p:tgtEl>
                                          <p:spTgt spid="1699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ox(out)">
                                      <p:cBhvr>
                                        <p:cTn id="42" dur="500"/>
                                        <p:tgtEl>
                                          <p:spTgt spid="1699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ox(out)">
                                      <p:cBhvr>
                                        <p:cTn id="47" dur="500"/>
                                        <p:tgtEl>
                                          <p:spTgt spid="1699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E67156B-1F25-6C48-89D0-A157265F6320}" type="slidenum">
              <a:rPr lang="en-US" smtClean="0">
                <a:latin typeface="Times New Roman" charset="0"/>
              </a:rPr>
              <a:pPr/>
              <a:t>22</a:t>
            </a:fld>
            <a:endParaRPr lang="en-US">
              <a:latin typeface="Times New Roman" charset="0"/>
            </a:endParaRPr>
          </a:p>
        </p:txBody>
      </p:sp>
      <p:sp>
        <p:nvSpPr>
          <p:cNvPr id="35843" name="Rectangle 2"/>
          <p:cNvSpPr>
            <a:spLocks noGrp="1" noChangeArrowheads="1"/>
          </p:cNvSpPr>
          <p:nvPr>
            <p:ph type="title"/>
          </p:nvPr>
        </p:nvSpPr>
        <p:spPr>
          <a:xfrm>
            <a:off x="685800" y="457200"/>
            <a:ext cx="7772400" cy="1143000"/>
          </a:xfrm>
        </p:spPr>
        <p:txBody>
          <a:bodyPr/>
          <a:lstStyle/>
          <a:p>
            <a:pPr eaLnBrk="1" hangingPunct="1"/>
            <a:r>
              <a:rPr lang="en-US" dirty="0"/>
              <a:t>Password Cracking: Case IV</a:t>
            </a:r>
          </a:p>
        </p:txBody>
      </p:sp>
      <p:sp>
        <p:nvSpPr>
          <p:cNvPr id="175107" name="Rectangle 3"/>
          <p:cNvSpPr>
            <a:spLocks noGrp="1" noChangeArrowheads="1"/>
          </p:cNvSpPr>
          <p:nvPr>
            <p:ph type="body" idx="1"/>
          </p:nvPr>
        </p:nvSpPr>
        <p:spPr>
          <a:xfrm>
            <a:off x="609600" y="1676400"/>
            <a:ext cx="7848600" cy="41910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a:t>
            </a:r>
            <a:r>
              <a:rPr lang="en-US" sz="2800" dirty="0"/>
              <a:t> dictionary</a:t>
            </a:r>
          </a:p>
          <a:p>
            <a:pPr lvl="1" eaLnBrk="1" hangingPunct="1">
              <a:lnSpc>
                <a:spcPct val="90000"/>
              </a:lnSpc>
              <a:spcAft>
                <a:spcPts val="600"/>
              </a:spcAft>
            </a:pPr>
            <a:r>
              <a:rPr lang="en-US" sz="2400" dirty="0"/>
              <a:t>Prob. one or more </a:t>
            </a:r>
            <a:r>
              <a:rPr lang="en-US" sz="2400" dirty="0" err="1"/>
              <a:t>pwd</a:t>
            </a:r>
            <a:r>
              <a:rPr lang="en-US" sz="2400" dirty="0"/>
              <a:t> in dict.: </a:t>
            </a:r>
            <a:r>
              <a:rPr lang="en-US" sz="2400" dirty="0">
                <a:latin typeface="Times-Roman" charset="0"/>
              </a:rPr>
              <a:t>1 – (3/4)</a:t>
            </a:r>
            <a:r>
              <a:rPr lang="en-US" sz="2400" baseline="30000" dirty="0">
                <a:latin typeface="Times-Roman" charset="0"/>
              </a:rPr>
              <a:t>1024</a:t>
            </a:r>
            <a:r>
              <a:rPr lang="en-US" sz="2400" dirty="0">
                <a:latin typeface="Times-Roman" charset="0"/>
              </a:rPr>
              <a:t> ≈ 1</a:t>
            </a:r>
            <a:endParaRPr lang="en-US" sz="2400" dirty="0"/>
          </a:p>
          <a:p>
            <a:pPr lvl="1" eaLnBrk="1" hangingPunct="1">
              <a:lnSpc>
                <a:spcPct val="90000"/>
              </a:lnSpc>
              <a:spcAft>
                <a:spcPts val="600"/>
              </a:spcAft>
            </a:pPr>
            <a:r>
              <a:rPr lang="en-US" sz="2400" dirty="0"/>
              <a:t>So, we ignore case where no </a:t>
            </a:r>
            <a:r>
              <a:rPr lang="en-US" sz="2400" dirty="0" err="1"/>
              <a:t>pwd</a:t>
            </a:r>
            <a:r>
              <a:rPr lang="en-US" sz="2400" dirty="0"/>
              <a:t> is in dictionary</a:t>
            </a:r>
          </a:p>
          <a:p>
            <a:pPr eaLnBrk="1" hangingPunct="1">
              <a:lnSpc>
                <a:spcPct val="90000"/>
              </a:lnSpc>
              <a:spcAft>
                <a:spcPts val="600"/>
              </a:spcAft>
            </a:pPr>
            <a:r>
              <a:rPr lang="en-US" sz="2800" dirty="0"/>
              <a:t>If </a:t>
            </a:r>
            <a:r>
              <a:rPr lang="en-US" sz="2800" b="1" dirty="0">
                <a:solidFill>
                  <a:srgbClr val="1320EE"/>
                </a:solidFill>
              </a:rPr>
              <a:t>salt</a:t>
            </a:r>
            <a:r>
              <a:rPr lang="en-US" sz="2800" dirty="0"/>
              <a:t> is used, expected work less than </a:t>
            </a:r>
            <a:r>
              <a:rPr lang="en-US" sz="2800" dirty="0">
                <a:latin typeface="Times-Roman" charset="0"/>
              </a:rPr>
              <a:t>2</a:t>
            </a:r>
            <a:r>
              <a:rPr lang="en-US" sz="2800" baseline="30000" dirty="0">
                <a:latin typeface="Times-Roman" charset="0"/>
              </a:rPr>
              <a:t>22</a:t>
            </a:r>
            <a:endParaRPr lang="en-US" sz="2800" dirty="0"/>
          </a:p>
          <a:p>
            <a:pPr lvl="1" eaLnBrk="1" hangingPunct="1">
              <a:lnSpc>
                <a:spcPct val="90000"/>
              </a:lnSpc>
              <a:spcAft>
                <a:spcPts val="600"/>
              </a:spcAft>
            </a:pPr>
            <a:r>
              <a:rPr lang="en-US" sz="2400" dirty="0"/>
              <a:t>See book, or slide notes for details</a:t>
            </a:r>
          </a:p>
          <a:p>
            <a:pPr lvl="1" eaLnBrk="1" hangingPunct="1">
              <a:lnSpc>
                <a:spcPct val="90000"/>
              </a:lnSpc>
              <a:spcAft>
                <a:spcPts val="600"/>
              </a:spcAft>
            </a:pPr>
            <a:r>
              <a:rPr lang="en-US" sz="2400" dirty="0"/>
              <a:t>Work </a:t>
            </a:r>
            <a:r>
              <a:rPr lang="en-US" sz="2400" dirty="0">
                <a:latin typeface="Times-Roman" charset="0"/>
              </a:rPr>
              <a:t>≈</a:t>
            </a:r>
            <a:r>
              <a:rPr lang="en-US" sz="2400" dirty="0"/>
              <a:t> size of dictionary / </a:t>
            </a:r>
            <a:r>
              <a:rPr lang="en-US" sz="2400" dirty="0" err="1"/>
              <a:t>P(pwd</a:t>
            </a:r>
            <a:r>
              <a:rPr lang="en-US" sz="2400" dirty="0"/>
              <a:t> in dictionary)</a:t>
            </a:r>
          </a:p>
          <a:p>
            <a:pPr eaLnBrk="1" hangingPunct="1">
              <a:lnSpc>
                <a:spcPct val="90000"/>
              </a:lnSpc>
              <a:spcAft>
                <a:spcPts val="600"/>
              </a:spcAft>
            </a:pPr>
            <a:r>
              <a:rPr lang="en-US" sz="2800" dirty="0"/>
              <a:t>What if </a:t>
            </a:r>
            <a:r>
              <a:rPr lang="en-US" sz="2800" b="1" dirty="0">
                <a:solidFill>
                  <a:srgbClr val="1320EE"/>
                </a:solidFill>
              </a:rPr>
              <a:t>no salt</a:t>
            </a:r>
            <a:r>
              <a:rPr lang="en-US" sz="2800" dirty="0"/>
              <a:t> is used? </a:t>
            </a:r>
          </a:p>
          <a:p>
            <a:pPr lvl="1" eaLnBrk="1" hangingPunct="1">
              <a:lnSpc>
                <a:spcPct val="90000"/>
              </a:lnSpc>
              <a:spcAft>
                <a:spcPts val="600"/>
              </a:spcAft>
            </a:pPr>
            <a:r>
              <a:rPr lang="en-US" sz="2400" dirty="0"/>
              <a:t>If dictionary hashes not </a:t>
            </a:r>
            <a:r>
              <a:rPr lang="en-US" sz="2400" dirty="0" err="1"/>
              <a:t>precomputed</a:t>
            </a:r>
            <a:r>
              <a:rPr lang="en-US" sz="2400" dirty="0"/>
              <a:t>, work is about </a:t>
            </a:r>
            <a:r>
              <a:rPr lang="en-US" sz="2400" dirty="0">
                <a:latin typeface="Times-Roman" charset="0"/>
              </a:rPr>
              <a:t>2</a:t>
            </a:r>
            <a:r>
              <a:rPr lang="en-US" sz="2400" baseline="30000" dirty="0">
                <a:latin typeface="Times-Roman" charset="0"/>
              </a:rPr>
              <a:t>19</a:t>
            </a:r>
            <a:r>
              <a:rPr lang="en-US" sz="2400" dirty="0">
                <a:latin typeface="Times-Roman" charset="0"/>
              </a:rPr>
              <a:t>/2</a:t>
            </a:r>
            <a:r>
              <a:rPr lang="en-US" sz="2400" baseline="30000" dirty="0">
                <a:latin typeface="Times-Roman" charset="0"/>
              </a:rPr>
              <a:t>10</a:t>
            </a:r>
            <a:r>
              <a:rPr lang="en-US" sz="2400" dirty="0">
                <a:latin typeface="Times-Roman" charset="0"/>
              </a:rPr>
              <a:t> = 2</a:t>
            </a:r>
            <a:r>
              <a:rPr lang="en-US" sz="2400" baseline="30000" dirty="0">
                <a:latin typeface="Times-Roman" charset="0"/>
              </a:rPr>
              <a:t>9</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C39338C-7DD0-F54A-B5B4-548C127DA469}" type="slidenum">
              <a:rPr lang="en-US" smtClean="0">
                <a:latin typeface="Times New Roman" charset="0"/>
              </a:rPr>
              <a:pPr/>
              <a:t>23</a:t>
            </a:fld>
            <a:endParaRPr lang="en-US">
              <a:latin typeface="Times New Roman" charset="0"/>
            </a:endParaRPr>
          </a:p>
        </p:txBody>
      </p:sp>
      <p:sp>
        <p:nvSpPr>
          <p:cNvPr id="37891" name="Rectangle 2"/>
          <p:cNvSpPr>
            <a:spLocks noGrp="1" noChangeArrowheads="1"/>
          </p:cNvSpPr>
          <p:nvPr>
            <p:ph type="title"/>
          </p:nvPr>
        </p:nvSpPr>
        <p:spPr>
          <a:xfrm>
            <a:off x="685800" y="457200"/>
            <a:ext cx="7772400" cy="1143000"/>
          </a:xfrm>
        </p:spPr>
        <p:txBody>
          <a:bodyPr/>
          <a:lstStyle/>
          <a:p>
            <a:pPr eaLnBrk="1" hangingPunct="1"/>
            <a:r>
              <a:rPr lang="en-US" dirty="0"/>
              <a:t>Other Password Issues</a:t>
            </a:r>
          </a:p>
        </p:txBody>
      </p:sp>
      <p:sp>
        <p:nvSpPr>
          <p:cNvPr id="292867"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dirty="0"/>
              <a:t>Too many passwords to remember</a:t>
            </a:r>
          </a:p>
          <a:p>
            <a:pPr lvl="1" eaLnBrk="1" hangingPunct="1">
              <a:lnSpc>
                <a:spcPct val="85000"/>
              </a:lnSpc>
              <a:spcAft>
                <a:spcPts val="600"/>
              </a:spcAft>
            </a:pPr>
            <a:r>
              <a:rPr lang="en-US" sz="2400" dirty="0"/>
              <a:t>Results in password reuse</a:t>
            </a:r>
          </a:p>
          <a:p>
            <a:pPr lvl="1" eaLnBrk="1" hangingPunct="1">
              <a:lnSpc>
                <a:spcPct val="85000"/>
              </a:lnSpc>
              <a:spcAft>
                <a:spcPts val="600"/>
              </a:spcAft>
            </a:pPr>
            <a:r>
              <a:rPr lang="en-US" sz="2400" dirty="0"/>
              <a:t>Why is this a problem?</a:t>
            </a:r>
          </a:p>
          <a:p>
            <a:pPr eaLnBrk="1" hangingPunct="1">
              <a:lnSpc>
                <a:spcPct val="85000"/>
              </a:lnSpc>
              <a:spcAft>
                <a:spcPts val="600"/>
              </a:spcAft>
            </a:pPr>
            <a:r>
              <a:rPr lang="en-US" sz="2800" dirty="0"/>
              <a:t>Who suffers from bad password? </a:t>
            </a:r>
          </a:p>
          <a:p>
            <a:pPr lvl="1" eaLnBrk="1" hangingPunct="1">
              <a:lnSpc>
                <a:spcPct val="85000"/>
              </a:lnSpc>
              <a:spcAft>
                <a:spcPts val="600"/>
              </a:spcAft>
            </a:pPr>
            <a:r>
              <a:rPr lang="en-US" sz="2400" dirty="0"/>
              <a:t>Login password </a:t>
            </a:r>
            <a:r>
              <a:rPr lang="en-US" sz="2400" dirty="0" err="1"/>
              <a:t>vs</a:t>
            </a:r>
            <a:r>
              <a:rPr lang="en-US" sz="2400" dirty="0"/>
              <a:t> ATM PIN</a:t>
            </a:r>
          </a:p>
          <a:p>
            <a:pPr eaLnBrk="1" hangingPunct="1">
              <a:lnSpc>
                <a:spcPct val="85000"/>
              </a:lnSpc>
              <a:spcAft>
                <a:spcPts val="600"/>
              </a:spcAft>
            </a:pPr>
            <a:r>
              <a:rPr lang="en-US" sz="2800" dirty="0"/>
              <a:t>Failure to change default passwords</a:t>
            </a:r>
          </a:p>
          <a:p>
            <a:pPr eaLnBrk="1" hangingPunct="1">
              <a:lnSpc>
                <a:spcPct val="85000"/>
              </a:lnSpc>
              <a:spcAft>
                <a:spcPts val="600"/>
              </a:spcAft>
            </a:pPr>
            <a:r>
              <a:rPr lang="en-US" sz="2800" dirty="0"/>
              <a:t>Social engineering</a:t>
            </a:r>
          </a:p>
          <a:p>
            <a:pPr eaLnBrk="1" hangingPunct="1">
              <a:lnSpc>
                <a:spcPct val="85000"/>
              </a:lnSpc>
              <a:spcAft>
                <a:spcPts val="600"/>
              </a:spcAft>
            </a:pPr>
            <a:r>
              <a:rPr lang="en-US" sz="2800" dirty="0"/>
              <a:t>Error logs may contain “almost” passwords</a:t>
            </a:r>
          </a:p>
          <a:p>
            <a:pPr eaLnBrk="1" hangingPunct="1">
              <a:lnSpc>
                <a:spcPct val="85000"/>
              </a:lnSpc>
              <a:spcAft>
                <a:spcPts val="600"/>
              </a:spcAft>
            </a:pPr>
            <a:r>
              <a:rPr lang="en-US" sz="2800" dirty="0"/>
              <a:t>Bugs, keystroke logging, spyware,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55C09C6-0620-C747-B1F4-BEB078BD7D80}" type="slidenum">
              <a:rPr lang="en-US" smtClean="0">
                <a:latin typeface="Times New Roman" charset="0"/>
              </a:rPr>
              <a:pPr/>
              <a:t>24</a:t>
            </a:fld>
            <a:endParaRPr lang="en-US">
              <a:latin typeface="Times New Roman" charset="0"/>
            </a:endParaRPr>
          </a:p>
        </p:txBody>
      </p:sp>
      <p:sp>
        <p:nvSpPr>
          <p:cNvPr id="38915" name="Rectangle 2"/>
          <p:cNvSpPr>
            <a:spLocks noGrp="1" noChangeArrowheads="1"/>
          </p:cNvSpPr>
          <p:nvPr>
            <p:ph type="title"/>
          </p:nvPr>
        </p:nvSpPr>
        <p:spPr>
          <a:xfrm>
            <a:off x="685800" y="381000"/>
            <a:ext cx="7772400" cy="1143000"/>
          </a:xfrm>
        </p:spPr>
        <p:txBody>
          <a:bodyPr/>
          <a:lstStyle/>
          <a:p>
            <a:pPr eaLnBrk="1" hangingPunct="1"/>
            <a:r>
              <a:rPr lang="en-US" dirty="0"/>
              <a:t>Passwords</a:t>
            </a:r>
          </a:p>
        </p:txBody>
      </p:sp>
      <p:sp>
        <p:nvSpPr>
          <p:cNvPr id="38916" name="Rectangle 3"/>
          <p:cNvSpPr>
            <a:spLocks noGrp="1" noChangeArrowheads="1"/>
          </p:cNvSpPr>
          <p:nvPr>
            <p:ph type="body" idx="1"/>
          </p:nvPr>
        </p:nvSpPr>
        <p:spPr>
          <a:xfrm>
            <a:off x="685800" y="1524000"/>
            <a:ext cx="7696200" cy="4495800"/>
          </a:xfrm>
        </p:spPr>
        <p:txBody>
          <a:bodyPr/>
          <a:lstStyle/>
          <a:p>
            <a:pPr eaLnBrk="1" hangingPunct="1">
              <a:lnSpc>
                <a:spcPct val="90000"/>
              </a:lnSpc>
              <a:spcAft>
                <a:spcPts val="600"/>
              </a:spcAft>
            </a:pPr>
            <a:r>
              <a:rPr lang="en-US" sz="2800" dirty="0"/>
              <a:t>The bottom line…</a:t>
            </a:r>
          </a:p>
          <a:p>
            <a:pPr eaLnBrk="1" hangingPunct="1">
              <a:lnSpc>
                <a:spcPct val="90000"/>
              </a:lnSpc>
              <a:spcAft>
                <a:spcPts val="600"/>
              </a:spcAft>
            </a:pPr>
            <a:r>
              <a:rPr lang="en-US" sz="2800" b="1" dirty="0">
                <a:solidFill>
                  <a:srgbClr val="FF0000"/>
                </a:solidFill>
              </a:rPr>
              <a:t>Password attacks are too easy</a:t>
            </a:r>
          </a:p>
          <a:p>
            <a:pPr lvl="1" eaLnBrk="1" hangingPunct="1">
              <a:lnSpc>
                <a:spcPct val="90000"/>
              </a:lnSpc>
              <a:spcAft>
                <a:spcPts val="600"/>
              </a:spcAft>
            </a:pPr>
            <a:r>
              <a:rPr lang="en-US" sz="2400" dirty="0"/>
              <a:t>Often, one weak password will break security</a:t>
            </a:r>
          </a:p>
          <a:p>
            <a:pPr lvl="1" eaLnBrk="1" hangingPunct="1">
              <a:lnSpc>
                <a:spcPct val="90000"/>
              </a:lnSpc>
              <a:spcAft>
                <a:spcPts val="600"/>
              </a:spcAft>
            </a:pPr>
            <a:r>
              <a:rPr lang="en-US" sz="2400" dirty="0"/>
              <a:t>Users choose bad passwords</a:t>
            </a:r>
          </a:p>
          <a:p>
            <a:pPr lvl="1" eaLnBrk="1" hangingPunct="1">
              <a:lnSpc>
                <a:spcPct val="90000"/>
              </a:lnSpc>
              <a:spcAft>
                <a:spcPts val="600"/>
              </a:spcAft>
            </a:pPr>
            <a:r>
              <a:rPr lang="en-US" sz="2400" dirty="0"/>
              <a:t>Social engineering attacks, etc.</a:t>
            </a:r>
          </a:p>
          <a:p>
            <a:pPr eaLnBrk="1" hangingPunct="1">
              <a:lnSpc>
                <a:spcPct val="90000"/>
              </a:lnSpc>
              <a:spcAft>
                <a:spcPts val="600"/>
              </a:spcAft>
            </a:pPr>
            <a:r>
              <a:rPr lang="en-US" sz="2800" dirty="0"/>
              <a:t>Trudy has (almost) all of the advantages</a:t>
            </a:r>
          </a:p>
          <a:p>
            <a:pPr eaLnBrk="1" hangingPunct="1">
              <a:lnSpc>
                <a:spcPct val="90000"/>
              </a:lnSpc>
              <a:spcAft>
                <a:spcPts val="600"/>
              </a:spcAft>
            </a:pPr>
            <a:r>
              <a:rPr lang="en-US" sz="2800" dirty="0"/>
              <a:t>All of the math favors bad guys</a:t>
            </a:r>
          </a:p>
          <a:p>
            <a:pPr eaLnBrk="1" hangingPunct="1">
              <a:lnSpc>
                <a:spcPct val="90000"/>
              </a:lnSpc>
              <a:spcAft>
                <a:spcPts val="600"/>
              </a:spcAft>
            </a:pPr>
            <a:r>
              <a:rPr lang="en-US" sz="2800" dirty="0"/>
              <a:t>Passwords are a </a:t>
            </a:r>
            <a:r>
              <a:rPr lang="en-US" sz="2800" b="1" dirty="0">
                <a:solidFill>
                  <a:schemeClr val="accent2"/>
                </a:solidFill>
              </a:rPr>
              <a:t>BIG</a:t>
            </a:r>
            <a:r>
              <a:rPr lang="en-US" sz="2800" dirty="0"/>
              <a:t> security problem</a:t>
            </a:r>
          </a:p>
          <a:p>
            <a:pPr lvl="1" eaLnBrk="1" hangingPunct="1">
              <a:lnSpc>
                <a:spcPct val="90000"/>
              </a:lnSpc>
              <a:spcAft>
                <a:spcPts val="600"/>
              </a:spcAft>
            </a:pPr>
            <a:r>
              <a:rPr lang="en-US" sz="2400" dirty="0"/>
              <a:t>And will continue to be a problem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4D2D201-9446-7446-9007-A1DF4420F33B}" type="slidenum">
              <a:rPr lang="en-US" smtClean="0">
                <a:latin typeface="Times New Roman" charset="0"/>
              </a:rPr>
              <a:pPr/>
              <a:t>25</a:t>
            </a:fld>
            <a:endParaRPr lang="en-US">
              <a:latin typeface="Times New Roman" charset="0"/>
            </a:endParaRPr>
          </a:p>
        </p:txBody>
      </p:sp>
      <p:sp>
        <p:nvSpPr>
          <p:cNvPr id="39939" name="Rectangle 2"/>
          <p:cNvSpPr>
            <a:spLocks noGrp="1" noChangeArrowheads="1"/>
          </p:cNvSpPr>
          <p:nvPr>
            <p:ph type="title"/>
          </p:nvPr>
        </p:nvSpPr>
        <p:spPr>
          <a:xfrm>
            <a:off x="685800" y="457200"/>
            <a:ext cx="7772400" cy="1143000"/>
          </a:xfrm>
        </p:spPr>
        <p:txBody>
          <a:bodyPr/>
          <a:lstStyle/>
          <a:p>
            <a:pPr eaLnBrk="1" hangingPunct="1"/>
            <a:r>
              <a:rPr lang="en-US"/>
              <a:t>Password Cracking Tools</a:t>
            </a:r>
          </a:p>
        </p:txBody>
      </p:sp>
      <p:sp>
        <p:nvSpPr>
          <p:cNvPr id="39940"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Popular password cracking tools</a:t>
            </a:r>
            <a:endParaRPr lang="en-US" sz="2800" dirty="0">
              <a:hlinkClick r:id="rId2"/>
            </a:endParaRPr>
          </a:p>
          <a:p>
            <a:pPr lvl="1" eaLnBrk="1" hangingPunct="1">
              <a:lnSpc>
                <a:spcPct val="80000"/>
              </a:lnSpc>
              <a:spcAft>
                <a:spcPts val="600"/>
              </a:spcAft>
            </a:pPr>
            <a:r>
              <a:rPr lang="en-US" sz="2400" dirty="0">
                <a:hlinkClick r:id="rId2"/>
              </a:rPr>
              <a:t>Password Crackers</a:t>
            </a:r>
            <a:endParaRPr lang="en-US" sz="2400" dirty="0"/>
          </a:p>
          <a:p>
            <a:pPr lvl="1" eaLnBrk="1" hangingPunct="1">
              <a:lnSpc>
                <a:spcPct val="80000"/>
              </a:lnSpc>
              <a:spcAft>
                <a:spcPts val="600"/>
              </a:spcAft>
            </a:pPr>
            <a:r>
              <a:rPr lang="en-US" sz="2400" dirty="0">
                <a:hlinkClick r:id="rId3"/>
              </a:rPr>
              <a:t>Password Portal</a:t>
            </a:r>
            <a:endParaRPr lang="en-US" sz="2400" dirty="0"/>
          </a:p>
          <a:p>
            <a:pPr lvl="1" eaLnBrk="1" hangingPunct="1">
              <a:lnSpc>
                <a:spcPct val="80000"/>
              </a:lnSpc>
              <a:spcAft>
                <a:spcPts val="600"/>
              </a:spcAft>
            </a:pPr>
            <a:r>
              <a:rPr lang="en-US" sz="2400" dirty="0">
                <a:hlinkClick r:id="rId4"/>
              </a:rPr>
              <a:t>L0phtCrack and LC4</a:t>
            </a:r>
            <a:r>
              <a:rPr lang="en-US" sz="2400" dirty="0"/>
              <a:t> (Windows)</a:t>
            </a:r>
          </a:p>
          <a:p>
            <a:pPr lvl="1" eaLnBrk="1" hangingPunct="1">
              <a:lnSpc>
                <a:spcPct val="80000"/>
              </a:lnSpc>
              <a:spcAft>
                <a:spcPts val="600"/>
              </a:spcAft>
            </a:pPr>
            <a:r>
              <a:rPr lang="en-US" sz="2400" dirty="0">
                <a:hlinkClick r:id="rId5"/>
              </a:rPr>
              <a:t>John the Ripper</a:t>
            </a:r>
            <a:r>
              <a:rPr lang="en-US" sz="2400" dirty="0"/>
              <a:t> (Unix)</a:t>
            </a:r>
          </a:p>
          <a:p>
            <a:pPr eaLnBrk="1" hangingPunct="1">
              <a:lnSpc>
                <a:spcPct val="80000"/>
              </a:lnSpc>
              <a:spcAft>
                <a:spcPts val="600"/>
              </a:spcAft>
            </a:pPr>
            <a:r>
              <a:rPr lang="en-US" sz="2800" u="sng" dirty="0" err="1"/>
              <a:t>Admins</a:t>
            </a:r>
            <a:r>
              <a:rPr lang="en-US" sz="2800" dirty="0"/>
              <a:t> should use these tools to test for weak passwords since attackers will</a:t>
            </a:r>
          </a:p>
          <a:p>
            <a:pPr eaLnBrk="1" hangingPunct="1">
              <a:lnSpc>
                <a:spcPct val="80000"/>
              </a:lnSpc>
              <a:spcAft>
                <a:spcPts val="600"/>
              </a:spcAft>
            </a:pPr>
            <a:r>
              <a:rPr lang="en-US" sz="2800" dirty="0"/>
              <a:t>Good articles on password cracking</a:t>
            </a:r>
          </a:p>
          <a:p>
            <a:pPr lvl="1" eaLnBrk="1" hangingPunct="1">
              <a:lnSpc>
                <a:spcPct val="80000"/>
              </a:lnSpc>
              <a:spcAft>
                <a:spcPts val="600"/>
              </a:spcAft>
            </a:pPr>
            <a:r>
              <a:rPr lang="en-US" sz="2400" dirty="0">
                <a:hlinkClick r:id="rId6"/>
              </a:rPr>
              <a:t>Passwords - Conerstone of Computer Security</a:t>
            </a:r>
            <a:endParaRPr lang="en-US" sz="2400" dirty="0"/>
          </a:p>
          <a:p>
            <a:pPr lvl="1" eaLnBrk="1" hangingPunct="1">
              <a:lnSpc>
                <a:spcPct val="80000"/>
              </a:lnSpc>
              <a:spcAft>
                <a:spcPts val="600"/>
              </a:spcAft>
            </a:pPr>
            <a:r>
              <a:rPr lang="en-US" sz="2400" dirty="0">
                <a:hlinkClick r:id="rId7"/>
              </a:rPr>
              <a:t>Passwords revealed by sweet deal</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08EE36D-1835-6147-A5CB-3C8D72F3D26B}" type="slidenum">
              <a:rPr lang="en-US" smtClean="0">
                <a:latin typeface="Times New Roman" charset="0"/>
              </a:rPr>
              <a:pPr/>
              <a:t>26</a:t>
            </a:fld>
            <a:endParaRPr lang="en-US">
              <a:latin typeface="Times New Roman" charset="0"/>
            </a:endParaRPr>
          </a:p>
        </p:txBody>
      </p:sp>
      <p:sp>
        <p:nvSpPr>
          <p:cNvPr id="40963" name="Rectangle 2"/>
          <p:cNvSpPr>
            <a:spLocks noGrp="1" noChangeArrowheads="1"/>
          </p:cNvSpPr>
          <p:nvPr>
            <p:ph type="title"/>
          </p:nvPr>
        </p:nvSpPr>
        <p:spPr>
          <a:xfrm>
            <a:off x="685800" y="1295400"/>
            <a:ext cx="7772400" cy="1143000"/>
          </a:xfrm>
        </p:spPr>
        <p:txBody>
          <a:bodyPr/>
          <a:lstStyle/>
          <a:p>
            <a:pPr eaLnBrk="1" hangingPunct="1"/>
            <a:r>
              <a:rPr lang="en-US" dirty="0"/>
              <a:t>Biometrics</a:t>
            </a: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2819400" y="2730500"/>
            <a:ext cx="3517900" cy="17653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9D513EE-D491-C443-8955-1CC3F2F769DA}" type="slidenum">
              <a:rPr lang="en-US" smtClean="0">
                <a:latin typeface="Times New Roman" charset="0"/>
              </a:rPr>
              <a:pPr/>
              <a:t>27</a:t>
            </a:fld>
            <a:endParaRPr lang="en-US">
              <a:latin typeface="Times New Roman" charset="0"/>
            </a:endParaRPr>
          </a:p>
        </p:txBody>
      </p:sp>
      <p:sp>
        <p:nvSpPr>
          <p:cNvPr id="41987" name="Rectangle 2"/>
          <p:cNvSpPr>
            <a:spLocks noGrp="1" noChangeArrowheads="1"/>
          </p:cNvSpPr>
          <p:nvPr>
            <p:ph type="title"/>
          </p:nvPr>
        </p:nvSpPr>
        <p:spPr>
          <a:xfrm>
            <a:off x="685800" y="304800"/>
            <a:ext cx="7772400" cy="1143000"/>
          </a:xfrm>
        </p:spPr>
        <p:txBody>
          <a:bodyPr/>
          <a:lstStyle/>
          <a:p>
            <a:pPr eaLnBrk="1" hangingPunct="1"/>
            <a:r>
              <a:rPr lang="en-US"/>
              <a:t>Something You Are</a:t>
            </a:r>
          </a:p>
        </p:txBody>
      </p:sp>
      <p:sp>
        <p:nvSpPr>
          <p:cNvPr id="41988" name="Rectangle 3"/>
          <p:cNvSpPr>
            <a:spLocks noGrp="1" noChangeArrowheads="1"/>
          </p:cNvSpPr>
          <p:nvPr>
            <p:ph type="body" idx="1"/>
          </p:nvPr>
        </p:nvSpPr>
        <p:spPr>
          <a:xfrm>
            <a:off x="685800" y="1371600"/>
            <a:ext cx="7620000" cy="990600"/>
          </a:xfrm>
        </p:spPr>
        <p:txBody>
          <a:bodyPr/>
          <a:lstStyle/>
          <a:p>
            <a:pPr eaLnBrk="1" hangingPunct="1">
              <a:lnSpc>
                <a:spcPct val="90000"/>
              </a:lnSpc>
              <a:spcAft>
                <a:spcPts val="600"/>
              </a:spcAft>
            </a:pPr>
            <a:r>
              <a:rPr lang="en-US" sz="2800" dirty="0"/>
              <a:t>Biometric</a:t>
            </a:r>
          </a:p>
          <a:p>
            <a:pPr lvl="1" eaLnBrk="1" hangingPunct="1">
              <a:lnSpc>
                <a:spcPct val="90000"/>
              </a:lnSpc>
              <a:spcAft>
                <a:spcPts val="600"/>
              </a:spcAft>
            </a:pPr>
            <a:r>
              <a:rPr lang="en-US" sz="2400" b="1" dirty="0">
                <a:solidFill>
                  <a:schemeClr val="accent2"/>
                </a:solidFill>
              </a:rPr>
              <a:t>“You are your key”</a:t>
            </a:r>
            <a:r>
              <a:rPr lang="en-US" sz="2400" dirty="0"/>
              <a:t> </a:t>
            </a:r>
            <a:r>
              <a:rPr lang="en-US" sz="2400" dirty="0" err="1">
                <a:sym typeface="Symbol" charset="2"/>
              </a:rPr>
              <a:t></a:t>
            </a:r>
            <a:r>
              <a:rPr lang="en-US" sz="2400" dirty="0"/>
              <a:t> </a:t>
            </a:r>
            <a:r>
              <a:rPr lang="en-US" sz="2400" dirty="0" err="1"/>
              <a:t>Schneier</a:t>
            </a:r>
            <a:endParaRPr lang="en-US" sz="2400" dirty="0"/>
          </a:p>
        </p:txBody>
      </p:sp>
      <p:sp>
        <p:nvSpPr>
          <p:cNvPr id="276484" name="AutoShape 4"/>
          <p:cNvSpPr>
            <a:spLocks noChangeArrowheads="1"/>
          </p:cNvSpPr>
          <p:nvPr/>
        </p:nvSpPr>
        <p:spPr bwMode="auto">
          <a:xfrm>
            <a:off x="6324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5638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7010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6781800" y="3200400"/>
            <a:ext cx="762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5867400" y="3810000"/>
            <a:ext cx="1066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7299325" y="3698875"/>
            <a:ext cx="8270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685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Examples</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Many more!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DACA151-E9EA-1D4B-BD80-B9AFDADECBB7}" type="slidenum">
              <a:rPr lang="en-US" smtClean="0">
                <a:latin typeface="Times New Roman" charset="0"/>
              </a:rPr>
              <a:pPr/>
              <a:t>28</a:t>
            </a:fld>
            <a:endParaRPr lang="en-US">
              <a:latin typeface="Times New Roman" charset="0"/>
            </a:endParaRPr>
          </a:p>
        </p:txBody>
      </p:sp>
      <p:sp>
        <p:nvSpPr>
          <p:cNvPr id="43011" name="Rectangle 2"/>
          <p:cNvSpPr>
            <a:spLocks noGrp="1" noChangeArrowheads="1"/>
          </p:cNvSpPr>
          <p:nvPr>
            <p:ph type="title"/>
          </p:nvPr>
        </p:nvSpPr>
        <p:spPr>
          <a:xfrm>
            <a:off x="685800" y="533400"/>
            <a:ext cx="7772400" cy="1143000"/>
          </a:xfrm>
        </p:spPr>
        <p:txBody>
          <a:bodyPr/>
          <a:lstStyle/>
          <a:p>
            <a:pPr eaLnBrk="1" hangingPunct="1"/>
            <a:r>
              <a:rPr lang="en-US" dirty="0"/>
              <a:t>Why Biometrics?</a:t>
            </a:r>
          </a:p>
        </p:txBody>
      </p:sp>
      <p:sp>
        <p:nvSpPr>
          <p:cNvPr id="43012" name="Rectangle 3"/>
          <p:cNvSpPr>
            <a:spLocks noGrp="1" noChangeArrowheads="1"/>
          </p:cNvSpPr>
          <p:nvPr>
            <p:ph type="body" idx="1"/>
          </p:nvPr>
        </p:nvSpPr>
        <p:spPr>
          <a:xfrm>
            <a:off x="685800" y="1828800"/>
            <a:ext cx="7848600" cy="4267200"/>
          </a:xfrm>
        </p:spPr>
        <p:txBody>
          <a:bodyPr/>
          <a:lstStyle/>
          <a:p>
            <a:pPr eaLnBrk="1" hangingPunct="1">
              <a:lnSpc>
                <a:spcPct val="80000"/>
              </a:lnSpc>
              <a:spcAft>
                <a:spcPts val="600"/>
              </a:spcAft>
            </a:pPr>
            <a:r>
              <a:rPr lang="en-US" sz="2800" dirty="0"/>
              <a:t>May be better than passwords</a:t>
            </a:r>
          </a:p>
          <a:p>
            <a:pPr eaLnBrk="1" hangingPunct="1">
              <a:lnSpc>
                <a:spcPct val="80000"/>
              </a:lnSpc>
              <a:spcAft>
                <a:spcPts val="600"/>
              </a:spcAft>
            </a:pPr>
            <a:r>
              <a:rPr lang="en-US" sz="2800" dirty="0"/>
              <a:t>But, cheap and reliable biometrics needed</a:t>
            </a:r>
          </a:p>
          <a:p>
            <a:pPr lvl="1" eaLnBrk="1" hangingPunct="1">
              <a:lnSpc>
                <a:spcPct val="80000"/>
              </a:lnSpc>
              <a:spcAft>
                <a:spcPts val="600"/>
              </a:spcAft>
            </a:pPr>
            <a:r>
              <a:rPr lang="en-US" sz="2400" dirty="0"/>
              <a:t>Today, an active area of research</a:t>
            </a:r>
          </a:p>
          <a:p>
            <a:pPr eaLnBrk="1" hangingPunct="1">
              <a:lnSpc>
                <a:spcPct val="80000"/>
              </a:lnSpc>
              <a:spcAft>
                <a:spcPts val="600"/>
              </a:spcAft>
            </a:pPr>
            <a:r>
              <a:rPr lang="en-US" sz="2800" dirty="0"/>
              <a:t>Biometrics </a:t>
            </a:r>
            <a:r>
              <a:rPr lang="en-US" sz="2800" b="1" dirty="0">
                <a:solidFill>
                  <a:schemeClr val="accent2"/>
                </a:solidFill>
              </a:rPr>
              <a:t>are</a:t>
            </a:r>
            <a:r>
              <a:rPr lang="en-US" sz="2800" dirty="0"/>
              <a:t> used in security today</a:t>
            </a:r>
          </a:p>
          <a:p>
            <a:pPr lvl="1" eaLnBrk="1" hangingPunct="1">
              <a:lnSpc>
                <a:spcPct val="80000"/>
              </a:lnSpc>
              <a:spcAft>
                <a:spcPts val="600"/>
              </a:spcAft>
            </a:pPr>
            <a:r>
              <a:rPr lang="en-US" sz="2400" dirty="0"/>
              <a:t>Thumbprint mouse</a:t>
            </a:r>
          </a:p>
          <a:p>
            <a:pPr lvl="1" eaLnBrk="1" hangingPunct="1">
              <a:lnSpc>
                <a:spcPct val="80000"/>
              </a:lnSpc>
              <a:spcAft>
                <a:spcPts val="600"/>
              </a:spcAft>
            </a:pPr>
            <a:r>
              <a:rPr lang="en-US" sz="2400" dirty="0"/>
              <a:t>Palm print for secure entry</a:t>
            </a:r>
          </a:p>
          <a:p>
            <a:pPr lvl="1" eaLnBrk="1" hangingPunct="1">
              <a:lnSpc>
                <a:spcPct val="80000"/>
              </a:lnSpc>
              <a:spcAft>
                <a:spcPts val="600"/>
              </a:spcAft>
            </a:pPr>
            <a:r>
              <a:rPr lang="en-US" sz="2400" dirty="0"/>
              <a:t>Fingerprint to unlock car door, etc.</a:t>
            </a:r>
          </a:p>
          <a:p>
            <a:pPr eaLnBrk="1" hangingPunct="1">
              <a:lnSpc>
                <a:spcPct val="80000"/>
              </a:lnSpc>
              <a:spcAft>
                <a:spcPts val="600"/>
              </a:spcAft>
            </a:pPr>
            <a:r>
              <a:rPr lang="en-US" sz="2800" dirty="0"/>
              <a:t>But biometrics not really that popular</a:t>
            </a:r>
          </a:p>
          <a:p>
            <a:pPr lvl="1" eaLnBrk="1" hangingPunct="1">
              <a:lnSpc>
                <a:spcPct val="80000"/>
              </a:lnSpc>
              <a:spcAft>
                <a:spcPts val="600"/>
              </a:spcAft>
            </a:pPr>
            <a:r>
              <a:rPr lang="en-US" sz="2400" dirty="0"/>
              <a:t>Has not lived up to its promise/hype (yet?)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CA326B3-BFF3-884C-94D4-77534E458F3E}" type="slidenum">
              <a:rPr lang="en-US" smtClean="0">
                <a:latin typeface="Times New Roman" charset="0"/>
              </a:rPr>
              <a:pPr/>
              <a:t>29</a:t>
            </a:fld>
            <a:endParaRPr lang="en-US">
              <a:latin typeface="Times New Roman" charset="0"/>
            </a:endParaRPr>
          </a:p>
        </p:txBody>
      </p:sp>
      <p:sp>
        <p:nvSpPr>
          <p:cNvPr id="44035" name="Rectangle 2"/>
          <p:cNvSpPr>
            <a:spLocks noGrp="1" noChangeArrowheads="1"/>
          </p:cNvSpPr>
          <p:nvPr>
            <p:ph type="title"/>
          </p:nvPr>
        </p:nvSpPr>
        <p:spPr>
          <a:xfrm>
            <a:off x="685800" y="228600"/>
            <a:ext cx="7772400" cy="1143000"/>
          </a:xfrm>
        </p:spPr>
        <p:txBody>
          <a:bodyPr/>
          <a:lstStyle/>
          <a:p>
            <a:pPr eaLnBrk="1" hangingPunct="1"/>
            <a:r>
              <a:rPr lang="en-US"/>
              <a:t>Ideal Biometric</a:t>
            </a:r>
          </a:p>
        </p:txBody>
      </p:sp>
      <p:sp>
        <p:nvSpPr>
          <p:cNvPr id="44036" name="Rectangle 3"/>
          <p:cNvSpPr>
            <a:spLocks noGrp="1" noChangeArrowheads="1"/>
          </p:cNvSpPr>
          <p:nvPr>
            <p:ph type="body" idx="1"/>
          </p:nvPr>
        </p:nvSpPr>
        <p:spPr>
          <a:xfrm>
            <a:off x="685800" y="1371600"/>
            <a:ext cx="8001000" cy="4724400"/>
          </a:xfrm>
        </p:spPr>
        <p:txBody>
          <a:bodyPr/>
          <a:lstStyle/>
          <a:p>
            <a:pPr eaLnBrk="1" hangingPunct="1">
              <a:lnSpc>
                <a:spcPct val="85000"/>
              </a:lnSpc>
              <a:spcAft>
                <a:spcPts val="600"/>
              </a:spcAft>
            </a:pPr>
            <a:r>
              <a:rPr lang="en-US" sz="2800" b="1" dirty="0">
                <a:solidFill>
                  <a:schemeClr val="hlink"/>
                </a:solidFill>
              </a:rPr>
              <a:t>Universal</a:t>
            </a:r>
            <a:r>
              <a:rPr lang="en-US" sz="2800" dirty="0"/>
              <a:t> </a:t>
            </a:r>
            <a:r>
              <a:rPr lang="en-US" sz="2800" dirty="0" err="1">
                <a:sym typeface="Symbol" charset="2"/>
              </a:rPr>
              <a:t></a:t>
            </a:r>
            <a:r>
              <a:rPr lang="en-US" sz="2800" dirty="0"/>
              <a:t> applies to (almost) everyone</a:t>
            </a:r>
          </a:p>
          <a:p>
            <a:pPr lvl="1" eaLnBrk="1" hangingPunct="1">
              <a:lnSpc>
                <a:spcPct val="85000"/>
              </a:lnSpc>
              <a:spcAft>
                <a:spcPts val="600"/>
              </a:spcAft>
            </a:pPr>
            <a:r>
              <a:rPr lang="en-US" sz="2400" dirty="0"/>
              <a:t>In reality, no biometric applies to everyone</a:t>
            </a:r>
          </a:p>
          <a:p>
            <a:pPr eaLnBrk="1" hangingPunct="1">
              <a:lnSpc>
                <a:spcPct val="85000"/>
              </a:lnSpc>
              <a:spcAft>
                <a:spcPts val="600"/>
              </a:spcAft>
            </a:pPr>
            <a:r>
              <a:rPr lang="en-US" sz="2800" b="1" dirty="0">
                <a:solidFill>
                  <a:schemeClr val="hlink"/>
                </a:solidFill>
              </a:rPr>
              <a:t>Distinguishing</a:t>
            </a:r>
            <a:r>
              <a:rPr lang="en-US" sz="2800" dirty="0"/>
              <a:t> </a:t>
            </a:r>
            <a:r>
              <a:rPr lang="en-US" sz="2800" dirty="0" err="1">
                <a:sym typeface="Symbol" charset="2"/>
              </a:rPr>
              <a:t></a:t>
            </a:r>
            <a:r>
              <a:rPr lang="en-US" sz="2800" dirty="0"/>
              <a:t> distinguish with certainty</a:t>
            </a:r>
          </a:p>
          <a:p>
            <a:pPr lvl="1" eaLnBrk="1" hangingPunct="1">
              <a:lnSpc>
                <a:spcPct val="85000"/>
              </a:lnSpc>
              <a:spcAft>
                <a:spcPts val="600"/>
              </a:spcAft>
            </a:pPr>
            <a:r>
              <a:rPr lang="en-US" sz="2400" dirty="0"/>
              <a:t>In reality, cannot hope for 100% certainty</a:t>
            </a:r>
          </a:p>
          <a:p>
            <a:pPr eaLnBrk="1" hangingPunct="1">
              <a:lnSpc>
                <a:spcPct val="85000"/>
              </a:lnSpc>
              <a:spcAft>
                <a:spcPts val="600"/>
              </a:spcAft>
            </a:pPr>
            <a:r>
              <a:rPr lang="en-US" sz="2800" b="1" dirty="0">
                <a:solidFill>
                  <a:schemeClr val="hlink"/>
                </a:solidFill>
              </a:rPr>
              <a:t>Permanent</a:t>
            </a:r>
            <a:r>
              <a:rPr lang="en-US" sz="2800" dirty="0"/>
              <a:t> </a:t>
            </a:r>
            <a:r>
              <a:rPr lang="en-US" sz="2800" dirty="0" err="1">
                <a:sym typeface="Symbol" charset="2"/>
              </a:rPr>
              <a:t></a:t>
            </a:r>
            <a:r>
              <a:rPr lang="en-US" sz="2800" dirty="0"/>
              <a:t> physical characteristic being measured never changes</a:t>
            </a:r>
          </a:p>
          <a:p>
            <a:pPr lvl="1" eaLnBrk="1" hangingPunct="1">
              <a:lnSpc>
                <a:spcPct val="85000"/>
              </a:lnSpc>
              <a:spcAft>
                <a:spcPts val="600"/>
              </a:spcAft>
            </a:pPr>
            <a:r>
              <a:rPr lang="en-US" sz="2400" dirty="0"/>
              <a:t>In reality, OK if it to remains valid for long time</a:t>
            </a:r>
          </a:p>
          <a:p>
            <a:pPr eaLnBrk="1" hangingPunct="1">
              <a:lnSpc>
                <a:spcPct val="85000"/>
              </a:lnSpc>
              <a:spcAft>
                <a:spcPts val="600"/>
              </a:spcAft>
            </a:pPr>
            <a:r>
              <a:rPr lang="en-US" sz="2800" b="1" dirty="0">
                <a:solidFill>
                  <a:schemeClr val="hlink"/>
                </a:solidFill>
              </a:rPr>
              <a:t>Collectable</a:t>
            </a:r>
            <a:r>
              <a:rPr lang="en-US" sz="2800" dirty="0"/>
              <a:t> </a:t>
            </a:r>
            <a:r>
              <a:rPr lang="en-US" sz="2800" dirty="0" err="1">
                <a:sym typeface="Symbol" charset="2"/>
              </a:rPr>
              <a:t></a:t>
            </a:r>
            <a:r>
              <a:rPr lang="en-US" sz="2800" dirty="0"/>
              <a:t> easy to collect required data </a:t>
            </a:r>
          </a:p>
          <a:p>
            <a:pPr lvl="1" eaLnBrk="1" hangingPunct="1">
              <a:lnSpc>
                <a:spcPct val="85000"/>
              </a:lnSpc>
              <a:spcAft>
                <a:spcPts val="600"/>
              </a:spcAft>
            </a:pPr>
            <a:r>
              <a:rPr lang="en-US" sz="2400" dirty="0"/>
              <a:t>Depends on whether subjects are cooperative</a:t>
            </a:r>
          </a:p>
          <a:p>
            <a:pPr eaLnBrk="1" hangingPunct="1">
              <a:lnSpc>
                <a:spcPct val="85000"/>
              </a:lnSpc>
              <a:spcAft>
                <a:spcPts val="600"/>
              </a:spcAft>
            </a:pPr>
            <a:r>
              <a:rPr lang="en-US" sz="2800" dirty="0"/>
              <a:t>Also, safe, user-friendly, and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5A6BB49-92A8-2A42-88DE-103EE98F078E}" type="slidenum">
              <a:rPr lang="en-US" smtClean="0">
                <a:latin typeface="Times New Roman" charset="0"/>
              </a:rPr>
              <a:pPr/>
              <a:t>3</a:t>
            </a:fld>
            <a:endParaRPr lang="en-US">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dirty="0"/>
              <a:t>Access Control</a:t>
            </a:r>
          </a:p>
        </p:txBody>
      </p:sp>
      <p:sp>
        <p:nvSpPr>
          <p:cNvPr id="15364" name="Rectangle 3"/>
          <p:cNvSpPr>
            <a:spLocks noGrp="1" noChangeArrowheads="1"/>
          </p:cNvSpPr>
          <p:nvPr>
            <p:ph type="body" idx="1"/>
          </p:nvPr>
        </p:nvSpPr>
        <p:spPr>
          <a:xfrm>
            <a:off x="533400" y="1752600"/>
            <a:ext cx="8229600" cy="4191000"/>
          </a:xfrm>
        </p:spPr>
        <p:txBody>
          <a:bodyPr/>
          <a:lstStyle/>
          <a:p>
            <a:pPr eaLnBrk="1" hangingPunct="1">
              <a:lnSpc>
                <a:spcPct val="90000"/>
              </a:lnSpc>
            </a:pPr>
            <a:r>
              <a:rPr lang="en-US" sz="2800" dirty="0"/>
              <a:t>Two parts to access control…</a:t>
            </a:r>
            <a:endParaRPr lang="en-US" sz="2800" b="1" dirty="0">
              <a:solidFill>
                <a:schemeClr val="accent2"/>
              </a:solidFill>
            </a:endParaRPr>
          </a:p>
          <a:p>
            <a:pPr eaLnBrk="1" hangingPunct="1">
              <a:lnSpc>
                <a:spcPct val="90000"/>
              </a:lnSpc>
            </a:pPr>
            <a:r>
              <a:rPr lang="en-US" sz="2800" b="1" dirty="0">
                <a:solidFill>
                  <a:schemeClr val="accent2"/>
                </a:solidFill>
              </a:rPr>
              <a:t>Authentication: </a:t>
            </a:r>
            <a:r>
              <a:rPr lang="en-US" sz="2800" dirty="0"/>
              <a:t>Are you who you say you are?</a:t>
            </a:r>
          </a:p>
          <a:p>
            <a:pPr lvl="1" eaLnBrk="1" hangingPunct="1">
              <a:lnSpc>
                <a:spcPct val="90000"/>
              </a:lnSpc>
            </a:pPr>
            <a:r>
              <a:rPr lang="en-US" sz="2400" dirty="0"/>
              <a:t>Determine whether access is allowed or not</a:t>
            </a:r>
          </a:p>
          <a:p>
            <a:pPr lvl="1" eaLnBrk="1" hangingPunct="1">
              <a:lnSpc>
                <a:spcPct val="90000"/>
              </a:lnSpc>
            </a:pPr>
            <a:r>
              <a:rPr lang="en-US" sz="2400" dirty="0"/>
              <a:t>Authenticate human to machine</a:t>
            </a:r>
          </a:p>
          <a:p>
            <a:pPr lvl="1" eaLnBrk="1" hangingPunct="1">
              <a:lnSpc>
                <a:spcPct val="90000"/>
              </a:lnSpc>
            </a:pPr>
            <a:r>
              <a:rPr lang="en-US" sz="2400" dirty="0"/>
              <a:t>Or, possibly, machine to machine</a:t>
            </a:r>
          </a:p>
          <a:p>
            <a:pPr eaLnBrk="1" hangingPunct="1">
              <a:lnSpc>
                <a:spcPct val="90000"/>
              </a:lnSpc>
            </a:pPr>
            <a:r>
              <a:rPr lang="en-US" sz="2800" b="1" dirty="0">
                <a:solidFill>
                  <a:schemeClr val="accent2"/>
                </a:solidFill>
              </a:rPr>
              <a:t>Authorization: </a:t>
            </a:r>
            <a:r>
              <a:rPr lang="en-US" sz="2800" dirty="0"/>
              <a:t>Are you allowed to do that?</a:t>
            </a:r>
          </a:p>
          <a:p>
            <a:pPr lvl="1" eaLnBrk="1" hangingPunct="1">
              <a:lnSpc>
                <a:spcPct val="90000"/>
              </a:lnSpc>
            </a:pPr>
            <a:r>
              <a:rPr lang="en-US" sz="2400" dirty="0"/>
              <a:t>Once you have access, what can you do?</a:t>
            </a:r>
          </a:p>
          <a:p>
            <a:pPr lvl="1" eaLnBrk="1" hangingPunct="1">
              <a:lnSpc>
                <a:spcPct val="90000"/>
              </a:lnSpc>
            </a:pPr>
            <a:r>
              <a:rPr lang="en-US" sz="2400" dirty="0"/>
              <a:t>Enforces limits on actions</a:t>
            </a:r>
          </a:p>
          <a:p>
            <a:pPr eaLnBrk="1" hangingPunct="1">
              <a:lnSpc>
                <a:spcPct val="90000"/>
              </a:lnSpc>
            </a:pPr>
            <a:r>
              <a:rPr lang="en-US" sz="2800" dirty="0"/>
              <a:t>Note: “access control” often used as synonym for authorization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9C734FC-27A8-4A4D-BB1C-F42F1F84532E}" type="slidenum">
              <a:rPr lang="en-US" smtClean="0">
                <a:latin typeface="Times New Roman" charset="0"/>
              </a:rPr>
              <a:pPr/>
              <a:t>30</a:t>
            </a:fld>
            <a:endParaRPr lang="en-US">
              <a:latin typeface="Times New Roman" charset="0"/>
            </a:endParaRPr>
          </a:p>
        </p:txBody>
      </p:sp>
      <p:sp>
        <p:nvSpPr>
          <p:cNvPr id="45059" name="Rectangle 2"/>
          <p:cNvSpPr>
            <a:spLocks noGrp="1" noChangeArrowheads="1"/>
          </p:cNvSpPr>
          <p:nvPr>
            <p:ph type="title"/>
          </p:nvPr>
        </p:nvSpPr>
        <p:spPr>
          <a:xfrm>
            <a:off x="152400" y="304800"/>
            <a:ext cx="8839200" cy="1143000"/>
          </a:xfrm>
        </p:spPr>
        <p:txBody>
          <a:bodyPr/>
          <a:lstStyle/>
          <a:p>
            <a:pPr eaLnBrk="1" hangingPunct="1"/>
            <a:r>
              <a:rPr lang="en-US" dirty="0"/>
              <a:t>Identification </a:t>
            </a:r>
            <a:r>
              <a:rPr lang="en-US" dirty="0" err="1"/>
              <a:t>vs</a:t>
            </a:r>
            <a:r>
              <a:rPr lang="en-US" dirty="0"/>
              <a:t> Authentication</a:t>
            </a:r>
          </a:p>
        </p:txBody>
      </p:sp>
      <p:sp>
        <p:nvSpPr>
          <p:cNvPr id="278531" name="Rectangle 3"/>
          <p:cNvSpPr>
            <a:spLocks noGrp="1" noChangeArrowheads="1"/>
          </p:cNvSpPr>
          <p:nvPr>
            <p:ph type="body" idx="1"/>
          </p:nvPr>
        </p:nvSpPr>
        <p:spPr>
          <a:xfrm>
            <a:off x="457200" y="1524000"/>
            <a:ext cx="8534400" cy="4495800"/>
          </a:xfrm>
        </p:spPr>
        <p:txBody>
          <a:bodyPr/>
          <a:lstStyle/>
          <a:p>
            <a:pPr eaLnBrk="1" hangingPunct="1">
              <a:lnSpc>
                <a:spcPct val="90000"/>
              </a:lnSpc>
              <a:spcAft>
                <a:spcPts val="600"/>
              </a:spcAft>
            </a:pPr>
            <a:r>
              <a:rPr lang="en-US" sz="2800" b="1" dirty="0">
                <a:solidFill>
                  <a:schemeClr val="hlink"/>
                </a:solidFill>
              </a:rPr>
              <a:t>Identification</a:t>
            </a:r>
            <a:r>
              <a:rPr lang="en-US" sz="2800" dirty="0"/>
              <a:t> </a:t>
            </a:r>
            <a:r>
              <a:rPr lang="en-US" sz="2800" dirty="0" err="1">
                <a:sym typeface="Symbol" charset="2"/>
              </a:rPr>
              <a:t></a:t>
            </a:r>
            <a:r>
              <a:rPr lang="en-US" sz="2800" dirty="0"/>
              <a:t> Who goes there?</a:t>
            </a:r>
          </a:p>
          <a:p>
            <a:pPr lvl="1" eaLnBrk="1" hangingPunct="1">
              <a:lnSpc>
                <a:spcPct val="90000"/>
              </a:lnSpc>
              <a:spcAft>
                <a:spcPts val="600"/>
              </a:spcAft>
            </a:pPr>
            <a:r>
              <a:rPr lang="en-US" sz="2400" dirty="0"/>
              <a:t>Compare </a:t>
            </a:r>
            <a:r>
              <a:rPr lang="en-US" sz="2400" b="1" dirty="0">
                <a:solidFill>
                  <a:srgbClr val="FF0000"/>
                </a:solidFill>
              </a:rPr>
              <a:t>one-to-many</a:t>
            </a:r>
            <a:endParaRPr lang="en-US" sz="2400" dirty="0"/>
          </a:p>
          <a:p>
            <a:pPr lvl="1" eaLnBrk="1" hangingPunct="1">
              <a:lnSpc>
                <a:spcPct val="90000"/>
              </a:lnSpc>
              <a:spcAft>
                <a:spcPts val="600"/>
              </a:spcAft>
            </a:pPr>
            <a:r>
              <a:rPr lang="en-US" sz="2400" dirty="0"/>
              <a:t>Example: FBI fingerprint database</a:t>
            </a:r>
          </a:p>
          <a:p>
            <a:pPr eaLnBrk="1" hangingPunct="1">
              <a:lnSpc>
                <a:spcPct val="90000"/>
              </a:lnSpc>
              <a:spcAft>
                <a:spcPts val="600"/>
              </a:spcAft>
            </a:pPr>
            <a:r>
              <a:rPr lang="en-US" sz="2800" b="1" dirty="0">
                <a:solidFill>
                  <a:schemeClr val="hlink"/>
                </a:solidFill>
              </a:rPr>
              <a:t>Authentication</a:t>
            </a:r>
            <a:r>
              <a:rPr lang="en-US" sz="2800" dirty="0"/>
              <a:t>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Compare </a:t>
            </a:r>
            <a:r>
              <a:rPr lang="en-US" sz="2400" b="1" dirty="0">
                <a:solidFill>
                  <a:srgbClr val="FF0000"/>
                </a:solidFill>
              </a:rPr>
              <a:t>one-to-one</a:t>
            </a:r>
            <a:endParaRPr lang="en-US" sz="2400" dirty="0"/>
          </a:p>
          <a:p>
            <a:pPr lvl="1" eaLnBrk="1" hangingPunct="1">
              <a:lnSpc>
                <a:spcPct val="90000"/>
              </a:lnSpc>
              <a:spcAft>
                <a:spcPts val="600"/>
              </a:spcAft>
            </a:pPr>
            <a:r>
              <a:rPr lang="en-US" sz="2400" dirty="0"/>
              <a:t>Example: Thumbprint mouse</a:t>
            </a:r>
          </a:p>
          <a:p>
            <a:pPr eaLnBrk="1" hangingPunct="1">
              <a:lnSpc>
                <a:spcPct val="90000"/>
              </a:lnSpc>
              <a:spcAft>
                <a:spcPts val="600"/>
              </a:spcAft>
            </a:pPr>
            <a:r>
              <a:rPr lang="en-US" sz="2800" dirty="0"/>
              <a:t>Identification problem is more difficult</a:t>
            </a:r>
          </a:p>
          <a:p>
            <a:pPr lvl="1" eaLnBrk="1" hangingPunct="1">
              <a:lnSpc>
                <a:spcPct val="90000"/>
              </a:lnSpc>
              <a:spcAft>
                <a:spcPts val="600"/>
              </a:spcAft>
            </a:pPr>
            <a:r>
              <a:rPr lang="en-US" sz="2400" dirty="0"/>
              <a:t>More “random” matches since more comparisons</a:t>
            </a:r>
          </a:p>
          <a:p>
            <a:pPr eaLnBrk="1" hangingPunct="1">
              <a:lnSpc>
                <a:spcPct val="90000"/>
              </a:lnSpc>
              <a:spcAft>
                <a:spcPts val="600"/>
              </a:spcAft>
            </a:pPr>
            <a:r>
              <a:rPr lang="en-US" sz="2800" dirty="0"/>
              <a:t>We are (mostly) interested in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2171A10-C48F-154F-AB68-4A63A53E1657}" type="slidenum">
              <a:rPr lang="en-US" smtClean="0">
                <a:latin typeface="Times New Roman" charset="0"/>
              </a:rPr>
              <a:pPr/>
              <a:t>31</a:t>
            </a:fld>
            <a:endParaRPr lang="en-US">
              <a:latin typeface="Times New Roman" charset="0"/>
            </a:endParaRPr>
          </a:p>
        </p:txBody>
      </p:sp>
      <p:sp>
        <p:nvSpPr>
          <p:cNvPr id="46083" name="Rectangle 2"/>
          <p:cNvSpPr>
            <a:spLocks noGrp="1" noChangeArrowheads="1"/>
          </p:cNvSpPr>
          <p:nvPr>
            <p:ph type="title"/>
          </p:nvPr>
        </p:nvSpPr>
        <p:spPr>
          <a:xfrm>
            <a:off x="685800" y="304800"/>
            <a:ext cx="7772400" cy="1143000"/>
          </a:xfrm>
        </p:spPr>
        <p:txBody>
          <a:bodyPr/>
          <a:lstStyle/>
          <a:p>
            <a:pPr eaLnBrk="1" hangingPunct="1"/>
            <a:r>
              <a:rPr lang="en-US" dirty="0"/>
              <a:t>Enrollment </a:t>
            </a:r>
            <a:r>
              <a:rPr lang="en-US" dirty="0" err="1"/>
              <a:t>vs</a:t>
            </a:r>
            <a:r>
              <a:rPr lang="en-US" dirty="0"/>
              <a:t> Recognition</a:t>
            </a:r>
          </a:p>
        </p:txBody>
      </p:sp>
      <p:sp>
        <p:nvSpPr>
          <p:cNvPr id="46084" name="Rectangle 3"/>
          <p:cNvSpPr>
            <a:spLocks noGrp="1" noChangeArrowheads="1"/>
          </p:cNvSpPr>
          <p:nvPr>
            <p:ph type="body" idx="1"/>
          </p:nvPr>
        </p:nvSpPr>
        <p:spPr>
          <a:xfrm>
            <a:off x="685800" y="1447800"/>
            <a:ext cx="7772400" cy="4572000"/>
          </a:xfrm>
        </p:spPr>
        <p:txBody>
          <a:bodyPr/>
          <a:lstStyle/>
          <a:p>
            <a:pPr eaLnBrk="1" hangingPunct="1">
              <a:lnSpc>
                <a:spcPct val="85000"/>
              </a:lnSpc>
              <a:spcAft>
                <a:spcPts val="600"/>
              </a:spcAft>
            </a:pPr>
            <a:r>
              <a:rPr lang="en-US" sz="2800" dirty="0"/>
              <a:t>Enrollment phase</a:t>
            </a:r>
          </a:p>
          <a:p>
            <a:pPr lvl="1" eaLnBrk="1" hangingPunct="1">
              <a:lnSpc>
                <a:spcPct val="85000"/>
              </a:lnSpc>
              <a:spcAft>
                <a:spcPts val="600"/>
              </a:spcAft>
            </a:pPr>
            <a:r>
              <a:rPr lang="en-US" sz="2400" dirty="0"/>
              <a:t>Subject’s biometric info put into database</a:t>
            </a:r>
          </a:p>
          <a:p>
            <a:pPr lvl="1" eaLnBrk="1" hangingPunct="1">
              <a:lnSpc>
                <a:spcPct val="85000"/>
              </a:lnSpc>
              <a:spcAft>
                <a:spcPts val="600"/>
              </a:spcAft>
            </a:pPr>
            <a:r>
              <a:rPr lang="en-US" sz="2400" dirty="0"/>
              <a:t>Must carefully measure the required info</a:t>
            </a:r>
          </a:p>
          <a:p>
            <a:pPr lvl="1" eaLnBrk="1" hangingPunct="1">
              <a:lnSpc>
                <a:spcPct val="85000"/>
              </a:lnSpc>
              <a:spcAft>
                <a:spcPts val="600"/>
              </a:spcAft>
            </a:pPr>
            <a:r>
              <a:rPr lang="en-US" sz="2400" dirty="0"/>
              <a:t>OK if slow and repeated measurement needed</a:t>
            </a:r>
          </a:p>
          <a:p>
            <a:pPr lvl="1" eaLnBrk="1" hangingPunct="1">
              <a:lnSpc>
                <a:spcPct val="85000"/>
              </a:lnSpc>
              <a:spcAft>
                <a:spcPts val="600"/>
              </a:spcAft>
            </a:pPr>
            <a:r>
              <a:rPr lang="en-US" sz="2400" dirty="0"/>
              <a:t>Must be very precise</a:t>
            </a:r>
          </a:p>
          <a:p>
            <a:pPr lvl="1" eaLnBrk="1" hangingPunct="1">
              <a:lnSpc>
                <a:spcPct val="85000"/>
              </a:lnSpc>
              <a:spcAft>
                <a:spcPts val="600"/>
              </a:spcAft>
            </a:pPr>
            <a:r>
              <a:rPr lang="en-US" sz="2400" dirty="0"/>
              <a:t>May be a weak point in real-world use</a:t>
            </a:r>
          </a:p>
          <a:p>
            <a:pPr eaLnBrk="1" hangingPunct="1">
              <a:lnSpc>
                <a:spcPct val="85000"/>
              </a:lnSpc>
              <a:spcAft>
                <a:spcPts val="600"/>
              </a:spcAft>
            </a:pPr>
            <a:r>
              <a:rPr lang="en-US" sz="2800" dirty="0"/>
              <a:t>Recognition phase</a:t>
            </a:r>
          </a:p>
          <a:p>
            <a:pPr lvl="1" eaLnBrk="1" hangingPunct="1">
              <a:lnSpc>
                <a:spcPct val="85000"/>
              </a:lnSpc>
              <a:spcAft>
                <a:spcPts val="600"/>
              </a:spcAft>
            </a:pPr>
            <a:r>
              <a:rPr lang="en-US" sz="2400" dirty="0"/>
              <a:t>Biometric detection, when used in practice</a:t>
            </a:r>
          </a:p>
          <a:p>
            <a:pPr lvl="1" eaLnBrk="1" hangingPunct="1">
              <a:lnSpc>
                <a:spcPct val="85000"/>
              </a:lnSpc>
              <a:spcAft>
                <a:spcPts val="600"/>
              </a:spcAft>
            </a:pPr>
            <a:r>
              <a:rPr lang="en-US" sz="2400" dirty="0"/>
              <a:t>Must be quick and simple</a:t>
            </a:r>
          </a:p>
          <a:p>
            <a:pPr lvl="1" eaLnBrk="1" hangingPunct="1">
              <a:lnSpc>
                <a:spcPct val="85000"/>
              </a:lnSpc>
              <a:spcAft>
                <a:spcPts val="600"/>
              </a:spcAft>
            </a:pPr>
            <a:r>
              <a:rPr lang="en-US" sz="2400" dirty="0"/>
              <a:t>But must be reasonably accurate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41E7754-4C1F-F049-85DA-EEDD6CF82B2E}" type="slidenum">
              <a:rPr lang="en-US" smtClean="0">
                <a:latin typeface="Times New Roman" charset="0"/>
              </a:rPr>
              <a:pPr/>
              <a:t>32</a:t>
            </a:fld>
            <a:endParaRPr lang="en-US">
              <a:latin typeface="Times New Roman" charset="0"/>
            </a:endParaRPr>
          </a:p>
        </p:txBody>
      </p:sp>
      <p:sp>
        <p:nvSpPr>
          <p:cNvPr id="47107" name="Rectangle 2"/>
          <p:cNvSpPr>
            <a:spLocks noGrp="1" noChangeArrowheads="1"/>
          </p:cNvSpPr>
          <p:nvPr>
            <p:ph type="title"/>
          </p:nvPr>
        </p:nvSpPr>
        <p:spPr>
          <a:xfrm>
            <a:off x="685800" y="304800"/>
            <a:ext cx="7772400" cy="1143000"/>
          </a:xfrm>
        </p:spPr>
        <p:txBody>
          <a:bodyPr/>
          <a:lstStyle/>
          <a:p>
            <a:pPr eaLnBrk="1" hangingPunct="1"/>
            <a:r>
              <a:rPr lang="en-US"/>
              <a:t>Cooperative Subjects?</a:t>
            </a:r>
          </a:p>
        </p:txBody>
      </p:sp>
      <p:sp>
        <p:nvSpPr>
          <p:cNvPr id="47108" name="Rectangle 3"/>
          <p:cNvSpPr>
            <a:spLocks noGrp="1" noChangeArrowheads="1"/>
          </p:cNvSpPr>
          <p:nvPr>
            <p:ph type="body" idx="1"/>
          </p:nvPr>
        </p:nvSpPr>
        <p:spPr>
          <a:xfrm>
            <a:off x="685800" y="1524000"/>
            <a:ext cx="8001000" cy="4495800"/>
          </a:xfrm>
        </p:spPr>
        <p:txBody>
          <a:bodyPr/>
          <a:lstStyle/>
          <a:p>
            <a:pPr eaLnBrk="1" hangingPunct="1">
              <a:lnSpc>
                <a:spcPct val="80000"/>
              </a:lnSpc>
              <a:spcAft>
                <a:spcPts val="600"/>
              </a:spcAft>
            </a:pPr>
            <a:r>
              <a:rPr lang="en-US" sz="2800" dirty="0"/>
              <a:t>Authentication </a:t>
            </a:r>
            <a:r>
              <a:rPr lang="en-US" sz="2800" dirty="0" err="1">
                <a:sym typeface="Symbol" charset="2"/>
              </a:rPr>
              <a:t></a:t>
            </a:r>
            <a:r>
              <a:rPr lang="en-US" sz="2800" dirty="0"/>
              <a:t> cooperative subjects</a:t>
            </a:r>
          </a:p>
          <a:p>
            <a:pPr eaLnBrk="1" hangingPunct="1">
              <a:lnSpc>
                <a:spcPct val="80000"/>
              </a:lnSpc>
              <a:spcAft>
                <a:spcPts val="600"/>
              </a:spcAft>
            </a:pPr>
            <a:r>
              <a:rPr lang="en-US" sz="2800" dirty="0"/>
              <a:t>Identification </a:t>
            </a:r>
            <a:r>
              <a:rPr lang="en-US" sz="2800" dirty="0" err="1">
                <a:sym typeface="Symbol" charset="2"/>
              </a:rPr>
              <a:t></a:t>
            </a:r>
            <a:r>
              <a:rPr lang="en-US" sz="2800" dirty="0"/>
              <a:t> uncooperative subjects</a:t>
            </a:r>
          </a:p>
          <a:p>
            <a:pPr eaLnBrk="1" hangingPunct="1">
              <a:lnSpc>
                <a:spcPct val="80000"/>
              </a:lnSpc>
              <a:spcAft>
                <a:spcPts val="600"/>
              </a:spcAft>
            </a:pPr>
            <a:r>
              <a:rPr lang="en-US" sz="2800" dirty="0"/>
              <a:t>For example, facial recognition</a:t>
            </a:r>
          </a:p>
          <a:p>
            <a:pPr lvl="1" eaLnBrk="1" hangingPunct="1">
              <a:lnSpc>
                <a:spcPct val="80000"/>
              </a:lnSpc>
              <a:spcAft>
                <a:spcPts val="600"/>
              </a:spcAft>
            </a:pPr>
            <a:r>
              <a:rPr lang="en-US" sz="2400" dirty="0"/>
              <a:t>Used in Las Vegas casinos to detect known cheaters (also, terrorists in airports, etc.)</a:t>
            </a:r>
          </a:p>
          <a:p>
            <a:pPr lvl="1" eaLnBrk="1" hangingPunct="1">
              <a:lnSpc>
                <a:spcPct val="80000"/>
              </a:lnSpc>
              <a:spcAft>
                <a:spcPts val="600"/>
              </a:spcAft>
            </a:pPr>
            <a:r>
              <a:rPr lang="en-US" sz="2400" dirty="0"/>
              <a:t>Often, less than ideal enrollment conditions</a:t>
            </a:r>
          </a:p>
          <a:p>
            <a:pPr lvl="1" eaLnBrk="1" hangingPunct="1">
              <a:lnSpc>
                <a:spcPct val="80000"/>
              </a:lnSpc>
              <a:spcAft>
                <a:spcPts val="600"/>
              </a:spcAft>
            </a:pPr>
            <a:r>
              <a:rPr lang="en-US" sz="2400" dirty="0"/>
              <a:t>Subject will try to confuse recognition phase</a:t>
            </a:r>
          </a:p>
          <a:p>
            <a:pPr eaLnBrk="1" hangingPunct="1">
              <a:lnSpc>
                <a:spcPct val="80000"/>
              </a:lnSpc>
              <a:spcAft>
                <a:spcPts val="600"/>
              </a:spcAft>
            </a:pPr>
            <a:r>
              <a:rPr lang="en-US" sz="2800" dirty="0"/>
              <a:t>Cooperative subject makes it much easier</a:t>
            </a:r>
          </a:p>
          <a:p>
            <a:pPr lvl="1" eaLnBrk="1" hangingPunct="1">
              <a:lnSpc>
                <a:spcPct val="80000"/>
              </a:lnSpc>
              <a:spcAft>
                <a:spcPts val="600"/>
              </a:spcAft>
            </a:pPr>
            <a:r>
              <a:rPr lang="en-US" sz="2400" dirty="0"/>
              <a:t>We are focused on authentication</a:t>
            </a:r>
          </a:p>
          <a:p>
            <a:pPr lvl="1" eaLnBrk="1" hangingPunct="1">
              <a:lnSpc>
                <a:spcPct val="80000"/>
              </a:lnSpc>
              <a:spcAft>
                <a:spcPts val="600"/>
              </a:spcAft>
            </a:pPr>
            <a:r>
              <a:rPr lang="en-US" sz="2400" dirty="0"/>
              <a:t>So, we can assume subjects are cooperative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FE1104F-5E28-B54D-BD28-79A91B14B6F2}" type="slidenum">
              <a:rPr lang="en-US" smtClean="0">
                <a:latin typeface="Times New Roman" charset="0"/>
              </a:rPr>
              <a:pPr/>
              <a:t>33</a:t>
            </a:fld>
            <a:endParaRPr lang="en-US">
              <a:latin typeface="Times New Roman" charset="0"/>
            </a:endParaRPr>
          </a:p>
        </p:txBody>
      </p:sp>
      <p:sp>
        <p:nvSpPr>
          <p:cNvPr id="48131" name="Rectangle 2"/>
          <p:cNvSpPr>
            <a:spLocks noGrp="1" noChangeArrowheads="1"/>
          </p:cNvSpPr>
          <p:nvPr>
            <p:ph type="title"/>
          </p:nvPr>
        </p:nvSpPr>
        <p:spPr>
          <a:xfrm>
            <a:off x="685800" y="304800"/>
            <a:ext cx="7772400" cy="1143000"/>
          </a:xfrm>
        </p:spPr>
        <p:txBody>
          <a:bodyPr/>
          <a:lstStyle/>
          <a:p>
            <a:pPr eaLnBrk="1" hangingPunct="1"/>
            <a:r>
              <a:rPr lang="en-US"/>
              <a:t>Biometric Errors</a:t>
            </a:r>
          </a:p>
        </p:txBody>
      </p:sp>
      <p:sp>
        <p:nvSpPr>
          <p:cNvPr id="48132" name="Rectangle 3"/>
          <p:cNvSpPr>
            <a:spLocks noGrp="1" noChangeArrowheads="1"/>
          </p:cNvSpPr>
          <p:nvPr>
            <p:ph type="body" idx="1"/>
          </p:nvPr>
        </p:nvSpPr>
        <p:spPr>
          <a:xfrm>
            <a:off x="609600" y="1447800"/>
            <a:ext cx="8153400" cy="4648200"/>
          </a:xfrm>
        </p:spPr>
        <p:txBody>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p>
          <a:p>
            <a:pPr lvl="1" eaLnBrk="1" hangingPunct="1">
              <a:lnSpc>
                <a:spcPct val="85000"/>
              </a:lnSpc>
              <a:spcAft>
                <a:spcPts val="600"/>
              </a:spcAft>
            </a:pPr>
            <a:r>
              <a:rPr lang="en-US" sz="2400" dirty="0"/>
              <a:t>A way to </a:t>
            </a:r>
            <a:r>
              <a:rPr lang="en-US" sz="2400" b="1" i="1" dirty="0">
                <a:solidFill>
                  <a:srgbClr val="FF0000"/>
                </a:solidFill>
              </a:rPr>
              <a:t>compare</a:t>
            </a:r>
            <a:r>
              <a:rPr lang="en-US" sz="2400" dirty="0"/>
              <a:t> different biometrics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06AD10C-8B58-A940-BEBA-946324C3107D}" type="slidenum">
              <a:rPr lang="en-US" smtClean="0">
                <a:latin typeface="Times New Roman" charset="0"/>
              </a:rPr>
              <a:pPr/>
              <a:t>34</a:t>
            </a:fld>
            <a:endParaRPr lang="en-US">
              <a:latin typeface="Times New Roman" charset="0"/>
            </a:endParaRPr>
          </a:p>
        </p:txBody>
      </p:sp>
      <p:sp>
        <p:nvSpPr>
          <p:cNvPr id="49155" name="Rectangle 2"/>
          <p:cNvSpPr>
            <a:spLocks noGrp="1" noChangeArrowheads="1"/>
          </p:cNvSpPr>
          <p:nvPr>
            <p:ph type="title"/>
          </p:nvPr>
        </p:nvSpPr>
        <p:spPr/>
        <p:txBody>
          <a:bodyPr/>
          <a:lstStyle/>
          <a:p>
            <a:pPr eaLnBrk="1" hangingPunct="1"/>
            <a:r>
              <a:rPr lang="en-US"/>
              <a:t>Fingerprint History</a:t>
            </a:r>
          </a:p>
        </p:txBody>
      </p:sp>
      <p:sp>
        <p:nvSpPr>
          <p:cNvPr id="49156" name="Rectangle 3"/>
          <p:cNvSpPr>
            <a:spLocks noGrp="1" noChangeArrowheads="1"/>
          </p:cNvSpPr>
          <p:nvPr>
            <p:ph type="body" idx="1"/>
          </p:nvPr>
        </p:nvSpPr>
        <p:spPr/>
        <p:txBody>
          <a:bodyPr/>
          <a:lstStyle/>
          <a:p>
            <a:pPr eaLnBrk="1" hangingPunct="1">
              <a:lnSpc>
                <a:spcPct val="90000"/>
              </a:lnSpc>
              <a:spcAft>
                <a:spcPts val="600"/>
              </a:spcAft>
            </a:pPr>
            <a:r>
              <a:rPr lang="en-US" sz="2800" dirty="0"/>
              <a:t>1823 </a:t>
            </a:r>
            <a:r>
              <a:rPr lang="en-US" sz="2800" dirty="0" err="1">
                <a:sym typeface="Symbol" charset="2"/>
              </a:rPr>
              <a:t></a:t>
            </a:r>
            <a:r>
              <a:rPr lang="en-US" sz="2800" dirty="0"/>
              <a:t> Professor Johannes Evangelist Purkinje discussed 9 fingerprint patterns </a:t>
            </a:r>
          </a:p>
          <a:p>
            <a:pPr eaLnBrk="1" hangingPunct="1">
              <a:lnSpc>
                <a:spcPct val="90000"/>
              </a:lnSpc>
              <a:spcAft>
                <a:spcPts val="600"/>
              </a:spcAft>
            </a:pPr>
            <a:r>
              <a:rPr lang="en-US" sz="2800" dirty="0"/>
              <a:t>1856 </a:t>
            </a:r>
            <a:r>
              <a:rPr lang="en-US" sz="2800" dirty="0" err="1">
                <a:sym typeface="Symbol" charset="2"/>
              </a:rPr>
              <a:t></a:t>
            </a:r>
            <a:r>
              <a:rPr lang="en-US" sz="2800" dirty="0"/>
              <a:t> Sir William Hershel used fingerprint (in India) on contracts</a:t>
            </a:r>
          </a:p>
          <a:p>
            <a:pPr eaLnBrk="1" hangingPunct="1">
              <a:lnSpc>
                <a:spcPct val="90000"/>
              </a:lnSpc>
              <a:spcAft>
                <a:spcPts val="600"/>
              </a:spcAft>
            </a:pPr>
            <a:r>
              <a:rPr lang="en-US" sz="2800" dirty="0"/>
              <a:t>1880 </a:t>
            </a:r>
            <a:r>
              <a:rPr lang="en-US" sz="2800" dirty="0" err="1">
                <a:sym typeface="Symbol" charset="2"/>
              </a:rPr>
              <a:t></a:t>
            </a:r>
            <a:r>
              <a:rPr lang="en-US" sz="2800" dirty="0"/>
              <a:t> Dr. Henry </a:t>
            </a:r>
            <a:r>
              <a:rPr lang="en-US" sz="2800" dirty="0" err="1"/>
              <a:t>Faulds</a:t>
            </a:r>
            <a:r>
              <a:rPr lang="en-US" sz="2800" dirty="0"/>
              <a:t> article in </a:t>
            </a:r>
            <a:r>
              <a:rPr lang="en-US" sz="2800" i="1" dirty="0"/>
              <a:t>Nature</a:t>
            </a:r>
            <a:r>
              <a:rPr lang="en-US" sz="2800" dirty="0"/>
              <a:t> about fingerprints for ID</a:t>
            </a:r>
          </a:p>
          <a:p>
            <a:pPr eaLnBrk="1" hangingPunct="1">
              <a:lnSpc>
                <a:spcPct val="90000"/>
              </a:lnSpc>
              <a:spcAft>
                <a:spcPts val="600"/>
              </a:spcAft>
            </a:pPr>
            <a:r>
              <a:rPr lang="en-US" sz="2800" dirty="0"/>
              <a:t>1883 </a:t>
            </a:r>
            <a:r>
              <a:rPr lang="en-US" sz="2800" dirty="0" err="1">
                <a:sym typeface="Symbol" charset="2"/>
              </a:rPr>
              <a:t></a:t>
            </a:r>
            <a:r>
              <a:rPr lang="en-US" sz="2800" dirty="0"/>
              <a:t> Mark Twain’s </a:t>
            </a:r>
            <a:r>
              <a:rPr lang="en-US" sz="2800" i="1" dirty="0"/>
              <a:t>Life on the Mississippi</a:t>
            </a:r>
            <a:r>
              <a:rPr lang="en-US" sz="2800" dirty="0"/>
              <a:t> (murderer </a:t>
            </a:r>
            <a:r>
              <a:rPr lang="en-US" sz="2800" dirty="0" err="1"/>
              <a:t>ID’ed</a:t>
            </a:r>
            <a:r>
              <a:rPr lang="en-US" sz="2800" dirty="0"/>
              <a:t> by fingerprint)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B9F186F-77FB-EA49-9098-61A2CED489FA}" type="slidenum">
              <a:rPr lang="en-US" smtClean="0">
                <a:latin typeface="Times New Roman" charset="0"/>
              </a:rPr>
              <a:pPr/>
              <a:t>35</a:t>
            </a:fld>
            <a:endParaRPr lang="en-US">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Fingerprint History</a:t>
            </a:r>
          </a:p>
        </p:txBody>
      </p:sp>
      <p:sp>
        <p:nvSpPr>
          <p:cNvPr id="501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1888 </a:t>
            </a:r>
            <a:r>
              <a:rPr lang="en-US" sz="2800" dirty="0" err="1">
                <a:sym typeface="Symbol" charset="2"/>
              </a:rPr>
              <a:t></a:t>
            </a:r>
            <a:r>
              <a:rPr lang="en-US" sz="2800" dirty="0"/>
              <a:t> Sir Francis Galton developed classification system</a:t>
            </a:r>
          </a:p>
          <a:p>
            <a:pPr lvl="1" eaLnBrk="1" hangingPunct="1">
              <a:lnSpc>
                <a:spcPct val="90000"/>
              </a:lnSpc>
              <a:spcAft>
                <a:spcPts val="600"/>
              </a:spcAft>
            </a:pPr>
            <a:r>
              <a:rPr lang="en-US" sz="2400" dirty="0"/>
              <a:t>His system  of “minutia” can be used today</a:t>
            </a:r>
          </a:p>
          <a:p>
            <a:pPr lvl="1" eaLnBrk="1" hangingPunct="1">
              <a:lnSpc>
                <a:spcPct val="90000"/>
              </a:lnSpc>
              <a:spcAft>
                <a:spcPts val="600"/>
              </a:spcAft>
            </a:pPr>
            <a:r>
              <a:rPr lang="en-US" sz="2400" dirty="0"/>
              <a:t>Also verified that fingerprints do not change</a:t>
            </a:r>
          </a:p>
          <a:p>
            <a:pPr eaLnBrk="1" hangingPunct="1">
              <a:lnSpc>
                <a:spcPct val="90000"/>
              </a:lnSpc>
              <a:spcAft>
                <a:spcPts val="600"/>
              </a:spcAft>
            </a:pPr>
            <a:r>
              <a:rPr lang="en-US" sz="2800" dirty="0"/>
              <a:t>Some countries require fixed number of “points” (minutia) to match in criminal cases</a:t>
            </a:r>
          </a:p>
          <a:p>
            <a:pPr lvl="1" eaLnBrk="1" hangingPunct="1">
              <a:lnSpc>
                <a:spcPct val="90000"/>
              </a:lnSpc>
              <a:spcAft>
                <a:spcPts val="600"/>
              </a:spcAft>
            </a:pPr>
            <a:r>
              <a:rPr lang="en-US" sz="2400" dirty="0"/>
              <a:t>In Britain, at least 15 points </a:t>
            </a:r>
          </a:p>
          <a:p>
            <a:pPr lvl="1" eaLnBrk="1" hangingPunct="1">
              <a:lnSpc>
                <a:spcPct val="90000"/>
              </a:lnSpc>
              <a:spcAft>
                <a:spcPts val="600"/>
              </a:spcAft>
            </a:pPr>
            <a:r>
              <a:rPr lang="en-US" sz="2400" dirty="0"/>
              <a:t>In US, no fixed number of points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059A9C2-1CC5-1941-82CC-7C8CADFE2F46}" type="slidenum">
              <a:rPr lang="en-US" smtClean="0">
                <a:latin typeface="Times New Roman" charset="0"/>
              </a:rPr>
              <a:pPr/>
              <a:t>36</a:t>
            </a:fld>
            <a:endParaRPr lang="en-US">
              <a:latin typeface="Times New Roman" charset="0"/>
            </a:endParaRPr>
          </a:p>
        </p:txBody>
      </p:sp>
      <p:sp>
        <p:nvSpPr>
          <p:cNvPr id="51203" name="Rectangle 2"/>
          <p:cNvSpPr>
            <a:spLocks noGrp="1" noChangeArrowheads="1"/>
          </p:cNvSpPr>
          <p:nvPr>
            <p:ph type="title"/>
          </p:nvPr>
        </p:nvSpPr>
        <p:spPr/>
        <p:txBody>
          <a:bodyPr/>
          <a:lstStyle/>
          <a:p>
            <a:pPr eaLnBrk="1" hangingPunct="1"/>
            <a:r>
              <a:rPr lang="en-US"/>
              <a:t>Fingerprint Comparison</a:t>
            </a:r>
          </a:p>
        </p:txBody>
      </p:sp>
      <p:pic>
        <p:nvPicPr>
          <p:cNvPr id="51204" name="Picture 3" descr=" img35.gif                                                      0007DDCBMacintosh HD                   B7464D7A:"/>
          <p:cNvPicPr>
            <a:picLocks noChangeAspect="1" noChangeArrowheads="1"/>
          </p:cNvPicPr>
          <p:nvPr/>
        </p:nvPicPr>
        <p:blipFill>
          <a:blip r:embed="rId2"/>
          <a:srcRect/>
          <a:stretch>
            <a:fillRect/>
          </a:stretch>
        </p:blipFill>
        <p:spPr bwMode="auto">
          <a:xfrm>
            <a:off x="685800" y="3397250"/>
            <a:ext cx="1524000" cy="1524000"/>
          </a:xfrm>
          <a:prstGeom prst="rect">
            <a:avLst/>
          </a:prstGeom>
          <a:noFill/>
          <a:ln w="9525">
            <a:noFill/>
            <a:miter lim="800000"/>
            <a:headEnd/>
            <a:tailEnd/>
          </a:ln>
        </p:spPr>
      </p:pic>
      <p:pic>
        <p:nvPicPr>
          <p:cNvPr id="51205" name="Picture 4" descr=" img36.gif                                                      0007DDCBMacintosh HD                   B7464D7A:"/>
          <p:cNvPicPr>
            <a:picLocks noChangeAspect="1" noChangeArrowheads="1"/>
          </p:cNvPicPr>
          <p:nvPr/>
        </p:nvPicPr>
        <p:blipFill>
          <a:blip r:embed="rId3"/>
          <a:srcRect/>
          <a:stretch>
            <a:fillRect/>
          </a:stretch>
        </p:blipFill>
        <p:spPr bwMode="auto">
          <a:xfrm>
            <a:off x="3657600" y="3352800"/>
            <a:ext cx="1568450" cy="1568450"/>
          </a:xfrm>
          <a:prstGeom prst="rect">
            <a:avLst/>
          </a:prstGeom>
          <a:noFill/>
          <a:ln w="9525">
            <a:noFill/>
            <a:miter lim="800000"/>
            <a:headEnd/>
            <a:tailEnd/>
          </a:ln>
        </p:spPr>
      </p:pic>
      <p:pic>
        <p:nvPicPr>
          <p:cNvPr id="51206" name="Picture 5" descr=" img37.gif                                                      0007DDCBMacintosh HD                   B7464D7A:"/>
          <p:cNvPicPr>
            <a:picLocks noChangeAspect="1" noChangeArrowheads="1"/>
          </p:cNvPicPr>
          <p:nvPr/>
        </p:nvPicPr>
        <p:blipFill>
          <a:blip r:embed="rId4"/>
          <a:srcRect/>
          <a:stretch>
            <a:fillRect/>
          </a:stretch>
        </p:blipFill>
        <p:spPr bwMode="auto">
          <a:xfrm>
            <a:off x="6553200" y="3397250"/>
            <a:ext cx="1568450" cy="1568450"/>
          </a:xfrm>
          <a:prstGeom prst="rect">
            <a:avLst/>
          </a:prstGeom>
          <a:noFill/>
          <a:ln w="9525">
            <a:noFill/>
            <a:miter lim="800000"/>
            <a:headEnd/>
            <a:tailEnd/>
          </a:ln>
        </p:spPr>
      </p:pic>
      <p:sp>
        <p:nvSpPr>
          <p:cNvPr id="51207" name="Rectangle 6"/>
          <p:cNvSpPr>
            <a:spLocks noChangeArrowheads="1"/>
          </p:cNvSpPr>
          <p:nvPr/>
        </p:nvSpPr>
        <p:spPr bwMode="auto">
          <a:xfrm>
            <a:off x="434975" y="5073650"/>
            <a:ext cx="2079625" cy="517525"/>
          </a:xfrm>
          <a:prstGeom prst="rect">
            <a:avLst/>
          </a:prstGeom>
          <a:noFill/>
          <a:ln w="9525">
            <a:noFill/>
            <a:miter lim="800000"/>
            <a:headEnd/>
            <a:tailEnd/>
          </a:ln>
        </p:spPr>
        <p:txBody>
          <a:bodyPr wrap="none">
            <a:prstTxWarp prst="textNoShape">
              <a:avLst/>
            </a:prstTxWarp>
            <a:spAutoFit/>
          </a:bodyPr>
          <a:lstStyle/>
          <a:p>
            <a:r>
              <a:rPr lang="en-US"/>
              <a:t>Loop (double)</a:t>
            </a:r>
          </a:p>
        </p:txBody>
      </p:sp>
      <p:sp>
        <p:nvSpPr>
          <p:cNvPr id="51208" name="Rectangle 7"/>
          <p:cNvSpPr>
            <a:spLocks noChangeArrowheads="1"/>
          </p:cNvSpPr>
          <p:nvPr/>
        </p:nvSpPr>
        <p:spPr bwMode="auto">
          <a:xfrm>
            <a:off x="3886200" y="5073650"/>
            <a:ext cx="1066800" cy="517525"/>
          </a:xfrm>
          <a:prstGeom prst="rect">
            <a:avLst/>
          </a:prstGeom>
          <a:noFill/>
          <a:ln w="9525">
            <a:noFill/>
            <a:miter lim="800000"/>
            <a:headEnd/>
            <a:tailEnd/>
          </a:ln>
        </p:spPr>
        <p:txBody>
          <a:bodyPr wrap="none">
            <a:prstTxWarp prst="textNoShape">
              <a:avLst/>
            </a:prstTxWarp>
            <a:spAutoFit/>
          </a:bodyPr>
          <a:lstStyle/>
          <a:p>
            <a:r>
              <a:rPr lang="en-US"/>
              <a:t>Whorl</a:t>
            </a:r>
          </a:p>
        </p:txBody>
      </p:sp>
      <p:sp>
        <p:nvSpPr>
          <p:cNvPr id="51209" name="Rectangle 8"/>
          <p:cNvSpPr>
            <a:spLocks noChangeArrowheads="1"/>
          </p:cNvSpPr>
          <p:nvPr/>
        </p:nvSpPr>
        <p:spPr bwMode="auto">
          <a:xfrm>
            <a:off x="6894513" y="5073650"/>
            <a:ext cx="885825" cy="517525"/>
          </a:xfrm>
          <a:prstGeom prst="rect">
            <a:avLst/>
          </a:prstGeom>
          <a:noFill/>
          <a:ln w="9525">
            <a:noFill/>
            <a:miter lim="800000"/>
            <a:headEnd/>
            <a:tailEnd/>
          </a:ln>
        </p:spPr>
        <p:txBody>
          <a:bodyPr wrap="none">
            <a:prstTxWarp prst="textNoShape">
              <a:avLst/>
            </a:prstTxWarp>
            <a:spAutoFit/>
          </a:bodyPr>
          <a:lstStyle/>
          <a:p>
            <a:r>
              <a:rPr lang="en-US"/>
              <a:t>Arch</a:t>
            </a:r>
          </a:p>
        </p:txBody>
      </p:sp>
      <p:sp>
        <p:nvSpPr>
          <p:cNvPr id="51210" name="Rectangle 9"/>
          <p:cNvSpPr>
            <a:spLocks noGrp="1" noChangeArrowheads="1"/>
          </p:cNvSpPr>
          <p:nvPr>
            <p:ph type="body" idx="1"/>
          </p:nvPr>
        </p:nvSpPr>
        <p:spPr>
          <a:xfrm>
            <a:off x="685800" y="1981200"/>
            <a:ext cx="7772400" cy="1219200"/>
          </a:xfrm>
          <a:noFill/>
        </p:spPr>
        <p:txBody>
          <a:bodyPr/>
          <a:lstStyle/>
          <a:p>
            <a:pPr eaLnBrk="1" hangingPunct="1"/>
            <a:r>
              <a:rPr lang="en-US" sz="2800"/>
              <a:t>Examples of </a:t>
            </a:r>
            <a:r>
              <a:rPr lang="en-US" sz="2800" b="1">
                <a:solidFill>
                  <a:schemeClr val="accent2"/>
                </a:solidFill>
              </a:rPr>
              <a:t>loops</a:t>
            </a:r>
            <a:r>
              <a:rPr lang="en-US" sz="2800"/>
              <a:t>, </a:t>
            </a:r>
            <a:r>
              <a:rPr lang="en-US" sz="2800" b="1">
                <a:solidFill>
                  <a:schemeClr val="accent2"/>
                </a:solidFill>
              </a:rPr>
              <a:t>whorls</a:t>
            </a:r>
            <a:r>
              <a:rPr lang="en-US" sz="2800"/>
              <a:t>, and </a:t>
            </a:r>
            <a:r>
              <a:rPr lang="en-US" sz="2800" b="1">
                <a:solidFill>
                  <a:schemeClr val="accent2"/>
                </a:solidFill>
              </a:rPr>
              <a:t>arches</a:t>
            </a:r>
            <a:endParaRPr lang="en-US" sz="2800"/>
          </a:p>
          <a:p>
            <a:pPr eaLnBrk="1" hangingPunct="1"/>
            <a:r>
              <a:rPr lang="en-US" sz="2800"/>
              <a:t>Minutia extracted from these features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E6007E4-531A-E341-9BFA-0BA9F32D5EF8}" type="slidenum">
              <a:rPr lang="en-US" smtClean="0">
                <a:latin typeface="Times New Roman" charset="0"/>
              </a:rPr>
              <a:pPr/>
              <a:t>37</a:t>
            </a:fld>
            <a:endParaRPr lang="en-US">
              <a:latin typeface="Times New Roman" charset="0"/>
            </a:endParaRPr>
          </a:p>
        </p:txBody>
      </p:sp>
      <p:sp>
        <p:nvSpPr>
          <p:cNvPr id="52227" name="Rectangle 2"/>
          <p:cNvSpPr>
            <a:spLocks noGrp="1" noChangeArrowheads="1"/>
          </p:cNvSpPr>
          <p:nvPr>
            <p:ph type="title"/>
          </p:nvPr>
        </p:nvSpPr>
        <p:spPr/>
        <p:txBody>
          <a:bodyPr/>
          <a:lstStyle/>
          <a:p>
            <a:pPr eaLnBrk="1" hangingPunct="1"/>
            <a:r>
              <a:rPr lang="en-US" dirty="0"/>
              <a:t>Fingerprint: Enrollment</a:t>
            </a:r>
          </a:p>
        </p:txBody>
      </p:sp>
      <p:sp>
        <p:nvSpPr>
          <p:cNvPr id="52228" name="Rectangle 3"/>
          <p:cNvSpPr>
            <a:spLocks noGrp="1" noChangeArrowheads="1"/>
          </p:cNvSpPr>
          <p:nvPr>
            <p:ph type="body" idx="1"/>
          </p:nvPr>
        </p:nvSpPr>
        <p:spPr>
          <a:xfrm>
            <a:off x="685800" y="4419600"/>
            <a:ext cx="7848600" cy="1676400"/>
          </a:xfrm>
        </p:spPr>
        <p:txBody>
          <a:bodyPr/>
          <a:lstStyle/>
          <a:p>
            <a:pPr eaLnBrk="1" hangingPunct="1">
              <a:lnSpc>
                <a:spcPct val="90000"/>
              </a:lnSpc>
              <a:spcAft>
                <a:spcPts val="600"/>
              </a:spcAft>
            </a:pPr>
            <a:r>
              <a:rPr lang="en-US" sz="2800" dirty="0"/>
              <a:t>Capture image of fingerprint</a:t>
            </a:r>
          </a:p>
          <a:p>
            <a:pPr eaLnBrk="1" hangingPunct="1">
              <a:lnSpc>
                <a:spcPct val="90000"/>
              </a:lnSpc>
              <a:spcAft>
                <a:spcPts val="600"/>
              </a:spcAft>
            </a:pPr>
            <a:r>
              <a:rPr lang="en-US" sz="2800" dirty="0"/>
              <a:t>Enhance image</a:t>
            </a:r>
          </a:p>
          <a:p>
            <a:pPr eaLnBrk="1" hangingPunct="1">
              <a:lnSpc>
                <a:spcPct val="90000"/>
              </a:lnSpc>
              <a:spcAft>
                <a:spcPts val="600"/>
              </a:spcAft>
            </a:pPr>
            <a:r>
              <a:rPr lang="en-US" sz="2800" dirty="0"/>
              <a:t>Identify “points”</a:t>
            </a:r>
          </a:p>
        </p:txBody>
      </p:sp>
      <p:grpSp>
        <p:nvGrpSpPr>
          <p:cNvPr id="52229" name="Group 17"/>
          <p:cNvGrpSpPr>
            <a:grpSpLocks/>
          </p:cNvGrpSpPr>
          <p:nvPr/>
        </p:nvGrpSpPr>
        <p:grpSpPr bwMode="auto">
          <a:xfrm>
            <a:off x="609600" y="1828800"/>
            <a:ext cx="7673975" cy="2438400"/>
            <a:chOff x="384" y="1152"/>
            <a:chExt cx="4834" cy="1536"/>
          </a:xfrm>
        </p:grpSpPr>
        <p:pic>
          <p:nvPicPr>
            <p:cNvPr id="52230" name="Picture 14" descr="finger6.tif                                                    000675D6Macintosh HD                   BC93A1CC:"/>
            <p:cNvPicPr>
              <a:picLocks noChangeAspect="1" noChangeArrowheads="1"/>
            </p:cNvPicPr>
            <p:nvPr/>
          </p:nvPicPr>
          <p:blipFill>
            <a:blip r:embed="rId2"/>
            <a:srcRect/>
            <a:stretch>
              <a:fillRect/>
            </a:stretch>
          </p:blipFill>
          <p:spPr bwMode="auto">
            <a:xfrm>
              <a:off x="384" y="1152"/>
              <a:ext cx="1329" cy="1536"/>
            </a:xfrm>
            <a:prstGeom prst="rect">
              <a:avLst/>
            </a:prstGeom>
            <a:noFill/>
            <a:ln w="9525">
              <a:noFill/>
              <a:miter lim="800000"/>
              <a:headEnd/>
              <a:tailEnd/>
            </a:ln>
          </p:spPr>
        </p:pic>
        <p:pic>
          <p:nvPicPr>
            <p:cNvPr id="52231" name="Picture 7" descr="finger5.tiff                                                   000675D6Macintosh HD                   BC93A1CC:"/>
            <p:cNvPicPr>
              <a:picLocks noChangeAspect="1" noChangeArrowheads="1"/>
            </p:cNvPicPr>
            <p:nvPr/>
          </p:nvPicPr>
          <p:blipFill>
            <a:blip r:embed="rId3"/>
            <a:srcRect/>
            <a:stretch>
              <a:fillRect/>
            </a:stretch>
          </p:blipFill>
          <p:spPr bwMode="auto">
            <a:xfrm>
              <a:off x="2112" y="1152"/>
              <a:ext cx="1330" cy="1536"/>
            </a:xfrm>
            <a:prstGeom prst="rect">
              <a:avLst/>
            </a:prstGeom>
            <a:noFill/>
            <a:ln w="9525">
              <a:noFill/>
              <a:miter lim="800000"/>
              <a:headEnd/>
              <a:tailEnd/>
            </a:ln>
          </p:spPr>
        </p:pic>
        <p:pic>
          <p:nvPicPr>
            <p:cNvPr id="52232" name="Picture 8" descr="finger5.tiff                                                   000675D6Macintosh HD                   BC93A1CC:"/>
            <p:cNvPicPr>
              <a:picLocks noChangeAspect="1" noChangeArrowheads="1"/>
            </p:cNvPicPr>
            <p:nvPr/>
          </p:nvPicPr>
          <p:blipFill>
            <a:blip r:embed="rId3"/>
            <a:srcRect/>
            <a:stretch>
              <a:fillRect/>
            </a:stretch>
          </p:blipFill>
          <p:spPr bwMode="auto">
            <a:xfrm>
              <a:off x="3888" y="1152"/>
              <a:ext cx="1330" cy="1536"/>
            </a:xfrm>
            <a:prstGeom prst="rect">
              <a:avLst/>
            </a:prstGeom>
            <a:noFill/>
            <a:ln w="9525">
              <a:noFill/>
              <a:miter lim="800000"/>
              <a:headEnd/>
              <a:tailEnd/>
            </a:ln>
          </p:spPr>
        </p:pic>
        <p:sp>
          <p:nvSpPr>
            <p:cNvPr id="52233" name="Oval 9"/>
            <p:cNvSpPr>
              <a:spLocks noChangeArrowheads="1"/>
            </p:cNvSpPr>
            <p:nvPr/>
          </p:nvSpPr>
          <p:spPr bwMode="auto">
            <a:xfrm>
              <a:off x="4224"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4" name="Oval 10"/>
            <p:cNvSpPr>
              <a:spLocks noChangeArrowheads="1"/>
            </p:cNvSpPr>
            <p:nvPr/>
          </p:nvSpPr>
          <p:spPr bwMode="auto">
            <a:xfrm>
              <a:off x="451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5" name="Oval 11"/>
            <p:cNvSpPr>
              <a:spLocks noChangeArrowheads="1"/>
            </p:cNvSpPr>
            <p:nvPr/>
          </p:nvSpPr>
          <p:spPr bwMode="auto">
            <a:xfrm>
              <a:off x="4512" y="1584"/>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6" name="Oval 12"/>
            <p:cNvSpPr>
              <a:spLocks noChangeArrowheads="1"/>
            </p:cNvSpPr>
            <p:nvPr/>
          </p:nvSpPr>
          <p:spPr bwMode="auto">
            <a:xfrm>
              <a:off x="475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7" name="Oval 13"/>
            <p:cNvSpPr>
              <a:spLocks noChangeArrowheads="1"/>
            </p:cNvSpPr>
            <p:nvPr/>
          </p:nvSpPr>
          <p:spPr bwMode="auto">
            <a:xfrm>
              <a:off x="4560" y="1728"/>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8" name="Line 15"/>
            <p:cNvSpPr>
              <a:spLocks noChangeShapeType="1"/>
            </p:cNvSpPr>
            <p:nvPr/>
          </p:nvSpPr>
          <p:spPr bwMode="auto">
            <a:xfrm>
              <a:off x="1680"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52239" name="Line 16"/>
            <p:cNvSpPr>
              <a:spLocks noChangeShapeType="1"/>
            </p:cNvSpPr>
            <p:nvPr/>
          </p:nvSpPr>
          <p:spPr bwMode="auto">
            <a:xfrm>
              <a:off x="3408"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557ED55-A1A9-F043-80D1-F272C257C26D}" type="slidenum">
              <a:rPr lang="en-US" smtClean="0">
                <a:latin typeface="Times New Roman" charset="0"/>
              </a:rPr>
              <a:pPr/>
              <a:t>38</a:t>
            </a:fld>
            <a:endParaRPr lang="en-US">
              <a:latin typeface="Times New Roman" charset="0"/>
            </a:endParaRPr>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dirty="0"/>
              <a:t>Fingerprint: Recognition</a:t>
            </a:r>
          </a:p>
        </p:txBody>
      </p:sp>
      <p:sp>
        <p:nvSpPr>
          <p:cNvPr id="53252" name="Rectangle 3"/>
          <p:cNvSpPr>
            <a:spLocks noGrp="1" noChangeArrowheads="1"/>
          </p:cNvSpPr>
          <p:nvPr>
            <p:ph type="body" idx="1"/>
          </p:nvPr>
        </p:nvSpPr>
        <p:spPr>
          <a:xfrm>
            <a:off x="533400" y="4038600"/>
            <a:ext cx="8153400" cy="2057400"/>
          </a:xfrm>
        </p:spPr>
        <p:txBody>
          <a:bodyPr/>
          <a:lstStyle/>
          <a:p>
            <a:pPr eaLnBrk="1" hangingPunct="1">
              <a:lnSpc>
                <a:spcPct val="90000"/>
              </a:lnSpc>
              <a:spcAft>
                <a:spcPts val="600"/>
              </a:spcAft>
            </a:pPr>
            <a:r>
              <a:rPr lang="en-US" sz="2800" dirty="0"/>
              <a:t>Extracted points are compared with information stored in a database</a:t>
            </a:r>
          </a:p>
          <a:p>
            <a:pPr eaLnBrk="1" hangingPunct="1">
              <a:lnSpc>
                <a:spcPct val="90000"/>
              </a:lnSpc>
              <a:spcAft>
                <a:spcPts val="600"/>
              </a:spcAft>
            </a:pPr>
            <a:r>
              <a:rPr lang="en-US" sz="2800" dirty="0"/>
              <a:t>Is it a statistical match?</a:t>
            </a:r>
          </a:p>
          <a:p>
            <a:pPr eaLnBrk="1" hangingPunct="1">
              <a:lnSpc>
                <a:spcPct val="90000"/>
              </a:lnSpc>
              <a:spcAft>
                <a:spcPts val="600"/>
              </a:spcAft>
            </a:pPr>
            <a:r>
              <a:rPr lang="en-US" sz="2800" dirty="0"/>
              <a:t>Aside: </a:t>
            </a:r>
            <a:r>
              <a:rPr lang="en-US" sz="2800" dirty="0">
                <a:hlinkClick r:id="rId2"/>
              </a:rPr>
              <a:t>Do identical twins’ fingerprints differ</a:t>
            </a:r>
            <a:r>
              <a:rPr lang="en-US" sz="2800" dirty="0"/>
              <a:t>?</a:t>
            </a:r>
          </a:p>
        </p:txBody>
      </p:sp>
      <p:grpSp>
        <p:nvGrpSpPr>
          <p:cNvPr id="53253" name="Group 38"/>
          <p:cNvGrpSpPr>
            <a:grpSpLocks/>
          </p:cNvGrpSpPr>
          <p:nvPr/>
        </p:nvGrpSpPr>
        <p:grpSpPr bwMode="auto">
          <a:xfrm>
            <a:off x="1698625" y="1447800"/>
            <a:ext cx="5518150" cy="2438400"/>
            <a:chOff x="1070" y="1104"/>
            <a:chExt cx="3476" cy="1536"/>
          </a:xfrm>
        </p:grpSpPr>
        <p:pic>
          <p:nvPicPr>
            <p:cNvPr id="53254" name="Picture 8" descr="finger5.tiff                                                   000675D6Macintosh HD                   BC93A1CC:"/>
            <p:cNvPicPr>
              <a:picLocks noChangeAspect="1" noChangeArrowheads="1"/>
            </p:cNvPicPr>
            <p:nvPr/>
          </p:nvPicPr>
          <p:blipFill>
            <a:blip r:embed="rId3"/>
            <a:srcRect/>
            <a:stretch>
              <a:fillRect/>
            </a:stretch>
          </p:blipFill>
          <p:spPr bwMode="auto">
            <a:xfrm>
              <a:off x="1070" y="1104"/>
              <a:ext cx="1330" cy="1536"/>
            </a:xfrm>
            <a:prstGeom prst="rect">
              <a:avLst/>
            </a:prstGeom>
            <a:noFill/>
            <a:ln w="9525">
              <a:noFill/>
              <a:miter lim="800000"/>
              <a:headEnd/>
              <a:tailEnd/>
            </a:ln>
          </p:spPr>
        </p:pic>
        <p:sp>
          <p:nvSpPr>
            <p:cNvPr id="53255" name="Oval 9"/>
            <p:cNvSpPr>
              <a:spLocks noChangeArrowheads="1"/>
            </p:cNvSpPr>
            <p:nvPr/>
          </p:nvSpPr>
          <p:spPr bwMode="auto">
            <a:xfrm>
              <a:off x="1406"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6" name="Oval 10"/>
            <p:cNvSpPr>
              <a:spLocks noChangeArrowheads="1"/>
            </p:cNvSpPr>
            <p:nvPr/>
          </p:nvSpPr>
          <p:spPr bwMode="auto">
            <a:xfrm>
              <a:off x="169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7" name="Oval 11"/>
            <p:cNvSpPr>
              <a:spLocks noChangeArrowheads="1"/>
            </p:cNvSpPr>
            <p:nvPr/>
          </p:nvSpPr>
          <p:spPr bwMode="auto">
            <a:xfrm>
              <a:off x="1694"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8" name="Oval 12"/>
            <p:cNvSpPr>
              <a:spLocks noChangeArrowheads="1"/>
            </p:cNvSpPr>
            <p:nvPr/>
          </p:nvSpPr>
          <p:spPr bwMode="auto">
            <a:xfrm>
              <a:off x="193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9" name="Oval 13"/>
            <p:cNvSpPr>
              <a:spLocks noChangeArrowheads="1"/>
            </p:cNvSpPr>
            <p:nvPr/>
          </p:nvSpPr>
          <p:spPr bwMode="auto">
            <a:xfrm>
              <a:off x="1742"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pic>
          <p:nvPicPr>
            <p:cNvPr id="53260" name="Picture 14" descr="finger5.tiff                                                   000675D6Macintosh HD                   BC93A1CC:"/>
            <p:cNvPicPr>
              <a:picLocks noChangeAspect="1" noChangeArrowheads="1"/>
            </p:cNvPicPr>
            <p:nvPr/>
          </p:nvPicPr>
          <p:blipFill>
            <a:blip r:embed="rId3"/>
            <a:srcRect/>
            <a:stretch>
              <a:fillRect/>
            </a:stretch>
          </p:blipFill>
          <p:spPr bwMode="auto">
            <a:xfrm>
              <a:off x="3216" y="1104"/>
              <a:ext cx="1330" cy="1536"/>
            </a:xfrm>
            <a:prstGeom prst="rect">
              <a:avLst/>
            </a:prstGeom>
            <a:noFill/>
            <a:ln w="9525">
              <a:noFill/>
              <a:miter lim="800000"/>
              <a:headEnd/>
              <a:tailEnd/>
            </a:ln>
          </p:spPr>
        </p:pic>
        <p:sp>
          <p:nvSpPr>
            <p:cNvPr id="53261" name="Oval 15"/>
            <p:cNvSpPr>
              <a:spLocks noChangeArrowheads="1"/>
            </p:cNvSpPr>
            <p:nvPr/>
          </p:nvSpPr>
          <p:spPr bwMode="auto">
            <a:xfrm>
              <a:off x="3552"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2" name="Oval 16"/>
            <p:cNvSpPr>
              <a:spLocks noChangeArrowheads="1"/>
            </p:cNvSpPr>
            <p:nvPr/>
          </p:nvSpPr>
          <p:spPr bwMode="auto">
            <a:xfrm>
              <a:off x="384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3" name="Oval 17"/>
            <p:cNvSpPr>
              <a:spLocks noChangeArrowheads="1"/>
            </p:cNvSpPr>
            <p:nvPr/>
          </p:nvSpPr>
          <p:spPr bwMode="auto">
            <a:xfrm>
              <a:off x="3840"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4" name="Oval 18"/>
            <p:cNvSpPr>
              <a:spLocks noChangeArrowheads="1"/>
            </p:cNvSpPr>
            <p:nvPr/>
          </p:nvSpPr>
          <p:spPr bwMode="auto">
            <a:xfrm>
              <a:off x="408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5" name="Oval 19"/>
            <p:cNvSpPr>
              <a:spLocks noChangeArrowheads="1"/>
            </p:cNvSpPr>
            <p:nvPr/>
          </p:nvSpPr>
          <p:spPr bwMode="auto">
            <a:xfrm>
              <a:off x="3888"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6" name="Freeform 31"/>
            <p:cNvSpPr>
              <a:spLocks/>
            </p:cNvSpPr>
            <p:nvPr/>
          </p:nvSpPr>
          <p:spPr bwMode="auto">
            <a:xfrm>
              <a:off x="1776" y="1344"/>
              <a:ext cx="2064" cy="240"/>
            </a:xfrm>
            <a:custGeom>
              <a:avLst/>
              <a:gdLst>
                <a:gd name="T0" fmla="*/ 0 w 2064"/>
                <a:gd name="T1" fmla="*/ 240 h 240"/>
                <a:gd name="T2" fmla="*/ 1104 w 2064"/>
                <a:gd name="T3" fmla="*/ 0 h 240"/>
                <a:gd name="T4" fmla="*/ 2064 w 2064"/>
                <a:gd name="T5" fmla="*/ 240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7" name="Freeform 32"/>
            <p:cNvSpPr>
              <a:spLocks/>
            </p:cNvSpPr>
            <p:nvPr/>
          </p:nvSpPr>
          <p:spPr bwMode="auto">
            <a:xfrm>
              <a:off x="1488" y="1728"/>
              <a:ext cx="2064" cy="384"/>
            </a:xfrm>
            <a:custGeom>
              <a:avLst/>
              <a:gdLst>
                <a:gd name="T0" fmla="*/ 0 w 2064"/>
                <a:gd name="T1" fmla="*/ 0 h 384"/>
                <a:gd name="T2" fmla="*/ 960 w 2064"/>
                <a:gd name="T3" fmla="*/ 384 h 384"/>
                <a:gd name="T4" fmla="*/ 2064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8" name="Freeform 33"/>
            <p:cNvSpPr>
              <a:spLocks/>
            </p:cNvSpPr>
            <p:nvPr/>
          </p:nvSpPr>
          <p:spPr bwMode="auto">
            <a:xfrm>
              <a:off x="1824" y="1728"/>
              <a:ext cx="2064" cy="336"/>
            </a:xfrm>
            <a:custGeom>
              <a:avLst/>
              <a:gdLst>
                <a:gd name="T0" fmla="*/ 0 w 2064"/>
                <a:gd name="T1" fmla="*/ 0 h 336"/>
                <a:gd name="T2" fmla="*/ 1392 w 2064"/>
                <a:gd name="T3" fmla="*/ 336 h 336"/>
                <a:gd name="T4" fmla="*/ 2064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9" name="Freeform 36"/>
            <p:cNvSpPr>
              <a:spLocks/>
            </p:cNvSpPr>
            <p:nvPr/>
          </p:nvSpPr>
          <p:spPr bwMode="auto">
            <a:xfrm>
              <a:off x="2016" y="2160"/>
              <a:ext cx="2112" cy="296"/>
            </a:xfrm>
            <a:custGeom>
              <a:avLst/>
              <a:gdLst>
                <a:gd name="T0" fmla="*/ 0 w 2112"/>
                <a:gd name="T1" fmla="*/ 0 h 296"/>
                <a:gd name="T2" fmla="*/ 1056 w 2112"/>
                <a:gd name="T3" fmla="*/ 288 h 296"/>
                <a:gd name="T4" fmla="*/ 2112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70" name="Freeform 37"/>
            <p:cNvSpPr>
              <a:spLocks/>
            </p:cNvSpPr>
            <p:nvPr/>
          </p:nvSpPr>
          <p:spPr bwMode="auto">
            <a:xfrm>
              <a:off x="1776" y="2160"/>
              <a:ext cx="2064" cy="344"/>
            </a:xfrm>
            <a:custGeom>
              <a:avLst/>
              <a:gdLst>
                <a:gd name="T0" fmla="*/ 2064 w 2064"/>
                <a:gd name="T1" fmla="*/ 0 h 344"/>
                <a:gd name="T2" fmla="*/ 960 w 2064"/>
                <a:gd name="T3" fmla="*/ 336 h 344"/>
                <a:gd name="T4" fmla="*/ 0 w 2064"/>
                <a:gd name="T5" fmla="*/ 48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F67CB88-86A5-FD43-9669-40623C0F994E}" type="slidenum">
              <a:rPr lang="en-US" smtClean="0">
                <a:latin typeface="Times New Roman" charset="0"/>
              </a:rPr>
              <a:pPr/>
              <a:t>39</a:t>
            </a:fld>
            <a:endParaRPr lang="en-US">
              <a:latin typeface="Times New Roman" charset="0"/>
            </a:endParaRPr>
          </a:p>
        </p:txBody>
      </p:sp>
      <p:sp>
        <p:nvSpPr>
          <p:cNvPr id="54275" name="Rectangle 2"/>
          <p:cNvSpPr>
            <a:spLocks noGrp="1" noChangeArrowheads="1"/>
          </p:cNvSpPr>
          <p:nvPr>
            <p:ph type="title"/>
          </p:nvPr>
        </p:nvSpPr>
        <p:spPr>
          <a:xfrm>
            <a:off x="685800" y="457200"/>
            <a:ext cx="7772400" cy="1143000"/>
          </a:xfrm>
        </p:spPr>
        <p:txBody>
          <a:bodyPr/>
          <a:lstStyle/>
          <a:p>
            <a:pPr eaLnBrk="1" hangingPunct="1"/>
            <a:r>
              <a:rPr lang="en-US" dirty="0"/>
              <a:t>Hand Geometry</a:t>
            </a:r>
          </a:p>
        </p:txBody>
      </p:sp>
      <p:pic>
        <p:nvPicPr>
          <p:cNvPr id="54276" name="Picture 4"/>
          <p:cNvPicPr>
            <a:picLocks noGrp="1" noChangeAspect="1" noChangeArrowheads="1"/>
          </p:cNvPicPr>
          <p:nvPr>
            <p:ph type="body" idx="1"/>
          </p:nvPr>
        </p:nvPicPr>
        <p:blipFill>
          <a:blip r:embed="rId2"/>
          <a:srcRect/>
          <a:stretch>
            <a:fillRect/>
          </a:stretch>
        </p:blipFill>
        <p:spPr>
          <a:xfrm>
            <a:off x="5715000" y="2209800"/>
            <a:ext cx="3276600" cy="3181350"/>
          </a:xfrm>
          <a:noFill/>
        </p:spPr>
      </p:pic>
      <p:sp>
        <p:nvSpPr>
          <p:cNvPr id="54277" name="Rectangle 5"/>
          <p:cNvSpPr>
            <a:spLocks noChangeArrowheads="1"/>
          </p:cNvSpPr>
          <p:nvPr/>
        </p:nvSpPr>
        <p:spPr bwMode="auto">
          <a:xfrm>
            <a:off x="381000" y="1676400"/>
            <a:ext cx="5181600" cy="4419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2800" dirty="0"/>
              <a:t>A popular biometric</a:t>
            </a:r>
          </a:p>
          <a:p>
            <a:pPr marL="342900" indent="-342900">
              <a:lnSpc>
                <a:spcPct val="85000"/>
              </a:lnSpc>
              <a:spcBef>
                <a:spcPct val="20000"/>
              </a:spcBef>
              <a:spcAft>
                <a:spcPts val="600"/>
              </a:spcAft>
              <a:buClr>
                <a:schemeClr val="accent2"/>
              </a:buClr>
              <a:buSzPct val="75000"/>
              <a:buFont typeface="Wingdings" charset="2"/>
              <a:buChar char="q"/>
            </a:pPr>
            <a:r>
              <a:rPr lang="en-US" sz="2800" dirty="0"/>
              <a:t>Measures shape of hand</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Width of hand, fingers</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Length of fingers, etc.</a:t>
            </a:r>
          </a:p>
          <a:p>
            <a:pPr marL="342900" indent="-342900">
              <a:lnSpc>
                <a:spcPct val="85000"/>
              </a:lnSpc>
              <a:spcBef>
                <a:spcPct val="20000"/>
              </a:spcBef>
              <a:spcAft>
                <a:spcPts val="600"/>
              </a:spcAft>
              <a:buClr>
                <a:schemeClr val="accent2"/>
              </a:buClr>
              <a:buSzPct val="75000"/>
              <a:buFont typeface="Wingdings" charset="2"/>
              <a:buChar char="q"/>
            </a:pPr>
            <a:r>
              <a:rPr lang="en-US" sz="2800" dirty="0"/>
              <a:t>Human hands not so unique</a:t>
            </a:r>
          </a:p>
          <a:p>
            <a:pPr marL="342900" indent="-342900">
              <a:lnSpc>
                <a:spcPct val="85000"/>
              </a:lnSpc>
              <a:spcBef>
                <a:spcPct val="20000"/>
              </a:spcBef>
              <a:spcAft>
                <a:spcPts val="600"/>
              </a:spcAft>
              <a:buClr>
                <a:schemeClr val="accent2"/>
              </a:buClr>
              <a:buSzPct val="75000"/>
              <a:buFont typeface="Wingdings" charset="2"/>
              <a:buChar char="q"/>
            </a:pPr>
            <a:r>
              <a:rPr lang="en-US" sz="2800" dirty="0"/>
              <a:t>Hand geometry sufficient for many situations</a:t>
            </a:r>
          </a:p>
          <a:p>
            <a:pPr marL="342900" indent="-342900">
              <a:lnSpc>
                <a:spcPct val="85000"/>
              </a:lnSpc>
              <a:spcBef>
                <a:spcPct val="20000"/>
              </a:spcBef>
              <a:spcAft>
                <a:spcPts val="600"/>
              </a:spcAft>
              <a:buClr>
                <a:schemeClr val="accent2"/>
              </a:buClr>
              <a:buSzPct val="75000"/>
              <a:buFont typeface="Wingdings" charset="2"/>
              <a:buChar char="q"/>
            </a:pPr>
            <a:r>
              <a:rPr lang="en-US" sz="2800" dirty="0"/>
              <a:t>OK for authentication</a:t>
            </a:r>
          </a:p>
          <a:p>
            <a:pPr marL="342900" indent="-342900">
              <a:lnSpc>
                <a:spcPct val="85000"/>
              </a:lnSpc>
              <a:spcBef>
                <a:spcPct val="20000"/>
              </a:spcBef>
              <a:spcAft>
                <a:spcPts val="600"/>
              </a:spcAft>
              <a:buClr>
                <a:schemeClr val="accent2"/>
              </a:buClr>
              <a:buSzPct val="75000"/>
              <a:buFont typeface="Wingdings" charset="2"/>
              <a:buChar char="q"/>
            </a:pPr>
            <a:r>
              <a:rPr lang="en-US" sz="2800" dirty="0"/>
              <a:t>Not useful for ID problem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dirty="0"/>
              <a:t>Chapter 7: Authentication</a:t>
            </a:r>
          </a:p>
        </p:txBody>
      </p:sp>
      <p:sp>
        <p:nvSpPr>
          <p:cNvPr id="3" name="Content Placeholder 2"/>
          <p:cNvSpPr>
            <a:spLocks noGrp="1"/>
          </p:cNvSpPr>
          <p:nvPr>
            <p:ph idx="1"/>
          </p:nvPr>
        </p:nvSpPr>
        <p:spPr>
          <a:xfrm>
            <a:off x="762000" y="1447800"/>
            <a:ext cx="7772400" cy="4495800"/>
          </a:xfrm>
        </p:spPr>
        <p:txBody>
          <a:bodyPr/>
          <a:lstStyle/>
          <a:p>
            <a:pPr algn="r">
              <a:buNone/>
            </a:pPr>
            <a:r>
              <a:rPr lang="en-US" sz="2400" i="1" dirty="0">
                <a:latin typeface="Times New Roman" charset="0"/>
                <a:ea typeface="Times New Roman" charset="0"/>
                <a:cs typeface="Times New Roman" charset="0"/>
              </a:rPr>
              <a:t>Guard</a:t>
            </a:r>
            <a:r>
              <a:rPr lang="en-US" sz="2400" dirty="0">
                <a:latin typeface="Times New Roman" charset="0"/>
                <a:ea typeface="Times New Roman" charset="0"/>
                <a:cs typeface="Times New Roman" charset="0"/>
              </a:rPr>
              <a:t>: Halt! Who goes there?</a:t>
            </a:r>
          </a:p>
          <a:p>
            <a:pPr algn="r">
              <a:buNone/>
            </a:pPr>
            <a:r>
              <a:rPr lang="en-US" sz="2400" i="1" dirty="0">
                <a:latin typeface="Times New Roman" charset="0"/>
                <a:ea typeface="Times New Roman" charset="0"/>
                <a:cs typeface="Times New Roman" charset="0"/>
              </a:rPr>
              <a:t>Arthur</a:t>
            </a:r>
            <a:r>
              <a:rPr lang="en-US" sz="2400" dirty="0">
                <a:latin typeface="Times New Roman" charset="0"/>
                <a:ea typeface="Times New Roman" charset="0"/>
                <a:cs typeface="Times New Roman" charset="0"/>
              </a:rPr>
              <a:t>: It is I, Arthur, son of </a:t>
            </a:r>
            <a:r>
              <a:rPr lang="en-US" sz="2400" dirty="0" err="1">
                <a:latin typeface="Times New Roman" charset="0"/>
                <a:ea typeface="Times New Roman" charset="0"/>
                <a:cs typeface="Times New Roman" charset="0"/>
              </a:rPr>
              <a:t>Uther</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Pendragon</a:t>
            </a:r>
            <a:r>
              <a:rPr lang="en-US" sz="2400" dirty="0">
                <a:latin typeface="Times New Roman" charset="0"/>
                <a:ea typeface="Times New Roman" charset="0"/>
                <a:cs typeface="Times New Roman" charset="0"/>
              </a:rPr>
              <a:t>,</a:t>
            </a:r>
          </a:p>
          <a:p>
            <a:pPr algn="r">
              <a:buNone/>
            </a:pPr>
            <a:r>
              <a:rPr lang="en-US" sz="2400" dirty="0">
                <a:latin typeface="Times New Roman" charset="0"/>
                <a:ea typeface="Times New Roman" charset="0"/>
                <a:cs typeface="Times New Roman" charset="0"/>
              </a:rPr>
              <a:t>from the castle of Camelot. King of the Britons, </a:t>
            </a:r>
          </a:p>
          <a:p>
            <a:pPr algn="r">
              <a:buNone/>
            </a:pPr>
            <a:r>
              <a:rPr lang="en-US" sz="2400" dirty="0">
                <a:latin typeface="Times New Roman" charset="0"/>
                <a:ea typeface="Times New Roman" charset="0"/>
                <a:cs typeface="Times New Roman" charset="0"/>
              </a:rPr>
              <a:t>defeater of the Saxons, sovereign of all England!</a:t>
            </a:r>
          </a:p>
          <a:p>
            <a:pPr algn="r">
              <a:buNone/>
            </a:pPr>
            <a:r>
              <a:rPr lang="en-US" sz="24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a:t>
            </a:r>
            <a:r>
              <a:rPr lang="en-US" sz="2400" i="1" dirty="0">
                <a:latin typeface="Times New Roman" charset="0"/>
                <a:ea typeface="Times New Roman" charset="0"/>
                <a:cs typeface="Times New Roman" charset="0"/>
              </a:rPr>
              <a:t>Monty Python and the Holy Grail</a:t>
            </a:r>
          </a:p>
          <a:p>
            <a:pPr>
              <a:buNone/>
            </a:pPr>
            <a:endParaRPr lang="en-US" sz="2400" dirty="0"/>
          </a:p>
          <a:p>
            <a:pPr algn="r">
              <a:buNone/>
            </a:pPr>
            <a:r>
              <a:rPr lang="en-US" sz="2000" dirty="0">
                <a:latin typeface="Times New Roman"/>
                <a:cs typeface="Times New Roman"/>
              </a:rPr>
              <a:t>Then said they unto him, Say now Shibboleth: </a:t>
            </a:r>
          </a:p>
          <a:p>
            <a:pPr algn="r">
              <a:buNone/>
            </a:pPr>
            <a:r>
              <a:rPr lang="en-US" sz="2000" dirty="0">
                <a:latin typeface="Times New Roman"/>
                <a:cs typeface="Times New Roman"/>
              </a:rPr>
              <a:t>and he said </a:t>
            </a:r>
            <a:r>
              <a:rPr lang="en-US" sz="2000" dirty="0" err="1">
                <a:latin typeface="Times New Roman"/>
                <a:cs typeface="Times New Roman"/>
              </a:rPr>
              <a:t>Sibboleth</a:t>
            </a:r>
            <a:r>
              <a:rPr lang="en-US" sz="2000" dirty="0">
                <a:latin typeface="Times New Roman"/>
                <a:cs typeface="Times New Roman"/>
              </a:rPr>
              <a:t>: for he could not frame to pronounce it right.</a:t>
            </a:r>
          </a:p>
          <a:p>
            <a:pPr algn="r">
              <a:buNone/>
            </a:pPr>
            <a:r>
              <a:rPr lang="en-US" sz="2000" dirty="0">
                <a:latin typeface="Times New Roman"/>
                <a:cs typeface="Times New Roman"/>
              </a:rPr>
              <a:t>Then they took him, and slew him at the passages of Jordan: </a:t>
            </a:r>
          </a:p>
          <a:p>
            <a:pPr algn="r">
              <a:buNone/>
            </a:pPr>
            <a:r>
              <a:rPr lang="en-US" sz="2000" dirty="0">
                <a:latin typeface="Times New Roman"/>
                <a:cs typeface="Times New Roman"/>
              </a:rPr>
              <a:t>and there fell at that time of the </a:t>
            </a:r>
            <a:r>
              <a:rPr lang="en-US" sz="2000" dirty="0" err="1">
                <a:latin typeface="Times New Roman"/>
                <a:cs typeface="Times New Roman"/>
              </a:rPr>
              <a:t>Ephraimites</a:t>
            </a:r>
            <a:r>
              <a:rPr lang="en-US" sz="2000" dirty="0">
                <a:latin typeface="Times New Roman"/>
                <a:cs typeface="Times New Roman"/>
              </a:rPr>
              <a:t> forty and two thousand.</a:t>
            </a:r>
          </a:p>
          <a:p>
            <a:pPr algn="r">
              <a:buNone/>
            </a:pPr>
            <a:r>
              <a:rPr lang="en-US" sz="1800" dirty="0" err="1">
                <a:latin typeface="Times New Roman" charset="0"/>
                <a:ea typeface="Times New Roman" charset="0"/>
                <a:cs typeface="Times New Roman" charset="0"/>
                <a:sym typeface="Symbol" charset="2"/>
              </a:rPr>
              <a:t></a:t>
            </a:r>
            <a:r>
              <a:rPr lang="en-US" sz="2000" dirty="0">
                <a:latin typeface="Times New Roman" charset="0"/>
                <a:ea typeface="Times New Roman" charset="0"/>
                <a:cs typeface="Times New Roman" charset="0"/>
                <a:sym typeface="Symbol" charset="2"/>
              </a:rPr>
              <a:t> </a:t>
            </a:r>
            <a:r>
              <a:rPr lang="en-US" sz="2000" i="1" dirty="0">
                <a:latin typeface="Times New Roman"/>
                <a:cs typeface="Times New Roman"/>
              </a:rPr>
              <a:t>Judges 12:6</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4</a:t>
            </a:fld>
            <a:endParaRPr lang="en-US">
              <a:latin typeface="Times New Roman"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21CEB53E-61E0-374D-BB40-DA58359D6BCD}" type="slidenum">
              <a:rPr lang="en-US" smtClean="0">
                <a:latin typeface="Times New Roman" charset="0"/>
              </a:rPr>
              <a:pPr/>
              <a:t>40</a:t>
            </a:fld>
            <a:endParaRPr lang="en-US">
              <a:latin typeface="Times New Roman" charset="0"/>
            </a:endParaRPr>
          </a:p>
        </p:txBody>
      </p:sp>
      <p:sp>
        <p:nvSpPr>
          <p:cNvPr id="55299" name="Rectangle 2"/>
          <p:cNvSpPr>
            <a:spLocks noGrp="1" noChangeArrowheads="1"/>
          </p:cNvSpPr>
          <p:nvPr>
            <p:ph type="title"/>
          </p:nvPr>
        </p:nvSpPr>
        <p:spPr/>
        <p:txBody>
          <a:bodyPr/>
          <a:lstStyle/>
          <a:p>
            <a:pPr eaLnBrk="1" hangingPunct="1"/>
            <a:r>
              <a:rPr lang="en-US"/>
              <a:t>Hand Geometry</a:t>
            </a:r>
          </a:p>
        </p:txBody>
      </p:sp>
      <p:sp>
        <p:nvSpPr>
          <p:cNvPr id="55300" name="Rectangle 3"/>
          <p:cNvSpPr>
            <a:spLocks noGrp="1" noChangeArrowheads="1"/>
          </p:cNvSpPr>
          <p:nvPr>
            <p:ph type="body" idx="1"/>
          </p:nvPr>
        </p:nvSpPr>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Quick </a:t>
            </a:r>
            <a:r>
              <a:rPr lang="en-US" dirty="0" err="1">
                <a:sym typeface="Symbol" charset="2"/>
              </a:rPr>
              <a:t></a:t>
            </a:r>
            <a:r>
              <a:rPr lang="en-US" dirty="0">
                <a:sym typeface="Symbol" charset="2"/>
              </a:rPr>
              <a:t> </a:t>
            </a:r>
            <a:r>
              <a:rPr lang="en-US" dirty="0"/>
              <a:t>1 minute for enrollment,           5 seconds for recognition</a:t>
            </a:r>
          </a:p>
          <a:p>
            <a:pPr lvl="1" eaLnBrk="1" hangingPunct="1">
              <a:lnSpc>
                <a:spcPct val="90000"/>
              </a:lnSpc>
              <a:spcAft>
                <a:spcPts val="600"/>
              </a:spcAft>
            </a:pPr>
            <a:r>
              <a:rPr lang="en-US" dirty="0"/>
              <a:t>Hands are symmetric </a:t>
            </a:r>
            <a:r>
              <a:rPr lang="en-US" dirty="0" err="1">
                <a:sym typeface="Symbol" charset="2"/>
              </a:rPr>
              <a:t></a:t>
            </a:r>
            <a:r>
              <a:rPr lang="en-US" dirty="0"/>
              <a:t> so what?</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Cannot use on very young or very old</a:t>
            </a:r>
          </a:p>
          <a:p>
            <a:pPr lvl="1" eaLnBrk="1" hangingPunct="1">
              <a:lnSpc>
                <a:spcPct val="90000"/>
              </a:lnSpc>
              <a:spcAft>
                <a:spcPts val="600"/>
              </a:spcAft>
            </a:pPr>
            <a:r>
              <a:rPr lang="en-US" dirty="0"/>
              <a:t>Relatively high equal error rate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D4AD4F49-515F-8E4D-916A-86B7DC9652CD}" type="slidenum">
              <a:rPr lang="en-US" smtClean="0">
                <a:latin typeface="Times New Roman" charset="0"/>
              </a:rPr>
              <a:pPr/>
              <a:t>41</a:t>
            </a:fld>
            <a:endParaRPr lang="en-US">
              <a:latin typeface="Times New Roman" charset="0"/>
            </a:endParaRPr>
          </a:p>
        </p:txBody>
      </p:sp>
      <p:sp>
        <p:nvSpPr>
          <p:cNvPr id="56323" name="Rectangle 2"/>
          <p:cNvSpPr>
            <a:spLocks noGrp="1" noChangeArrowheads="1"/>
          </p:cNvSpPr>
          <p:nvPr>
            <p:ph type="title"/>
          </p:nvPr>
        </p:nvSpPr>
        <p:spPr>
          <a:xfrm>
            <a:off x="685800" y="381000"/>
            <a:ext cx="7772400" cy="1143000"/>
          </a:xfrm>
        </p:spPr>
        <p:txBody>
          <a:bodyPr/>
          <a:lstStyle/>
          <a:p>
            <a:pPr eaLnBrk="1" hangingPunct="1"/>
            <a:r>
              <a:rPr lang="en-US"/>
              <a:t>Iris Patterns</a:t>
            </a:r>
          </a:p>
        </p:txBody>
      </p:sp>
      <p:pic>
        <p:nvPicPr>
          <p:cNvPr id="56324" name="Picture 3" descr="S:\IRIS AUSTRALIA\RESOURCES\IMAGES\iris(3d).jpg"/>
          <p:cNvPicPr>
            <a:picLocks noChangeAspect="1" noChangeArrowheads="1"/>
          </p:cNvPicPr>
          <p:nvPr/>
        </p:nvPicPr>
        <p:blipFill>
          <a:blip r:embed="rId2"/>
          <a:srcRect/>
          <a:stretch>
            <a:fillRect/>
          </a:stretch>
        </p:blipFill>
        <p:spPr bwMode="auto">
          <a:xfrm>
            <a:off x="4572000" y="1993900"/>
            <a:ext cx="1687513" cy="1898650"/>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6705600" y="2222500"/>
            <a:ext cx="2057400" cy="1676400"/>
          </a:xfrm>
          <a:prstGeom prst="rect">
            <a:avLst/>
          </a:prstGeom>
          <a:noFill/>
          <a:ln w="9525">
            <a:noFill/>
            <a:miter lim="800000"/>
            <a:headEnd/>
            <a:tailEnd/>
          </a:ln>
        </p:spPr>
      </p:pic>
      <p:sp>
        <p:nvSpPr>
          <p:cNvPr id="56326" name="Rectangle 7"/>
          <p:cNvSpPr>
            <a:spLocks noGrp="1" noChangeArrowheads="1"/>
          </p:cNvSpPr>
          <p:nvPr>
            <p:ph type="body" idx="1"/>
          </p:nvPr>
        </p:nvSpPr>
        <p:spPr>
          <a:xfrm>
            <a:off x="685800" y="4114800"/>
            <a:ext cx="7772400" cy="2057400"/>
          </a:xfrm>
          <a:noFill/>
        </p:spPr>
        <p:txBody>
          <a:bodyPr/>
          <a:lstStyle/>
          <a:p>
            <a:pPr eaLnBrk="1" hangingPunct="1">
              <a:lnSpc>
                <a:spcPct val="85000"/>
              </a:lnSpc>
              <a:spcAft>
                <a:spcPts val="600"/>
              </a:spcAft>
            </a:pPr>
            <a:r>
              <a:rPr lang="en-US" sz="2800" dirty="0"/>
              <a:t>Iris pattern development is “chaotic”</a:t>
            </a:r>
          </a:p>
          <a:p>
            <a:pPr eaLnBrk="1" hangingPunct="1">
              <a:lnSpc>
                <a:spcPct val="85000"/>
              </a:lnSpc>
              <a:spcAft>
                <a:spcPts val="600"/>
              </a:spcAft>
            </a:pPr>
            <a:r>
              <a:rPr lang="en-US" sz="2800" dirty="0"/>
              <a:t>Little or no genetic influence</a:t>
            </a:r>
          </a:p>
          <a:p>
            <a:pPr eaLnBrk="1" hangingPunct="1">
              <a:lnSpc>
                <a:spcPct val="85000"/>
              </a:lnSpc>
              <a:spcAft>
                <a:spcPts val="600"/>
              </a:spcAft>
            </a:pPr>
            <a:r>
              <a:rPr lang="en-US" sz="2800" dirty="0"/>
              <a:t>Even for identical twins, uncorrelated</a:t>
            </a:r>
          </a:p>
          <a:p>
            <a:pPr eaLnBrk="1" hangingPunct="1">
              <a:lnSpc>
                <a:spcPct val="85000"/>
              </a:lnSpc>
              <a:spcAft>
                <a:spcPts val="600"/>
              </a:spcAft>
            </a:pPr>
            <a:r>
              <a:rPr lang="en-US" sz="2800" dirty="0"/>
              <a:t>Pattern is stable through lifetime </a:t>
            </a:r>
          </a:p>
        </p:txBody>
      </p:sp>
      <p:pic>
        <p:nvPicPr>
          <p:cNvPr id="56327" name="Picture 8" descr="eye2.tif                                                       000675D6Macintosh HD                   BC93A1CC:"/>
          <p:cNvPicPr>
            <a:picLocks noChangeAspect="1" noChangeArrowheads="1"/>
          </p:cNvPicPr>
          <p:nvPr/>
        </p:nvPicPr>
        <p:blipFill>
          <a:blip r:embed="rId4"/>
          <a:srcRect/>
          <a:stretch>
            <a:fillRect/>
          </a:stretch>
        </p:blipFill>
        <p:spPr bwMode="auto">
          <a:xfrm>
            <a:off x="609600" y="1981200"/>
            <a:ext cx="3517900" cy="1765300"/>
          </a:xfrm>
          <a:prstGeom prst="rect">
            <a:avLst/>
          </a:prstGeom>
          <a:noFill/>
          <a:ln w="9525">
            <a:noFill/>
            <a:miter lim="800000"/>
            <a:headEnd/>
            <a:tailEnd/>
          </a:ln>
        </p:spPr>
      </p:pic>
      <p:sp>
        <p:nvSpPr>
          <p:cNvPr id="56328" name="Oval 9"/>
          <p:cNvSpPr>
            <a:spLocks noChangeArrowheads="1"/>
          </p:cNvSpPr>
          <p:nvPr/>
        </p:nvSpPr>
        <p:spPr bwMode="auto">
          <a:xfrm>
            <a:off x="2330450" y="2641600"/>
            <a:ext cx="381000" cy="3810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29" name="Oval 10"/>
          <p:cNvSpPr>
            <a:spLocks noChangeArrowheads="1"/>
          </p:cNvSpPr>
          <p:nvPr/>
        </p:nvSpPr>
        <p:spPr bwMode="auto">
          <a:xfrm>
            <a:off x="1981200" y="2339975"/>
            <a:ext cx="1066800" cy="9906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30" name="Freeform 21"/>
          <p:cNvSpPr>
            <a:spLocks/>
          </p:cNvSpPr>
          <p:nvPr/>
        </p:nvSpPr>
        <p:spPr bwMode="auto">
          <a:xfrm>
            <a:off x="1676400" y="24511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
        <p:nvSpPr>
          <p:cNvPr id="56331" name="Freeform 26"/>
          <p:cNvSpPr>
            <a:spLocks/>
          </p:cNvSpPr>
          <p:nvPr/>
        </p:nvSpPr>
        <p:spPr bwMode="auto">
          <a:xfrm>
            <a:off x="1752600" y="31718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E3871BC-B4A9-A048-A946-26907D448531}" type="slidenum">
              <a:rPr lang="en-US" smtClean="0">
                <a:latin typeface="Times New Roman" charset="0"/>
              </a:rPr>
              <a:pPr/>
              <a:t>42</a:t>
            </a:fld>
            <a:endParaRPr lang="en-US">
              <a:latin typeface="Times New Roman" charset="0"/>
            </a:endParaRPr>
          </a:p>
        </p:txBody>
      </p:sp>
      <p:sp>
        <p:nvSpPr>
          <p:cNvPr id="57347" name="Rectangle 2"/>
          <p:cNvSpPr>
            <a:spLocks noGrp="1" noChangeArrowheads="1"/>
          </p:cNvSpPr>
          <p:nvPr>
            <p:ph type="title"/>
          </p:nvPr>
        </p:nvSpPr>
        <p:spPr/>
        <p:txBody>
          <a:bodyPr/>
          <a:lstStyle/>
          <a:p>
            <a:pPr eaLnBrk="1" hangingPunct="1"/>
            <a:r>
              <a:rPr lang="en-US"/>
              <a:t>Iris Recognition: History</a:t>
            </a:r>
          </a:p>
        </p:txBody>
      </p:sp>
      <p:sp>
        <p:nvSpPr>
          <p:cNvPr id="57348"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dirty="0"/>
              <a:t>1936 </a:t>
            </a:r>
            <a:r>
              <a:rPr lang="en-US" dirty="0" err="1">
                <a:sym typeface="Symbol" charset="2"/>
              </a:rPr>
              <a:t></a:t>
            </a:r>
            <a:r>
              <a:rPr lang="en-US" dirty="0"/>
              <a:t> suggested by ophthalmologist</a:t>
            </a:r>
          </a:p>
          <a:p>
            <a:pPr eaLnBrk="1" hangingPunct="1">
              <a:spcAft>
                <a:spcPts val="600"/>
              </a:spcAft>
            </a:pPr>
            <a:r>
              <a:rPr lang="en-US" dirty="0"/>
              <a:t>1980s </a:t>
            </a:r>
            <a:r>
              <a:rPr lang="en-US" dirty="0" err="1">
                <a:sym typeface="Symbol" charset="2"/>
              </a:rPr>
              <a:t></a:t>
            </a:r>
            <a:r>
              <a:rPr lang="en-US" dirty="0"/>
              <a:t> James Bond </a:t>
            </a:r>
            <a:r>
              <a:rPr lang="en-US" dirty="0" err="1"/>
              <a:t>film(s</a:t>
            </a:r>
            <a:r>
              <a:rPr lang="en-US" dirty="0"/>
              <a:t>)</a:t>
            </a:r>
          </a:p>
          <a:p>
            <a:pPr eaLnBrk="1" hangingPunct="1">
              <a:spcAft>
                <a:spcPts val="600"/>
              </a:spcAft>
            </a:pPr>
            <a:r>
              <a:rPr lang="en-US" dirty="0"/>
              <a:t>1986 </a:t>
            </a:r>
            <a:r>
              <a:rPr lang="en-US" dirty="0" err="1">
                <a:sym typeface="Symbol" charset="2"/>
              </a:rPr>
              <a:t></a:t>
            </a:r>
            <a:r>
              <a:rPr lang="en-US" dirty="0"/>
              <a:t> first patent appeared</a:t>
            </a:r>
          </a:p>
          <a:p>
            <a:pPr eaLnBrk="1" hangingPunct="1">
              <a:spcAft>
                <a:spcPts val="600"/>
              </a:spcAft>
            </a:pPr>
            <a:r>
              <a:rPr lang="en-US" dirty="0"/>
              <a:t>1994 </a:t>
            </a:r>
            <a:r>
              <a:rPr lang="en-US" dirty="0" err="1">
                <a:sym typeface="Symbol" charset="2"/>
              </a:rPr>
              <a:t></a:t>
            </a:r>
            <a:r>
              <a:rPr lang="en-US" dirty="0"/>
              <a:t> John </a:t>
            </a:r>
            <a:r>
              <a:rPr lang="en-US" dirty="0" err="1"/>
              <a:t>Daugman</a:t>
            </a:r>
            <a:r>
              <a:rPr lang="en-US" dirty="0"/>
              <a:t> patents new-and-improved technique</a:t>
            </a:r>
          </a:p>
          <a:p>
            <a:pPr lvl="1" eaLnBrk="1" hangingPunct="1">
              <a:spcAft>
                <a:spcPts val="600"/>
              </a:spcAft>
            </a:pPr>
            <a:r>
              <a:rPr lang="en-US" dirty="0"/>
              <a:t>Patents owned by </a:t>
            </a:r>
            <a:r>
              <a:rPr lang="en-US" dirty="0" err="1"/>
              <a:t>Iridian</a:t>
            </a:r>
            <a:r>
              <a:rPr lang="en-US" dirty="0"/>
              <a:t> Technologies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7E6AC43-3EDE-264A-BD7A-7D76BE168D55}" type="slidenum">
              <a:rPr lang="en-US" smtClean="0">
                <a:latin typeface="Times New Roman" charset="0"/>
              </a:rPr>
              <a:pPr/>
              <a:t>43</a:t>
            </a:fld>
            <a:endParaRPr lang="en-US">
              <a:latin typeface="Times New Roman" charset="0"/>
            </a:endParaRPr>
          </a:p>
        </p:txBody>
      </p:sp>
      <p:sp>
        <p:nvSpPr>
          <p:cNvPr id="58371" name="Rectangle 2"/>
          <p:cNvSpPr>
            <a:spLocks noGrp="1" noChangeArrowheads="1"/>
          </p:cNvSpPr>
          <p:nvPr>
            <p:ph type="title"/>
          </p:nvPr>
        </p:nvSpPr>
        <p:spPr/>
        <p:txBody>
          <a:bodyPr/>
          <a:lstStyle/>
          <a:p>
            <a:pPr eaLnBrk="1" hangingPunct="1"/>
            <a:r>
              <a:rPr lang="en-US"/>
              <a:t>Iris Scan</a:t>
            </a:r>
          </a:p>
        </p:txBody>
      </p:sp>
      <p:sp>
        <p:nvSpPr>
          <p:cNvPr id="58372" name="Rectangle 3"/>
          <p:cNvSpPr>
            <a:spLocks noGrp="1" noChangeArrowheads="1"/>
          </p:cNvSpPr>
          <p:nvPr>
            <p:ph type="body" idx="1"/>
          </p:nvPr>
        </p:nvSpPr>
        <p:spPr>
          <a:xfrm>
            <a:off x="685800" y="1676400"/>
            <a:ext cx="4495800" cy="3048000"/>
          </a:xfrm>
        </p:spPr>
        <p:txBody>
          <a:bodyPr/>
          <a:lstStyle/>
          <a:p>
            <a:pPr eaLnBrk="1" hangingPunct="1">
              <a:spcAft>
                <a:spcPts val="600"/>
              </a:spcAft>
            </a:pPr>
            <a:r>
              <a:rPr lang="en-US" sz="2800" dirty="0"/>
              <a:t>Scanner locates iris</a:t>
            </a:r>
          </a:p>
          <a:p>
            <a:pPr eaLnBrk="1" hangingPunct="1">
              <a:spcAft>
                <a:spcPts val="600"/>
              </a:spcAft>
            </a:pPr>
            <a:r>
              <a:rPr lang="en-US" sz="2800" dirty="0"/>
              <a:t>Take b/w photo</a:t>
            </a:r>
          </a:p>
          <a:p>
            <a:pPr eaLnBrk="1" hangingPunct="1">
              <a:spcAft>
                <a:spcPts val="600"/>
              </a:spcAft>
            </a:pPr>
            <a:r>
              <a:rPr lang="en-US" sz="2800" dirty="0"/>
              <a:t>Use polar coordinates…</a:t>
            </a:r>
          </a:p>
          <a:p>
            <a:pPr eaLnBrk="1" hangingPunct="1">
              <a:spcAft>
                <a:spcPts val="600"/>
              </a:spcAft>
            </a:pPr>
            <a:r>
              <a:rPr lang="en-US" sz="2800" dirty="0"/>
              <a:t>2-D wavelet transform</a:t>
            </a:r>
          </a:p>
          <a:p>
            <a:pPr eaLnBrk="1" hangingPunct="1">
              <a:spcAft>
                <a:spcPts val="600"/>
              </a:spcAft>
            </a:pPr>
            <a:r>
              <a:rPr lang="en-US" sz="2800" dirty="0"/>
              <a:t>Get 256 byte iris code</a:t>
            </a:r>
          </a:p>
        </p:txBody>
      </p:sp>
      <p:pic>
        <p:nvPicPr>
          <p:cNvPr id="58373" name="Picture 4" descr="&#10;Image3.gif                                                     0007DDCBMacintosh HD                   B7464D7A:"/>
          <p:cNvPicPr>
            <a:picLocks noChangeAspect="1" noChangeArrowheads="1"/>
          </p:cNvPicPr>
          <p:nvPr/>
        </p:nvPicPr>
        <p:blipFill>
          <a:blip r:embed="rId2"/>
          <a:srcRect/>
          <a:stretch>
            <a:fillRect/>
          </a:stretch>
        </p:blipFill>
        <p:spPr bwMode="auto">
          <a:xfrm>
            <a:off x="6324600" y="4724400"/>
            <a:ext cx="1752600" cy="1311275"/>
          </a:xfrm>
          <a:prstGeom prst="rect">
            <a:avLst/>
          </a:prstGeom>
          <a:noFill/>
          <a:ln w="9525">
            <a:noFill/>
            <a:miter lim="800000"/>
            <a:headEnd/>
            <a:tailEnd/>
          </a:ln>
        </p:spPr>
      </p:pic>
      <p:pic>
        <p:nvPicPr>
          <p:cNvPr id="58374" name="Picture 5" descr="&#10;Image4.gif                                                     0007DDCBMacintosh HD                   B7464D7A:"/>
          <p:cNvPicPr>
            <a:picLocks noChangeAspect="1" noChangeArrowheads="1"/>
          </p:cNvPicPr>
          <p:nvPr/>
        </p:nvPicPr>
        <p:blipFill>
          <a:blip r:embed="rId3"/>
          <a:srcRect/>
          <a:stretch>
            <a:fillRect/>
          </a:stretch>
        </p:blipFill>
        <p:spPr bwMode="auto">
          <a:xfrm>
            <a:off x="2209800" y="4876800"/>
            <a:ext cx="1671638" cy="1254125"/>
          </a:xfrm>
          <a:prstGeom prst="rect">
            <a:avLst/>
          </a:prstGeom>
          <a:noFill/>
          <a:ln w="9525">
            <a:noFill/>
            <a:miter lim="800000"/>
            <a:headEnd/>
            <a:tailEnd/>
          </a:ln>
        </p:spPr>
      </p:pic>
      <p:pic>
        <p:nvPicPr>
          <p:cNvPr id="58375" name="Picture 6" descr="&#10;Image2.gif                                                     0007DDCBMacintosh HD                   B7464D7A:"/>
          <p:cNvPicPr>
            <a:picLocks noChangeAspect="1" noChangeArrowheads="1"/>
          </p:cNvPicPr>
          <p:nvPr/>
        </p:nvPicPr>
        <p:blipFill>
          <a:blip r:embed="rId4"/>
          <a:srcRect/>
          <a:stretch>
            <a:fillRect/>
          </a:stretch>
        </p:blipFill>
        <p:spPr bwMode="auto">
          <a:xfrm>
            <a:off x="5795963" y="3048000"/>
            <a:ext cx="2662237" cy="1433513"/>
          </a:xfrm>
          <a:prstGeom prst="rect">
            <a:avLst/>
          </a:prstGeom>
          <a:noFill/>
          <a:ln w="9525">
            <a:noFill/>
            <a:miter lim="800000"/>
            <a:headEnd/>
            <a:tailEnd/>
          </a:ln>
        </p:spPr>
      </p:pic>
      <p:pic>
        <p:nvPicPr>
          <p:cNvPr id="58376" name="Picture 7" descr="&#10;Image5.gif                                                     0007DDCBMacintosh HD                   B7464D7A:"/>
          <p:cNvPicPr>
            <a:picLocks noChangeAspect="1" noChangeArrowheads="1"/>
          </p:cNvPicPr>
          <p:nvPr/>
        </p:nvPicPr>
        <p:blipFill>
          <a:blip r:embed="rId5"/>
          <a:srcRect/>
          <a:stretch>
            <a:fillRect/>
          </a:stretch>
        </p:blipFill>
        <p:spPr bwMode="auto">
          <a:xfrm>
            <a:off x="304800" y="4876800"/>
            <a:ext cx="1671638" cy="1254125"/>
          </a:xfrm>
          <a:prstGeom prst="rect">
            <a:avLst/>
          </a:prstGeom>
          <a:noFill/>
          <a:ln w="9525">
            <a:noFill/>
            <a:miter lim="800000"/>
            <a:headEnd/>
            <a:tailEnd/>
          </a:ln>
        </p:spPr>
      </p:pic>
      <p:pic>
        <p:nvPicPr>
          <p:cNvPr id="58377" name="Picture 8" descr="&#10;Image7.gif                                                     0007DDCBMacintosh HD                   B7464D7A:"/>
          <p:cNvPicPr>
            <a:picLocks noChangeAspect="1" noChangeArrowheads="1"/>
          </p:cNvPicPr>
          <p:nvPr/>
        </p:nvPicPr>
        <p:blipFill>
          <a:blip r:embed="rId6"/>
          <a:srcRect/>
          <a:stretch>
            <a:fillRect/>
          </a:stretch>
        </p:blipFill>
        <p:spPr bwMode="auto">
          <a:xfrm>
            <a:off x="4038600" y="4800600"/>
            <a:ext cx="1789113" cy="1336675"/>
          </a:xfrm>
          <a:prstGeom prst="rect">
            <a:avLst/>
          </a:prstGeom>
          <a:noFill/>
          <a:ln w="9525">
            <a:noFill/>
            <a:miter lim="800000"/>
            <a:headEnd/>
            <a:tailEnd/>
          </a:ln>
        </p:spPr>
      </p:pic>
      <p:pic>
        <p:nvPicPr>
          <p:cNvPr id="58378" name="Picture 9" descr="retscan3.jpg                                                   0007DDCBMacintosh HD                   B7464D7A:"/>
          <p:cNvPicPr>
            <a:picLocks noChangeAspect="1" noChangeArrowheads="1"/>
          </p:cNvPicPr>
          <p:nvPr/>
        </p:nvPicPr>
        <p:blipFill>
          <a:blip r:embed="rId7"/>
          <a:srcRect/>
          <a:stretch>
            <a:fillRect/>
          </a:stretch>
        </p:blipFill>
        <p:spPr bwMode="auto">
          <a:xfrm>
            <a:off x="6172200" y="1524000"/>
            <a:ext cx="1981200" cy="13081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835E35B-2584-DD41-BE00-2FFE7DBE371C}" type="slidenum">
              <a:rPr lang="en-US" smtClean="0">
                <a:latin typeface="Times New Roman" charset="0"/>
              </a:rPr>
              <a:pPr/>
              <a:t>44</a:t>
            </a:fld>
            <a:endParaRPr lang="en-US">
              <a:latin typeface="Times New Roman" charset="0"/>
            </a:endParaRPr>
          </a:p>
        </p:txBody>
      </p:sp>
      <p:sp>
        <p:nvSpPr>
          <p:cNvPr id="59395" name="Rectangle 2"/>
          <p:cNvSpPr>
            <a:spLocks noGrp="1" noChangeArrowheads="1"/>
          </p:cNvSpPr>
          <p:nvPr>
            <p:ph type="title"/>
          </p:nvPr>
        </p:nvSpPr>
        <p:spPr>
          <a:xfrm>
            <a:off x="685800" y="381000"/>
            <a:ext cx="7772400" cy="1143000"/>
          </a:xfrm>
        </p:spPr>
        <p:txBody>
          <a:bodyPr/>
          <a:lstStyle/>
          <a:p>
            <a:pPr eaLnBrk="1" hangingPunct="1"/>
            <a:r>
              <a:rPr lang="en-US" dirty="0"/>
              <a:t>Measuring Iris Similarity</a:t>
            </a:r>
          </a:p>
        </p:txBody>
      </p:sp>
      <p:sp>
        <p:nvSpPr>
          <p:cNvPr id="59396"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Based on Hamming distance</a:t>
            </a:r>
          </a:p>
          <a:p>
            <a:pPr eaLnBrk="1" hangingPunct="1">
              <a:lnSpc>
                <a:spcPct val="90000"/>
              </a:lnSpc>
              <a:spcAft>
                <a:spcPts val="600"/>
              </a:spcAft>
            </a:pPr>
            <a:r>
              <a:rPr lang="en-US" sz="2800" dirty="0"/>
              <a:t>Define </a:t>
            </a:r>
            <a:r>
              <a:rPr lang="en-US" sz="2800" dirty="0" err="1">
                <a:latin typeface="Times-Roman" charset="0"/>
              </a:rPr>
              <a:t>d(x,y</a:t>
            </a:r>
            <a:r>
              <a:rPr lang="en-US" sz="2800" dirty="0">
                <a:latin typeface="Times-Roman" charset="0"/>
              </a:rPr>
              <a:t>)</a:t>
            </a:r>
            <a:r>
              <a:rPr lang="en-US" sz="2800" dirty="0"/>
              <a:t> to be</a:t>
            </a:r>
          </a:p>
          <a:p>
            <a:pPr lvl="1" eaLnBrk="1" hangingPunct="1">
              <a:lnSpc>
                <a:spcPct val="90000"/>
              </a:lnSpc>
              <a:spcAft>
                <a:spcPts val="600"/>
              </a:spcAft>
            </a:pPr>
            <a:r>
              <a:rPr lang="en-US" sz="2400" dirty="0"/>
              <a:t># of non-match bits / # of bits compared</a:t>
            </a:r>
          </a:p>
          <a:p>
            <a:pPr lvl="1" eaLnBrk="1" hangingPunct="1">
              <a:lnSpc>
                <a:spcPct val="90000"/>
              </a:lnSpc>
              <a:spcAft>
                <a:spcPts val="600"/>
              </a:spcAft>
            </a:pPr>
            <a:r>
              <a:rPr lang="en-US" sz="2400" dirty="0">
                <a:latin typeface="Times-Roman" charset="0"/>
              </a:rPr>
              <a:t>d(0010,0101) = 3/4</a:t>
            </a:r>
            <a:r>
              <a:rPr lang="en-US" sz="2400" dirty="0"/>
              <a:t> and </a:t>
            </a:r>
            <a:r>
              <a:rPr lang="en-US" sz="2400" dirty="0">
                <a:latin typeface="Times-Roman" charset="0"/>
              </a:rPr>
              <a:t>d(101111,101001) = 1/3</a:t>
            </a:r>
            <a:endParaRPr lang="en-US" sz="2400" dirty="0"/>
          </a:p>
          <a:p>
            <a:pPr eaLnBrk="1" hangingPunct="1">
              <a:lnSpc>
                <a:spcPct val="90000"/>
              </a:lnSpc>
              <a:spcAft>
                <a:spcPts val="600"/>
              </a:spcAft>
            </a:pPr>
            <a:r>
              <a:rPr lang="en-US" sz="2800" dirty="0"/>
              <a:t>Compute </a:t>
            </a:r>
            <a:r>
              <a:rPr lang="en-US" sz="2800" dirty="0" err="1">
                <a:latin typeface="Times-Roman" charset="0"/>
              </a:rPr>
              <a:t>d(x,y</a:t>
            </a:r>
            <a:r>
              <a:rPr lang="en-US" sz="2800" dirty="0">
                <a:latin typeface="Times-Roman" charset="0"/>
              </a:rPr>
              <a:t>)</a:t>
            </a:r>
            <a:r>
              <a:rPr lang="en-US" sz="2800" dirty="0"/>
              <a:t> on </a:t>
            </a:r>
            <a:r>
              <a:rPr lang="en-US" sz="2800" dirty="0">
                <a:latin typeface="Times-Roman" charset="0"/>
              </a:rPr>
              <a:t>2048</a:t>
            </a:r>
            <a:r>
              <a:rPr lang="en-US" sz="2800" dirty="0"/>
              <a:t>-bit iris code</a:t>
            </a:r>
          </a:p>
          <a:p>
            <a:pPr lvl="1" eaLnBrk="1" hangingPunct="1">
              <a:lnSpc>
                <a:spcPct val="90000"/>
              </a:lnSpc>
              <a:spcAft>
                <a:spcPts val="600"/>
              </a:spcAft>
            </a:pPr>
            <a:r>
              <a:rPr lang="en-US" sz="2400" dirty="0"/>
              <a:t>Perfect match is </a:t>
            </a:r>
            <a:r>
              <a:rPr lang="en-US" sz="2400" dirty="0" err="1">
                <a:latin typeface="Times-Roman" charset="0"/>
              </a:rPr>
              <a:t>d(x,y</a:t>
            </a:r>
            <a:r>
              <a:rPr lang="en-US" sz="2400" dirty="0">
                <a:latin typeface="Times-Roman" charset="0"/>
              </a:rPr>
              <a:t>) = 0</a:t>
            </a:r>
            <a:endParaRPr lang="en-US" sz="2400" dirty="0"/>
          </a:p>
          <a:p>
            <a:pPr lvl="1" eaLnBrk="1" hangingPunct="1">
              <a:lnSpc>
                <a:spcPct val="90000"/>
              </a:lnSpc>
              <a:spcAft>
                <a:spcPts val="600"/>
              </a:spcAft>
            </a:pPr>
            <a:r>
              <a:rPr lang="en-US" sz="2400" dirty="0"/>
              <a:t>For same iris, expected distance is </a:t>
            </a:r>
            <a:r>
              <a:rPr lang="en-US" sz="2400" dirty="0">
                <a:latin typeface="Times-Roman" charset="0"/>
              </a:rPr>
              <a:t>0.08</a:t>
            </a:r>
            <a:endParaRPr lang="en-US" sz="2400" dirty="0"/>
          </a:p>
          <a:p>
            <a:pPr lvl="1" eaLnBrk="1" hangingPunct="1">
              <a:lnSpc>
                <a:spcPct val="90000"/>
              </a:lnSpc>
              <a:spcAft>
                <a:spcPts val="600"/>
              </a:spcAft>
            </a:pPr>
            <a:r>
              <a:rPr lang="en-US" sz="2400" dirty="0"/>
              <a:t>At random, expect distance of </a:t>
            </a:r>
            <a:r>
              <a:rPr lang="en-US" sz="2400" dirty="0">
                <a:latin typeface="Times-Roman" charset="0"/>
              </a:rPr>
              <a:t>0.50</a:t>
            </a:r>
            <a:endParaRPr lang="en-US" sz="2400" dirty="0"/>
          </a:p>
          <a:p>
            <a:pPr lvl="1" eaLnBrk="1" hangingPunct="1">
              <a:lnSpc>
                <a:spcPct val="90000"/>
              </a:lnSpc>
              <a:spcAft>
                <a:spcPts val="600"/>
              </a:spcAft>
            </a:pPr>
            <a:r>
              <a:rPr lang="en-US" sz="2400" dirty="0"/>
              <a:t>Accept iris scan as match if distance </a:t>
            </a:r>
            <a:r>
              <a:rPr lang="en-US" sz="2400" dirty="0">
                <a:latin typeface="Times-Roman"/>
                <a:cs typeface="Times-Roman"/>
              </a:rPr>
              <a:t>&lt; 0.32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B194C0C-89C8-7648-869A-459CCB3A4389}" type="slidenum">
              <a:rPr lang="en-US" smtClean="0">
                <a:latin typeface="Times New Roman" charset="0"/>
              </a:rPr>
              <a:pPr/>
              <a:t>45</a:t>
            </a:fld>
            <a:endParaRPr lang="en-US">
              <a:latin typeface="Times New Roman" charset="0"/>
            </a:endParaRPr>
          </a:p>
        </p:txBody>
      </p:sp>
      <p:sp>
        <p:nvSpPr>
          <p:cNvPr id="60419" name="Rectangle 2"/>
          <p:cNvSpPr>
            <a:spLocks noGrp="1" noChangeArrowheads="1"/>
          </p:cNvSpPr>
          <p:nvPr>
            <p:ph type="title"/>
          </p:nvPr>
        </p:nvSpPr>
        <p:spPr>
          <a:xfrm>
            <a:off x="685800" y="457200"/>
            <a:ext cx="7772400" cy="990600"/>
          </a:xfrm>
        </p:spPr>
        <p:txBody>
          <a:bodyPr/>
          <a:lstStyle/>
          <a:p>
            <a:pPr eaLnBrk="1" hangingPunct="1"/>
            <a:r>
              <a:rPr lang="en-US"/>
              <a:t>Iris Scan Error Rate</a:t>
            </a:r>
          </a:p>
        </p:txBody>
      </p:sp>
      <p:pic>
        <p:nvPicPr>
          <p:cNvPr id="60420" name="Picture 3" descr="001.jpg                                                        0007DDCBMacintosh HD                   B7464D7A:"/>
          <p:cNvPicPr>
            <a:picLocks noChangeAspect="1" noChangeArrowheads="1"/>
          </p:cNvPicPr>
          <p:nvPr/>
        </p:nvPicPr>
        <p:blipFill>
          <a:blip r:embed="rId2"/>
          <a:srcRect/>
          <a:stretch>
            <a:fillRect/>
          </a:stretch>
        </p:blipFill>
        <p:spPr bwMode="auto">
          <a:xfrm>
            <a:off x="3922713" y="2057400"/>
            <a:ext cx="5221287" cy="4038600"/>
          </a:xfrm>
          <a:prstGeom prst="rect">
            <a:avLst/>
          </a:prstGeom>
          <a:noFill/>
          <a:ln w="9525">
            <a:noFill/>
            <a:miter lim="800000"/>
            <a:headEnd/>
            <a:tailEnd/>
          </a:ln>
        </p:spPr>
      </p:pic>
      <p:sp>
        <p:nvSpPr>
          <p:cNvPr id="60421" name="Rectangle 4"/>
          <p:cNvSpPr>
            <a:spLocks noChangeArrowheads="1"/>
          </p:cNvSpPr>
          <p:nvPr/>
        </p:nvSpPr>
        <p:spPr bwMode="auto">
          <a:xfrm>
            <a:off x="5859463" y="6035675"/>
            <a:ext cx="1379537" cy="517525"/>
          </a:xfrm>
          <a:prstGeom prst="rect">
            <a:avLst/>
          </a:prstGeom>
          <a:noFill/>
          <a:ln w="9525">
            <a:noFill/>
            <a:miter lim="800000"/>
            <a:headEnd/>
            <a:tailEnd/>
          </a:ln>
        </p:spPr>
        <p:txBody>
          <a:bodyPr wrap="none">
            <a:prstTxWarp prst="textNoShape">
              <a:avLst/>
            </a:prstTxWarp>
            <a:spAutoFit/>
          </a:bodyPr>
          <a:lstStyle/>
          <a:p>
            <a:r>
              <a:rPr lang="en-US"/>
              <a:t>distance</a:t>
            </a:r>
          </a:p>
        </p:txBody>
      </p:sp>
      <p:graphicFrame>
        <p:nvGraphicFramePr>
          <p:cNvPr id="287780" name="Group 36"/>
          <p:cNvGraphicFramePr>
            <a:graphicFrameLocks noGrp="1"/>
          </p:cNvGraphicFramePr>
          <p:nvPr/>
        </p:nvGraphicFramePr>
        <p:xfrm>
          <a:off x="762000" y="1970088"/>
          <a:ext cx="2895600" cy="3489328"/>
        </p:xfrm>
        <a:graphic>
          <a:graphicData uri="http://schemas.openxmlformats.org/drawingml/2006/table">
            <a:tbl>
              <a:tblPr/>
              <a:tblGrid>
                <a:gridCol w="838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0.29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10</a:t>
                      </a:r>
                      <a:endParaRPr kumimoji="0" lang="en-US" sz="2400" b="0" i="0" u="none" strike="noStrike" cap="none" normalizeH="0" baseline="0">
                        <a:ln>
                          <a:noFill/>
                        </a:ln>
                        <a:solidFill>
                          <a:schemeClr val="tx1"/>
                        </a:solidFill>
                        <a:effectLst/>
                        <a:latin typeface="Times-Roma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1.5</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1.8</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2.6</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4.0</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6.9</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0448" name="Rectangle 31"/>
          <p:cNvSpPr>
            <a:spLocks noChangeArrowheads="1"/>
          </p:cNvSpPr>
          <p:nvPr/>
        </p:nvSpPr>
        <p:spPr bwMode="auto">
          <a:xfrm>
            <a:off x="609600" y="1524000"/>
            <a:ext cx="1181100" cy="446088"/>
          </a:xfrm>
          <a:prstGeom prst="rect">
            <a:avLst/>
          </a:prstGeom>
          <a:noFill/>
          <a:ln w="9525">
            <a:noFill/>
            <a:miter lim="800000"/>
            <a:headEnd/>
            <a:tailEnd/>
          </a:ln>
        </p:spPr>
        <p:txBody>
          <a:bodyPr wrap="none">
            <a:prstTxWarp prst="textNoShape">
              <a:avLst/>
            </a:prstTxWarp>
            <a:spAutoFit/>
          </a:bodyPr>
          <a:lstStyle/>
          <a:p>
            <a:r>
              <a:rPr lang="en-US" sz="2000"/>
              <a:t>distance</a:t>
            </a:r>
          </a:p>
        </p:txBody>
      </p:sp>
      <p:sp>
        <p:nvSpPr>
          <p:cNvPr id="60449" name="Rectangle 32"/>
          <p:cNvSpPr>
            <a:spLocks noChangeArrowheads="1"/>
          </p:cNvSpPr>
          <p:nvPr/>
        </p:nvSpPr>
        <p:spPr bwMode="auto">
          <a:xfrm>
            <a:off x="1973263" y="1524000"/>
            <a:ext cx="1531937" cy="446088"/>
          </a:xfrm>
          <a:prstGeom prst="rect">
            <a:avLst/>
          </a:prstGeom>
          <a:noFill/>
          <a:ln w="9525">
            <a:noFill/>
            <a:miter lim="800000"/>
            <a:headEnd/>
            <a:tailEnd/>
          </a:ln>
        </p:spPr>
        <p:txBody>
          <a:bodyPr>
            <a:prstTxWarp prst="textNoShape">
              <a:avLst/>
            </a:prstTxWarp>
            <a:spAutoFit/>
          </a:bodyPr>
          <a:lstStyle/>
          <a:p>
            <a:r>
              <a:rPr lang="en-US" sz="2000"/>
              <a:t>Fraud rate</a:t>
            </a:r>
          </a:p>
        </p:txBody>
      </p:sp>
      <p:sp>
        <p:nvSpPr>
          <p:cNvPr id="60450" name="Rectangle 33"/>
          <p:cNvSpPr>
            <a:spLocks noChangeArrowheads="1"/>
          </p:cNvSpPr>
          <p:nvPr/>
        </p:nvSpPr>
        <p:spPr bwMode="auto">
          <a:xfrm>
            <a:off x="685800" y="5567363"/>
            <a:ext cx="2871788" cy="517525"/>
          </a:xfrm>
          <a:prstGeom prst="rect">
            <a:avLst/>
          </a:prstGeom>
          <a:noFill/>
          <a:ln w="9525">
            <a:noFill/>
            <a:miter lim="800000"/>
            <a:headEnd/>
            <a:tailEnd/>
          </a:ln>
        </p:spPr>
        <p:txBody>
          <a:bodyPr wrap="none">
            <a:prstTxWarp prst="textNoShape">
              <a:avLst/>
            </a:prstTxWarp>
            <a:spAutoFit/>
          </a:bodyPr>
          <a:lstStyle/>
          <a:p>
            <a:r>
              <a:rPr lang="en-US"/>
              <a:t>== equal error rate</a:t>
            </a:r>
          </a:p>
        </p:txBody>
      </p:sp>
      <p:pic>
        <p:nvPicPr>
          <p:cNvPr id="60451" name="Picture 34"/>
          <p:cNvPicPr>
            <a:picLocks noChangeAspect="1" noChangeArrowheads="1"/>
          </p:cNvPicPr>
          <p:nvPr/>
        </p:nvPicPr>
        <p:blipFill>
          <a:blip r:embed="rId3"/>
          <a:srcRect/>
          <a:stretch>
            <a:fillRect/>
          </a:stretch>
        </p:blipFill>
        <p:spPr bwMode="auto">
          <a:xfrm>
            <a:off x="304800" y="4495800"/>
            <a:ext cx="344488" cy="334963"/>
          </a:xfrm>
          <a:prstGeom prst="rect">
            <a:avLst/>
          </a:prstGeom>
          <a:noFill/>
          <a:ln w="9525">
            <a:noFill/>
            <a:miter lim="800000"/>
            <a:headEnd/>
            <a:tailEnd/>
          </a:ln>
        </p:spPr>
      </p:pic>
      <p:pic>
        <p:nvPicPr>
          <p:cNvPr id="60452" name="Picture 35"/>
          <p:cNvPicPr>
            <a:picLocks noChangeAspect="1" noChangeArrowheads="1"/>
          </p:cNvPicPr>
          <p:nvPr/>
        </p:nvPicPr>
        <p:blipFill>
          <a:blip r:embed="rId3"/>
          <a:srcRect/>
          <a:stretch>
            <a:fillRect/>
          </a:stretch>
        </p:blipFill>
        <p:spPr bwMode="auto">
          <a:xfrm>
            <a:off x="341313" y="5684838"/>
            <a:ext cx="344487" cy="33496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22A5133-270B-414E-9D74-B9AA8DCD820C}" type="slidenum">
              <a:rPr lang="en-US" smtClean="0">
                <a:latin typeface="Times New Roman" charset="0"/>
              </a:rPr>
              <a:pPr/>
              <a:t>46</a:t>
            </a:fld>
            <a:endParaRPr lang="en-US">
              <a:latin typeface="Times New Roman" charset="0"/>
            </a:endParaRPr>
          </a:p>
        </p:txBody>
      </p:sp>
      <p:sp>
        <p:nvSpPr>
          <p:cNvPr id="61443" name="Rectangle 2"/>
          <p:cNvSpPr>
            <a:spLocks noGrp="1" noChangeArrowheads="1"/>
          </p:cNvSpPr>
          <p:nvPr>
            <p:ph type="title"/>
          </p:nvPr>
        </p:nvSpPr>
        <p:spPr>
          <a:xfrm>
            <a:off x="685800" y="457200"/>
            <a:ext cx="7772400" cy="1143000"/>
          </a:xfrm>
        </p:spPr>
        <p:txBody>
          <a:bodyPr/>
          <a:lstStyle/>
          <a:p>
            <a:pPr eaLnBrk="1" hangingPunct="1"/>
            <a:r>
              <a:rPr lang="en-US"/>
              <a:t>Attack on Iris Scan</a:t>
            </a:r>
          </a:p>
        </p:txBody>
      </p:sp>
      <p:sp>
        <p:nvSpPr>
          <p:cNvPr id="289795" name="Rectangle 3"/>
          <p:cNvSpPr>
            <a:spLocks noGrp="1" noChangeArrowheads="1"/>
          </p:cNvSpPr>
          <p:nvPr>
            <p:ph type="body" idx="1"/>
          </p:nvPr>
        </p:nvSpPr>
        <p:spPr>
          <a:xfrm>
            <a:off x="685800" y="1676400"/>
            <a:ext cx="7620000" cy="1447800"/>
          </a:xfrm>
        </p:spPr>
        <p:txBody>
          <a:bodyPr/>
          <a:lstStyle/>
          <a:p>
            <a:pPr eaLnBrk="1" hangingPunct="1"/>
            <a:r>
              <a:rPr lang="en-US" dirty="0"/>
              <a:t>Good </a:t>
            </a:r>
            <a:r>
              <a:rPr lang="en-US" b="1" dirty="0">
                <a:solidFill>
                  <a:schemeClr val="accent2"/>
                </a:solidFill>
              </a:rPr>
              <a:t>photo</a:t>
            </a:r>
            <a:r>
              <a:rPr lang="en-US" dirty="0"/>
              <a:t> of eye can be scanned</a:t>
            </a:r>
          </a:p>
          <a:p>
            <a:pPr lvl="1" eaLnBrk="1" hangingPunct="1"/>
            <a:r>
              <a:rPr lang="en-US" dirty="0"/>
              <a:t>Attacker could use photo of eye</a:t>
            </a:r>
          </a:p>
        </p:txBody>
      </p:sp>
      <p:sp>
        <p:nvSpPr>
          <p:cNvPr id="289797" name="Rectangle 5"/>
          <p:cNvSpPr>
            <a:spLocks noChangeArrowheads="1"/>
          </p:cNvSpPr>
          <p:nvPr/>
        </p:nvSpPr>
        <p:spPr bwMode="auto">
          <a:xfrm>
            <a:off x="685800" y="2895600"/>
            <a:ext cx="8001000" cy="2743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3200" dirty="0"/>
              <a:t>Afghan woman was authenticated by iris scan of old photo</a:t>
            </a:r>
          </a:p>
          <a:p>
            <a:pPr marL="742950" lvl="1" indent="-285750">
              <a:lnSpc>
                <a:spcPct val="90000"/>
              </a:lnSpc>
              <a:spcBef>
                <a:spcPct val="20000"/>
              </a:spcBef>
              <a:spcAft>
                <a:spcPts val="600"/>
              </a:spcAft>
              <a:buClr>
                <a:schemeClr val="accent2"/>
              </a:buClr>
              <a:buSzPct val="95000"/>
              <a:buFontTx/>
              <a:buChar char="o"/>
            </a:pPr>
            <a:r>
              <a:rPr lang="en-US" sz="2800" dirty="0">
                <a:ea typeface="ＭＳ Ｐゴシック" charset="-128"/>
                <a:cs typeface="ＭＳ Ｐゴシック" charset="-128"/>
              </a:rPr>
              <a:t>Story can be found </a:t>
            </a:r>
            <a:r>
              <a:rPr lang="en-US" sz="2800" dirty="0">
                <a:ea typeface="ＭＳ Ｐゴシック" charset="-128"/>
                <a:cs typeface="ＭＳ Ｐゴシック" charset="-128"/>
                <a:hlinkClick r:id="rId2"/>
              </a:rPr>
              <a:t>here</a:t>
            </a:r>
            <a:endParaRPr lang="en-US" sz="2800"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3200" dirty="0"/>
              <a:t>To prevent attack, scanner could use light to be sure it is a “live” iris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par>
                                <p:cTn id="7" presetID="0" presetClass="entr" presetSubtype="1" fill="hold" grpId="0" nodeType="withEffect">
                                  <p:stCondLst>
                                    <p:cond delay="0"/>
                                  </p:stCondLst>
                                  <p:childTnLst>
                                    <p:set>
                                      <p:cBhvr>
                                        <p:cTn id="8"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entr" presetSubtype="3" fill="hold" grpId="0" nodeType="clickEffect">
                                  <p:stCondLst>
                                    <p:cond delay="0"/>
                                  </p:stCondLst>
                                  <p:childTnLst>
                                    <p:set>
                                      <p:cBhvr>
                                        <p:cTn id="12" dur="1" fill="hold">
                                          <p:stCondLst>
                                            <p:cond delay="499"/>
                                          </p:stCondLst>
                                        </p:cTn>
                                        <p:tgtEl>
                                          <p:spTgt spid="289797">
                                            <p:txEl>
                                              <p:pRg st="0" end="0"/>
                                            </p:txEl>
                                          </p:spTgt>
                                        </p:tgtEl>
                                        <p:attrNameLst>
                                          <p:attrName>style.visibility</p:attrName>
                                        </p:attrNameLst>
                                      </p:cBhvr>
                                      <p:to>
                                        <p:strVal val="visible"/>
                                      </p:to>
                                    </p:set>
                                  </p:childTnLst>
                                </p:cTn>
                              </p:par>
                              <p:par>
                                <p:cTn id="13" presetID="0" presetClass="entr" presetSubtype="3" fill="hold" grpId="0" nodeType="withEffect">
                                  <p:stCondLst>
                                    <p:cond delay="0"/>
                                  </p:stCondLst>
                                  <p:childTnLst>
                                    <p:set>
                                      <p:cBhvr>
                                        <p:cTn id="14" dur="1" fill="hold">
                                          <p:stCondLst>
                                            <p:cond delay="499"/>
                                          </p:stCondLst>
                                        </p:cTn>
                                        <p:tgtEl>
                                          <p:spTgt spid="2897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28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7734BE96-9A76-F143-9001-2E0980DB5F3B}" type="slidenum">
              <a:rPr lang="en-US" smtClean="0">
                <a:latin typeface="Times New Roman" charset="0"/>
              </a:rPr>
              <a:pPr/>
              <a:t>47</a:t>
            </a:fld>
            <a:endParaRPr lang="en-US">
              <a:latin typeface="Times New Roman" charset="0"/>
            </a:endParaRPr>
          </a:p>
        </p:txBody>
      </p:sp>
      <p:sp>
        <p:nvSpPr>
          <p:cNvPr id="62467" name="Rectangle 2"/>
          <p:cNvSpPr>
            <a:spLocks noGrp="1" noChangeArrowheads="1"/>
          </p:cNvSpPr>
          <p:nvPr>
            <p:ph type="title"/>
          </p:nvPr>
        </p:nvSpPr>
        <p:spPr>
          <a:xfrm>
            <a:off x="457200" y="457200"/>
            <a:ext cx="8077200" cy="1066800"/>
          </a:xfrm>
        </p:spPr>
        <p:txBody>
          <a:bodyPr/>
          <a:lstStyle/>
          <a:p>
            <a:pPr eaLnBrk="1" hangingPunct="1"/>
            <a:r>
              <a:rPr lang="en-US"/>
              <a:t>Equal Error Rate Comparison</a:t>
            </a:r>
          </a:p>
        </p:txBody>
      </p:sp>
      <p:sp>
        <p:nvSpPr>
          <p:cNvPr id="62468" name="Rectangle 3"/>
          <p:cNvSpPr>
            <a:spLocks noGrp="1" noChangeArrowheads="1"/>
          </p:cNvSpPr>
          <p:nvPr>
            <p:ph type="body" idx="1"/>
          </p:nvPr>
        </p:nvSpPr>
        <p:spPr>
          <a:xfrm>
            <a:off x="381000" y="1600200"/>
            <a:ext cx="8382000" cy="4495800"/>
          </a:xfrm>
        </p:spPr>
        <p:txBody>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biometrics used in practice have EER ranging from about </a:t>
            </a:r>
            <a:r>
              <a:rPr lang="en-US" sz="2800" dirty="0">
                <a:latin typeface="Times-Roman" charset="0"/>
              </a:rPr>
              <a:t>10</a:t>
            </a:r>
            <a:r>
              <a:rPr lang="en-US" sz="2800" baseline="30000" dirty="0">
                <a:latin typeface="Times-Roman" charset="0"/>
              </a:rPr>
              <a:t>-3</a:t>
            </a:r>
            <a:r>
              <a:rPr lang="en-US" sz="2800" dirty="0"/>
              <a:t> to as high as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a:p>
          <a:p>
            <a:pPr lvl="1" eaLnBrk="1" hangingPunct="1">
              <a:lnSpc>
                <a:spcPct val="85000"/>
              </a:lnSpc>
              <a:spcAft>
                <a:spcPts val="600"/>
              </a:spcAft>
            </a:pPr>
            <a:r>
              <a:rPr lang="en-US" sz="2400" dirty="0"/>
              <a:t>Enrollment phase may be critical to accuracy</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 for identification, not so impressive today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58B5DC0-802D-BC49-AE4D-2F604DD83C55}" type="slidenum">
              <a:rPr lang="en-US" smtClean="0">
                <a:latin typeface="Times New Roman" charset="0"/>
              </a:rPr>
              <a:pPr/>
              <a:t>48</a:t>
            </a:fld>
            <a:endParaRPr lang="en-US">
              <a:latin typeface="Times New Roman" charset="0"/>
            </a:endParaRPr>
          </a:p>
        </p:txBody>
      </p:sp>
      <p:sp>
        <p:nvSpPr>
          <p:cNvPr id="63491" name="Rectangle 2"/>
          <p:cNvSpPr>
            <a:spLocks noGrp="1" noChangeArrowheads="1"/>
          </p:cNvSpPr>
          <p:nvPr>
            <p:ph type="title"/>
          </p:nvPr>
        </p:nvSpPr>
        <p:spPr>
          <a:xfrm>
            <a:off x="685800" y="381000"/>
            <a:ext cx="7772400" cy="1143000"/>
          </a:xfrm>
        </p:spPr>
        <p:txBody>
          <a:bodyPr/>
          <a:lstStyle/>
          <a:p>
            <a:pPr eaLnBrk="1" hangingPunct="1"/>
            <a:r>
              <a:rPr lang="en-US"/>
              <a:t>Biometrics: The Bottom Line</a:t>
            </a:r>
          </a:p>
        </p:txBody>
      </p:sp>
      <p:sp>
        <p:nvSpPr>
          <p:cNvPr id="63492" name="Rectangle 3"/>
          <p:cNvSpPr>
            <a:spLocks noGrp="1" noChangeArrowheads="1"/>
          </p:cNvSpPr>
          <p:nvPr>
            <p:ph type="body" idx="1"/>
          </p:nvPr>
        </p:nvSpPr>
        <p:spPr>
          <a:xfrm>
            <a:off x="685800" y="1600200"/>
            <a:ext cx="7772400" cy="4572000"/>
          </a:xfrm>
        </p:spPr>
        <p:txBody>
          <a:bodyPr/>
          <a:lstStyle/>
          <a:p>
            <a:pPr eaLnBrk="1" hangingPunct="1">
              <a:lnSpc>
                <a:spcPct val="85000"/>
              </a:lnSpc>
              <a:spcAft>
                <a:spcPts val="600"/>
              </a:spcAft>
            </a:pPr>
            <a:r>
              <a:rPr lang="en-US" sz="2800" dirty="0"/>
              <a:t>Biometrics are hard to forge</a:t>
            </a:r>
          </a:p>
          <a:p>
            <a:pPr eaLnBrk="1" hangingPunct="1">
              <a:lnSpc>
                <a:spcPct val="85000"/>
              </a:lnSpc>
              <a:spcAft>
                <a:spcPts val="600"/>
              </a:spcAft>
            </a:pPr>
            <a:r>
              <a:rPr lang="en-US" sz="2800" dirty="0"/>
              <a:t>But attacker could</a:t>
            </a:r>
          </a:p>
          <a:p>
            <a:pPr lvl="1" eaLnBrk="1" hangingPunct="1">
              <a:lnSpc>
                <a:spcPct val="85000"/>
              </a:lnSpc>
              <a:spcAft>
                <a:spcPts val="600"/>
              </a:spcAft>
            </a:pPr>
            <a:r>
              <a:rPr lang="en-US" sz="2400" dirty="0"/>
              <a:t>Steal Alice’s thumb</a:t>
            </a:r>
          </a:p>
          <a:p>
            <a:pPr lvl="1" eaLnBrk="1" hangingPunct="1">
              <a:lnSpc>
                <a:spcPct val="85000"/>
              </a:lnSpc>
              <a:spcAft>
                <a:spcPts val="600"/>
              </a:spcAft>
            </a:pPr>
            <a:r>
              <a:rPr lang="en-US" sz="2400" dirty="0"/>
              <a:t>Photocopy Bob’s fingerprint, eye, etc.</a:t>
            </a:r>
          </a:p>
          <a:p>
            <a:pPr lvl="1" eaLnBrk="1" hangingPunct="1">
              <a:lnSpc>
                <a:spcPct val="85000"/>
              </a:lnSpc>
              <a:spcAft>
                <a:spcPts val="600"/>
              </a:spcAft>
            </a:pPr>
            <a:r>
              <a:rPr lang="en-US" sz="2400" dirty="0"/>
              <a:t>Subvert software, database, “trusted path” …</a:t>
            </a:r>
          </a:p>
          <a:p>
            <a:pPr eaLnBrk="1" hangingPunct="1">
              <a:lnSpc>
                <a:spcPct val="85000"/>
              </a:lnSpc>
              <a:spcAft>
                <a:spcPts val="600"/>
              </a:spcAft>
            </a:pPr>
            <a:r>
              <a:rPr lang="en-US" sz="2800" dirty="0"/>
              <a:t>And how to revoke a “broken” biometric?</a:t>
            </a:r>
          </a:p>
          <a:p>
            <a:pPr eaLnBrk="1" hangingPunct="1">
              <a:lnSpc>
                <a:spcPct val="85000"/>
              </a:lnSpc>
              <a:spcAft>
                <a:spcPts val="600"/>
              </a:spcAft>
            </a:pPr>
            <a:r>
              <a:rPr lang="en-US" sz="2800" b="1" dirty="0">
                <a:solidFill>
                  <a:schemeClr val="accent2"/>
                </a:solidFill>
              </a:rPr>
              <a:t>Biometrics are not foolproof</a:t>
            </a:r>
            <a:endParaRPr lang="en-US" sz="2800" dirty="0"/>
          </a:p>
          <a:p>
            <a:pPr eaLnBrk="1" hangingPunct="1">
              <a:lnSpc>
                <a:spcPct val="85000"/>
              </a:lnSpc>
              <a:spcAft>
                <a:spcPts val="600"/>
              </a:spcAft>
            </a:pPr>
            <a:r>
              <a:rPr lang="en-US" sz="2800" dirty="0"/>
              <a:t>Biometric use is relatively limited today</a:t>
            </a:r>
          </a:p>
          <a:p>
            <a:pPr eaLnBrk="1" hangingPunct="1">
              <a:lnSpc>
                <a:spcPct val="85000"/>
              </a:lnSpc>
              <a:spcAft>
                <a:spcPts val="600"/>
              </a:spcAft>
            </a:pPr>
            <a:r>
              <a:rPr lang="en-US" sz="2800" dirty="0"/>
              <a:t>That should change in the (near?) future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67B34F4-CEF9-4D47-A50F-68D87EDC53B9}" type="slidenum">
              <a:rPr lang="en-US" smtClean="0">
                <a:latin typeface="Times New Roman" charset="0"/>
              </a:rPr>
              <a:pPr/>
              <a:t>49</a:t>
            </a:fld>
            <a:endParaRPr lang="en-US">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Something You Have</a:t>
            </a:r>
          </a:p>
        </p:txBody>
      </p:sp>
      <p:sp>
        <p:nvSpPr>
          <p:cNvPr id="272387"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dirty="0"/>
              <a:t>Something in your possession</a:t>
            </a:r>
          </a:p>
          <a:p>
            <a:pPr eaLnBrk="1" hangingPunct="1">
              <a:spcAft>
                <a:spcPts val="600"/>
              </a:spcAft>
            </a:pPr>
            <a:r>
              <a:rPr lang="en-US" dirty="0"/>
              <a:t>Examples include following…</a:t>
            </a:r>
          </a:p>
          <a:p>
            <a:pPr lvl="1" eaLnBrk="1" hangingPunct="1">
              <a:spcAft>
                <a:spcPts val="600"/>
              </a:spcAft>
            </a:pPr>
            <a:r>
              <a:rPr lang="en-US" dirty="0"/>
              <a:t>Car key</a:t>
            </a:r>
          </a:p>
          <a:p>
            <a:pPr lvl="1" eaLnBrk="1" hangingPunct="1">
              <a:spcAft>
                <a:spcPts val="600"/>
              </a:spcAft>
            </a:pPr>
            <a:r>
              <a:rPr lang="en-US" dirty="0"/>
              <a:t>Laptop computer (or MAC address)</a:t>
            </a:r>
          </a:p>
          <a:p>
            <a:pPr lvl="1" eaLnBrk="1" hangingPunct="1">
              <a:spcAft>
                <a:spcPts val="600"/>
              </a:spcAft>
            </a:pPr>
            <a:r>
              <a:rPr lang="en-US" dirty="0"/>
              <a:t>Password generator (next)</a:t>
            </a:r>
          </a:p>
          <a:p>
            <a:pPr lvl="1" eaLnBrk="1" hangingPunct="1">
              <a:spcAft>
                <a:spcPts val="600"/>
              </a:spcAft>
            </a:pPr>
            <a:r>
              <a:rPr lang="en-US" dirty="0"/>
              <a:t>ATM card, smartcard,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FA70287-CBFC-1940-B983-1B8E65CE581A}" type="slidenum">
              <a:rPr lang="en-US" smtClean="0">
                <a:latin typeface="Times New Roman" charset="0"/>
              </a:rPr>
              <a:pPr/>
              <a:t>5</a:t>
            </a:fld>
            <a:endParaRPr lang="en-US">
              <a:latin typeface="Times New Roman" charset="0"/>
            </a:endParaRPr>
          </a:p>
        </p:txBody>
      </p:sp>
      <p:sp>
        <p:nvSpPr>
          <p:cNvPr id="17411" name="Rectangle 2"/>
          <p:cNvSpPr>
            <a:spLocks noGrp="1" noChangeArrowheads="1"/>
          </p:cNvSpPr>
          <p:nvPr>
            <p:ph type="title"/>
          </p:nvPr>
        </p:nvSpPr>
        <p:spPr>
          <a:xfrm>
            <a:off x="228600" y="457200"/>
            <a:ext cx="8763000" cy="1371600"/>
          </a:xfrm>
        </p:spPr>
        <p:txBody>
          <a:bodyPr/>
          <a:lstStyle/>
          <a:p>
            <a:pPr eaLnBrk="1" hangingPunct="1"/>
            <a:r>
              <a:rPr lang="en-US" dirty="0"/>
              <a:t>Are You Who You Say You Are?</a:t>
            </a:r>
          </a:p>
        </p:txBody>
      </p:sp>
      <p:sp>
        <p:nvSpPr>
          <p:cNvPr id="139267" name="Rectangle 3"/>
          <p:cNvSpPr>
            <a:spLocks noGrp="1" noChangeArrowheads="1"/>
          </p:cNvSpPr>
          <p:nvPr>
            <p:ph type="body" idx="1"/>
          </p:nvPr>
        </p:nvSpPr>
        <p:spPr>
          <a:xfrm>
            <a:off x="685800" y="1828800"/>
            <a:ext cx="8001000" cy="4114800"/>
          </a:xfrm>
        </p:spPr>
        <p:txBody>
          <a:bodyPr/>
          <a:lstStyle/>
          <a:p>
            <a:pPr eaLnBrk="1" hangingPunct="1"/>
            <a:r>
              <a:rPr lang="en-US" dirty="0"/>
              <a:t>Authenticate a human to a machine?</a:t>
            </a:r>
          </a:p>
          <a:p>
            <a:pPr eaLnBrk="1" hangingPunct="1"/>
            <a:r>
              <a:rPr lang="en-US" dirty="0"/>
              <a:t>Can be based on…</a:t>
            </a:r>
          </a:p>
          <a:p>
            <a:pPr lvl="1" eaLnBrk="1" hangingPunct="1"/>
            <a:r>
              <a:rPr lang="en-US" dirty="0"/>
              <a:t>Something you </a:t>
            </a:r>
            <a:r>
              <a:rPr lang="en-US" b="1" dirty="0">
                <a:solidFill>
                  <a:schemeClr val="accent2"/>
                </a:solidFill>
              </a:rPr>
              <a:t>know</a:t>
            </a:r>
            <a:endParaRPr lang="en-US" dirty="0">
              <a:solidFill>
                <a:srgbClr val="FF0000"/>
              </a:solidFill>
            </a:endParaRPr>
          </a:p>
          <a:p>
            <a:pPr lvl="2" eaLnBrk="1" hangingPunct="1"/>
            <a:r>
              <a:rPr lang="en-US" dirty="0"/>
              <a:t>For example, a password</a:t>
            </a:r>
          </a:p>
          <a:p>
            <a:pPr lvl="1" eaLnBrk="1" hangingPunct="1"/>
            <a:r>
              <a:rPr lang="en-US" dirty="0"/>
              <a:t>Something you </a:t>
            </a:r>
            <a:r>
              <a:rPr lang="en-US" b="1" dirty="0">
                <a:solidFill>
                  <a:schemeClr val="accent2"/>
                </a:solidFill>
              </a:rPr>
              <a:t>have</a:t>
            </a:r>
          </a:p>
          <a:p>
            <a:pPr lvl="2" eaLnBrk="1" hangingPunct="1"/>
            <a:r>
              <a:rPr lang="en-US" dirty="0"/>
              <a:t>For example, a smartcard</a:t>
            </a:r>
          </a:p>
          <a:p>
            <a:pPr lvl="1" eaLnBrk="1" hangingPunct="1"/>
            <a:r>
              <a:rPr lang="en-US" dirty="0"/>
              <a:t>Something you </a:t>
            </a:r>
            <a:r>
              <a:rPr lang="en-US" b="1" dirty="0">
                <a:solidFill>
                  <a:schemeClr val="accent2"/>
                </a:solidFill>
              </a:rPr>
              <a:t>are</a:t>
            </a:r>
            <a:endParaRPr lang="en-US" dirty="0">
              <a:solidFill>
                <a:srgbClr val="FF0000"/>
              </a:solidFill>
            </a:endParaRPr>
          </a:p>
          <a:p>
            <a:pPr lvl="2" eaLnBrk="1" hangingPunct="1"/>
            <a:r>
              <a:rPr lang="en-US" dirty="0"/>
              <a:t>For example, your fingerprint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6B00963-B96F-FF48-BB10-590FAFC67FB7}" type="slidenum">
              <a:rPr lang="en-US" smtClean="0">
                <a:latin typeface="Times New Roman" charset="0"/>
              </a:rPr>
              <a:pPr/>
              <a:t>50</a:t>
            </a:fld>
            <a:endParaRPr lang="en-US">
              <a:latin typeface="Times New Roman" charset="0"/>
            </a:endParaRPr>
          </a:p>
        </p:txBody>
      </p:sp>
      <p:pic>
        <p:nvPicPr>
          <p:cNvPr id="65539" name="Picture 27" descr="Urban Business 4.tiff                                          00118CF0Macintosh HD                   BC93A1CC:"/>
          <p:cNvPicPr>
            <a:picLocks noChangeAspect="1" noChangeArrowheads="1"/>
          </p:cNvPicPr>
          <p:nvPr/>
        </p:nvPicPr>
        <p:blipFill>
          <a:blip r:embed="rId3"/>
          <a:srcRect/>
          <a:stretch>
            <a:fillRect/>
          </a:stretch>
        </p:blipFill>
        <p:spPr bwMode="auto">
          <a:xfrm>
            <a:off x="304800" y="1600200"/>
            <a:ext cx="679450" cy="1066800"/>
          </a:xfrm>
          <a:prstGeom prst="rect">
            <a:avLst/>
          </a:prstGeom>
          <a:noFill/>
          <a:ln w="9525">
            <a:noFill/>
            <a:miter lim="800000"/>
            <a:headEnd/>
            <a:tailEnd/>
          </a:ln>
        </p:spPr>
      </p:pic>
      <p:sp>
        <p:nvSpPr>
          <p:cNvPr id="65540" name="Rectangle 2"/>
          <p:cNvSpPr>
            <a:spLocks noGrp="1" noChangeArrowheads="1"/>
          </p:cNvSpPr>
          <p:nvPr>
            <p:ph type="title"/>
          </p:nvPr>
        </p:nvSpPr>
        <p:spPr>
          <a:xfrm>
            <a:off x="685800" y="228600"/>
            <a:ext cx="7772400" cy="914400"/>
          </a:xfrm>
        </p:spPr>
        <p:txBody>
          <a:bodyPr/>
          <a:lstStyle/>
          <a:p>
            <a:pPr eaLnBrk="1" hangingPunct="1"/>
            <a:r>
              <a:rPr lang="en-US" dirty="0"/>
              <a:t>Password Generator</a:t>
            </a:r>
          </a:p>
        </p:txBody>
      </p:sp>
      <p:sp>
        <p:nvSpPr>
          <p:cNvPr id="273414" name="Rectangle 6"/>
          <p:cNvSpPr>
            <a:spLocks noGrp="1" noChangeArrowheads="1"/>
          </p:cNvSpPr>
          <p:nvPr>
            <p:ph type="body" idx="1"/>
          </p:nvPr>
        </p:nvSpPr>
        <p:spPr>
          <a:xfrm>
            <a:off x="685800" y="3429000"/>
            <a:ext cx="8077200" cy="2590800"/>
          </a:xfrm>
        </p:spPr>
        <p:txBody>
          <a:bodyPr/>
          <a:lstStyle/>
          <a:p>
            <a:pPr eaLnBrk="1" hangingPunct="1">
              <a:lnSpc>
                <a:spcPct val="85000"/>
              </a:lnSpc>
              <a:spcAft>
                <a:spcPts val="600"/>
              </a:spcAft>
            </a:pPr>
            <a:r>
              <a:rPr lang="en-US" sz="2400" dirty="0"/>
              <a:t>Alice receives random “challenge” </a:t>
            </a:r>
            <a:r>
              <a:rPr lang="en-US" sz="2400" dirty="0">
                <a:latin typeface="Times-Roman" charset="0"/>
              </a:rPr>
              <a:t>R</a:t>
            </a:r>
            <a:r>
              <a:rPr lang="en-US" sz="2400" dirty="0"/>
              <a:t> from Bob</a:t>
            </a:r>
          </a:p>
          <a:p>
            <a:pPr eaLnBrk="1" hangingPunct="1">
              <a:lnSpc>
                <a:spcPct val="85000"/>
              </a:lnSpc>
              <a:spcAft>
                <a:spcPts val="600"/>
              </a:spcAft>
            </a:pPr>
            <a:r>
              <a:rPr lang="en-US" sz="2400" dirty="0"/>
              <a:t>Alice enters </a:t>
            </a:r>
            <a:r>
              <a:rPr lang="en-US" sz="2400" dirty="0">
                <a:latin typeface="Times-Roman" charset="0"/>
              </a:rPr>
              <a:t>PIN</a:t>
            </a:r>
            <a:r>
              <a:rPr lang="en-US" sz="2400" dirty="0"/>
              <a:t> and </a:t>
            </a:r>
            <a:r>
              <a:rPr lang="en-US" sz="2400" dirty="0">
                <a:latin typeface="Times-Roman" charset="0"/>
              </a:rPr>
              <a:t>R</a:t>
            </a:r>
            <a:r>
              <a:rPr lang="en-US" sz="2400" dirty="0"/>
              <a:t> in password generator</a:t>
            </a:r>
          </a:p>
          <a:p>
            <a:pPr eaLnBrk="1" hangingPunct="1">
              <a:lnSpc>
                <a:spcPct val="85000"/>
              </a:lnSpc>
              <a:spcAft>
                <a:spcPts val="600"/>
              </a:spcAft>
            </a:pPr>
            <a:r>
              <a:rPr lang="en-US" sz="2400" dirty="0"/>
              <a:t>Password generator hashes symmetric key </a:t>
            </a:r>
            <a:r>
              <a:rPr lang="en-US" sz="2400" dirty="0">
                <a:latin typeface="Times-Roman" charset="0"/>
              </a:rPr>
              <a:t>K </a:t>
            </a:r>
            <a:r>
              <a:rPr lang="en-US" sz="2400" dirty="0"/>
              <a:t>with </a:t>
            </a:r>
            <a:r>
              <a:rPr lang="en-US" sz="2400" dirty="0">
                <a:latin typeface="Times-Roman" charset="0"/>
              </a:rPr>
              <a:t>R</a:t>
            </a:r>
            <a:r>
              <a:rPr lang="en-US" sz="2400" dirty="0"/>
              <a:t> </a:t>
            </a:r>
            <a:endParaRPr lang="en-US" sz="2400" dirty="0">
              <a:latin typeface="Times-Roman" charset="0"/>
            </a:endParaRPr>
          </a:p>
          <a:p>
            <a:pPr eaLnBrk="1" hangingPunct="1">
              <a:lnSpc>
                <a:spcPct val="85000"/>
              </a:lnSpc>
              <a:spcAft>
                <a:spcPts val="600"/>
              </a:spcAft>
            </a:pPr>
            <a:r>
              <a:rPr lang="en-US" sz="2400" dirty="0"/>
              <a:t>Alice sends “response” </a:t>
            </a:r>
            <a:r>
              <a:rPr lang="en-US" sz="2400" dirty="0" err="1">
                <a:latin typeface="Times-Roman" charset="0"/>
              </a:rPr>
              <a:t>h(K,R</a:t>
            </a:r>
            <a:r>
              <a:rPr lang="en-US" sz="2400" dirty="0">
                <a:latin typeface="Times-Roman" charset="0"/>
              </a:rPr>
              <a:t>)</a:t>
            </a:r>
            <a:r>
              <a:rPr lang="en-US" sz="2400" dirty="0"/>
              <a:t> back to Bob</a:t>
            </a:r>
          </a:p>
          <a:p>
            <a:pPr eaLnBrk="1" hangingPunct="1">
              <a:lnSpc>
                <a:spcPct val="85000"/>
              </a:lnSpc>
              <a:spcAft>
                <a:spcPts val="600"/>
              </a:spcAft>
            </a:pPr>
            <a:r>
              <a:rPr lang="en-US" sz="2400" dirty="0"/>
              <a:t>Bob verifies response</a:t>
            </a:r>
          </a:p>
          <a:p>
            <a:pPr eaLnBrk="1" hangingPunct="1">
              <a:lnSpc>
                <a:spcPct val="85000"/>
              </a:lnSpc>
              <a:spcAft>
                <a:spcPts val="600"/>
              </a:spcAft>
            </a:pPr>
            <a:r>
              <a:rPr lang="en-US" sz="2400" dirty="0"/>
              <a:t>Note: Alice </a:t>
            </a:r>
            <a:r>
              <a:rPr lang="en-US" sz="2400" b="1" dirty="0">
                <a:solidFill>
                  <a:schemeClr val="hlink"/>
                </a:solidFill>
              </a:rPr>
              <a:t>has</a:t>
            </a:r>
            <a:r>
              <a:rPr lang="en-US" sz="2400" dirty="0"/>
              <a:t> </a:t>
            </a:r>
            <a:r>
              <a:rPr lang="en-US" sz="2400" dirty="0" err="1"/>
              <a:t>pwd</a:t>
            </a:r>
            <a:r>
              <a:rPr lang="en-US" sz="2400" dirty="0"/>
              <a:t> generator and </a:t>
            </a:r>
            <a:r>
              <a:rPr lang="en-US" sz="2400" b="1" dirty="0">
                <a:solidFill>
                  <a:schemeClr val="hlink"/>
                </a:solidFill>
              </a:rPr>
              <a:t>knows</a:t>
            </a:r>
            <a:r>
              <a:rPr lang="en-US" sz="2400" dirty="0"/>
              <a:t> </a:t>
            </a:r>
            <a:r>
              <a:rPr lang="en-US" sz="2400" dirty="0">
                <a:latin typeface="Times-Roman" charset="0"/>
              </a:rPr>
              <a:t>PIN</a:t>
            </a:r>
          </a:p>
        </p:txBody>
      </p:sp>
      <p:sp>
        <p:nvSpPr>
          <p:cNvPr id="273418" name="Line 10"/>
          <p:cNvSpPr>
            <a:spLocks noChangeShapeType="1"/>
          </p:cNvSpPr>
          <p:nvPr/>
        </p:nvSpPr>
        <p:spPr bwMode="auto">
          <a:xfrm flipV="1">
            <a:off x="3886200" y="1639888"/>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19" name="Line 11"/>
          <p:cNvSpPr>
            <a:spLocks noChangeShapeType="1"/>
          </p:cNvSpPr>
          <p:nvPr/>
        </p:nvSpPr>
        <p:spPr bwMode="auto">
          <a:xfrm flipH="1" flipV="1">
            <a:off x="3810000" y="2249488"/>
            <a:ext cx="3505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65544" name="Rectangle 12"/>
          <p:cNvSpPr>
            <a:spLocks noChangeArrowheads="1"/>
          </p:cNvSpPr>
          <p:nvPr/>
        </p:nvSpPr>
        <p:spPr bwMode="auto">
          <a:xfrm>
            <a:off x="2757488" y="28194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65545" name="Rectangle 13"/>
          <p:cNvSpPr>
            <a:spLocks noChangeArrowheads="1"/>
          </p:cNvSpPr>
          <p:nvPr/>
        </p:nvSpPr>
        <p:spPr bwMode="auto">
          <a:xfrm>
            <a:off x="7564227" y="2819400"/>
            <a:ext cx="1122573" cy="43088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dirty="0"/>
              <a:t>Bob, </a:t>
            </a:r>
            <a:r>
              <a:rPr lang="en-US" dirty="0">
                <a:latin typeface="Times-Roman" charset="0"/>
              </a:rPr>
              <a:t>K</a:t>
            </a:r>
            <a:endParaRPr lang="en-US" dirty="0"/>
          </a:p>
        </p:txBody>
      </p:sp>
      <p:sp>
        <p:nvSpPr>
          <p:cNvPr id="273423" name="Rectangle 15"/>
          <p:cNvSpPr>
            <a:spLocks noChangeArrowheads="1"/>
          </p:cNvSpPr>
          <p:nvPr/>
        </p:nvSpPr>
        <p:spPr bwMode="auto">
          <a:xfrm>
            <a:off x="4572000" y="1143000"/>
            <a:ext cx="1876425"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5124450" y="1752600"/>
            <a:ext cx="742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4997450" y="2438400"/>
            <a:ext cx="14033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5.</a:t>
            </a:r>
            <a:r>
              <a:rPr lang="en-US">
                <a:latin typeface="Times-Roman" charset="0"/>
              </a:rPr>
              <a:t> h(K,R)</a:t>
            </a:r>
            <a:endParaRPr lang="en-US"/>
          </a:p>
        </p:txBody>
      </p:sp>
      <p:sp>
        <p:nvSpPr>
          <p:cNvPr id="273426" name="Line 18"/>
          <p:cNvSpPr>
            <a:spLocks noChangeShapeType="1"/>
          </p:cNvSpPr>
          <p:nvPr/>
        </p:nvSpPr>
        <p:spPr bwMode="auto">
          <a:xfrm flipH="1">
            <a:off x="1143000" y="19446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7" name="Line 19"/>
          <p:cNvSpPr>
            <a:spLocks noChangeShapeType="1"/>
          </p:cNvSpPr>
          <p:nvPr/>
        </p:nvSpPr>
        <p:spPr bwMode="auto">
          <a:xfrm>
            <a:off x="1219200" y="24780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8" name="Rectangle 20"/>
          <p:cNvSpPr>
            <a:spLocks noChangeArrowheads="1"/>
          </p:cNvSpPr>
          <p:nvPr/>
        </p:nvSpPr>
        <p:spPr bwMode="auto">
          <a:xfrm>
            <a:off x="1295400" y="1512888"/>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1219200" y="2020888"/>
            <a:ext cx="1212850" cy="45720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4.</a:t>
            </a:r>
            <a:r>
              <a:rPr lang="en-US">
                <a:latin typeface="Times-Roman" charset="0"/>
              </a:rPr>
              <a:t> </a:t>
            </a:r>
            <a:r>
              <a:rPr lang="en-US" sz="2000">
                <a:latin typeface="Times-Roman" charset="0"/>
              </a:rPr>
              <a:t>h(K,R)</a:t>
            </a:r>
            <a:endParaRPr lang="en-US"/>
          </a:p>
        </p:txBody>
      </p:sp>
      <p:sp>
        <p:nvSpPr>
          <p:cNvPr id="65553" name="Rectangle 22"/>
          <p:cNvSpPr>
            <a:spLocks noChangeArrowheads="1"/>
          </p:cNvSpPr>
          <p:nvPr/>
        </p:nvSpPr>
        <p:spPr bwMode="auto">
          <a:xfrm>
            <a:off x="17463" y="2286000"/>
            <a:ext cx="1271587" cy="920750"/>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sz="2000" dirty="0">
                <a:latin typeface="Times-Roman" charset="0"/>
              </a:rPr>
              <a:t>password</a:t>
            </a:r>
          </a:p>
          <a:p>
            <a:pPr algn="ctr">
              <a:lnSpc>
                <a:spcPct val="85000"/>
              </a:lnSpc>
            </a:pPr>
            <a:r>
              <a:rPr lang="en-US" sz="2000" dirty="0">
                <a:latin typeface="Times-Roman" charset="0"/>
              </a:rPr>
              <a:t>generator</a:t>
            </a:r>
            <a:endParaRPr lang="en-US" dirty="0">
              <a:latin typeface="Times-Roman" charset="0"/>
            </a:endParaRPr>
          </a:p>
          <a:p>
            <a:pPr algn="ctr">
              <a:lnSpc>
                <a:spcPct val="85000"/>
              </a:lnSpc>
            </a:pPr>
            <a:r>
              <a:rPr lang="en-US" dirty="0">
                <a:latin typeface="Times-Roman" charset="0"/>
              </a:rPr>
              <a:t>K</a:t>
            </a:r>
            <a:endParaRPr lang="en-US" dirty="0"/>
          </a:p>
        </p:txBody>
      </p:sp>
      <p:pic>
        <p:nvPicPr>
          <p:cNvPr id="65554" name="Picture 24" descr="alice3Rev.tiff                                                 0010273EMacintosh HD                   BC93A1CC:"/>
          <p:cNvPicPr>
            <a:picLocks noChangeAspect="1" noChangeArrowheads="1"/>
          </p:cNvPicPr>
          <p:nvPr/>
        </p:nvPicPr>
        <p:blipFill>
          <a:blip r:embed="rId4"/>
          <a:srcRect/>
          <a:stretch>
            <a:fillRect/>
          </a:stretch>
        </p:blipFill>
        <p:spPr bwMode="auto">
          <a:xfrm>
            <a:off x="2681288" y="1295400"/>
            <a:ext cx="946150" cy="1624013"/>
          </a:xfrm>
          <a:prstGeom prst="rect">
            <a:avLst/>
          </a:prstGeom>
          <a:noFill/>
          <a:ln w="9525">
            <a:noFill/>
            <a:miter lim="800000"/>
            <a:headEnd/>
            <a:tailEnd/>
          </a:ln>
        </p:spPr>
      </p:pic>
      <p:pic>
        <p:nvPicPr>
          <p:cNvPr id="65555" name="Picture 25" descr="rabbit3.tiff                                                   0010273EMacintosh HD                   BC93A1CC:"/>
          <p:cNvPicPr>
            <a:picLocks noChangeAspect="1" noChangeArrowheads="1"/>
          </p:cNvPicPr>
          <p:nvPr/>
        </p:nvPicPr>
        <p:blipFill>
          <a:blip r:embed="rId5"/>
          <a:srcRect/>
          <a:stretch>
            <a:fillRect/>
          </a:stretch>
        </p:blipFill>
        <p:spPr bwMode="auto">
          <a:xfrm>
            <a:off x="7467600" y="1143000"/>
            <a:ext cx="1076325" cy="1665288"/>
          </a:xfrm>
          <a:prstGeom prst="rect">
            <a:avLst/>
          </a:prstGeom>
          <a:noFill/>
          <a:ln w="9525">
            <a:noFill/>
            <a:miter lim="800000"/>
            <a:headEnd/>
            <a:tailEnd/>
          </a:ln>
        </p:spPr>
      </p:pic>
      <p:sp>
        <p:nvSpPr>
          <p:cNvPr id="273434" name="Line 26"/>
          <p:cNvSpPr>
            <a:spLocks noChangeShapeType="1"/>
          </p:cNvSpPr>
          <p:nvPr/>
        </p:nvSpPr>
        <p:spPr bwMode="auto">
          <a:xfrm>
            <a:off x="3886200" y="2895600"/>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2"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343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34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8" dur="500"/>
                                        <p:tgtEl>
                                          <p:spTgt spid="2734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3" dur="500"/>
                                        <p:tgtEl>
                                          <p:spTgt spid="2734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8" dur="500"/>
                                        <p:tgtEl>
                                          <p:spTgt spid="27341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3" dur="500"/>
                                        <p:tgtEl>
                                          <p:spTgt spid="27341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3414">
                                            <p:txEl>
                                              <p:pRg st="4" end="4"/>
                                            </p:txEl>
                                          </p:spTgt>
                                        </p:tgtEl>
                                        <p:attrNameLst>
                                          <p:attrName>style.visibility</p:attrName>
                                        </p:attrNameLst>
                                      </p:cBhvr>
                                      <p:to>
                                        <p:strVal val="visible"/>
                                      </p:to>
                                    </p:set>
                                    <p:animEffect transition="in" filter="blinds(horizontal)">
                                      <p:cBhvr>
                                        <p:cTn id="68" dur="500"/>
                                        <p:tgtEl>
                                          <p:spTgt spid="2734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3414">
                                            <p:txEl>
                                              <p:pRg st="5" end="5"/>
                                            </p:txEl>
                                          </p:spTgt>
                                        </p:tgtEl>
                                        <p:attrNameLst>
                                          <p:attrName>style.visibility</p:attrName>
                                        </p:attrNameLst>
                                      </p:cBhvr>
                                      <p:to>
                                        <p:strVal val="visible"/>
                                      </p:to>
                                    </p:set>
                                    <p:animEffect transition="in" filter="blinds(horizontal)">
                                      <p:cBhvr>
                                        <p:cTn id="73"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E58951A-401D-2C42-A26D-37801C5E7352}" type="slidenum">
              <a:rPr lang="en-US" smtClean="0">
                <a:latin typeface="Times New Roman" charset="0"/>
              </a:rPr>
              <a:pPr/>
              <a:t>51</a:t>
            </a:fld>
            <a:endParaRPr lang="en-US">
              <a:latin typeface="Times New Roman" charset="0"/>
            </a:endParaRPr>
          </a:p>
        </p:txBody>
      </p:sp>
      <p:sp>
        <p:nvSpPr>
          <p:cNvPr id="66563" name="Rectangle 2"/>
          <p:cNvSpPr>
            <a:spLocks noGrp="1" noChangeArrowheads="1"/>
          </p:cNvSpPr>
          <p:nvPr>
            <p:ph type="title"/>
          </p:nvPr>
        </p:nvSpPr>
        <p:spPr>
          <a:xfrm>
            <a:off x="685800" y="381000"/>
            <a:ext cx="7772400" cy="1143000"/>
          </a:xfrm>
        </p:spPr>
        <p:txBody>
          <a:bodyPr/>
          <a:lstStyle/>
          <a:p>
            <a:pPr eaLnBrk="1" hangingPunct="1"/>
            <a:r>
              <a:rPr lang="en-US"/>
              <a:t>2-factor Authentication</a:t>
            </a:r>
          </a:p>
        </p:txBody>
      </p:sp>
      <p:sp>
        <p:nvSpPr>
          <p:cNvPr id="143363" name="Rectangle 3"/>
          <p:cNvSpPr>
            <a:spLocks noGrp="1" noChangeArrowheads="1"/>
          </p:cNvSpPr>
          <p:nvPr>
            <p:ph type="body" idx="1"/>
          </p:nvPr>
        </p:nvSpPr>
        <p:spPr>
          <a:xfrm>
            <a:off x="685800" y="1600200"/>
            <a:ext cx="7848600" cy="4267200"/>
          </a:xfrm>
        </p:spPr>
        <p:txBody>
          <a:bodyPr/>
          <a:lstStyle/>
          <a:p>
            <a:pPr marL="533400" indent="-533400" eaLnBrk="1" hangingPunct="1">
              <a:lnSpc>
                <a:spcPct val="90000"/>
              </a:lnSpc>
              <a:spcAft>
                <a:spcPts val="600"/>
              </a:spcAft>
            </a:pPr>
            <a:r>
              <a:rPr lang="en-US" sz="2800" dirty="0"/>
              <a:t>Requires any </a:t>
            </a:r>
            <a:r>
              <a:rPr lang="en-US" sz="2800" dirty="0">
                <a:latin typeface="Times-Roman" charset="0"/>
              </a:rPr>
              <a:t>2</a:t>
            </a:r>
            <a:r>
              <a:rPr lang="en-US" sz="2800" dirty="0"/>
              <a:t> out of </a:t>
            </a:r>
            <a:r>
              <a:rPr lang="en-US" sz="2800" dirty="0">
                <a:latin typeface="Times-Roman" charset="0"/>
              </a:rPr>
              <a:t>3</a:t>
            </a:r>
            <a:r>
              <a:rPr lang="en-US" sz="2800" dirty="0"/>
              <a:t> of</a:t>
            </a:r>
          </a:p>
          <a:p>
            <a:pPr marL="914400" lvl="1" indent="-457200" eaLnBrk="1" hangingPunct="1">
              <a:lnSpc>
                <a:spcPct val="90000"/>
              </a:lnSpc>
              <a:spcAft>
                <a:spcPts val="600"/>
              </a:spcAft>
              <a:buFont typeface="Times" charset="0"/>
              <a:buChar char="o"/>
            </a:pPr>
            <a:r>
              <a:rPr lang="en-US" sz="2400" dirty="0"/>
              <a:t>Something you </a:t>
            </a:r>
            <a:r>
              <a:rPr lang="en-US" sz="2400" b="1" dirty="0"/>
              <a:t>know</a:t>
            </a:r>
          </a:p>
          <a:p>
            <a:pPr marL="914400" lvl="1" indent="-457200" eaLnBrk="1" hangingPunct="1">
              <a:lnSpc>
                <a:spcPct val="90000"/>
              </a:lnSpc>
              <a:spcAft>
                <a:spcPts val="600"/>
              </a:spcAft>
              <a:buFont typeface="Times" charset="0"/>
              <a:buChar char="o"/>
            </a:pPr>
            <a:r>
              <a:rPr lang="en-US" sz="2400" dirty="0"/>
              <a:t>Something you </a:t>
            </a:r>
            <a:r>
              <a:rPr lang="en-US" sz="2400" b="1" dirty="0"/>
              <a:t>have</a:t>
            </a:r>
          </a:p>
          <a:p>
            <a:pPr marL="914400" lvl="1" indent="-457200" eaLnBrk="1" hangingPunct="1">
              <a:lnSpc>
                <a:spcPct val="90000"/>
              </a:lnSpc>
              <a:spcAft>
                <a:spcPts val="600"/>
              </a:spcAft>
              <a:buFont typeface="Times" charset="0"/>
              <a:buChar char="o"/>
            </a:pPr>
            <a:r>
              <a:rPr lang="en-US" sz="2400" dirty="0"/>
              <a:t>Something you </a:t>
            </a:r>
            <a:r>
              <a:rPr lang="en-US" sz="2400" b="1" dirty="0"/>
              <a:t>are</a:t>
            </a:r>
          </a:p>
          <a:p>
            <a:pPr marL="533400" indent="-533400" eaLnBrk="1" hangingPunct="1">
              <a:lnSpc>
                <a:spcPct val="90000"/>
              </a:lnSpc>
              <a:spcAft>
                <a:spcPts val="600"/>
              </a:spcAft>
            </a:pPr>
            <a:r>
              <a:rPr lang="en-US" sz="2800" dirty="0"/>
              <a:t>Examples</a:t>
            </a:r>
          </a:p>
          <a:p>
            <a:pPr marL="914400" lvl="1" indent="-457200" eaLnBrk="1" hangingPunct="1">
              <a:lnSpc>
                <a:spcPct val="90000"/>
              </a:lnSpc>
              <a:spcAft>
                <a:spcPts val="600"/>
              </a:spcAft>
            </a:pPr>
            <a:r>
              <a:rPr lang="en-US" sz="2400" dirty="0"/>
              <a:t>ATM: Card and PIN</a:t>
            </a:r>
          </a:p>
          <a:p>
            <a:pPr marL="914400" lvl="1" indent="-457200" eaLnBrk="1" hangingPunct="1">
              <a:lnSpc>
                <a:spcPct val="90000"/>
              </a:lnSpc>
              <a:spcAft>
                <a:spcPts val="600"/>
              </a:spcAft>
            </a:pPr>
            <a:r>
              <a:rPr lang="en-US" sz="2400" dirty="0"/>
              <a:t>Credit card: Card and signature</a:t>
            </a:r>
          </a:p>
          <a:p>
            <a:pPr marL="914400" lvl="1" indent="-457200" eaLnBrk="1" hangingPunct="1">
              <a:lnSpc>
                <a:spcPct val="90000"/>
              </a:lnSpc>
              <a:spcAft>
                <a:spcPts val="600"/>
              </a:spcAft>
            </a:pPr>
            <a:r>
              <a:rPr lang="en-US" sz="2400" dirty="0"/>
              <a:t>Password generator: Device and PIN</a:t>
            </a:r>
          </a:p>
          <a:p>
            <a:pPr marL="914400" lvl="1" indent="-457200" eaLnBrk="1" hangingPunct="1">
              <a:lnSpc>
                <a:spcPct val="90000"/>
              </a:lnSpc>
              <a:spcAft>
                <a:spcPts val="600"/>
              </a:spcAft>
            </a:pPr>
            <a:r>
              <a:rPr lang="en-US" sz="2400" dirty="0"/>
              <a:t>Smartcard with password/PIN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06EE5AB-C0FE-BD47-B39A-4934DC3750C0}" type="slidenum">
              <a:rPr lang="en-US" smtClean="0">
                <a:latin typeface="Times New Roman" charset="0"/>
              </a:rPr>
              <a:pPr/>
              <a:t>52</a:t>
            </a:fld>
            <a:endParaRPr lang="en-US">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Single Sign-on</a:t>
            </a:r>
          </a:p>
        </p:txBody>
      </p:sp>
      <p:sp>
        <p:nvSpPr>
          <p:cNvPr id="67588" name="Rectangle 3"/>
          <p:cNvSpPr>
            <a:spLocks noGrp="1" noChangeArrowheads="1"/>
          </p:cNvSpPr>
          <p:nvPr>
            <p:ph type="body" idx="1"/>
          </p:nvPr>
        </p:nvSpPr>
        <p:spPr>
          <a:xfrm>
            <a:off x="609600" y="1600200"/>
            <a:ext cx="8001000" cy="4343400"/>
          </a:xfrm>
        </p:spPr>
        <p:txBody>
          <a:bodyPr/>
          <a:lstStyle/>
          <a:p>
            <a:pPr eaLnBrk="1" hangingPunct="1"/>
            <a:r>
              <a:rPr lang="en-US" sz="2800" dirty="0"/>
              <a:t>A hassle to enter </a:t>
            </a:r>
            <a:r>
              <a:rPr lang="en-US" sz="2800" dirty="0" err="1"/>
              <a:t>password(s</a:t>
            </a:r>
            <a:r>
              <a:rPr lang="en-US" sz="2800" dirty="0"/>
              <a:t>) repeatedly </a:t>
            </a:r>
          </a:p>
          <a:p>
            <a:pPr lvl="1" eaLnBrk="1" hangingPunct="1"/>
            <a:r>
              <a:rPr lang="en-US" sz="2400" dirty="0"/>
              <a:t>Alice would like to authenticate only once</a:t>
            </a:r>
          </a:p>
          <a:p>
            <a:pPr lvl="1" eaLnBrk="1" hangingPunct="1"/>
            <a:r>
              <a:rPr lang="en-US" sz="2400" dirty="0"/>
              <a:t>“Credentials” stay with Alice wherever she goes</a:t>
            </a:r>
          </a:p>
          <a:p>
            <a:pPr lvl="1" eaLnBrk="1" hangingPunct="1"/>
            <a:r>
              <a:rPr lang="en-US" sz="2400" dirty="0"/>
              <a:t>Subsequent authentications transparent to Alice</a:t>
            </a:r>
          </a:p>
          <a:p>
            <a:pPr eaLnBrk="1" hangingPunct="1"/>
            <a:r>
              <a:rPr lang="en-US" sz="2800" dirty="0"/>
              <a:t>Kerberos </a:t>
            </a:r>
            <a:r>
              <a:rPr lang="en-US" sz="2800" dirty="0" err="1">
                <a:sym typeface="Symbol" charset="2"/>
              </a:rPr>
              <a:t></a:t>
            </a:r>
            <a:r>
              <a:rPr lang="en-US" sz="2800" dirty="0"/>
              <a:t> a single sign-on protocol</a:t>
            </a:r>
          </a:p>
          <a:p>
            <a:pPr eaLnBrk="1" hangingPunct="1"/>
            <a:r>
              <a:rPr lang="en-US" sz="2800" dirty="0"/>
              <a:t>Single sign-on for the Internet?</a:t>
            </a:r>
          </a:p>
          <a:p>
            <a:pPr lvl="1" eaLnBrk="1" hangingPunct="1"/>
            <a:r>
              <a:rPr lang="en-US" sz="2400" dirty="0"/>
              <a:t>Microsoft: </a:t>
            </a:r>
            <a:r>
              <a:rPr lang="en-US" sz="2400" b="1" dirty="0">
                <a:solidFill>
                  <a:schemeClr val="hlink"/>
                </a:solidFill>
              </a:rPr>
              <a:t>Passport</a:t>
            </a:r>
            <a:endParaRPr lang="en-US" sz="2400" b="1" dirty="0"/>
          </a:p>
          <a:p>
            <a:pPr lvl="1" eaLnBrk="1" hangingPunct="1"/>
            <a:r>
              <a:rPr lang="en-US" sz="2400" dirty="0"/>
              <a:t>Everybody else: </a:t>
            </a:r>
            <a:r>
              <a:rPr lang="en-US" sz="2400" b="1" dirty="0">
                <a:solidFill>
                  <a:schemeClr val="hlink"/>
                </a:solidFill>
              </a:rPr>
              <a:t>Liberty Alliance</a:t>
            </a:r>
            <a:endParaRPr lang="en-US" sz="2400" dirty="0"/>
          </a:p>
          <a:p>
            <a:pPr lvl="1" eaLnBrk="1" hangingPunct="1"/>
            <a:r>
              <a:rPr lang="en-US" sz="2400" dirty="0"/>
              <a:t>Security Assertion Markup Language (</a:t>
            </a:r>
            <a:r>
              <a:rPr lang="en-US" sz="2400" b="1" dirty="0">
                <a:solidFill>
                  <a:schemeClr val="hlink"/>
                </a:solidFill>
              </a:rPr>
              <a:t>SAML</a:t>
            </a:r>
            <a:r>
              <a:rPr 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C0D8D34-9061-604E-BFFC-709082F075F1}" type="slidenum">
              <a:rPr lang="en-US" smtClean="0">
                <a:latin typeface="Times New Roman" charset="0"/>
              </a:rPr>
              <a:pPr/>
              <a:t>53</a:t>
            </a:fld>
            <a:endParaRPr lang="en-US">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dirty="0"/>
              <a:t>Web Cookies</a:t>
            </a:r>
          </a:p>
        </p:txBody>
      </p:sp>
      <p:sp>
        <p:nvSpPr>
          <p:cNvPr id="68612" name="Rectangle 3"/>
          <p:cNvSpPr>
            <a:spLocks noGrp="1" noChangeArrowheads="1"/>
          </p:cNvSpPr>
          <p:nvPr>
            <p:ph type="body" idx="1"/>
          </p:nvPr>
        </p:nvSpPr>
        <p:spPr>
          <a:xfrm>
            <a:off x="685800" y="1600200"/>
            <a:ext cx="7924800" cy="4495800"/>
          </a:xfrm>
        </p:spPr>
        <p:txBody>
          <a:bodyPr/>
          <a:lstStyle/>
          <a:p>
            <a:pPr eaLnBrk="1" hangingPunct="1">
              <a:lnSpc>
                <a:spcPct val="90000"/>
              </a:lnSpc>
              <a:spcAft>
                <a:spcPts val="600"/>
              </a:spcAft>
            </a:pPr>
            <a:r>
              <a:rPr lang="en-US" sz="2800" dirty="0"/>
              <a:t>Cookie is provided by a Website and stored on user’s machine</a:t>
            </a:r>
          </a:p>
          <a:p>
            <a:pPr eaLnBrk="1" hangingPunct="1">
              <a:lnSpc>
                <a:spcPct val="90000"/>
              </a:lnSpc>
              <a:spcAft>
                <a:spcPts val="600"/>
              </a:spcAft>
            </a:pPr>
            <a:r>
              <a:rPr lang="en-US" sz="2800" dirty="0"/>
              <a:t>Cookie indexes a database at Website </a:t>
            </a:r>
          </a:p>
          <a:p>
            <a:pPr eaLnBrk="1" hangingPunct="1">
              <a:lnSpc>
                <a:spcPct val="90000"/>
              </a:lnSpc>
              <a:spcAft>
                <a:spcPts val="600"/>
              </a:spcAft>
            </a:pPr>
            <a:r>
              <a:rPr lang="en-US" sz="2800" dirty="0"/>
              <a:t>Cookies </a:t>
            </a:r>
            <a:r>
              <a:rPr lang="en-US" sz="2800" b="1" dirty="0">
                <a:solidFill>
                  <a:schemeClr val="accent2"/>
                </a:solidFill>
              </a:rPr>
              <a:t>maintain state</a:t>
            </a:r>
            <a:r>
              <a:rPr lang="en-US" sz="2800" dirty="0"/>
              <a:t> across sessions</a:t>
            </a:r>
          </a:p>
          <a:p>
            <a:pPr lvl="1" eaLnBrk="1" hangingPunct="1">
              <a:lnSpc>
                <a:spcPct val="90000"/>
              </a:lnSpc>
              <a:spcAft>
                <a:spcPts val="600"/>
              </a:spcAft>
            </a:pPr>
            <a:r>
              <a:rPr lang="en-US" sz="2400" dirty="0"/>
              <a:t>Web uses a stateless protocol: HTTP</a:t>
            </a:r>
          </a:p>
          <a:p>
            <a:pPr lvl="1" eaLnBrk="1" hangingPunct="1">
              <a:lnSpc>
                <a:spcPct val="90000"/>
              </a:lnSpc>
              <a:spcAft>
                <a:spcPts val="600"/>
              </a:spcAft>
            </a:pPr>
            <a:r>
              <a:rPr lang="en-US" sz="2400" dirty="0"/>
              <a:t>Cookies also maintain state within a session</a:t>
            </a:r>
          </a:p>
          <a:p>
            <a:pPr eaLnBrk="1" hangingPunct="1">
              <a:lnSpc>
                <a:spcPct val="90000"/>
              </a:lnSpc>
              <a:spcAft>
                <a:spcPts val="600"/>
              </a:spcAft>
            </a:pPr>
            <a:r>
              <a:rPr lang="en-US" sz="2800" dirty="0" err="1"/>
              <a:t>Sorta</a:t>
            </a:r>
            <a:r>
              <a:rPr lang="en-US" sz="2800" dirty="0"/>
              <a:t> like a single sign-on for a website</a:t>
            </a:r>
          </a:p>
          <a:p>
            <a:pPr lvl="1" eaLnBrk="1" hangingPunct="1">
              <a:lnSpc>
                <a:spcPct val="90000"/>
              </a:lnSpc>
              <a:spcAft>
                <a:spcPts val="600"/>
              </a:spcAft>
            </a:pPr>
            <a:r>
              <a:rPr lang="en-US" sz="2400" dirty="0"/>
              <a:t>But, very, very weak form of authentication</a:t>
            </a:r>
          </a:p>
          <a:p>
            <a:pPr eaLnBrk="1" hangingPunct="1">
              <a:lnSpc>
                <a:spcPct val="90000"/>
              </a:lnSpc>
              <a:spcAft>
                <a:spcPts val="600"/>
              </a:spcAft>
            </a:pPr>
            <a:r>
              <a:rPr lang="en-US" sz="2800" dirty="0"/>
              <a:t>Cookies also create privacy concerns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F837467-DB22-3C42-9D2F-72135C598B12}" type="slidenum">
              <a:rPr lang="en-US" smtClean="0">
                <a:latin typeface="Times New Roman" charset="0"/>
              </a:rPr>
              <a:pPr/>
              <a:t>54</a:t>
            </a:fld>
            <a:endParaRPr lang="en-US">
              <a:latin typeface="Times New Roman" charset="0"/>
            </a:endParaRPr>
          </a:p>
        </p:txBody>
      </p:sp>
      <p:sp>
        <p:nvSpPr>
          <p:cNvPr id="69635" name="Rectangle 2"/>
          <p:cNvSpPr>
            <a:spLocks noGrp="1" noChangeArrowheads="1"/>
          </p:cNvSpPr>
          <p:nvPr>
            <p:ph type="title"/>
          </p:nvPr>
        </p:nvSpPr>
        <p:spPr>
          <a:xfrm>
            <a:off x="685800" y="1752600"/>
            <a:ext cx="7772400" cy="1143000"/>
          </a:xfrm>
        </p:spPr>
        <p:txBody>
          <a:bodyPr/>
          <a:lstStyle/>
          <a:p>
            <a:pPr eaLnBrk="1" hangingPunct="1"/>
            <a:r>
              <a:rPr lang="en-US" dirty="0"/>
              <a:t>Authorization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a:t>Chapter 8: Authorization </a:t>
            </a:r>
          </a:p>
        </p:txBody>
      </p:sp>
      <p:sp>
        <p:nvSpPr>
          <p:cNvPr id="3" name="Content Placeholder 2"/>
          <p:cNvSpPr>
            <a:spLocks noGrp="1"/>
          </p:cNvSpPr>
          <p:nvPr>
            <p:ph idx="1"/>
          </p:nvPr>
        </p:nvSpPr>
        <p:spPr>
          <a:xfrm>
            <a:off x="228600" y="1828800"/>
            <a:ext cx="8610600" cy="4191000"/>
          </a:xfrm>
        </p:spPr>
        <p:txBody>
          <a:bodyPr/>
          <a:lstStyle/>
          <a:p>
            <a:pPr algn="r">
              <a:buNone/>
            </a:pPr>
            <a:r>
              <a:rPr lang="en-US" sz="2400" dirty="0">
                <a:latin typeface="Times New Roman"/>
                <a:cs typeface="Times New Roman"/>
              </a:rPr>
              <a:t>It is easier to exclude harmful passions than to rule them,</a:t>
            </a:r>
          </a:p>
          <a:p>
            <a:pPr algn="r">
              <a:buNone/>
            </a:pPr>
            <a:r>
              <a:rPr lang="en-US" sz="2400" dirty="0">
                <a:latin typeface="Times New Roman"/>
                <a:cs typeface="Times New Roman"/>
              </a:rPr>
              <a:t>and to deny them admittance </a:t>
            </a:r>
          </a:p>
          <a:p>
            <a:pPr algn="r">
              <a:buNone/>
            </a:pPr>
            <a:r>
              <a:rPr lang="en-US" sz="2400" dirty="0">
                <a:latin typeface="Times New Roman"/>
                <a:cs typeface="Times New Roman"/>
              </a:rPr>
              <a:t>than to control them after they have been admitted.</a:t>
            </a:r>
          </a:p>
          <a:p>
            <a:pPr algn="r">
              <a:buNone/>
            </a:pP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a:cs typeface="Times New Roman"/>
              </a:rPr>
              <a:t>Seneca</a:t>
            </a:r>
            <a:endParaRPr lang="en-US" sz="2400" i="1" dirty="0">
              <a:latin typeface="Times New Roman"/>
              <a:cs typeface="Times New Roman"/>
            </a:endParaRPr>
          </a:p>
          <a:p>
            <a:pPr algn="r">
              <a:buNone/>
            </a:pPr>
            <a:endParaRPr lang="en-US" sz="2400" dirty="0">
              <a:latin typeface="Times New Roman"/>
              <a:cs typeface="Times New Roman"/>
            </a:endParaRPr>
          </a:p>
          <a:p>
            <a:pPr algn="r">
              <a:buNone/>
            </a:pPr>
            <a:r>
              <a:rPr lang="en-US" sz="2400" dirty="0">
                <a:latin typeface="Times New Roman"/>
                <a:cs typeface="Times New Roman"/>
              </a:rPr>
              <a:t>You can always trust the information given to you </a:t>
            </a:r>
          </a:p>
          <a:p>
            <a:pPr algn="r">
              <a:buNone/>
            </a:pPr>
            <a:r>
              <a:rPr lang="en-US" sz="2400" dirty="0">
                <a:latin typeface="Times New Roman"/>
                <a:cs typeface="Times New Roman"/>
              </a:rPr>
              <a:t>by people who are crazy;</a:t>
            </a:r>
          </a:p>
          <a:p>
            <a:pPr algn="r">
              <a:buNone/>
            </a:pPr>
            <a:r>
              <a:rPr lang="en-US" sz="2400" dirty="0">
                <a:latin typeface="Times New Roman"/>
                <a:cs typeface="Times New Roman"/>
              </a:rPr>
              <a:t>they have an access to truth not available through regular channels.</a:t>
            </a:r>
          </a:p>
          <a:p>
            <a:pPr algn="r">
              <a:buNone/>
            </a:pP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a:cs typeface="Times New Roman"/>
              </a:rPr>
              <a:t>Sheila </a:t>
            </a:r>
            <a:r>
              <a:rPr lang="en-US" sz="2400" dirty="0" err="1">
                <a:latin typeface="Times New Roman"/>
                <a:cs typeface="Times New Roman"/>
              </a:rPr>
              <a:t>Ballantyne</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55</a:t>
            </a:fld>
            <a:endParaRPr lang="en-US">
              <a:latin typeface="Times New Roman"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42EBB36-5D54-0C48-9AC5-11737CE9DA19}" type="slidenum">
              <a:rPr lang="en-US" smtClean="0">
                <a:latin typeface="Times New Roman" charset="0"/>
              </a:rPr>
              <a:pPr/>
              <a:t>56</a:t>
            </a:fld>
            <a:endParaRPr lang="en-US">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905000"/>
            <a:ext cx="8458200" cy="4191000"/>
          </a:xfrm>
        </p:spPr>
        <p:txBody>
          <a:bodyPr/>
          <a:lstStyle/>
          <a:p>
            <a:pPr eaLnBrk="1" hangingPunct="1">
              <a:lnSpc>
                <a:spcPct val="90000"/>
              </a:lnSpc>
              <a:spcAft>
                <a:spcPts val="12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1200"/>
              </a:spcAft>
            </a:pPr>
            <a:r>
              <a:rPr lang="en-US" sz="2400" dirty="0"/>
              <a:t>Restrictions on who (or what) can access system</a:t>
            </a:r>
            <a:endParaRPr lang="en-US" sz="2400" b="1" dirty="0"/>
          </a:p>
          <a:p>
            <a:pPr eaLnBrk="1" hangingPunct="1">
              <a:lnSpc>
                <a:spcPct val="90000"/>
              </a:lnSpc>
              <a:spcAft>
                <a:spcPts val="12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1200"/>
              </a:spcAft>
            </a:pPr>
            <a:r>
              <a:rPr lang="en-US" sz="2400" dirty="0"/>
              <a:t>Restrictions on actions of authenticated users</a:t>
            </a:r>
          </a:p>
          <a:p>
            <a:pPr eaLnBrk="1" hangingPunct="1">
              <a:lnSpc>
                <a:spcPct val="90000"/>
              </a:lnSpc>
              <a:spcAft>
                <a:spcPts val="1200"/>
              </a:spcAft>
            </a:pPr>
            <a:r>
              <a:rPr lang="en-US" sz="2800" dirty="0"/>
              <a:t>Authorization is a form of </a:t>
            </a:r>
            <a:r>
              <a:rPr lang="en-US" sz="2800" b="1" dirty="0">
                <a:solidFill>
                  <a:schemeClr val="accent2"/>
                </a:solidFill>
              </a:rPr>
              <a:t>access control</a:t>
            </a:r>
          </a:p>
          <a:p>
            <a:pPr eaLnBrk="1" hangingPunct="1">
              <a:lnSpc>
                <a:spcPct val="90000"/>
              </a:lnSpc>
              <a:spcAft>
                <a:spcPts val="1200"/>
              </a:spcAft>
            </a:pPr>
            <a:r>
              <a:rPr lang="en-US" sz="2800" dirty="0"/>
              <a:t>But first, we look at system certification…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wipe(left)">
                                      <p:cBhvr>
                                        <p:cTn id="26"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Certification</a:t>
            </a:r>
          </a:p>
        </p:txBody>
      </p:sp>
      <p:sp>
        <p:nvSpPr>
          <p:cNvPr id="3" name="Content Placeholder 2"/>
          <p:cNvSpPr>
            <a:spLocks noGrp="1"/>
          </p:cNvSpPr>
          <p:nvPr>
            <p:ph idx="1"/>
          </p:nvPr>
        </p:nvSpPr>
        <p:spPr/>
        <p:txBody>
          <a:bodyPr/>
          <a:lstStyle/>
          <a:p>
            <a:r>
              <a:rPr lang="en-US" dirty="0"/>
              <a:t>Government attempt to certify “security level” of products</a:t>
            </a:r>
          </a:p>
          <a:p>
            <a:r>
              <a:rPr lang="en-US" dirty="0"/>
              <a:t>Of historical interest</a:t>
            </a:r>
          </a:p>
          <a:p>
            <a:pPr lvl="1"/>
            <a:r>
              <a:rPr lang="en-US" dirty="0" err="1"/>
              <a:t>Sorta</a:t>
            </a:r>
            <a:r>
              <a:rPr lang="en-US" dirty="0"/>
              <a:t> like a history of authorization</a:t>
            </a:r>
          </a:p>
          <a:p>
            <a:r>
              <a:rPr lang="en-US" dirty="0"/>
              <a:t>Still important today if you want to sell a product to the government</a:t>
            </a:r>
          </a:p>
          <a:p>
            <a:pPr lvl="1"/>
            <a:r>
              <a:rPr lang="en-US" dirty="0"/>
              <a:t>Tempting to argue it’s a failure since government is so insecure, but…</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57</a:t>
            </a:fld>
            <a:endParaRPr lang="en-US">
              <a:latin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a:t>Orange Book</a:t>
            </a:r>
          </a:p>
        </p:txBody>
      </p:sp>
      <p:sp>
        <p:nvSpPr>
          <p:cNvPr id="3" name="Content Placeholder 2"/>
          <p:cNvSpPr>
            <a:spLocks noGrp="1"/>
          </p:cNvSpPr>
          <p:nvPr>
            <p:ph idx="1"/>
          </p:nvPr>
        </p:nvSpPr>
        <p:spPr>
          <a:xfrm>
            <a:off x="685800" y="1600200"/>
            <a:ext cx="7772400" cy="4419600"/>
          </a:xfrm>
        </p:spPr>
        <p:txBody>
          <a:bodyPr/>
          <a:lstStyle/>
          <a:p>
            <a:r>
              <a:rPr lang="en-US" sz="2800" dirty="0"/>
              <a:t>Trusted Computing System Evaluation Criteria (TCSEC), 1983</a:t>
            </a:r>
          </a:p>
          <a:p>
            <a:pPr lvl="1"/>
            <a:r>
              <a:rPr lang="en-US" sz="2400" dirty="0"/>
              <a:t>Universally known as the “orange book”</a:t>
            </a:r>
          </a:p>
          <a:p>
            <a:pPr lvl="1"/>
            <a:r>
              <a:rPr lang="en-US" sz="2400" dirty="0"/>
              <a:t>Name is due to color of it’s cover</a:t>
            </a:r>
          </a:p>
          <a:p>
            <a:pPr lvl="1"/>
            <a:r>
              <a:rPr lang="en-US" sz="2400" dirty="0"/>
              <a:t>About 115 pages</a:t>
            </a:r>
          </a:p>
          <a:p>
            <a:pPr lvl="1"/>
            <a:r>
              <a:rPr lang="en-US" sz="2400" dirty="0"/>
              <a:t>Developed by U.S. </a:t>
            </a:r>
            <a:r>
              <a:rPr lang="en-US" sz="2400" dirty="0" err="1"/>
              <a:t>DoD</a:t>
            </a:r>
            <a:r>
              <a:rPr lang="en-US" sz="2400" dirty="0"/>
              <a:t> (NSA)</a:t>
            </a:r>
          </a:p>
          <a:p>
            <a:pPr lvl="1"/>
            <a:r>
              <a:rPr lang="en-US" sz="2400" dirty="0"/>
              <a:t>Part of the “rainbow series”</a:t>
            </a:r>
          </a:p>
          <a:p>
            <a:r>
              <a:rPr lang="en-US" sz="2800" dirty="0"/>
              <a:t>Orange book generated a pseudo-religious fervor among some people</a:t>
            </a:r>
          </a:p>
          <a:p>
            <a:pPr lvl="1"/>
            <a:r>
              <a:rPr lang="en-US" sz="2400" dirty="0"/>
              <a:t>Less and less intensity as time goes by</a:t>
            </a:r>
          </a:p>
        </p:txBody>
      </p:sp>
      <p:sp>
        <p:nvSpPr>
          <p:cNvPr id="4" name="Footer Placeholder 3"/>
          <p:cNvSpPr>
            <a:spLocks noGrp="1"/>
          </p:cNvSpPr>
          <p:nvPr>
            <p:ph type="ftr" sz="quarter" idx="10"/>
          </p:nvPr>
        </p:nvSpPr>
        <p:spPr/>
        <p:txBody>
          <a:bodyPr/>
          <a:lstStyle/>
          <a:p>
            <a:pPr>
              <a:defRPr/>
            </a:pPr>
            <a:r>
              <a:rPr lang="en-US" dirty="0"/>
              <a:t> Part 2 </a:t>
            </a:r>
            <a:r>
              <a:rPr lang="en-US" dirty="0" err="1">
                <a:sym typeface="Symbol" charset="2"/>
              </a:rPr>
              <a:t></a:t>
            </a:r>
            <a:r>
              <a:rPr lang="en-US" dirty="0"/>
              <a:t> Access Control                                                                                                  </a:t>
            </a:r>
            <a:fld id="{C20D8DFE-4F81-B54F-8DE4-394E9A60B123}" type="slidenum">
              <a:rPr lang="en-US" smtClean="0">
                <a:latin typeface="Times New Roman" charset="0"/>
              </a:rPr>
              <a:pPr>
                <a:defRPr/>
              </a:pPr>
              <a:t>58</a:t>
            </a:fld>
            <a:endParaRPr lang="en-US" dirty="0">
              <a:latin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Orange Book Outline</a:t>
            </a:r>
          </a:p>
        </p:txBody>
      </p:sp>
      <p:sp>
        <p:nvSpPr>
          <p:cNvPr id="3" name="Content Placeholder 2"/>
          <p:cNvSpPr>
            <a:spLocks noGrp="1"/>
          </p:cNvSpPr>
          <p:nvPr>
            <p:ph idx="1"/>
          </p:nvPr>
        </p:nvSpPr>
        <p:spPr/>
        <p:txBody>
          <a:bodyPr/>
          <a:lstStyle/>
          <a:p>
            <a:r>
              <a:rPr lang="en-US" dirty="0"/>
              <a:t>Goals</a:t>
            </a:r>
          </a:p>
          <a:p>
            <a:pPr lvl="1"/>
            <a:r>
              <a:rPr lang="en-US" dirty="0"/>
              <a:t>Provide way to assess security products</a:t>
            </a:r>
          </a:p>
          <a:p>
            <a:pPr lvl="1"/>
            <a:r>
              <a:rPr lang="en-US" dirty="0"/>
              <a:t>Provide general guidance/philosophy on how to build more secure products</a:t>
            </a:r>
          </a:p>
          <a:p>
            <a:r>
              <a:rPr lang="en-US" dirty="0"/>
              <a:t>Four </a:t>
            </a:r>
            <a:r>
              <a:rPr lang="en-US" b="1" i="1" dirty="0"/>
              <a:t>divisions</a:t>
            </a:r>
            <a:r>
              <a:rPr lang="en-US" dirty="0"/>
              <a:t> labeled D thru A </a:t>
            </a:r>
          </a:p>
          <a:p>
            <a:pPr lvl="1"/>
            <a:r>
              <a:rPr lang="en-US" dirty="0"/>
              <a:t>D is lowest, A is highest</a:t>
            </a:r>
          </a:p>
          <a:p>
            <a:r>
              <a:rPr lang="en-US" dirty="0"/>
              <a:t>Divisions split into numbered </a:t>
            </a:r>
            <a:r>
              <a:rPr lang="en-US" b="1" i="1" dirty="0"/>
              <a:t>classes</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59</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FF5F877-B447-014A-8890-6C3A80C7B32E}" type="slidenum">
              <a:rPr lang="en-US" smtClean="0">
                <a:latin typeface="Times New Roman" charset="0"/>
              </a:rPr>
              <a:pPr/>
              <a:t>6</a:t>
            </a:fld>
            <a:endParaRPr lang="en-US">
              <a:latin typeface="Times New Roman" charset="0"/>
            </a:endParaRPr>
          </a:p>
        </p:txBody>
      </p:sp>
      <p:sp>
        <p:nvSpPr>
          <p:cNvPr id="18435" name="Rectangle 2"/>
          <p:cNvSpPr>
            <a:spLocks noGrp="1" noChangeArrowheads="1"/>
          </p:cNvSpPr>
          <p:nvPr>
            <p:ph type="title"/>
          </p:nvPr>
        </p:nvSpPr>
        <p:spPr/>
        <p:txBody>
          <a:bodyPr/>
          <a:lstStyle/>
          <a:p>
            <a:pPr eaLnBrk="1" hangingPunct="1"/>
            <a:r>
              <a:rPr lang="en-US"/>
              <a:t>Something You Know</a:t>
            </a:r>
          </a:p>
        </p:txBody>
      </p:sp>
      <p:sp>
        <p:nvSpPr>
          <p:cNvPr id="142339" name="Rectangle 3"/>
          <p:cNvSpPr>
            <a:spLocks noGrp="1" noChangeArrowheads="1"/>
          </p:cNvSpPr>
          <p:nvPr>
            <p:ph type="body" idx="1"/>
          </p:nvPr>
        </p:nvSpPr>
        <p:spPr/>
        <p:txBody>
          <a:bodyPr/>
          <a:lstStyle/>
          <a:p>
            <a:pPr eaLnBrk="1" hangingPunct="1">
              <a:lnSpc>
                <a:spcPct val="90000"/>
              </a:lnSpc>
              <a:spcAft>
                <a:spcPts val="600"/>
              </a:spcAft>
            </a:pPr>
            <a:r>
              <a:rPr lang="en-US" dirty="0"/>
              <a:t>Passwords</a:t>
            </a:r>
          </a:p>
          <a:p>
            <a:pPr eaLnBrk="1" hangingPunct="1">
              <a:lnSpc>
                <a:spcPct val="90000"/>
              </a:lnSpc>
              <a:spcAft>
                <a:spcPts val="600"/>
              </a:spcAft>
            </a:pPr>
            <a:r>
              <a:rPr lang="en-US" dirty="0"/>
              <a:t>Lots of things act as passwords!</a:t>
            </a:r>
          </a:p>
          <a:p>
            <a:pPr lvl="1" eaLnBrk="1" hangingPunct="1">
              <a:lnSpc>
                <a:spcPct val="90000"/>
              </a:lnSpc>
              <a:spcAft>
                <a:spcPts val="600"/>
              </a:spcAft>
            </a:pPr>
            <a:r>
              <a:rPr lang="en-US" dirty="0"/>
              <a:t>PIN</a:t>
            </a:r>
          </a:p>
          <a:p>
            <a:pPr lvl="1" eaLnBrk="1" hangingPunct="1">
              <a:lnSpc>
                <a:spcPct val="90000"/>
              </a:lnSpc>
              <a:spcAft>
                <a:spcPts val="600"/>
              </a:spcAft>
            </a:pPr>
            <a:r>
              <a:rPr lang="en-US" dirty="0"/>
              <a:t>Social security number</a:t>
            </a:r>
          </a:p>
          <a:p>
            <a:pPr lvl="1" eaLnBrk="1" hangingPunct="1">
              <a:lnSpc>
                <a:spcPct val="90000"/>
              </a:lnSpc>
              <a:spcAft>
                <a:spcPts val="600"/>
              </a:spcAft>
            </a:pPr>
            <a:r>
              <a:rPr lang="en-US" dirty="0"/>
              <a:t>Mother’s maiden name</a:t>
            </a:r>
          </a:p>
          <a:p>
            <a:pPr lvl="1" eaLnBrk="1" hangingPunct="1">
              <a:lnSpc>
                <a:spcPct val="90000"/>
              </a:lnSpc>
              <a:spcAft>
                <a:spcPts val="600"/>
              </a:spcAft>
            </a:pPr>
            <a:r>
              <a:rPr lang="en-US" dirty="0"/>
              <a:t>Date of birth</a:t>
            </a:r>
          </a:p>
          <a:p>
            <a:pPr lvl="1" eaLnBrk="1" hangingPunct="1">
              <a:lnSpc>
                <a:spcPct val="90000"/>
              </a:lnSpc>
              <a:spcAft>
                <a:spcPts val="600"/>
              </a:spcAft>
            </a:pPr>
            <a:r>
              <a:rPr lang="en-US" dirty="0"/>
              <a:t>Name of your pet,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and C Divisions</a:t>
            </a:r>
          </a:p>
        </p:txBody>
      </p:sp>
      <p:sp>
        <p:nvSpPr>
          <p:cNvPr id="3" name="Content Placeholder 2"/>
          <p:cNvSpPr>
            <a:spLocks noGrp="1"/>
          </p:cNvSpPr>
          <p:nvPr>
            <p:ph idx="1"/>
          </p:nvPr>
        </p:nvSpPr>
        <p:spPr>
          <a:xfrm>
            <a:off x="685800" y="1828800"/>
            <a:ext cx="7848600" cy="4114800"/>
          </a:xfrm>
        </p:spPr>
        <p:txBody>
          <a:bodyPr/>
          <a:lstStyle/>
          <a:p>
            <a:r>
              <a:rPr lang="en-US" dirty="0"/>
              <a:t>D </a:t>
            </a:r>
            <a:r>
              <a:rPr lang="en-US" dirty="0" err="1">
                <a:sym typeface="Symbol" charset="2"/>
              </a:rPr>
              <a:t></a:t>
            </a:r>
            <a:r>
              <a:rPr lang="en-US" dirty="0"/>
              <a:t> minimal protection</a:t>
            </a:r>
          </a:p>
          <a:p>
            <a:pPr lvl="1"/>
            <a:r>
              <a:rPr lang="en-US" dirty="0"/>
              <a:t>Losers that can’t get into higher division</a:t>
            </a:r>
          </a:p>
          <a:p>
            <a:r>
              <a:rPr lang="en-US" dirty="0"/>
              <a:t>C </a:t>
            </a:r>
            <a:r>
              <a:rPr lang="en-US" dirty="0" err="1">
                <a:sym typeface="Symbol" charset="2"/>
              </a:rPr>
              <a:t></a:t>
            </a:r>
            <a:r>
              <a:rPr lang="en-US" dirty="0"/>
              <a:t> discretionary protection, i.e., don’t enforce security, just have means to detect breaches (audit)</a:t>
            </a:r>
          </a:p>
          <a:p>
            <a:pPr lvl="1"/>
            <a:r>
              <a:rPr lang="en-US" dirty="0"/>
              <a:t>C1 </a:t>
            </a:r>
            <a:r>
              <a:rPr lang="en-US" dirty="0" err="1">
                <a:sym typeface="Symbol" charset="2"/>
              </a:rPr>
              <a:t></a:t>
            </a:r>
            <a:r>
              <a:rPr lang="en-US" dirty="0"/>
              <a:t> discretionary security protection</a:t>
            </a:r>
          </a:p>
          <a:p>
            <a:pPr lvl="1"/>
            <a:r>
              <a:rPr lang="en-US" dirty="0"/>
              <a:t>C2 </a:t>
            </a:r>
            <a:r>
              <a:rPr lang="en-US" dirty="0" err="1">
                <a:sym typeface="Symbol" charset="2"/>
              </a:rPr>
              <a:t></a:t>
            </a:r>
            <a:r>
              <a:rPr lang="en-US" dirty="0"/>
              <a:t> controlled access protection</a:t>
            </a:r>
          </a:p>
          <a:p>
            <a:pPr lvl="1"/>
            <a:r>
              <a:rPr lang="en-US" dirty="0"/>
              <a:t>C2 slightly stronger than C1 (both vague)</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60</a:t>
            </a:fld>
            <a:endParaRPr lang="en-US">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Division</a:t>
            </a:r>
          </a:p>
        </p:txBody>
      </p:sp>
      <p:sp>
        <p:nvSpPr>
          <p:cNvPr id="3" name="Content Placeholder 2"/>
          <p:cNvSpPr>
            <a:spLocks noGrp="1"/>
          </p:cNvSpPr>
          <p:nvPr>
            <p:ph idx="1"/>
          </p:nvPr>
        </p:nvSpPr>
        <p:spPr/>
        <p:txBody>
          <a:bodyPr/>
          <a:lstStyle/>
          <a:p>
            <a:r>
              <a:rPr lang="en-US" dirty="0"/>
              <a:t>B </a:t>
            </a:r>
            <a:r>
              <a:rPr lang="en-US" dirty="0" err="1">
                <a:sym typeface="Symbol" charset="2"/>
              </a:rPr>
              <a:t></a:t>
            </a:r>
            <a:r>
              <a:rPr lang="en-US" dirty="0"/>
              <a:t> mandatory protection</a:t>
            </a:r>
          </a:p>
          <a:p>
            <a:r>
              <a:rPr lang="en-US" dirty="0"/>
              <a:t>B is a </a:t>
            </a:r>
            <a:r>
              <a:rPr lang="en-US" b="1" i="1" dirty="0"/>
              <a:t>huge</a:t>
            </a:r>
            <a:r>
              <a:rPr lang="en-US" dirty="0"/>
              <a:t> step up from C</a:t>
            </a:r>
          </a:p>
          <a:p>
            <a:pPr lvl="1"/>
            <a:r>
              <a:rPr lang="en-US" dirty="0"/>
              <a:t>C: break security, you might get caught</a:t>
            </a:r>
          </a:p>
          <a:p>
            <a:pPr lvl="1"/>
            <a:r>
              <a:rPr lang="en-US" dirty="0"/>
              <a:t>B: “mandatory”, so you can’t break it</a:t>
            </a:r>
          </a:p>
          <a:p>
            <a:r>
              <a:rPr lang="en-US" dirty="0"/>
              <a:t>B1 </a:t>
            </a:r>
            <a:r>
              <a:rPr lang="en-US" dirty="0" err="1">
                <a:sym typeface="Symbol" charset="2"/>
              </a:rPr>
              <a:t></a:t>
            </a:r>
            <a:r>
              <a:rPr lang="en-US" dirty="0"/>
              <a:t> labeled security protection</a:t>
            </a:r>
          </a:p>
          <a:p>
            <a:pPr lvl="1"/>
            <a:r>
              <a:rPr lang="en-US" dirty="0"/>
              <a:t>All data labeled, which restricts what can be done with it</a:t>
            </a:r>
          </a:p>
          <a:p>
            <a:pPr lvl="1"/>
            <a:r>
              <a:rPr lang="en-US" dirty="0"/>
              <a:t>This access control cannot be violated</a:t>
            </a:r>
          </a:p>
          <a:p>
            <a:pPr lvl="1"/>
            <a:endParaRPr lang="en-US" dirty="0"/>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61</a:t>
            </a:fld>
            <a:endParaRPr lang="en-US">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and A Divisions</a:t>
            </a:r>
          </a:p>
        </p:txBody>
      </p:sp>
      <p:sp>
        <p:nvSpPr>
          <p:cNvPr id="3" name="Content Placeholder 2"/>
          <p:cNvSpPr>
            <a:spLocks noGrp="1"/>
          </p:cNvSpPr>
          <p:nvPr>
            <p:ph idx="1"/>
          </p:nvPr>
        </p:nvSpPr>
        <p:spPr>
          <a:xfrm>
            <a:off x="685800" y="1828800"/>
            <a:ext cx="7924800" cy="4114800"/>
          </a:xfrm>
        </p:spPr>
        <p:txBody>
          <a:bodyPr/>
          <a:lstStyle/>
          <a:p>
            <a:r>
              <a:rPr lang="en-US" dirty="0"/>
              <a:t>B2 </a:t>
            </a:r>
            <a:r>
              <a:rPr lang="en-US" dirty="0" err="1">
                <a:sym typeface="Symbol" charset="2"/>
              </a:rPr>
              <a:t></a:t>
            </a:r>
            <a:r>
              <a:rPr lang="en-US" dirty="0"/>
              <a:t> structured protection</a:t>
            </a:r>
          </a:p>
          <a:p>
            <a:pPr lvl="1"/>
            <a:r>
              <a:rPr lang="en-US" dirty="0"/>
              <a:t>Adds covert channel protection onto B1</a:t>
            </a:r>
          </a:p>
          <a:p>
            <a:r>
              <a:rPr lang="en-US" dirty="0"/>
              <a:t>B3 </a:t>
            </a:r>
            <a:r>
              <a:rPr lang="en-US" dirty="0" err="1">
                <a:sym typeface="Symbol" charset="2"/>
              </a:rPr>
              <a:t></a:t>
            </a:r>
            <a:r>
              <a:rPr lang="en-US" dirty="0"/>
              <a:t> security domains</a:t>
            </a:r>
          </a:p>
          <a:p>
            <a:pPr lvl="1"/>
            <a:r>
              <a:rPr lang="en-US" dirty="0"/>
              <a:t>On top of B2 protection, adds that code must be </a:t>
            </a:r>
            <a:r>
              <a:rPr lang="en-US" b="1" i="1" dirty="0"/>
              <a:t>tamperproof</a:t>
            </a:r>
            <a:r>
              <a:rPr lang="en-US" dirty="0"/>
              <a:t> and “small”</a:t>
            </a:r>
          </a:p>
          <a:p>
            <a:r>
              <a:rPr lang="en-US" dirty="0"/>
              <a:t>A </a:t>
            </a:r>
            <a:r>
              <a:rPr lang="en-US" dirty="0" err="1">
                <a:sym typeface="Symbol" charset="2"/>
              </a:rPr>
              <a:t></a:t>
            </a:r>
            <a:r>
              <a:rPr lang="en-US" dirty="0"/>
              <a:t> verified protection</a:t>
            </a:r>
          </a:p>
          <a:p>
            <a:pPr lvl="1"/>
            <a:r>
              <a:rPr lang="en-US" dirty="0"/>
              <a:t>Like B3, but </a:t>
            </a:r>
            <a:r>
              <a:rPr lang="en-US" b="1" i="1" dirty="0"/>
              <a:t>proved</a:t>
            </a:r>
            <a:r>
              <a:rPr lang="en-US" dirty="0"/>
              <a:t> using formal methods</a:t>
            </a:r>
          </a:p>
          <a:p>
            <a:pPr lvl="1"/>
            <a:r>
              <a:rPr lang="en-US" dirty="0"/>
              <a:t>Such methods still (mostly) impractical</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62</a:t>
            </a:fld>
            <a:endParaRPr lang="en-US">
              <a:latin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a:t>Orange Book: Last Word</a:t>
            </a:r>
          </a:p>
        </p:txBody>
      </p:sp>
      <p:sp>
        <p:nvSpPr>
          <p:cNvPr id="3" name="Content Placeholder 2"/>
          <p:cNvSpPr>
            <a:spLocks noGrp="1"/>
          </p:cNvSpPr>
          <p:nvPr>
            <p:ph idx="1"/>
          </p:nvPr>
        </p:nvSpPr>
        <p:spPr>
          <a:xfrm>
            <a:off x="685800" y="1752600"/>
            <a:ext cx="7848600" cy="4191000"/>
          </a:xfrm>
        </p:spPr>
        <p:txBody>
          <a:bodyPr/>
          <a:lstStyle/>
          <a:p>
            <a:r>
              <a:rPr lang="en-US" dirty="0"/>
              <a:t>Also a 2</a:t>
            </a:r>
            <a:r>
              <a:rPr lang="en-US" baseline="30000" dirty="0"/>
              <a:t>nd</a:t>
            </a:r>
            <a:r>
              <a:rPr lang="en-US" dirty="0"/>
              <a:t> part, discusses rationale</a:t>
            </a:r>
          </a:p>
          <a:p>
            <a:r>
              <a:rPr lang="en-US" dirty="0"/>
              <a:t>Not very practical or sensible, IMHO</a:t>
            </a:r>
          </a:p>
          <a:p>
            <a:r>
              <a:rPr lang="en-US" dirty="0"/>
              <a:t>But some people insist we’d be better off if we’d followed it</a:t>
            </a:r>
          </a:p>
          <a:p>
            <a:r>
              <a:rPr lang="en-US" dirty="0"/>
              <a:t>Others think it was a dead end</a:t>
            </a:r>
          </a:p>
          <a:p>
            <a:pPr lvl="1"/>
            <a:r>
              <a:rPr lang="en-US" dirty="0"/>
              <a:t>And resulted in lots of wasted effort</a:t>
            </a:r>
          </a:p>
          <a:p>
            <a:pPr lvl="1"/>
            <a:r>
              <a:rPr lang="en-US" dirty="0"/>
              <a:t>Aside… people who made the orange book, now set security education standards </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63</a:t>
            </a:fld>
            <a:endParaRPr lang="en-US">
              <a:latin typeface="Times New Roman"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a:t>Common Criteria</a:t>
            </a:r>
          </a:p>
        </p:txBody>
      </p:sp>
      <p:sp>
        <p:nvSpPr>
          <p:cNvPr id="3" name="Content Placeholder 2"/>
          <p:cNvSpPr>
            <a:spLocks noGrp="1"/>
          </p:cNvSpPr>
          <p:nvPr>
            <p:ph idx="1"/>
          </p:nvPr>
        </p:nvSpPr>
        <p:spPr>
          <a:xfrm>
            <a:off x="685800" y="1676400"/>
            <a:ext cx="7772400" cy="4267200"/>
          </a:xfrm>
        </p:spPr>
        <p:txBody>
          <a:bodyPr/>
          <a:lstStyle/>
          <a:p>
            <a:r>
              <a:rPr lang="en-US" sz="2800" dirty="0"/>
              <a:t>Successor to the orange book (ca. 1998)</a:t>
            </a:r>
          </a:p>
          <a:p>
            <a:pPr lvl="1"/>
            <a:r>
              <a:rPr lang="en-US" sz="2400" dirty="0"/>
              <a:t>Due to inflation, more than 1000 pages</a:t>
            </a:r>
          </a:p>
          <a:p>
            <a:r>
              <a:rPr lang="en-US" sz="2800" dirty="0"/>
              <a:t>An international government standard</a:t>
            </a:r>
          </a:p>
          <a:p>
            <a:pPr lvl="1"/>
            <a:r>
              <a:rPr lang="en-US" sz="2400" dirty="0"/>
              <a:t>And it reads like it…</a:t>
            </a:r>
          </a:p>
          <a:p>
            <a:pPr lvl="1"/>
            <a:r>
              <a:rPr lang="en-US" sz="2400" dirty="0"/>
              <a:t>Won’t ever stir same passions as orange book</a:t>
            </a:r>
          </a:p>
          <a:p>
            <a:r>
              <a:rPr lang="en-US" sz="2800" dirty="0"/>
              <a:t>CC is relevant in practice, but usually only if you want to sell to the government</a:t>
            </a:r>
          </a:p>
          <a:p>
            <a:r>
              <a:rPr lang="en-US" sz="2800" dirty="0"/>
              <a:t>Evaluation Assurance Levels (</a:t>
            </a:r>
            <a:r>
              <a:rPr lang="en-US" sz="2800" dirty="0" err="1"/>
              <a:t>EALs</a:t>
            </a:r>
            <a:r>
              <a:rPr lang="en-US" sz="2800" dirty="0"/>
              <a:t>)</a:t>
            </a:r>
          </a:p>
          <a:p>
            <a:pPr lvl="1"/>
            <a:r>
              <a:rPr lang="en-US" sz="2400" dirty="0"/>
              <a:t>1 thru 7, from lowest to highest security</a:t>
            </a:r>
          </a:p>
          <a:p>
            <a:endParaRPr lang="en-US" sz="2800" dirty="0"/>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64</a:t>
            </a:fld>
            <a:endParaRPr lang="en-US">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EAL </a:t>
            </a:r>
          </a:p>
        </p:txBody>
      </p:sp>
      <p:sp>
        <p:nvSpPr>
          <p:cNvPr id="3" name="Content Placeholder 2"/>
          <p:cNvSpPr>
            <a:spLocks noGrp="1"/>
          </p:cNvSpPr>
          <p:nvPr>
            <p:ph idx="1"/>
          </p:nvPr>
        </p:nvSpPr>
        <p:spPr>
          <a:xfrm>
            <a:off x="685800" y="1828800"/>
            <a:ext cx="8153400" cy="4191000"/>
          </a:xfrm>
        </p:spPr>
        <p:txBody>
          <a:bodyPr/>
          <a:lstStyle/>
          <a:p>
            <a:r>
              <a:rPr lang="en-US" dirty="0"/>
              <a:t>Note: product with high EAL may not be more secure than one with lower EAL</a:t>
            </a:r>
          </a:p>
          <a:p>
            <a:pPr lvl="1"/>
            <a:r>
              <a:rPr lang="en-US" dirty="0"/>
              <a:t>Why?</a:t>
            </a:r>
          </a:p>
          <a:p>
            <a:r>
              <a:rPr lang="en-US" dirty="0"/>
              <a:t>Similarly, product with an EAL may not be any more secure than one without</a:t>
            </a:r>
          </a:p>
          <a:p>
            <a:pPr lvl="1"/>
            <a:r>
              <a:rPr lang="en-US" dirty="0"/>
              <a:t>Why?</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65</a:t>
            </a:fld>
            <a:endParaRPr lang="en-US">
              <a:latin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EAL 1 thru 7</a:t>
            </a:r>
          </a:p>
        </p:txBody>
      </p:sp>
      <p:sp>
        <p:nvSpPr>
          <p:cNvPr id="3" name="Content Placeholder 2"/>
          <p:cNvSpPr>
            <a:spLocks noGrp="1"/>
          </p:cNvSpPr>
          <p:nvPr>
            <p:ph idx="1"/>
          </p:nvPr>
        </p:nvSpPr>
        <p:spPr>
          <a:xfrm>
            <a:off x="685800" y="1828800"/>
            <a:ext cx="8077200" cy="4191000"/>
          </a:xfrm>
        </p:spPr>
        <p:txBody>
          <a:bodyPr/>
          <a:lstStyle/>
          <a:p>
            <a:r>
              <a:rPr lang="en-US" dirty="0"/>
              <a:t>EAL1 </a:t>
            </a:r>
            <a:r>
              <a:rPr lang="en-US" dirty="0" err="1">
                <a:sym typeface="Symbol" charset="2"/>
              </a:rPr>
              <a:t></a:t>
            </a:r>
            <a:r>
              <a:rPr lang="en-US" dirty="0"/>
              <a:t> functionally tested</a:t>
            </a:r>
          </a:p>
          <a:p>
            <a:r>
              <a:rPr lang="en-US" dirty="0"/>
              <a:t>EAL2 </a:t>
            </a:r>
            <a:r>
              <a:rPr lang="en-US" dirty="0" err="1">
                <a:sym typeface="Symbol" charset="2"/>
              </a:rPr>
              <a:t></a:t>
            </a:r>
            <a:r>
              <a:rPr lang="en-US" dirty="0"/>
              <a:t> structurally tested</a:t>
            </a:r>
          </a:p>
          <a:p>
            <a:r>
              <a:rPr lang="en-US" dirty="0"/>
              <a:t>EAL3 </a:t>
            </a:r>
            <a:r>
              <a:rPr lang="en-US" dirty="0" err="1">
                <a:sym typeface="Symbol" charset="2"/>
              </a:rPr>
              <a:t></a:t>
            </a:r>
            <a:r>
              <a:rPr lang="en-US" dirty="0"/>
              <a:t> methodically tested, checked</a:t>
            </a:r>
          </a:p>
          <a:p>
            <a:r>
              <a:rPr lang="en-US" dirty="0"/>
              <a:t>EAL4 </a:t>
            </a:r>
            <a:r>
              <a:rPr lang="en-US" dirty="0" err="1">
                <a:sym typeface="Symbol" charset="2"/>
              </a:rPr>
              <a:t></a:t>
            </a:r>
            <a:r>
              <a:rPr lang="en-US" dirty="0"/>
              <a:t> </a:t>
            </a:r>
            <a:r>
              <a:rPr lang="en-US" b="1" i="1" dirty="0"/>
              <a:t>designed</a:t>
            </a:r>
            <a:r>
              <a:rPr lang="en-US" dirty="0"/>
              <a:t>, tested, reviewed</a:t>
            </a:r>
          </a:p>
          <a:p>
            <a:r>
              <a:rPr lang="en-US" dirty="0"/>
              <a:t>EAL5 </a:t>
            </a:r>
            <a:r>
              <a:rPr lang="en-US" dirty="0" err="1">
                <a:sym typeface="Symbol" charset="2"/>
              </a:rPr>
              <a:t></a:t>
            </a:r>
            <a:r>
              <a:rPr lang="en-US" dirty="0"/>
              <a:t> </a:t>
            </a:r>
            <a:r>
              <a:rPr lang="en-US" dirty="0" err="1"/>
              <a:t>semiformally</a:t>
            </a:r>
            <a:r>
              <a:rPr lang="en-US" dirty="0"/>
              <a:t> designed, tested</a:t>
            </a:r>
          </a:p>
          <a:p>
            <a:r>
              <a:rPr lang="en-US" dirty="0"/>
              <a:t>EAL6 </a:t>
            </a:r>
            <a:r>
              <a:rPr lang="en-US" dirty="0" err="1">
                <a:sym typeface="Symbol" charset="2"/>
              </a:rPr>
              <a:t></a:t>
            </a:r>
            <a:r>
              <a:rPr lang="en-US" dirty="0"/>
              <a:t> verified, designed, tested</a:t>
            </a:r>
          </a:p>
          <a:p>
            <a:r>
              <a:rPr lang="en-US" dirty="0"/>
              <a:t>EAL7 </a:t>
            </a:r>
            <a:r>
              <a:rPr lang="en-US" dirty="0" err="1">
                <a:sym typeface="Symbol" charset="2"/>
              </a:rPr>
              <a:t></a:t>
            </a:r>
            <a:r>
              <a:rPr lang="en-US" dirty="0"/>
              <a:t> formally … (blah blah blah)</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66</a:t>
            </a:fld>
            <a:endParaRPr lang="en-US">
              <a:latin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Criteria</a:t>
            </a:r>
          </a:p>
        </p:txBody>
      </p:sp>
      <p:sp>
        <p:nvSpPr>
          <p:cNvPr id="3" name="Content Placeholder 2"/>
          <p:cNvSpPr>
            <a:spLocks noGrp="1"/>
          </p:cNvSpPr>
          <p:nvPr>
            <p:ph idx="1"/>
          </p:nvPr>
        </p:nvSpPr>
        <p:spPr/>
        <p:txBody>
          <a:bodyPr/>
          <a:lstStyle/>
          <a:p>
            <a:r>
              <a:rPr lang="en-US" dirty="0"/>
              <a:t>EAL4 is most commonly sought</a:t>
            </a:r>
          </a:p>
          <a:p>
            <a:pPr lvl="1"/>
            <a:r>
              <a:rPr lang="en-US" dirty="0"/>
              <a:t>Minimum needed to sell to government</a:t>
            </a:r>
          </a:p>
          <a:p>
            <a:r>
              <a:rPr lang="en-US" dirty="0"/>
              <a:t>EAL7 requires formal proofs</a:t>
            </a:r>
          </a:p>
          <a:p>
            <a:pPr lvl="1"/>
            <a:r>
              <a:rPr lang="en-US" dirty="0"/>
              <a:t>Author could only find 2 EAL7 products…</a:t>
            </a:r>
          </a:p>
          <a:p>
            <a:r>
              <a:rPr lang="en-US" dirty="0"/>
              <a:t>Who performs evaluations?</a:t>
            </a:r>
          </a:p>
          <a:p>
            <a:pPr lvl="1"/>
            <a:r>
              <a:rPr lang="en-US" dirty="0"/>
              <a:t>Government accredited labs, of course (for a hefty fee,</a:t>
            </a:r>
            <a:r>
              <a:rPr lang="en-US" dirty="0">
                <a:sym typeface="Symbol" charset="2"/>
              </a:rPr>
              <a:t> </a:t>
            </a:r>
            <a:r>
              <a:rPr lang="en-US" dirty="0"/>
              <a:t>like 6 figures)</a:t>
            </a:r>
          </a:p>
        </p:txBody>
      </p:sp>
      <p:sp>
        <p:nvSpPr>
          <p:cNvPr id="4" name="Footer Placeholder 3"/>
          <p:cNvSpPr>
            <a:spLocks noGrp="1"/>
          </p:cNvSpPr>
          <p:nvPr>
            <p:ph type="ftr" sz="quarter" idx="10"/>
          </p:nvPr>
        </p:nvSpPr>
        <p:spPr/>
        <p:txBody>
          <a:bodyPr/>
          <a:lstStyle/>
          <a:p>
            <a:pPr>
              <a:defRPr/>
            </a:pPr>
            <a:r>
              <a:rPr lang="en-US"/>
              <a:t> Part 2 </a:t>
            </a:r>
            <a:r>
              <a:rPr lang="en-US">
                <a:sym typeface="Symbol" charset="2"/>
              </a:rPr>
              <a:t></a:t>
            </a:r>
            <a:r>
              <a:rPr lang="en-US"/>
              <a:t> Access Control                                                                                                  </a:t>
            </a:r>
            <a:fld id="{C20D8DFE-4F81-B54F-8DE4-394E9A60B123}" type="slidenum">
              <a:rPr lang="en-US" smtClean="0">
                <a:latin typeface="Times New Roman" charset="0"/>
              </a:rPr>
              <a:pPr>
                <a:defRPr/>
              </a:pPr>
              <a:t>67</a:t>
            </a:fld>
            <a:endParaRPr lang="en-US">
              <a:latin typeface="Times New Roman"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B42EBB36-5D54-0C48-9AC5-11737CE9DA19}" type="slidenum">
              <a:rPr lang="en-US" smtClean="0">
                <a:latin typeface="Times New Roman" charset="0"/>
              </a:rPr>
              <a:pPr/>
              <a:t>68</a:t>
            </a:fld>
            <a:endParaRPr lang="en-US">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828800"/>
            <a:ext cx="8458200" cy="4191000"/>
          </a:xfrm>
        </p:spPr>
        <p:txBody>
          <a:bodyPr/>
          <a:lstStyle/>
          <a:p>
            <a:pPr eaLnBrk="1" hangingPunct="1">
              <a:lnSpc>
                <a:spcPct val="90000"/>
              </a:lnSpc>
              <a:spcAft>
                <a:spcPts val="6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Restrictions on who (or what) can access system</a:t>
            </a:r>
            <a:endParaRPr lang="en-US" sz="2400" b="1" dirty="0"/>
          </a:p>
          <a:p>
            <a:pPr eaLnBrk="1" hangingPunct="1">
              <a:lnSpc>
                <a:spcPct val="90000"/>
              </a:lnSpc>
              <a:spcAft>
                <a:spcPts val="6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Restrictions on actions of authenticated users</a:t>
            </a:r>
          </a:p>
          <a:p>
            <a:pPr eaLnBrk="1" hangingPunct="1">
              <a:lnSpc>
                <a:spcPct val="90000"/>
              </a:lnSpc>
              <a:spcAft>
                <a:spcPts val="600"/>
              </a:spcAft>
            </a:pPr>
            <a:r>
              <a:rPr lang="en-US" sz="2800" dirty="0"/>
              <a:t>Authorization is a form of </a:t>
            </a:r>
            <a:r>
              <a:rPr lang="en-US" sz="2800" b="1" dirty="0">
                <a:solidFill>
                  <a:schemeClr val="accent2"/>
                </a:solidFill>
              </a:rPr>
              <a:t>access control</a:t>
            </a:r>
          </a:p>
          <a:p>
            <a:pPr eaLnBrk="1" hangingPunct="1">
              <a:lnSpc>
                <a:spcPct val="90000"/>
              </a:lnSpc>
              <a:spcAft>
                <a:spcPts val="600"/>
              </a:spcAft>
            </a:pPr>
            <a:r>
              <a:rPr lang="en-US" sz="2800" dirty="0"/>
              <a:t>Classic view of authorization…</a:t>
            </a:r>
          </a:p>
          <a:p>
            <a:pPr lvl="1" eaLnBrk="1" hangingPunct="1">
              <a:lnSpc>
                <a:spcPct val="90000"/>
              </a:lnSpc>
              <a:spcAft>
                <a:spcPts val="600"/>
              </a:spcAft>
            </a:pPr>
            <a:r>
              <a:rPr lang="en-US" sz="2400" dirty="0"/>
              <a:t>Access Control Lists (</a:t>
            </a:r>
            <a:r>
              <a:rPr lang="en-US" sz="2400" dirty="0" err="1"/>
              <a:t>ACLs</a:t>
            </a:r>
            <a:r>
              <a:rPr lang="en-US" sz="2400" dirty="0"/>
              <a:t>)</a:t>
            </a:r>
          </a:p>
          <a:p>
            <a:pPr lvl="1" eaLnBrk="1" hangingPunct="1">
              <a:lnSpc>
                <a:spcPct val="90000"/>
              </a:lnSpc>
              <a:spcAft>
                <a:spcPts val="600"/>
              </a:spcAft>
            </a:pPr>
            <a:r>
              <a:rPr lang="en-US" sz="2400" dirty="0"/>
              <a:t>Capabilities (C-lists)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wipe(left)">
                                      <p:cBhvr>
                                        <p:cTn id="31" dur="500"/>
                                        <p:tgtEl>
                                          <p:spTgt spid="18022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0227">
                                            <p:txEl>
                                              <p:pRg st="7" end="7"/>
                                            </p:txEl>
                                          </p:spTgt>
                                        </p:tgtEl>
                                        <p:attrNameLst>
                                          <p:attrName>style.visibility</p:attrName>
                                        </p:attrNameLst>
                                      </p:cBhvr>
                                      <p:to>
                                        <p:strVal val="visible"/>
                                      </p:to>
                                    </p:set>
                                    <p:animEffect transition="in" filter="wipe(left)">
                                      <p:cBhvr>
                                        <p:cTn id="34" dur="500"/>
                                        <p:tgtEl>
                                          <p:spTgt spid="180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8CC3B5A-FC17-904F-AAAE-8F58D815E3F5}" type="slidenum">
              <a:rPr lang="en-US" smtClean="0">
                <a:latin typeface="Times New Roman" charset="0"/>
              </a:rPr>
              <a:pPr/>
              <a:t>69</a:t>
            </a:fld>
            <a:endParaRPr lang="en-US">
              <a:latin typeface="Times New Roman" charset="0"/>
            </a:endParaRPr>
          </a:p>
        </p:txBody>
      </p:sp>
      <p:sp>
        <p:nvSpPr>
          <p:cNvPr id="71683" name="Rectangle 2"/>
          <p:cNvSpPr>
            <a:spLocks noGrp="1" noChangeArrowheads="1"/>
          </p:cNvSpPr>
          <p:nvPr>
            <p:ph type="title"/>
          </p:nvPr>
        </p:nvSpPr>
        <p:spPr>
          <a:xfrm>
            <a:off x="304800" y="228600"/>
            <a:ext cx="8610600" cy="838200"/>
          </a:xfrm>
        </p:spPr>
        <p:txBody>
          <a:bodyPr/>
          <a:lstStyle/>
          <a:p>
            <a:pPr eaLnBrk="1" hangingPunct="1"/>
            <a:r>
              <a:rPr lang="en-US" sz="4000"/>
              <a:t>Lampson’s Access Control Matrix</a:t>
            </a:r>
            <a:endParaRPr lang="en-US"/>
          </a:p>
        </p:txBody>
      </p:sp>
      <p:graphicFrame>
        <p:nvGraphicFramePr>
          <p:cNvPr id="163887" name="Group 47"/>
          <p:cNvGraphicFramePr>
            <a:graphicFrameLocks noGrp="1"/>
          </p:cNvGraphicFramePr>
          <p:nvPr/>
        </p:nvGraphicFramePr>
        <p:xfrm>
          <a:off x="1600200" y="29718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716" name="Rectangle 38"/>
          <p:cNvSpPr>
            <a:spLocks noChangeArrowheads="1"/>
          </p:cNvSpPr>
          <p:nvPr/>
        </p:nvSpPr>
        <p:spPr bwMode="auto">
          <a:xfrm>
            <a:off x="1905000" y="24542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71717" name="Rectangle 39"/>
          <p:cNvSpPr>
            <a:spLocks noChangeArrowheads="1"/>
          </p:cNvSpPr>
          <p:nvPr/>
        </p:nvSpPr>
        <p:spPr bwMode="auto">
          <a:xfrm>
            <a:off x="2819400" y="22098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71718" name="Rectangle 40"/>
          <p:cNvSpPr>
            <a:spLocks noChangeArrowheads="1"/>
          </p:cNvSpPr>
          <p:nvPr/>
        </p:nvSpPr>
        <p:spPr bwMode="auto">
          <a:xfrm>
            <a:off x="4114800" y="22415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71719" name="Rectangle 41"/>
          <p:cNvSpPr>
            <a:spLocks noChangeArrowheads="1"/>
          </p:cNvSpPr>
          <p:nvPr/>
        </p:nvSpPr>
        <p:spPr bwMode="auto">
          <a:xfrm>
            <a:off x="5486400" y="22098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71720" name="Rectangle 42"/>
          <p:cNvSpPr>
            <a:spLocks noChangeArrowheads="1"/>
          </p:cNvSpPr>
          <p:nvPr/>
        </p:nvSpPr>
        <p:spPr bwMode="auto">
          <a:xfrm>
            <a:off x="6878638" y="22415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71721" name="Rectangle 43"/>
          <p:cNvSpPr>
            <a:spLocks noChangeArrowheads="1"/>
          </p:cNvSpPr>
          <p:nvPr/>
        </p:nvSpPr>
        <p:spPr bwMode="auto">
          <a:xfrm>
            <a:off x="882650" y="31400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71722" name="Rectangle 44"/>
          <p:cNvSpPr>
            <a:spLocks noChangeArrowheads="1"/>
          </p:cNvSpPr>
          <p:nvPr/>
        </p:nvSpPr>
        <p:spPr bwMode="auto">
          <a:xfrm>
            <a:off x="700088" y="3902075"/>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71723" name="Rectangle 45"/>
          <p:cNvSpPr>
            <a:spLocks noChangeArrowheads="1"/>
          </p:cNvSpPr>
          <p:nvPr/>
        </p:nvSpPr>
        <p:spPr bwMode="auto">
          <a:xfrm>
            <a:off x="735013" y="47402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71724" name="Rectangle 46"/>
          <p:cNvSpPr>
            <a:spLocks noChangeArrowheads="1"/>
          </p:cNvSpPr>
          <p:nvPr/>
        </p:nvSpPr>
        <p:spPr bwMode="auto">
          <a:xfrm>
            <a:off x="76200" y="54102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
        <p:nvSpPr>
          <p:cNvPr id="163888" name="Rectangle 48"/>
          <p:cNvSpPr>
            <a:spLocks noGrp="1" noChangeArrowheads="1"/>
          </p:cNvSpPr>
          <p:nvPr>
            <p:ph type="body" idx="1"/>
          </p:nvPr>
        </p:nvSpPr>
        <p:spPr>
          <a:xfrm>
            <a:off x="685800" y="1219200"/>
            <a:ext cx="8001000" cy="990600"/>
          </a:xfrm>
          <a:noFill/>
        </p:spPr>
        <p:txBody>
          <a:bodyPr/>
          <a:lstStyle/>
          <a:p>
            <a:pPr eaLnBrk="1" hangingPunct="1">
              <a:lnSpc>
                <a:spcPct val="90000"/>
              </a:lnSpc>
            </a:pPr>
            <a:r>
              <a:rPr lang="en-US" sz="2800" b="1" dirty="0">
                <a:solidFill>
                  <a:schemeClr val="accent2"/>
                </a:solidFill>
              </a:rPr>
              <a:t>Subjects</a:t>
            </a:r>
            <a:r>
              <a:rPr lang="en-US" sz="2800" dirty="0"/>
              <a:t> (users) index the rows</a:t>
            </a:r>
          </a:p>
          <a:p>
            <a:pPr eaLnBrk="1" hangingPunct="1">
              <a:lnSpc>
                <a:spcPct val="90000"/>
              </a:lnSpc>
            </a:pPr>
            <a:r>
              <a:rPr lang="en-US" sz="2800" b="1" dirty="0">
                <a:solidFill>
                  <a:schemeClr val="accent2"/>
                </a:solidFill>
              </a:rPr>
              <a:t>Objects</a:t>
            </a:r>
            <a:r>
              <a:rPr lang="en-US" sz="2800" dirty="0"/>
              <a:t> (resources) index the columns</a:t>
            </a:r>
            <a:r>
              <a:rPr lang="en-US" sz="2400" dirty="0"/>
              <a: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8">
                                            <p:txEl>
                                              <p:pRg st="0" end="0"/>
                                            </p:txEl>
                                          </p:spTgt>
                                        </p:tgtEl>
                                        <p:attrNameLst>
                                          <p:attrName>style.visibility</p:attrName>
                                        </p:attrNameLst>
                                      </p:cBhvr>
                                      <p:to>
                                        <p:strVal val="visible"/>
                                      </p:to>
                                    </p:set>
                                    <p:animEffect transition="in" filter="blinds(horizontal)">
                                      <p:cBhvr>
                                        <p:cTn id="7" dur="500"/>
                                        <p:tgtEl>
                                          <p:spTgt spid="163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8">
                                            <p:txEl>
                                              <p:pRg st="1" end="1"/>
                                            </p:txEl>
                                          </p:spTgt>
                                        </p:tgtEl>
                                        <p:attrNameLst>
                                          <p:attrName>style.visibility</p:attrName>
                                        </p:attrNameLst>
                                      </p:cBhvr>
                                      <p:to>
                                        <p:strVal val="visible"/>
                                      </p:to>
                                    </p:set>
                                    <p:animEffect transition="in" filter="blinds(horizontal)">
                                      <p:cBhvr>
                                        <p:cTn id="12" dur="500"/>
                                        <p:tgtEl>
                                          <p:spTgt spid="1638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EDDBCF4-46EA-B140-9CC3-6A50B17BEF5E}" type="slidenum">
              <a:rPr lang="en-US" smtClean="0">
                <a:latin typeface="Times New Roman" charset="0"/>
              </a:rPr>
              <a:pPr/>
              <a:t>7</a:t>
            </a:fld>
            <a:endParaRPr lang="en-US">
              <a:latin typeface="Times New Roman" charset="0"/>
            </a:endParaRPr>
          </a:p>
        </p:txBody>
      </p:sp>
      <p:sp>
        <p:nvSpPr>
          <p:cNvPr id="19459" name="Rectangle 2"/>
          <p:cNvSpPr>
            <a:spLocks noGrp="1" noChangeArrowheads="1"/>
          </p:cNvSpPr>
          <p:nvPr>
            <p:ph type="title"/>
          </p:nvPr>
        </p:nvSpPr>
        <p:spPr>
          <a:xfrm>
            <a:off x="685800" y="381000"/>
            <a:ext cx="7772400" cy="1143000"/>
          </a:xfrm>
        </p:spPr>
        <p:txBody>
          <a:bodyPr/>
          <a:lstStyle/>
          <a:p>
            <a:pPr eaLnBrk="1" hangingPunct="1"/>
            <a:r>
              <a:rPr lang="en-US" dirty="0"/>
              <a:t>Trouble with Passwords</a:t>
            </a:r>
          </a:p>
        </p:txBody>
      </p:sp>
      <p:sp>
        <p:nvSpPr>
          <p:cNvPr id="144387" name="Rectangle 3"/>
          <p:cNvSpPr>
            <a:spLocks noGrp="1" noChangeArrowheads="1"/>
          </p:cNvSpPr>
          <p:nvPr>
            <p:ph type="body" idx="1"/>
          </p:nvPr>
        </p:nvSpPr>
        <p:spPr>
          <a:xfrm>
            <a:off x="685800" y="1524000"/>
            <a:ext cx="8153400" cy="4495800"/>
          </a:xfrm>
        </p:spPr>
        <p:txBody>
          <a:bodyPr/>
          <a:lstStyle/>
          <a:p>
            <a:pPr eaLnBrk="1" hangingPunct="1">
              <a:spcAft>
                <a:spcPts val="600"/>
              </a:spcAft>
            </a:pPr>
            <a:r>
              <a:rPr lang="en-US" sz="2800" dirty="0"/>
              <a:t>“Passwords are one of the biggest practical problems facing security engineers today.”</a:t>
            </a:r>
          </a:p>
          <a:p>
            <a:pPr eaLnBrk="1" hangingPunct="1">
              <a:spcAft>
                <a:spcPts val="600"/>
              </a:spcAft>
            </a:pPr>
            <a:r>
              <a:rPr lang="en-US" sz="2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4155704-2A3D-E343-BEB7-F16C826764F5}" type="slidenum">
              <a:rPr lang="en-US" smtClean="0">
                <a:latin typeface="Times New Roman" charset="0"/>
              </a:rPr>
              <a:pPr/>
              <a:t>70</a:t>
            </a:fld>
            <a:endParaRPr lang="en-US">
              <a:latin typeface="Times New Roman" charset="0"/>
            </a:endParaRPr>
          </a:p>
        </p:txBody>
      </p:sp>
      <p:sp>
        <p:nvSpPr>
          <p:cNvPr id="72707" name="Rectangle 2"/>
          <p:cNvSpPr>
            <a:spLocks noGrp="1" noChangeArrowheads="1"/>
          </p:cNvSpPr>
          <p:nvPr>
            <p:ph type="title"/>
          </p:nvPr>
        </p:nvSpPr>
        <p:spPr>
          <a:xfrm>
            <a:off x="685800" y="457200"/>
            <a:ext cx="7848600" cy="1066800"/>
          </a:xfrm>
        </p:spPr>
        <p:txBody>
          <a:bodyPr/>
          <a:lstStyle/>
          <a:p>
            <a:pPr eaLnBrk="1" hangingPunct="1"/>
            <a:r>
              <a:rPr lang="en-US"/>
              <a:t>Are You Allowed to Do That? </a:t>
            </a:r>
          </a:p>
        </p:txBody>
      </p:sp>
      <p:sp>
        <p:nvSpPr>
          <p:cNvPr id="72708" name="Rectangle 3"/>
          <p:cNvSpPr>
            <a:spLocks noGrp="1" noChangeArrowheads="1"/>
          </p:cNvSpPr>
          <p:nvPr>
            <p:ph type="body" idx="1"/>
          </p:nvPr>
        </p:nvSpPr>
        <p:spPr>
          <a:xfrm>
            <a:off x="533400" y="1752600"/>
            <a:ext cx="8229600" cy="4343400"/>
          </a:xfrm>
        </p:spPr>
        <p:txBody>
          <a:bodyPr/>
          <a:lstStyle/>
          <a:p>
            <a:pPr eaLnBrk="1" hangingPunct="1">
              <a:spcAft>
                <a:spcPts val="600"/>
              </a:spcAft>
            </a:pPr>
            <a:r>
              <a:rPr lang="en-US" sz="2800" b="1" dirty="0">
                <a:solidFill>
                  <a:schemeClr val="accent2"/>
                </a:solidFill>
              </a:rPr>
              <a:t>Access control matrix</a:t>
            </a:r>
            <a:r>
              <a:rPr lang="en-US" sz="2800" dirty="0"/>
              <a:t> has </a:t>
            </a:r>
            <a:r>
              <a:rPr lang="en-US" sz="2800" b="1" dirty="0">
                <a:solidFill>
                  <a:schemeClr val="accent2"/>
                </a:solidFill>
              </a:rPr>
              <a:t>all</a:t>
            </a:r>
            <a:r>
              <a:rPr lang="en-US" sz="2800" dirty="0"/>
              <a:t> relevant info</a:t>
            </a:r>
          </a:p>
          <a:p>
            <a:pPr eaLnBrk="1" hangingPunct="1">
              <a:spcAft>
                <a:spcPts val="600"/>
              </a:spcAft>
            </a:pPr>
            <a:r>
              <a:rPr lang="en-US" sz="2800" dirty="0"/>
              <a:t>Could be 100’s of users, 10,000’s of resources</a:t>
            </a:r>
          </a:p>
          <a:p>
            <a:pPr lvl="1" eaLnBrk="1" hangingPunct="1">
              <a:spcAft>
                <a:spcPts val="600"/>
              </a:spcAft>
            </a:pPr>
            <a:r>
              <a:rPr lang="en-US" sz="2400" dirty="0"/>
              <a:t>Then matrix has 1,000,000’s of entries</a:t>
            </a:r>
          </a:p>
          <a:p>
            <a:pPr eaLnBrk="1" hangingPunct="1">
              <a:spcAft>
                <a:spcPts val="600"/>
              </a:spcAft>
            </a:pPr>
            <a:r>
              <a:rPr lang="en-US" sz="2800" dirty="0"/>
              <a:t>How to manage such a large matrix?</a:t>
            </a:r>
          </a:p>
          <a:p>
            <a:pPr eaLnBrk="1" hangingPunct="1">
              <a:spcAft>
                <a:spcPts val="600"/>
              </a:spcAft>
            </a:pPr>
            <a:r>
              <a:rPr lang="en-US" sz="2800" dirty="0"/>
              <a:t>Note: We need to check this matrix before access to any resource by any user</a:t>
            </a:r>
          </a:p>
          <a:p>
            <a:pPr eaLnBrk="1" hangingPunct="1">
              <a:spcAft>
                <a:spcPts val="600"/>
              </a:spcAft>
            </a:pPr>
            <a:r>
              <a:rPr lang="en-US" sz="2800" dirty="0"/>
              <a:t>How to make this more efficient/practical?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BD2C8F5-47FA-4545-BCC7-847FB3FF2064}" type="slidenum">
              <a:rPr lang="en-US" smtClean="0">
                <a:latin typeface="Times New Roman" charset="0"/>
              </a:rPr>
              <a:pPr/>
              <a:t>71</a:t>
            </a:fld>
            <a:endParaRPr lang="en-US">
              <a:latin typeface="Times New Roman" charset="0"/>
            </a:endParaRPr>
          </a:p>
        </p:txBody>
      </p:sp>
      <p:sp>
        <p:nvSpPr>
          <p:cNvPr id="73731" name="Rectangle 2"/>
          <p:cNvSpPr>
            <a:spLocks noGrp="1" noChangeArrowheads="1"/>
          </p:cNvSpPr>
          <p:nvPr>
            <p:ph type="title"/>
          </p:nvPr>
        </p:nvSpPr>
        <p:spPr>
          <a:xfrm>
            <a:off x="609600" y="304800"/>
            <a:ext cx="7848600" cy="685800"/>
          </a:xfrm>
        </p:spPr>
        <p:txBody>
          <a:bodyPr/>
          <a:lstStyle/>
          <a:p>
            <a:pPr eaLnBrk="1" hangingPunct="1"/>
            <a:r>
              <a:rPr lang="en-US"/>
              <a:t>Access Control Lists (ACLs)</a:t>
            </a:r>
          </a:p>
        </p:txBody>
      </p:sp>
      <p:sp>
        <p:nvSpPr>
          <p:cNvPr id="164867" name="Rectangle 3"/>
          <p:cNvSpPr>
            <a:spLocks noGrp="1" noChangeArrowheads="1"/>
          </p:cNvSpPr>
          <p:nvPr>
            <p:ph type="body" idx="1"/>
          </p:nvPr>
        </p:nvSpPr>
        <p:spPr>
          <a:xfrm>
            <a:off x="685800" y="1066800"/>
            <a:ext cx="7848600" cy="1143000"/>
          </a:xfrm>
        </p:spPr>
        <p:txBody>
          <a:bodyPr/>
          <a:lstStyle/>
          <a:p>
            <a:pPr eaLnBrk="1" hangingPunct="1">
              <a:lnSpc>
                <a:spcPct val="90000"/>
              </a:lnSpc>
            </a:pPr>
            <a:r>
              <a:rPr lang="en-US" sz="2800"/>
              <a:t>ACL: store access control matrix by </a:t>
            </a:r>
            <a:r>
              <a:rPr lang="en-US" sz="2800" b="1">
                <a:solidFill>
                  <a:schemeClr val="hlink"/>
                </a:solidFill>
              </a:rPr>
              <a:t>column</a:t>
            </a:r>
            <a:endParaRPr lang="en-US" sz="2800"/>
          </a:p>
          <a:p>
            <a:pPr eaLnBrk="1" hangingPunct="1">
              <a:lnSpc>
                <a:spcPct val="90000"/>
              </a:lnSpc>
            </a:pPr>
            <a:r>
              <a:rPr lang="en-US" sz="2800"/>
              <a:t>Example: ACL for </a:t>
            </a:r>
            <a:r>
              <a:rPr lang="en-US" sz="2800" b="1">
                <a:solidFill>
                  <a:schemeClr val="hlink"/>
                </a:solidFill>
              </a:rPr>
              <a:t>insurance data</a:t>
            </a:r>
            <a:r>
              <a:rPr lang="en-US" sz="2800"/>
              <a:t> is in </a:t>
            </a:r>
            <a:r>
              <a:rPr lang="en-US" sz="2800" b="1">
                <a:solidFill>
                  <a:schemeClr val="hlink"/>
                </a:solidFill>
              </a:rPr>
              <a:t>blue</a:t>
            </a:r>
            <a:endParaRPr lang="en-US" sz="2800">
              <a:solidFill>
                <a:srgbClr val="FF0000"/>
              </a:solidFill>
            </a:endParaRPr>
          </a:p>
        </p:txBody>
      </p:sp>
      <p:graphicFrame>
        <p:nvGraphicFramePr>
          <p:cNvPr id="164868" name="Group 4"/>
          <p:cNvGraphicFramePr>
            <a:graphicFrameLocks noGrp="1"/>
          </p:cNvGraphicFramePr>
          <p:nvPr/>
        </p:nvGraphicFramePr>
        <p:xfrm>
          <a:off x="1600200" y="28956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olidFill>
                            <a:srgbClr val="3366FF"/>
                          </a:solidFill>
                          <a:sym typeface="Symbol" charset="2"/>
                        </a:rPr>
                        <a:t></a:t>
                      </a:r>
                      <a:endParaRPr kumimoji="0" lang="en-US" sz="2800" b="0" i="0" u="none" strike="noStrike" cap="none" normalizeH="0" baseline="0" dirty="0">
                        <a:ln>
                          <a:noFill/>
                        </a:ln>
                        <a:solidFill>
                          <a:srgbClr val="3366FF"/>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hlink"/>
                          </a:solidFill>
                          <a:effectLst/>
                          <a:latin typeface="Comic Sans MS" charset="0"/>
                        </a:rPr>
                        <a:t>rw</a:t>
                      </a:r>
                      <a:endParaRPr kumimoji="0" lang="en-US" sz="2800" b="0" i="0" u="none" strike="noStrike" cap="none" normalizeH="0" baseline="0" dirty="0">
                        <a:ln>
                          <a:noFill/>
                        </a:ln>
                        <a:solidFill>
                          <a:schemeClr val="hlink"/>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900"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4901"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4902" name="Rectangle 38"/>
          <p:cNvSpPr>
            <a:spLocks noChangeArrowheads="1"/>
          </p:cNvSpPr>
          <p:nvPr/>
        </p:nvSpPr>
        <p:spPr bwMode="auto">
          <a:xfrm>
            <a:off x="4114800"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4903" name="Rectangle 39"/>
          <p:cNvSpPr>
            <a:spLocks noChangeArrowheads="1"/>
          </p:cNvSpPr>
          <p:nvPr/>
        </p:nvSpPr>
        <p:spPr bwMode="auto">
          <a:xfrm>
            <a:off x="5486400" y="2133600"/>
            <a:ext cx="1260475" cy="730250"/>
          </a:xfrm>
          <a:prstGeom prst="rect">
            <a:avLst/>
          </a:prstGeom>
          <a:noFill/>
          <a:ln w="9525">
            <a:noFill/>
            <a:miter lim="800000"/>
            <a:headEnd/>
            <a:tailEnd/>
          </a:ln>
        </p:spPr>
        <p:txBody>
          <a:bodyPr wrap="none">
            <a:prstTxWarp prst="textNoShape">
              <a:avLst/>
            </a:prstTxWarp>
            <a:spAutoFit/>
          </a:bodyPr>
          <a:lstStyle/>
          <a:p>
            <a:pPr algn="ctr"/>
            <a:r>
              <a:rPr lang="en-US" sz="1800" b="1" dirty="0">
                <a:solidFill>
                  <a:schemeClr val="hlink"/>
                </a:solidFill>
              </a:rPr>
              <a:t>Insurance</a:t>
            </a:r>
          </a:p>
          <a:p>
            <a:pPr algn="ctr"/>
            <a:r>
              <a:rPr lang="en-US" sz="1800" b="1" dirty="0">
                <a:solidFill>
                  <a:schemeClr val="hlink"/>
                </a:solidFill>
              </a:rPr>
              <a:t>data</a:t>
            </a:r>
          </a:p>
        </p:txBody>
      </p:sp>
      <p:sp>
        <p:nvSpPr>
          <p:cNvPr id="164904"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4905"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4906" name="Rectangle 42"/>
          <p:cNvSpPr>
            <a:spLocks noChangeArrowheads="1"/>
          </p:cNvSpPr>
          <p:nvPr/>
        </p:nvSpPr>
        <p:spPr bwMode="auto">
          <a:xfrm>
            <a:off x="700088" y="3825875"/>
            <a:ext cx="900112" cy="517525"/>
          </a:xfrm>
          <a:prstGeom prst="rect">
            <a:avLst/>
          </a:prstGeom>
          <a:noFill/>
          <a:ln w="9525">
            <a:noFill/>
            <a:miter lim="800000"/>
            <a:headEnd/>
            <a:tailEnd/>
          </a:ln>
        </p:spPr>
        <p:txBody>
          <a:bodyPr wrap="none">
            <a:prstTxWarp prst="textNoShape">
              <a:avLst/>
            </a:prstTxWarp>
            <a:spAutoFit/>
          </a:bodyPr>
          <a:lstStyle/>
          <a:p>
            <a:r>
              <a:rPr lang="en-US"/>
              <a:t>Alice</a:t>
            </a:r>
            <a:endParaRPr lang="en-US">
              <a:solidFill>
                <a:srgbClr val="FF0000"/>
              </a:solidFill>
            </a:endParaRPr>
          </a:p>
        </p:txBody>
      </p:sp>
      <p:sp>
        <p:nvSpPr>
          <p:cNvPr id="164907"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4909" name="Rectangle 45"/>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6486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6490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64901"/>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164902"/>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6490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64904"/>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164905"/>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164906"/>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164907"/>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164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900" grpId="0" autoUpdateAnimBg="0"/>
      <p:bldP spid="164901" grpId="0" autoUpdateAnimBg="0"/>
      <p:bldP spid="164902" grpId="0" autoUpdateAnimBg="0"/>
      <p:bldP spid="164903" grpId="0" autoUpdateAnimBg="0"/>
      <p:bldP spid="164904" grpId="0" autoUpdateAnimBg="0"/>
      <p:bldP spid="164905" grpId="0" autoUpdateAnimBg="0"/>
      <p:bldP spid="164906" grpId="0" autoUpdateAnimBg="0"/>
      <p:bldP spid="164907" grpId="0" autoUpdateAnimBg="0"/>
      <p:bldP spid="16490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F5257E4-C726-BC48-BFB5-DE4268B1EA7A}" type="slidenum">
              <a:rPr lang="en-US" smtClean="0">
                <a:latin typeface="Times New Roman" charset="0"/>
              </a:rPr>
              <a:pPr/>
              <a:t>72</a:t>
            </a:fld>
            <a:endParaRPr lang="en-US">
              <a:latin typeface="Times New Roman" charset="0"/>
            </a:endParaRPr>
          </a:p>
        </p:txBody>
      </p:sp>
      <p:sp>
        <p:nvSpPr>
          <p:cNvPr id="74755" name="Rectangle 2"/>
          <p:cNvSpPr>
            <a:spLocks noGrp="1" noChangeArrowheads="1"/>
          </p:cNvSpPr>
          <p:nvPr>
            <p:ph type="title"/>
          </p:nvPr>
        </p:nvSpPr>
        <p:spPr>
          <a:xfrm>
            <a:off x="685800" y="152400"/>
            <a:ext cx="7772400" cy="990600"/>
          </a:xfrm>
        </p:spPr>
        <p:txBody>
          <a:bodyPr/>
          <a:lstStyle/>
          <a:p>
            <a:pPr eaLnBrk="1" hangingPunct="1"/>
            <a:r>
              <a:rPr lang="en-US"/>
              <a:t>Capabilities (or C-Lists)</a:t>
            </a:r>
          </a:p>
        </p:txBody>
      </p:sp>
      <p:sp>
        <p:nvSpPr>
          <p:cNvPr id="74756" name="Rectangle 3"/>
          <p:cNvSpPr>
            <a:spLocks noGrp="1" noChangeArrowheads="1"/>
          </p:cNvSpPr>
          <p:nvPr>
            <p:ph type="body" idx="1"/>
          </p:nvPr>
        </p:nvSpPr>
        <p:spPr>
          <a:xfrm>
            <a:off x="685800" y="1066800"/>
            <a:ext cx="7772400" cy="1143000"/>
          </a:xfrm>
        </p:spPr>
        <p:txBody>
          <a:bodyPr/>
          <a:lstStyle/>
          <a:p>
            <a:pPr eaLnBrk="1" hangingPunct="1">
              <a:lnSpc>
                <a:spcPct val="90000"/>
              </a:lnSpc>
            </a:pPr>
            <a:r>
              <a:rPr lang="en-US" sz="2800"/>
              <a:t>Store access control matrix by </a:t>
            </a:r>
            <a:r>
              <a:rPr lang="en-US" sz="2800" b="1">
                <a:solidFill>
                  <a:srgbClr val="FF0000"/>
                </a:solidFill>
              </a:rPr>
              <a:t>row</a:t>
            </a:r>
            <a:endParaRPr lang="en-US" sz="2800"/>
          </a:p>
          <a:p>
            <a:pPr eaLnBrk="1" hangingPunct="1">
              <a:lnSpc>
                <a:spcPct val="90000"/>
              </a:lnSpc>
            </a:pPr>
            <a:r>
              <a:rPr lang="en-US" sz="2800"/>
              <a:t>Example: Capability for </a:t>
            </a:r>
            <a:r>
              <a:rPr lang="en-US" sz="2800" b="1">
                <a:solidFill>
                  <a:srgbClr val="FF0000"/>
                </a:solidFill>
              </a:rPr>
              <a:t>Alice</a:t>
            </a:r>
            <a:r>
              <a:rPr lang="en-US" sz="2800"/>
              <a:t> is in </a:t>
            </a:r>
            <a:r>
              <a:rPr lang="en-US" sz="2800" b="1">
                <a:solidFill>
                  <a:srgbClr val="FF0000"/>
                </a:solidFill>
              </a:rPr>
              <a:t>red</a:t>
            </a:r>
            <a:endParaRPr lang="en-US" sz="2800"/>
          </a:p>
        </p:txBody>
      </p:sp>
      <p:graphicFrame>
        <p:nvGraphicFramePr>
          <p:cNvPr id="165892" name="Group 4"/>
          <p:cNvGraphicFramePr>
            <a:graphicFrameLocks noGrp="1"/>
          </p:cNvGraphicFramePr>
          <p:nvPr/>
        </p:nvGraphicFramePr>
        <p:xfrm>
          <a:off x="1600200" y="28956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5924"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5925"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5926" name="Rectangle 38"/>
          <p:cNvSpPr>
            <a:spLocks noChangeArrowheads="1"/>
          </p:cNvSpPr>
          <p:nvPr/>
        </p:nvSpPr>
        <p:spPr bwMode="auto">
          <a:xfrm>
            <a:off x="4114800"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5927" name="Rectangle 39"/>
          <p:cNvSpPr>
            <a:spLocks noChangeArrowheads="1"/>
          </p:cNvSpPr>
          <p:nvPr/>
        </p:nvSpPr>
        <p:spPr bwMode="auto">
          <a:xfrm>
            <a:off x="5486400" y="21336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165928"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5929"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5930" name="Rectangle 42"/>
          <p:cNvSpPr>
            <a:spLocks noChangeArrowheads="1"/>
          </p:cNvSpPr>
          <p:nvPr/>
        </p:nvSpPr>
        <p:spPr bwMode="auto">
          <a:xfrm>
            <a:off x="620713" y="3825875"/>
            <a:ext cx="903287"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Alice</a:t>
            </a:r>
            <a:endParaRPr lang="en-US">
              <a:solidFill>
                <a:srgbClr val="FF0000"/>
              </a:solidFill>
            </a:endParaRPr>
          </a:p>
        </p:txBody>
      </p:sp>
      <p:sp>
        <p:nvSpPr>
          <p:cNvPr id="165931"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5932" name="Rectangle 44"/>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59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592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592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59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5928"/>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592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65930"/>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6593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65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4" grpId="0" autoUpdateAnimBg="0"/>
      <p:bldP spid="165925" grpId="0" autoUpdateAnimBg="0"/>
      <p:bldP spid="165926" grpId="0" autoUpdateAnimBg="0"/>
      <p:bldP spid="165927" grpId="0" autoUpdateAnimBg="0"/>
      <p:bldP spid="165928" grpId="0" autoUpdateAnimBg="0"/>
      <p:bldP spid="165929" grpId="0" autoUpdateAnimBg="0"/>
      <p:bldP spid="165930" grpId="0" autoUpdateAnimBg="0"/>
      <p:bldP spid="165931" grpId="0" autoUpdateAnimBg="0"/>
      <p:bldP spid="16593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3C4DE62-AB58-8F4E-A090-674A72FA66A4}" type="slidenum">
              <a:rPr lang="en-US" smtClean="0">
                <a:latin typeface="Times New Roman" charset="0"/>
              </a:rPr>
              <a:pPr/>
              <a:t>73</a:t>
            </a:fld>
            <a:endParaRPr lang="en-US">
              <a:latin typeface="Times New Roman" charset="0"/>
            </a:endParaRPr>
          </a:p>
        </p:txBody>
      </p:sp>
      <p:sp>
        <p:nvSpPr>
          <p:cNvPr id="75779" name="Rectangle 2"/>
          <p:cNvSpPr>
            <a:spLocks noGrp="1" noChangeArrowheads="1"/>
          </p:cNvSpPr>
          <p:nvPr>
            <p:ph type="title"/>
          </p:nvPr>
        </p:nvSpPr>
        <p:spPr>
          <a:xfrm>
            <a:off x="685800" y="152400"/>
            <a:ext cx="7772400" cy="838200"/>
          </a:xfrm>
        </p:spPr>
        <p:txBody>
          <a:bodyPr/>
          <a:lstStyle/>
          <a:p>
            <a:pPr eaLnBrk="1" hangingPunct="1"/>
            <a:r>
              <a:rPr lang="en-US"/>
              <a:t>ACLs </a:t>
            </a:r>
            <a:r>
              <a:rPr lang="en-US">
                <a:solidFill>
                  <a:schemeClr val="tx1"/>
                </a:solidFill>
              </a:rPr>
              <a:t>vs</a:t>
            </a:r>
            <a:r>
              <a:rPr lang="en-US"/>
              <a:t> </a:t>
            </a:r>
            <a:r>
              <a:rPr lang="en-US">
                <a:solidFill>
                  <a:srgbClr val="FF0000"/>
                </a:solidFill>
              </a:rPr>
              <a:t>Capabilities</a:t>
            </a:r>
            <a:endParaRPr lang="en-US"/>
          </a:p>
        </p:txBody>
      </p:sp>
      <p:sp>
        <p:nvSpPr>
          <p:cNvPr id="345100" name="Rectangle 12"/>
          <p:cNvSpPr>
            <a:spLocks noGrp="1" noChangeArrowheads="1"/>
          </p:cNvSpPr>
          <p:nvPr>
            <p:ph type="body" idx="1"/>
          </p:nvPr>
        </p:nvSpPr>
        <p:spPr>
          <a:xfrm>
            <a:off x="685800" y="5257800"/>
            <a:ext cx="7772400" cy="990600"/>
          </a:xfrm>
          <a:noFill/>
        </p:spPr>
        <p:txBody>
          <a:bodyPr/>
          <a:lstStyle/>
          <a:p>
            <a:pPr eaLnBrk="1" hangingPunct="1">
              <a:lnSpc>
                <a:spcPct val="90000"/>
              </a:lnSpc>
              <a:spcAft>
                <a:spcPts val="600"/>
              </a:spcAft>
            </a:pPr>
            <a:r>
              <a:rPr lang="en-US" sz="2400" dirty="0"/>
              <a:t>Note that arrows point in opposite directions…</a:t>
            </a:r>
          </a:p>
          <a:p>
            <a:pPr eaLnBrk="1" hangingPunct="1">
              <a:lnSpc>
                <a:spcPct val="90000"/>
              </a:lnSpc>
              <a:spcAft>
                <a:spcPts val="600"/>
              </a:spcAft>
            </a:pPr>
            <a:r>
              <a:rPr lang="en-US" sz="2400" dirty="0"/>
              <a:t>With </a:t>
            </a:r>
            <a:r>
              <a:rPr lang="en-US" sz="2400" dirty="0" err="1"/>
              <a:t>ACLs</a:t>
            </a:r>
            <a:r>
              <a:rPr lang="en-US" sz="2400" dirty="0"/>
              <a:t>, still need to associate users to files</a:t>
            </a:r>
          </a:p>
        </p:txBody>
      </p:sp>
      <p:grpSp>
        <p:nvGrpSpPr>
          <p:cNvPr id="75781" name="Group 97"/>
          <p:cNvGrpSpPr>
            <a:grpSpLocks/>
          </p:cNvGrpSpPr>
          <p:nvPr/>
        </p:nvGrpSpPr>
        <p:grpSpPr bwMode="auto">
          <a:xfrm>
            <a:off x="533400" y="1295400"/>
            <a:ext cx="7848600" cy="3810000"/>
            <a:chOff x="336" y="816"/>
            <a:chExt cx="4944" cy="2400"/>
          </a:xfrm>
        </p:grpSpPr>
        <p:sp>
          <p:nvSpPr>
            <p:cNvPr id="75782" name="Rectangle 5"/>
            <p:cNvSpPr>
              <a:spLocks noChangeArrowheads="1"/>
            </p:cNvSpPr>
            <p:nvPr/>
          </p:nvSpPr>
          <p:spPr bwMode="auto">
            <a:xfrm>
              <a:off x="384" y="2834"/>
              <a:ext cx="1858" cy="326"/>
            </a:xfrm>
            <a:prstGeom prst="rect">
              <a:avLst/>
            </a:prstGeom>
            <a:noFill/>
            <a:ln w="9525">
              <a:noFill/>
              <a:miter lim="800000"/>
              <a:headEnd/>
              <a:tailEnd/>
            </a:ln>
          </p:spPr>
          <p:txBody>
            <a:bodyPr wrap="none">
              <a:prstTxWarp prst="textNoShape">
                <a:avLst/>
              </a:prstTxWarp>
              <a:spAutoFit/>
            </a:bodyPr>
            <a:lstStyle/>
            <a:p>
              <a:r>
                <a:rPr lang="en-US"/>
                <a:t>Access Control List</a:t>
              </a:r>
            </a:p>
          </p:txBody>
        </p:sp>
        <p:sp>
          <p:nvSpPr>
            <p:cNvPr id="75783" name="Rectangle 6"/>
            <p:cNvSpPr>
              <a:spLocks noChangeArrowheads="1"/>
            </p:cNvSpPr>
            <p:nvPr/>
          </p:nvSpPr>
          <p:spPr bwMode="auto">
            <a:xfrm>
              <a:off x="3853" y="2832"/>
              <a:ext cx="995" cy="326"/>
            </a:xfrm>
            <a:prstGeom prst="rect">
              <a:avLst/>
            </a:prstGeom>
            <a:noFill/>
            <a:ln w="9525">
              <a:noFill/>
              <a:miter lim="800000"/>
              <a:headEnd/>
              <a:tailEnd/>
            </a:ln>
          </p:spPr>
          <p:txBody>
            <a:bodyPr wrap="none">
              <a:prstTxWarp prst="textNoShape">
                <a:avLst/>
              </a:prstTxWarp>
              <a:spAutoFit/>
            </a:bodyPr>
            <a:lstStyle/>
            <a:p>
              <a:r>
                <a:rPr lang="en-US"/>
                <a:t>Capability</a:t>
              </a:r>
            </a:p>
          </p:txBody>
        </p:sp>
        <p:sp>
          <p:nvSpPr>
            <p:cNvPr id="75784" name="Rectangle 7"/>
            <p:cNvSpPr>
              <a:spLocks noChangeArrowheads="1"/>
            </p:cNvSpPr>
            <p:nvPr/>
          </p:nvSpPr>
          <p:spPr bwMode="auto">
            <a:xfrm>
              <a:off x="336" y="2832"/>
              <a:ext cx="1920" cy="336"/>
            </a:xfrm>
            <a:prstGeom prst="rect">
              <a:avLst/>
            </a:prstGeom>
            <a:noFill/>
            <a:ln w="31750">
              <a:solidFill>
                <a:srgbClr val="1320EE"/>
              </a:solidFill>
              <a:miter lim="800000"/>
              <a:headEnd/>
              <a:tailEnd/>
            </a:ln>
          </p:spPr>
          <p:txBody>
            <a:bodyPr wrap="none" anchor="ctr">
              <a:prstTxWarp prst="textNoShape">
                <a:avLst/>
              </a:prstTxWarp>
            </a:bodyPr>
            <a:lstStyle/>
            <a:p>
              <a:endParaRPr lang="en-US"/>
            </a:p>
          </p:txBody>
        </p:sp>
        <p:sp>
          <p:nvSpPr>
            <p:cNvPr id="75785" name="Rectangle 8"/>
            <p:cNvSpPr>
              <a:spLocks noChangeArrowheads="1"/>
            </p:cNvSpPr>
            <p:nvPr/>
          </p:nvSpPr>
          <p:spPr bwMode="auto">
            <a:xfrm>
              <a:off x="3792" y="2832"/>
              <a:ext cx="1104" cy="336"/>
            </a:xfrm>
            <a:prstGeom prst="rect">
              <a:avLst/>
            </a:prstGeom>
            <a:noFill/>
            <a:ln w="31750">
              <a:solidFill>
                <a:srgbClr val="FF0000"/>
              </a:solidFill>
              <a:miter lim="800000"/>
              <a:headEnd/>
              <a:tailEnd/>
            </a:ln>
          </p:spPr>
          <p:txBody>
            <a:bodyPr wrap="none" anchor="ctr">
              <a:prstTxWarp prst="textNoShape">
                <a:avLst/>
              </a:prstTxWarp>
            </a:bodyPr>
            <a:lstStyle/>
            <a:p>
              <a:endParaRPr lang="en-US"/>
            </a:p>
          </p:txBody>
        </p:sp>
        <p:sp>
          <p:nvSpPr>
            <p:cNvPr id="75786" name="Line 9"/>
            <p:cNvSpPr>
              <a:spLocks noChangeShapeType="1"/>
            </p:cNvSpPr>
            <p:nvPr/>
          </p:nvSpPr>
          <p:spPr bwMode="auto">
            <a:xfrm flipV="1">
              <a:off x="1152" y="2688"/>
              <a:ext cx="384" cy="144"/>
            </a:xfrm>
            <a:prstGeom prst="line">
              <a:avLst/>
            </a:prstGeom>
            <a:noFill/>
            <a:ln w="31750">
              <a:solidFill>
                <a:srgbClr val="1320EE"/>
              </a:solidFill>
              <a:round/>
              <a:headEnd/>
              <a:tailEnd type="triangle" w="med" len="med"/>
            </a:ln>
          </p:spPr>
          <p:txBody>
            <a:bodyPr wrap="none" anchor="ctr">
              <a:prstTxWarp prst="textNoShape">
                <a:avLst/>
              </a:prstTxWarp>
            </a:bodyPr>
            <a:lstStyle/>
            <a:p>
              <a:endParaRPr lang="en-US"/>
            </a:p>
          </p:txBody>
        </p:sp>
        <p:sp>
          <p:nvSpPr>
            <p:cNvPr id="75787" name="Line 10"/>
            <p:cNvSpPr>
              <a:spLocks noChangeShapeType="1"/>
            </p:cNvSpPr>
            <p:nvPr/>
          </p:nvSpPr>
          <p:spPr bwMode="auto">
            <a:xfrm flipH="1" flipV="1">
              <a:off x="4032" y="2688"/>
              <a:ext cx="336" cy="144"/>
            </a:xfrm>
            <a:prstGeom prst="line">
              <a:avLst/>
            </a:prstGeom>
            <a:noFill/>
            <a:ln w="31750">
              <a:solidFill>
                <a:srgbClr val="FF0000"/>
              </a:solidFill>
              <a:round/>
              <a:headEnd/>
              <a:tailEnd type="triangle" w="med" len="med"/>
            </a:ln>
          </p:spPr>
          <p:txBody>
            <a:bodyPr wrap="none" anchor="ctr">
              <a:prstTxWarp prst="textNoShape">
                <a:avLst/>
              </a:prstTxWarp>
            </a:bodyPr>
            <a:lstStyle/>
            <a:p>
              <a:endParaRPr lang="en-US"/>
            </a:p>
          </p:txBody>
        </p:sp>
        <p:sp>
          <p:nvSpPr>
            <p:cNvPr id="75788" name="Line 11"/>
            <p:cNvSpPr>
              <a:spLocks noChangeShapeType="1"/>
            </p:cNvSpPr>
            <p:nvPr/>
          </p:nvSpPr>
          <p:spPr bwMode="auto">
            <a:xfrm>
              <a:off x="2880" y="816"/>
              <a:ext cx="0" cy="240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sp>
          <p:nvSpPr>
            <p:cNvPr id="75789" name="Rectangle 13"/>
            <p:cNvSpPr>
              <a:spLocks noChangeArrowheads="1"/>
            </p:cNvSpPr>
            <p:nvPr/>
          </p:nvSpPr>
          <p:spPr bwMode="auto">
            <a:xfrm>
              <a:off x="1954"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0" name="Rectangle 15"/>
            <p:cNvSpPr>
              <a:spLocks noChangeArrowheads="1"/>
            </p:cNvSpPr>
            <p:nvPr/>
          </p:nvSpPr>
          <p:spPr bwMode="auto">
            <a:xfrm>
              <a:off x="1954"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1" name="Rectangle 16"/>
            <p:cNvSpPr>
              <a:spLocks noChangeArrowheads="1"/>
            </p:cNvSpPr>
            <p:nvPr/>
          </p:nvSpPr>
          <p:spPr bwMode="auto">
            <a:xfrm>
              <a:off x="1954"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2" name="Rectangle 19"/>
            <p:cNvSpPr>
              <a:spLocks noChangeArrowheads="1"/>
            </p:cNvSpPr>
            <p:nvPr/>
          </p:nvSpPr>
          <p:spPr bwMode="auto">
            <a:xfrm>
              <a:off x="1872"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3" name="Rectangle 20"/>
            <p:cNvSpPr>
              <a:spLocks noChangeArrowheads="1"/>
            </p:cNvSpPr>
            <p:nvPr/>
          </p:nvSpPr>
          <p:spPr bwMode="auto">
            <a:xfrm>
              <a:off x="1872"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4" name="Rectangle 21"/>
            <p:cNvSpPr>
              <a:spLocks noChangeArrowheads="1"/>
            </p:cNvSpPr>
            <p:nvPr/>
          </p:nvSpPr>
          <p:spPr bwMode="auto">
            <a:xfrm>
              <a:off x="1872"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5" name="Rectangle 22"/>
            <p:cNvSpPr>
              <a:spLocks noChangeArrowheads="1"/>
            </p:cNvSpPr>
            <p:nvPr/>
          </p:nvSpPr>
          <p:spPr bwMode="auto">
            <a:xfrm>
              <a:off x="4738"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6" name="Rectangle 23"/>
            <p:cNvSpPr>
              <a:spLocks noChangeArrowheads="1"/>
            </p:cNvSpPr>
            <p:nvPr/>
          </p:nvSpPr>
          <p:spPr bwMode="auto">
            <a:xfrm>
              <a:off x="4738"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7" name="Rectangle 24"/>
            <p:cNvSpPr>
              <a:spLocks noChangeArrowheads="1"/>
            </p:cNvSpPr>
            <p:nvPr/>
          </p:nvSpPr>
          <p:spPr bwMode="auto">
            <a:xfrm>
              <a:off x="4738"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8" name="Rectangle 25"/>
            <p:cNvSpPr>
              <a:spLocks noChangeArrowheads="1"/>
            </p:cNvSpPr>
            <p:nvPr/>
          </p:nvSpPr>
          <p:spPr bwMode="auto">
            <a:xfrm>
              <a:off x="4656"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9" name="Rectangle 26"/>
            <p:cNvSpPr>
              <a:spLocks noChangeArrowheads="1"/>
            </p:cNvSpPr>
            <p:nvPr/>
          </p:nvSpPr>
          <p:spPr bwMode="auto">
            <a:xfrm>
              <a:off x="4656"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0" name="Rectangle 27"/>
            <p:cNvSpPr>
              <a:spLocks noChangeArrowheads="1"/>
            </p:cNvSpPr>
            <p:nvPr/>
          </p:nvSpPr>
          <p:spPr bwMode="auto">
            <a:xfrm>
              <a:off x="4656"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1" name="AutoShape 29"/>
            <p:cNvSpPr>
              <a:spLocks noChangeArrowheads="1"/>
            </p:cNvSpPr>
            <p:nvPr/>
          </p:nvSpPr>
          <p:spPr bwMode="auto">
            <a:xfrm>
              <a:off x="1488" y="864"/>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02" name="Rectangle 30"/>
            <p:cNvSpPr>
              <a:spLocks noChangeArrowheads="1"/>
            </p:cNvSpPr>
            <p:nvPr/>
          </p:nvSpPr>
          <p:spPr bwMode="auto">
            <a:xfrm>
              <a:off x="1480" y="851"/>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03" name="Rectangle 32"/>
            <p:cNvSpPr>
              <a:spLocks noChangeArrowheads="1"/>
            </p:cNvSpPr>
            <p:nvPr/>
          </p:nvSpPr>
          <p:spPr bwMode="auto">
            <a:xfrm>
              <a:off x="43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04" name="Oval 33"/>
            <p:cNvSpPr>
              <a:spLocks noChangeArrowheads="1"/>
            </p:cNvSpPr>
            <p:nvPr/>
          </p:nvSpPr>
          <p:spPr bwMode="auto">
            <a:xfrm>
              <a:off x="43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5" name="Rectangle 34"/>
            <p:cNvSpPr>
              <a:spLocks noChangeArrowheads="1"/>
            </p:cNvSpPr>
            <p:nvPr/>
          </p:nvSpPr>
          <p:spPr bwMode="auto">
            <a:xfrm>
              <a:off x="46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06" name="Oval 35"/>
            <p:cNvSpPr>
              <a:spLocks noChangeArrowheads="1"/>
            </p:cNvSpPr>
            <p:nvPr/>
          </p:nvSpPr>
          <p:spPr bwMode="auto">
            <a:xfrm>
              <a:off x="43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7" name="Rectangle 36"/>
            <p:cNvSpPr>
              <a:spLocks noChangeArrowheads="1"/>
            </p:cNvSpPr>
            <p:nvPr/>
          </p:nvSpPr>
          <p:spPr bwMode="auto">
            <a:xfrm>
              <a:off x="43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08" name="Oval 37"/>
            <p:cNvSpPr>
              <a:spLocks noChangeArrowheads="1"/>
            </p:cNvSpPr>
            <p:nvPr/>
          </p:nvSpPr>
          <p:spPr bwMode="auto">
            <a:xfrm>
              <a:off x="43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9" name="Rectangle 39"/>
            <p:cNvSpPr>
              <a:spLocks noChangeArrowheads="1"/>
            </p:cNvSpPr>
            <p:nvPr/>
          </p:nvSpPr>
          <p:spPr bwMode="auto">
            <a:xfrm>
              <a:off x="1480" y="1536"/>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w</a:t>
              </a:r>
            </a:p>
            <a:p>
              <a:pPr algn="ctr">
                <a:lnSpc>
                  <a:spcPct val="80000"/>
                </a:lnSpc>
              </a:pPr>
              <a:r>
                <a:rPr lang="en-US" sz="1800">
                  <a:sym typeface="Symbol" charset="2"/>
                </a:rPr>
                <a:t>r</a:t>
              </a:r>
            </a:p>
            <a:p>
              <a:pPr algn="ctr">
                <a:lnSpc>
                  <a:spcPct val="80000"/>
                </a:lnSpc>
              </a:pPr>
              <a:r>
                <a:rPr lang="en-US" sz="1800">
                  <a:sym typeface="Symbol" charset="2"/>
                </a:rPr>
                <a:t>---</a:t>
              </a:r>
              <a:endParaRPr lang="en-US" sz="1800"/>
            </a:p>
          </p:txBody>
        </p:sp>
        <p:sp>
          <p:nvSpPr>
            <p:cNvPr id="75810" name="AutoShape 40"/>
            <p:cNvSpPr>
              <a:spLocks noChangeArrowheads="1"/>
            </p:cNvSpPr>
            <p:nvPr/>
          </p:nvSpPr>
          <p:spPr bwMode="auto">
            <a:xfrm>
              <a:off x="1488" y="2208"/>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11" name="Rectangle 41"/>
            <p:cNvSpPr>
              <a:spLocks noChangeArrowheads="1"/>
            </p:cNvSpPr>
            <p:nvPr/>
          </p:nvSpPr>
          <p:spPr bwMode="auto">
            <a:xfrm>
              <a:off x="1492" y="2195"/>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rw</a:t>
              </a:r>
            </a:p>
            <a:p>
              <a:pPr algn="ctr">
                <a:lnSpc>
                  <a:spcPct val="80000"/>
                </a:lnSpc>
              </a:pPr>
              <a:r>
                <a:rPr lang="en-US" sz="1800"/>
                <a:t>r</a:t>
              </a:r>
            </a:p>
            <a:p>
              <a:pPr algn="ctr">
                <a:lnSpc>
                  <a:spcPct val="80000"/>
                </a:lnSpc>
              </a:pPr>
              <a:r>
                <a:rPr lang="en-US" sz="1800"/>
                <a:t>r</a:t>
              </a:r>
            </a:p>
          </p:txBody>
        </p:sp>
        <p:sp>
          <p:nvSpPr>
            <p:cNvPr id="75812" name="Rectangle 42"/>
            <p:cNvSpPr>
              <a:spLocks noChangeArrowheads="1"/>
            </p:cNvSpPr>
            <p:nvPr/>
          </p:nvSpPr>
          <p:spPr bwMode="auto">
            <a:xfrm>
              <a:off x="325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13" name="Oval 43"/>
            <p:cNvSpPr>
              <a:spLocks noChangeArrowheads="1"/>
            </p:cNvSpPr>
            <p:nvPr/>
          </p:nvSpPr>
          <p:spPr bwMode="auto">
            <a:xfrm>
              <a:off x="325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4" name="Rectangle 44"/>
            <p:cNvSpPr>
              <a:spLocks noChangeArrowheads="1"/>
            </p:cNvSpPr>
            <p:nvPr/>
          </p:nvSpPr>
          <p:spPr bwMode="auto">
            <a:xfrm>
              <a:off x="328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15" name="Oval 45"/>
            <p:cNvSpPr>
              <a:spLocks noChangeArrowheads="1"/>
            </p:cNvSpPr>
            <p:nvPr/>
          </p:nvSpPr>
          <p:spPr bwMode="auto">
            <a:xfrm>
              <a:off x="325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6" name="Rectangle 46"/>
            <p:cNvSpPr>
              <a:spLocks noChangeArrowheads="1"/>
            </p:cNvSpPr>
            <p:nvPr/>
          </p:nvSpPr>
          <p:spPr bwMode="auto">
            <a:xfrm>
              <a:off x="325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17" name="Oval 47"/>
            <p:cNvSpPr>
              <a:spLocks noChangeArrowheads="1"/>
            </p:cNvSpPr>
            <p:nvPr/>
          </p:nvSpPr>
          <p:spPr bwMode="auto">
            <a:xfrm>
              <a:off x="325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8" name="Line 54"/>
            <p:cNvSpPr>
              <a:spLocks noChangeShapeType="1"/>
            </p:cNvSpPr>
            <p:nvPr/>
          </p:nvSpPr>
          <p:spPr bwMode="auto">
            <a:xfrm flipH="1">
              <a:off x="864" y="960"/>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19" name="Line 55"/>
            <p:cNvSpPr>
              <a:spLocks noChangeShapeType="1"/>
            </p:cNvSpPr>
            <p:nvPr/>
          </p:nvSpPr>
          <p:spPr bwMode="auto">
            <a:xfrm flipH="1" flipV="1">
              <a:off x="912" y="1104"/>
              <a:ext cx="576" cy="48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0" name="Line 56"/>
            <p:cNvSpPr>
              <a:spLocks noChangeShapeType="1"/>
            </p:cNvSpPr>
            <p:nvPr/>
          </p:nvSpPr>
          <p:spPr bwMode="auto">
            <a:xfrm flipH="1" flipV="1">
              <a:off x="864" y="1248"/>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1" name="Line 57"/>
            <p:cNvSpPr>
              <a:spLocks noChangeShapeType="1"/>
            </p:cNvSpPr>
            <p:nvPr/>
          </p:nvSpPr>
          <p:spPr bwMode="auto">
            <a:xfrm flipH="1">
              <a:off x="912"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2" name="Line 59"/>
            <p:cNvSpPr>
              <a:spLocks noChangeShapeType="1"/>
            </p:cNvSpPr>
            <p:nvPr/>
          </p:nvSpPr>
          <p:spPr bwMode="auto">
            <a:xfrm flipH="1" flipV="1">
              <a:off x="864" y="1920"/>
              <a:ext cx="624"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3" name="Line 60"/>
            <p:cNvSpPr>
              <a:spLocks noChangeShapeType="1"/>
            </p:cNvSpPr>
            <p:nvPr/>
          </p:nvSpPr>
          <p:spPr bwMode="auto">
            <a:xfrm flipH="1">
              <a:off x="864" y="2592"/>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4" name="Line 63"/>
            <p:cNvSpPr>
              <a:spLocks noChangeShapeType="1"/>
            </p:cNvSpPr>
            <p:nvPr/>
          </p:nvSpPr>
          <p:spPr bwMode="auto">
            <a:xfrm>
              <a:off x="1488" y="1019"/>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5" name="Line 64"/>
            <p:cNvSpPr>
              <a:spLocks noChangeShapeType="1"/>
            </p:cNvSpPr>
            <p:nvPr/>
          </p:nvSpPr>
          <p:spPr bwMode="auto">
            <a:xfrm flipV="1">
              <a:off x="1488" y="1186"/>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6" name="Line 65"/>
            <p:cNvSpPr>
              <a:spLocks noChangeShapeType="1"/>
            </p:cNvSpPr>
            <p:nvPr/>
          </p:nvSpPr>
          <p:spPr bwMode="auto">
            <a:xfrm>
              <a:off x="1488" y="1715"/>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7" name="Line 66"/>
            <p:cNvSpPr>
              <a:spLocks noChangeShapeType="1"/>
            </p:cNvSpPr>
            <p:nvPr/>
          </p:nvSpPr>
          <p:spPr bwMode="auto">
            <a:xfrm>
              <a:off x="1488" y="18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8" name="Line 67"/>
            <p:cNvSpPr>
              <a:spLocks noChangeShapeType="1"/>
            </p:cNvSpPr>
            <p:nvPr/>
          </p:nvSpPr>
          <p:spPr bwMode="auto">
            <a:xfrm>
              <a:off x="1488" y="23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9" name="Line 68"/>
            <p:cNvSpPr>
              <a:spLocks noChangeShapeType="1"/>
            </p:cNvSpPr>
            <p:nvPr/>
          </p:nvSpPr>
          <p:spPr bwMode="auto">
            <a:xfrm flipV="1">
              <a:off x="1488" y="2527"/>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30" name="Rectangle 70"/>
            <p:cNvSpPr>
              <a:spLocks noChangeArrowheads="1"/>
            </p:cNvSpPr>
            <p:nvPr/>
          </p:nvSpPr>
          <p:spPr bwMode="auto">
            <a:xfrm>
              <a:off x="3792" y="851"/>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t>w</a:t>
              </a:r>
            </a:p>
            <a:p>
              <a:pPr algn="ctr">
                <a:lnSpc>
                  <a:spcPct val="80000"/>
                </a:lnSpc>
              </a:pPr>
              <a:r>
                <a:rPr lang="en-US" sz="1800"/>
                <a:t>rw</a:t>
              </a:r>
            </a:p>
          </p:txBody>
        </p:sp>
        <p:sp>
          <p:nvSpPr>
            <p:cNvPr id="75831" name="AutoShape 71"/>
            <p:cNvSpPr>
              <a:spLocks noChangeArrowheads="1"/>
            </p:cNvSpPr>
            <p:nvPr/>
          </p:nvSpPr>
          <p:spPr bwMode="auto">
            <a:xfrm>
              <a:off x="3792" y="1527"/>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2" name="Rectangle 72"/>
            <p:cNvSpPr>
              <a:spLocks noChangeArrowheads="1"/>
            </p:cNvSpPr>
            <p:nvPr/>
          </p:nvSpPr>
          <p:spPr bwMode="auto">
            <a:xfrm>
              <a:off x="3792" y="1523"/>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a:t>
              </a:r>
            </a:p>
            <a:p>
              <a:pPr algn="ctr">
                <a:lnSpc>
                  <a:spcPct val="80000"/>
                </a:lnSpc>
              </a:pPr>
              <a:r>
                <a:rPr lang="en-US" sz="1800">
                  <a:sym typeface="Symbol" charset="2"/>
                </a:rPr>
                <a:t>r</a:t>
              </a:r>
            </a:p>
            <a:p>
              <a:pPr algn="ctr">
                <a:lnSpc>
                  <a:spcPct val="80000"/>
                </a:lnSpc>
              </a:pPr>
              <a:r>
                <a:rPr lang="en-US" sz="1800">
                  <a:sym typeface="Symbol" charset="2"/>
                </a:rPr>
                <a:t>r</a:t>
              </a:r>
              <a:endParaRPr lang="en-US" sz="1800"/>
            </a:p>
          </p:txBody>
        </p:sp>
        <p:sp>
          <p:nvSpPr>
            <p:cNvPr id="75833" name="AutoShape 73"/>
            <p:cNvSpPr>
              <a:spLocks noChangeArrowheads="1"/>
            </p:cNvSpPr>
            <p:nvPr/>
          </p:nvSpPr>
          <p:spPr bwMode="auto">
            <a:xfrm>
              <a:off x="3792" y="2199"/>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4" name="Rectangle 74"/>
            <p:cNvSpPr>
              <a:spLocks noChangeArrowheads="1"/>
            </p:cNvSpPr>
            <p:nvPr/>
          </p:nvSpPr>
          <p:spPr bwMode="auto">
            <a:xfrm>
              <a:off x="3784" y="2195"/>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35" name="Line 75"/>
            <p:cNvSpPr>
              <a:spLocks noChangeShapeType="1"/>
            </p:cNvSpPr>
            <p:nvPr/>
          </p:nvSpPr>
          <p:spPr bwMode="auto">
            <a:xfrm>
              <a:off x="3792" y="1010"/>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6" name="Line 76"/>
            <p:cNvSpPr>
              <a:spLocks noChangeShapeType="1"/>
            </p:cNvSpPr>
            <p:nvPr/>
          </p:nvSpPr>
          <p:spPr bwMode="auto">
            <a:xfrm flipV="1">
              <a:off x="3792" y="1177"/>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7" name="Line 77"/>
            <p:cNvSpPr>
              <a:spLocks noChangeShapeType="1"/>
            </p:cNvSpPr>
            <p:nvPr/>
          </p:nvSpPr>
          <p:spPr bwMode="auto">
            <a:xfrm>
              <a:off x="3792" y="1706"/>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8" name="Line 78"/>
            <p:cNvSpPr>
              <a:spLocks noChangeShapeType="1"/>
            </p:cNvSpPr>
            <p:nvPr/>
          </p:nvSpPr>
          <p:spPr bwMode="auto">
            <a:xfrm>
              <a:off x="3792" y="18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9" name="Line 79"/>
            <p:cNvSpPr>
              <a:spLocks noChangeShapeType="1"/>
            </p:cNvSpPr>
            <p:nvPr/>
          </p:nvSpPr>
          <p:spPr bwMode="auto">
            <a:xfrm>
              <a:off x="3792" y="23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0" name="Line 80"/>
            <p:cNvSpPr>
              <a:spLocks noChangeShapeType="1"/>
            </p:cNvSpPr>
            <p:nvPr/>
          </p:nvSpPr>
          <p:spPr bwMode="auto">
            <a:xfrm flipV="1">
              <a:off x="3792" y="2518"/>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1" name="Line 82"/>
            <p:cNvSpPr>
              <a:spLocks noChangeShapeType="1"/>
            </p:cNvSpPr>
            <p:nvPr/>
          </p:nvSpPr>
          <p:spPr bwMode="auto">
            <a:xfrm>
              <a:off x="4080" y="944"/>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2" name="Line 83"/>
            <p:cNvSpPr>
              <a:spLocks noChangeShapeType="1"/>
            </p:cNvSpPr>
            <p:nvPr/>
          </p:nvSpPr>
          <p:spPr bwMode="auto">
            <a:xfrm>
              <a:off x="4080" y="1104"/>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3" name="Line 84"/>
            <p:cNvSpPr>
              <a:spLocks noChangeShapeType="1"/>
            </p:cNvSpPr>
            <p:nvPr/>
          </p:nvSpPr>
          <p:spPr bwMode="auto">
            <a:xfrm>
              <a:off x="4080" y="1238"/>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4" name="Line 86"/>
            <p:cNvSpPr>
              <a:spLocks noChangeShapeType="1"/>
            </p:cNvSpPr>
            <p:nvPr/>
          </p:nvSpPr>
          <p:spPr bwMode="auto">
            <a:xfrm>
              <a:off x="4080"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5" name="Line 89"/>
            <p:cNvSpPr>
              <a:spLocks noChangeShapeType="1"/>
            </p:cNvSpPr>
            <p:nvPr/>
          </p:nvSpPr>
          <p:spPr bwMode="auto">
            <a:xfrm>
              <a:off x="4080" y="2592"/>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6" name="Line 90"/>
            <p:cNvSpPr>
              <a:spLocks noChangeShapeType="1"/>
            </p:cNvSpPr>
            <p:nvPr/>
          </p:nvSpPr>
          <p:spPr bwMode="auto">
            <a:xfrm flipV="1">
              <a:off x="4080" y="1200"/>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7" name="Line 91"/>
            <p:cNvSpPr>
              <a:spLocks noChangeShapeType="1"/>
            </p:cNvSpPr>
            <p:nvPr/>
          </p:nvSpPr>
          <p:spPr bwMode="auto">
            <a:xfrm>
              <a:off x="4080" y="1940"/>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8" name="AutoShape 94"/>
            <p:cNvSpPr>
              <a:spLocks noChangeArrowheads="1"/>
            </p:cNvSpPr>
            <p:nvPr/>
          </p:nvSpPr>
          <p:spPr bwMode="auto">
            <a:xfrm>
              <a:off x="1488" y="1536"/>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49" name="AutoShape 95"/>
            <p:cNvSpPr>
              <a:spLocks noChangeArrowheads="1"/>
            </p:cNvSpPr>
            <p:nvPr/>
          </p:nvSpPr>
          <p:spPr bwMode="auto">
            <a:xfrm>
              <a:off x="3792" y="864"/>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50" name="Line 96"/>
            <p:cNvSpPr>
              <a:spLocks noChangeShapeType="1"/>
            </p:cNvSpPr>
            <p:nvPr/>
          </p:nvSpPr>
          <p:spPr bwMode="auto">
            <a:xfrm flipH="1">
              <a:off x="864" y="1296"/>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100">
                                            <p:txEl>
                                              <p:pRg st="0" end="0"/>
                                            </p:txEl>
                                          </p:spTgt>
                                        </p:tgtEl>
                                        <p:attrNameLst>
                                          <p:attrName>style.visibility</p:attrName>
                                        </p:attrNameLst>
                                      </p:cBhvr>
                                      <p:to>
                                        <p:strVal val="visible"/>
                                      </p:to>
                                    </p:set>
                                    <p:anim calcmode="lin" valueType="num">
                                      <p:cBhvr additive="base">
                                        <p:cTn id="7" dur="500" fill="hold"/>
                                        <p:tgtEl>
                                          <p:spTgt spid="345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10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5100">
                                            <p:txEl>
                                              <p:pRg st="1" end="1"/>
                                            </p:txEl>
                                          </p:spTgt>
                                        </p:tgtEl>
                                        <p:attrNameLst>
                                          <p:attrName>style.visibility</p:attrName>
                                        </p:attrNameLst>
                                      </p:cBhvr>
                                      <p:to>
                                        <p:strVal val="visible"/>
                                      </p:to>
                                    </p:set>
                                    <p:anim calcmode="lin" valueType="num">
                                      <p:cBhvr additive="base">
                                        <p:cTn id="13" dur="500" fill="hold"/>
                                        <p:tgtEl>
                                          <p:spTgt spid="345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10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0"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DBC0315-9421-454B-B6E0-68D326A4C3B3}" type="slidenum">
              <a:rPr lang="en-US" smtClean="0">
                <a:latin typeface="Times New Roman" charset="0"/>
              </a:rPr>
              <a:pPr/>
              <a:t>74</a:t>
            </a:fld>
            <a:endParaRPr lang="en-US">
              <a:latin typeface="Times New Roman" charset="0"/>
            </a:endParaRPr>
          </a:p>
        </p:txBody>
      </p:sp>
      <p:sp>
        <p:nvSpPr>
          <p:cNvPr id="76803" name="Rectangle 2"/>
          <p:cNvSpPr>
            <a:spLocks noGrp="1" noChangeArrowheads="1"/>
          </p:cNvSpPr>
          <p:nvPr>
            <p:ph type="title"/>
          </p:nvPr>
        </p:nvSpPr>
        <p:spPr>
          <a:xfrm>
            <a:off x="685800" y="457200"/>
            <a:ext cx="7772400" cy="1143000"/>
          </a:xfrm>
        </p:spPr>
        <p:txBody>
          <a:bodyPr/>
          <a:lstStyle/>
          <a:p>
            <a:pPr eaLnBrk="1" hangingPunct="1"/>
            <a:r>
              <a:rPr lang="en-US"/>
              <a:t>Confused Deputy</a:t>
            </a:r>
          </a:p>
        </p:txBody>
      </p:sp>
      <p:sp>
        <p:nvSpPr>
          <p:cNvPr id="209923" name="Rectangle 3"/>
          <p:cNvSpPr>
            <a:spLocks noGrp="1" noChangeArrowheads="1"/>
          </p:cNvSpPr>
          <p:nvPr>
            <p:ph type="body" idx="1"/>
          </p:nvPr>
        </p:nvSpPr>
        <p:spPr>
          <a:xfrm>
            <a:off x="685800" y="1600200"/>
            <a:ext cx="3810000" cy="4495800"/>
          </a:xfrm>
        </p:spPr>
        <p:txBody>
          <a:bodyPr/>
          <a:lstStyle/>
          <a:p>
            <a:pPr eaLnBrk="1" hangingPunct="1">
              <a:lnSpc>
                <a:spcPct val="85000"/>
              </a:lnSpc>
              <a:spcAft>
                <a:spcPts val="600"/>
              </a:spcAft>
            </a:pPr>
            <a:r>
              <a:rPr lang="en-US" sz="2800" dirty="0"/>
              <a:t>Two resources</a:t>
            </a:r>
          </a:p>
          <a:p>
            <a:pPr lvl="1" eaLnBrk="1" hangingPunct="1">
              <a:lnSpc>
                <a:spcPct val="85000"/>
              </a:lnSpc>
              <a:spcAft>
                <a:spcPts val="600"/>
              </a:spcAft>
            </a:pPr>
            <a:r>
              <a:rPr lang="en-US" sz="2400" dirty="0"/>
              <a:t>Compiler and </a:t>
            </a:r>
            <a:r>
              <a:rPr lang="en-US" sz="2400" dirty="0">
                <a:latin typeface="Times-Roman" charset="0"/>
              </a:rPr>
              <a:t>BILL</a:t>
            </a:r>
            <a:r>
              <a:rPr lang="en-US" sz="2400" dirty="0"/>
              <a:t> file (billing info)</a:t>
            </a:r>
          </a:p>
          <a:p>
            <a:pPr eaLnBrk="1" hangingPunct="1">
              <a:lnSpc>
                <a:spcPct val="85000"/>
              </a:lnSpc>
              <a:spcAft>
                <a:spcPts val="600"/>
              </a:spcAft>
            </a:pPr>
            <a:r>
              <a:rPr lang="en-US" sz="2800" dirty="0"/>
              <a:t>Compiler can write file </a:t>
            </a:r>
            <a:r>
              <a:rPr lang="en-US" sz="2800" dirty="0">
                <a:latin typeface="Times-Roman" charset="0"/>
              </a:rPr>
              <a:t>BILL</a:t>
            </a:r>
            <a:endParaRPr lang="en-US" sz="2800" dirty="0"/>
          </a:p>
          <a:p>
            <a:pPr eaLnBrk="1" hangingPunct="1">
              <a:lnSpc>
                <a:spcPct val="85000"/>
              </a:lnSpc>
              <a:spcAft>
                <a:spcPts val="600"/>
              </a:spcAft>
            </a:pPr>
            <a:r>
              <a:rPr lang="en-US" sz="2800" dirty="0"/>
              <a:t>Alice can invoke compiler with a debug filename</a:t>
            </a:r>
          </a:p>
          <a:p>
            <a:pPr eaLnBrk="1" hangingPunct="1">
              <a:lnSpc>
                <a:spcPct val="85000"/>
              </a:lnSpc>
              <a:spcAft>
                <a:spcPts val="600"/>
              </a:spcAft>
            </a:pPr>
            <a:r>
              <a:rPr lang="en-US" sz="2800" dirty="0"/>
              <a:t>Alice not allowed to write to </a:t>
            </a:r>
            <a:r>
              <a:rPr lang="en-US" sz="2800" dirty="0">
                <a:latin typeface="Times-Roman" charset="0"/>
              </a:rPr>
              <a:t>BILL</a:t>
            </a:r>
            <a:endParaRPr lang="en-US" sz="2800" dirty="0"/>
          </a:p>
        </p:txBody>
      </p:sp>
      <p:sp>
        <p:nvSpPr>
          <p:cNvPr id="209925" name="Rectangle 5"/>
          <p:cNvSpPr>
            <a:spLocks noChangeArrowheads="1"/>
          </p:cNvSpPr>
          <p:nvPr/>
        </p:nvSpPr>
        <p:spPr bwMode="auto">
          <a:xfrm>
            <a:off x="4648200" y="1600200"/>
            <a:ext cx="42672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Access control matrix </a:t>
            </a:r>
          </a:p>
        </p:txBody>
      </p:sp>
      <p:graphicFrame>
        <p:nvGraphicFramePr>
          <p:cNvPr id="209926" name="Group 6"/>
          <p:cNvGraphicFramePr>
            <a:graphicFrameLocks noGrp="1"/>
          </p:cNvGraphicFramePr>
          <p:nvPr/>
        </p:nvGraphicFramePr>
        <p:xfrm>
          <a:off x="6096000" y="2819400"/>
          <a:ext cx="2530475" cy="16002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9937" name="Rectangle 17"/>
          <p:cNvSpPr>
            <a:spLocks noChangeArrowheads="1"/>
          </p:cNvSpPr>
          <p:nvPr/>
        </p:nvSpPr>
        <p:spPr bwMode="auto">
          <a:xfrm>
            <a:off x="6019800" y="2286000"/>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
        <p:nvSpPr>
          <p:cNvPr id="209938" name="Rectangle 18"/>
          <p:cNvSpPr>
            <a:spLocks noChangeArrowheads="1"/>
          </p:cNvSpPr>
          <p:nvPr/>
        </p:nvSpPr>
        <p:spPr bwMode="auto">
          <a:xfrm>
            <a:off x="7596188" y="2286000"/>
            <a:ext cx="811212" cy="457200"/>
          </a:xfrm>
          <a:prstGeom prst="rect">
            <a:avLst/>
          </a:prstGeom>
          <a:noFill/>
          <a:ln w="9525">
            <a:noFill/>
            <a:miter lim="800000"/>
            <a:headEnd/>
            <a:tailEnd/>
          </a:ln>
        </p:spPr>
        <p:txBody>
          <a:bodyPr wrap="none">
            <a:prstTxWarp prst="textNoShape">
              <a:avLst/>
            </a:prstTxWarp>
            <a:spAutoFit/>
          </a:bodyPr>
          <a:lstStyle/>
          <a:p>
            <a:pPr algn="ctr"/>
            <a:r>
              <a:rPr lang="en-US" dirty="0">
                <a:latin typeface="Times-Roman" charset="0"/>
              </a:rPr>
              <a:t>BILL</a:t>
            </a:r>
            <a:endParaRPr lang="en-US" dirty="0"/>
          </a:p>
        </p:txBody>
      </p:sp>
      <p:sp>
        <p:nvSpPr>
          <p:cNvPr id="209939" name="Rectangle 19"/>
          <p:cNvSpPr>
            <a:spLocks noChangeArrowheads="1"/>
          </p:cNvSpPr>
          <p:nvPr/>
        </p:nvSpPr>
        <p:spPr bwMode="auto">
          <a:xfrm>
            <a:off x="5105400" y="29876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209940" name="Rectangle 20"/>
          <p:cNvSpPr>
            <a:spLocks noChangeArrowheads="1"/>
          </p:cNvSpPr>
          <p:nvPr/>
        </p:nvSpPr>
        <p:spPr bwMode="auto">
          <a:xfrm>
            <a:off x="4572000" y="3749675"/>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9923">
                                            <p:txEl>
                                              <p:pRg st="1" end="1"/>
                                            </p:txEl>
                                          </p:spTgt>
                                        </p:tgtEl>
                                        <p:attrNameLst>
                                          <p:attrName>style.visibility</p:attrName>
                                        </p:attrNameLst>
                                      </p:cBhvr>
                                      <p:to>
                                        <p:strVal val="visible"/>
                                      </p:to>
                                    </p:set>
                                    <p:animEffect transition="in" filter="box(out)">
                                      <p:cBhvr>
                                        <p:cTn id="10" dur="500"/>
                                        <p:tgtEl>
                                          <p:spTgt spid="20992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box(out)">
                                      <p:cBhvr>
                                        <p:cTn id="15" dur="500"/>
                                        <p:tgtEl>
                                          <p:spTgt spid="20992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box(out)">
                                      <p:cBhvr>
                                        <p:cTn id="20" dur="500"/>
                                        <p:tgtEl>
                                          <p:spTgt spid="20992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box(out)">
                                      <p:cBhvr>
                                        <p:cTn id="25" dur="500"/>
                                        <p:tgtEl>
                                          <p:spTgt spid="20992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9925">
                                            <p:txEl>
                                              <p:pRg st="0" end="0"/>
                                            </p:txEl>
                                          </p:spTgt>
                                        </p:tgtEl>
                                        <p:attrNameLst>
                                          <p:attrName>style.visibility</p:attrName>
                                        </p:attrNameLst>
                                      </p:cBhvr>
                                      <p:to>
                                        <p:strVal val="visible"/>
                                      </p:to>
                                    </p:set>
                                    <p:animEffect transition="in" filter="box(in)">
                                      <p:cBhvr>
                                        <p:cTn id="30" dur="500"/>
                                        <p:tgtEl>
                                          <p:spTgt spid="209925">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Whoosh"/>
                                        </p:tgtEl>
                                      </p:cMediaNode>
                                    </p:audio>
                                  </p:sub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0992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09937">
                                            <p:txEl>
                                              <p:pRg st="0" end="0"/>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9938">
                                            <p:txEl>
                                              <p:pRg st="0" end="0"/>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09939">
                                            <p:txEl>
                                              <p:pRg st="0" end="0"/>
                                            </p:txEl>
                                          </p:spTgt>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099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P spid="209925" grpId="0" build="p" autoUpdateAnimBg="0"/>
      <p:bldP spid="209937" grpId="0" build="p" autoUpdateAnimBg="0" advAuto="0"/>
      <p:bldP spid="209938" grpId="0" build="p" autoUpdateAnimBg="0" advAuto="0"/>
      <p:bldP spid="209939" grpId="0" build="p" autoUpdateAnimBg="0" advAuto="0"/>
      <p:bldP spid="209940" grpId="0" build="p" autoUpdateAnimBg="0" advAuto="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14EE1EB-C330-364E-AE47-33D36BC0A569}" type="slidenum">
              <a:rPr lang="en-US" smtClean="0">
                <a:latin typeface="Times New Roman" charset="0"/>
              </a:rPr>
              <a:pPr/>
              <a:t>75</a:t>
            </a:fld>
            <a:endParaRPr lang="en-US">
              <a:latin typeface="Times New Roman" charset="0"/>
            </a:endParaRPr>
          </a:p>
        </p:txBody>
      </p:sp>
      <p:sp>
        <p:nvSpPr>
          <p:cNvPr id="77827" name="Rectangle 2"/>
          <p:cNvSpPr>
            <a:spLocks noGrp="1" noChangeArrowheads="1"/>
          </p:cNvSpPr>
          <p:nvPr>
            <p:ph type="title"/>
          </p:nvPr>
        </p:nvSpPr>
        <p:spPr>
          <a:xfrm>
            <a:off x="685800" y="457200"/>
            <a:ext cx="7772400" cy="1143000"/>
          </a:xfrm>
        </p:spPr>
        <p:txBody>
          <a:bodyPr/>
          <a:lstStyle/>
          <a:p>
            <a:pPr eaLnBrk="1" hangingPunct="1"/>
            <a:r>
              <a:rPr lang="en-US"/>
              <a:t>ACL’s and Confused Deputy</a:t>
            </a:r>
          </a:p>
        </p:txBody>
      </p:sp>
      <p:sp>
        <p:nvSpPr>
          <p:cNvPr id="210947" name="Rectangle 3"/>
          <p:cNvSpPr>
            <a:spLocks noGrp="1" noChangeArrowheads="1"/>
          </p:cNvSpPr>
          <p:nvPr>
            <p:ph type="body" idx="1"/>
          </p:nvPr>
        </p:nvSpPr>
        <p:spPr>
          <a:xfrm>
            <a:off x="685800" y="4267200"/>
            <a:ext cx="8077200" cy="1828800"/>
          </a:xfrm>
        </p:spPr>
        <p:txBody>
          <a:bodyPr/>
          <a:lstStyle/>
          <a:p>
            <a:pPr eaLnBrk="1" hangingPunct="1">
              <a:lnSpc>
                <a:spcPct val="80000"/>
              </a:lnSpc>
              <a:spcAft>
                <a:spcPts val="600"/>
              </a:spcAft>
            </a:pPr>
            <a:r>
              <a:rPr lang="en-US" sz="2800" dirty="0"/>
              <a:t>Compiler is </a:t>
            </a:r>
            <a:r>
              <a:rPr lang="en-US" sz="2800" b="1" dirty="0">
                <a:solidFill>
                  <a:schemeClr val="accent2"/>
                </a:solidFill>
              </a:rPr>
              <a:t>deputy</a:t>
            </a:r>
            <a:r>
              <a:rPr lang="en-US" sz="2800" dirty="0"/>
              <a:t> acting on behalf of Alice</a:t>
            </a:r>
          </a:p>
          <a:p>
            <a:pPr eaLnBrk="1" hangingPunct="1">
              <a:lnSpc>
                <a:spcPct val="80000"/>
              </a:lnSpc>
              <a:spcAft>
                <a:spcPts val="600"/>
              </a:spcAft>
            </a:pPr>
            <a:r>
              <a:rPr lang="en-US" sz="2800" dirty="0"/>
              <a:t>Compiler is </a:t>
            </a:r>
            <a:r>
              <a:rPr lang="en-US" sz="2800" b="1" dirty="0">
                <a:solidFill>
                  <a:schemeClr val="accent2"/>
                </a:solidFill>
              </a:rPr>
              <a:t>confused</a:t>
            </a:r>
          </a:p>
          <a:p>
            <a:pPr lvl="1" eaLnBrk="1" hangingPunct="1">
              <a:lnSpc>
                <a:spcPct val="80000"/>
              </a:lnSpc>
              <a:spcAft>
                <a:spcPts val="600"/>
              </a:spcAft>
            </a:pPr>
            <a:r>
              <a:rPr lang="en-US" sz="2400" dirty="0"/>
              <a:t>Alice is not allowed to write </a:t>
            </a:r>
            <a:r>
              <a:rPr lang="en-US" sz="2400" dirty="0">
                <a:latin typeface="Times-Roman" charset="0"/>
              </a:rPr>
              <a:t>BILL</a:t>
            </a:r>
            <a:endParaRPr lang="en-US" sz="2400" dirty="0"/>
          </a:p>
          <a:p>
            <a:pPr eaLnBrk="1" hangingPunct="1">
              <a:lnSpc>
                <a:spcPct val="80000"/>
              </a:lnSpc>
              <a:spcAft>
                <a:spcPts val="600"/>
              </a:spcAft>
            </a:pPr>
            <a:r>
              <a:rPr lang="en-US" sz="2800" dirty="0"/>
              <a:t>Compiler has confused its rights with Alice’s</a:t>
            </a:r>
          </a:p>
        </p:txBody>
      </p:sp>
      <p:grpSp>
        <p:nvGrpSpPr>
          <p:cNvPr id="77829" name="Group 28"/>
          <p:cNvGrpSpPr>
            <a:grpSpLocks/>
          </p:cNvGrpSpPr>
          <p:nvPr/>
        </p:nvGrpSpPr>
        <p:grpSpPr bwMode="auto">
          <a:xfrm>
            <a:off x="685800" y="1752600"/>
            <a:ext cx="7539038" cy="2312988"/>
            <a:chOff x="432" y="1104"/>
            <a:chExt cx="4749" cy="1457"/>
          </a:xfrm>
        </p:grpSpPr>
        <p:sp>
          <p:nvSpPr>
            <p:cNvPr id="77830" name="Line 6"/>
            <p:cNvSpPr>
              <a:spLocks noChangeShapeType="1"/>
            </p:cNvSpPr>
            <p:nvPr/>
          </p:nvSpPr>
          <p:spPr bwMode="auto">
            <a:xfrm flipV="1">
              <a:off x="1133" y="1440"/>
              <a:ext cx="1152" cy="24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1" name="Rectangle 8"/>
            <p:cNvSpPr>
              <a:spLocks noChangeArrowheads="1"/>
            </p:cNvSpPr>
            <p:nvPr/>
          </p:nvSpPr>
          <p:spPr bwMode="auto">
            <a:xfrm>
              <a:off x="508" y="2235"/>
              <a:ext cx="567" cy="326"/>
            </a:xfrm>
            <a:prstGeom prst="rect">
              <a:avLst/>
            </a:prstGeom>
            <a:noFill/>
            <a:ln w="9525">
              <a:noFill/>
              <a:miter lim="800000"/>
              <a:headEnd/>
              <a:tailEnd/>
            </a:ln>
          </p:spPr>
          <p:txBody>
            <a:bodyPr wrap="none">
              <a:prstTxWarp prst="textNoShape">
                <a:avLst/>
              </a:prstTxWarp>
              <a:spAutoFit/>
            </a:bodyPr>
            <a:lstStyle/>
            <a:p>
              <a:pPr eaLnBrk="0" hangingPunct="0"/>
              <a:r>
                <a:rPr lang="en-US"/>
                <a:t>Alice</a:t>
              </a:r>
            </a:p>
          </p:txBody>
        </p:sp>
        <p:sp>
          <p:nvSpPr>
            <p:cNvPr id="77832" name="Rectangle 9"/>
            <p:cNvSpPr>
              <a:spLocks noChangeArrowheads="1"/>
            </p:cNvSpPr>
            <p:nvPr/>
          </p:nvSpPr>
          <p:spPr bwMode="auto">
            <a:xfrm>
              <a:off x="4577" y="225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sp>
          <p:nvSpPr>
            <p:cNvPr id="77833" name="Line 10"/>
            <p:cNvSpPr>
              <a:spLocks noChangeShapeType="1"/>
            </p:cNvSpPr>
            <p:nvPr/>
          </p:nvSpPr>
          <p:spPr bwMode="auto">
            <a:xfrm>
              <a:off x="3293" y="1440"/>
              <a:ext cx="1008"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4" name="Rectangle 18"/>
            <p:cNvSpPr>
              <a:spLocks noChangeArrowheads="1"/>
            </p:cNvSpPr>
            <p:nvPr/>
          </p:nvSpPr>
          <p:spPr bwMode="auto">
            <a:xfrm>
              <a:off x="2357" y="1834"/>
              <a:ext cx="888" cy="326"/>
            </a:xfrm>
            <a:prstGeom prst="rect">
              <a:avLst/>
            </a:prstGeom>
            <a:noFill/>
            <a:ln w="9525">
              <a:noFill/>
              <a:miter lim="800000"/>
              <a:headEnd/>
              <a:tailEnd/>
            </a:ln>
          </p:spPr>
          <p:txBody>
            <a:bodyPr wrap="none">
              <a:prstTxWarp prst="textNoShape">
                <a:avLst/>
              </a:prstTxWarp>
              <a:spAutoFit/>
            </a:bodyPr>
            <a:lstStyle/>
            <a:p>
              <a:pPr eaLnBrk="0" hangingPunct="0"/>
              <a:r>
                <a:rPr lang="en-US"/>
                <a:t>Compiler</a:t>
              </a:r>
            </a:p>
          </p:txBody>
        </p:sp>
        <p:sp>
          <p:nvSpPr>
            <p:cNvPr id="77835" name="Rectangle 19"/>
            <p:cNvSpPr>
              <a:spLocks noChangeArrowheads="1"/>
            </p:cNvSpPr>
            <p:nvPr/>
          </p:nvSpPr>
          <p:spPr bwMode="auto">
            <a:xfrm rot="-651942">
              <a:off x="1251" y="1248"/>
              <a:ext cx="650" cy="326"/>
            </a:xfrm>
            <a:prstGeom prst="rect">
              <a:avLst/>
            </a:prstGeom>
            <a:noFill/>
            <a:ln w="9525">
              <a:noFill/>
              <a:miter lim="800000"/>
              <a:headEnd/>
              <a:tailEnd/>
            </a:ln>
          </p:spPr>
          <p:txBody>
            <a:bodyPr wrap="none">
              <a:prstTxWarp prst="textNoShape">
                <a:avLst/>
              </a:prstTxWarp>
              <a:spAutoFit/>
            </a:bodyPr>
            <a:lstStyle/>
            <a:p>
              <a:pPr eaLnBrk="0" hangingPunct="0"/>
              <a:r>
                <a:rPr lang="en-US"/>
                <a:t>debug</a:t>
              </a:r>
            </a:p>
          </p:txBody>
        </p:sp>
        <p:sp>
          <p:nvSpPr>
            <p:cNvPr id="77836" name="Rectangle 20"/>
            <p:cNvSpPr>
              <a:spLocks noChangeArrowheads="1"/>
            </p:cNvSpPr>
            <p:nvPr/>
          </p:nvSpPr>
          <p:spPr bwMode="auto">
            <a:xfrm rot="-627964">
              <a:off x="1104" y="1584"/>
              <a:ext cx="1128" cy="281"/>
            </a:xfrm>
            <a:prstGeom prst="rect">
              <a:avLst/>
            </a:prstGeom>
            <a:noFill/>
            <a:ln w="9525">
              <a:noFill/>
              <a:miter lim="800000"/>
              <a:headEnd/>
              <a:tailEnd/>
            </a:ln>
          </p:spPr>
          <p:txBody>
            <a:bodyPr wrap="none">
              <a:prstTxWarp prst="textNoShape">
                <a:avLst/>
              </a:prstTxWarp>
              <a:spAutoFit/>
            </a:bodyPr>
            <a:lstStyle/>
            <a:p>
              <a:pPr eaLnBrk="0" hangingPunct="0"/>
              <a:r>
                <a:rPr lang="en-US" sz="2000"/>
                <a:t>filename </a:t>
              </a:r>
              <a:r>
                <a:rPr lang="en-US" sz="2000">
                  <a:latin typeface="Times-Roman" charset="0"/>
                </a:rPr>
                <a:t>BILL</a:t>
              </a:r>
              <a:endParaRPr lang="en-US">
                <a:latin typeface="Times-Roman" charset="0"/>
              </a:endParaRPr>
            </a:p>
          </p:txBody>
        </p:sp>
        <p:sp>
          <p:nvSpPr>
            <p:cNvPr id="77837" name="Rectangle 21"/>
            <p:cNvSpPr>
              <a:spLocks noChangeArrowheads="1"/>
            </p:cNvSpPr>
            <p:nvPr/>
          </p:nvSpPr>
          <p:spPr bwMode="auto">
            <a:xfrm rot="891162">
              <a:off x="3550" y="129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pic>
          <p:nvPicPr>
            <p:cNvPr id="77838" name="Picture 24" descr="alice3Rev.tiff                                                 0010273EMacintosh HD                   BC93A1CC:"/>
            <p:cNvPicPr>
              <a:picLocks noChangeAspect="1" noChangeArrowheads="1"/>
            </p:cNvPicPr>
            <p:nvPr/>
          </p:nvPicPr>
          <p:blipFill>
            <a:blip r:embed="rId3"/>
            <a:srcRect/>
            <a:stretch>
              <a:fillRect/>
            </a:stretch>
          </p:blipFill>
          <p:spPr bwMode="auto">
            <a:xfrm>
              <a:off x="432" y="1248"/>
              <a:ext cx="596" cy="1023"/>
            </a:xfrm>
            <a:prstGeom prst="rect">
              <a:avLst/>
            </a:prstGeom>
            <a:noFill/>
            <a:ln w="9525">
              <a:noFill/>
              <a:miter lim="800000"/>
              <a:headEnd/>
              <a:tailEnd/>
            </a:ln>
          </p:spPr>
        </p:pic>
        <p:pic>
          <p:nvPicPr>
            <p:cNvPr id="77839" name="Picture 25" descr="billGood2.tiff                                                 0010273EMacintosh HD                   BC93A1CC:"/>
            <p:cNvPicPr>
              <a:picLocks noChangeAspect="1" noChangeArrowheads="1"/>
            </p:cNvPicPr>
            <p:nvPr/>
          </p:nvPicPr>
          <p:blipFill>
            <a:blip r:embed="rId4"/>
            <a:srcRect/>
            <a:stretch>
              <a:fillRect/>
            </a:stretch>
          </p:blipFill>
          <p:spPr bwMode="auto">
            <a:xfrm>
              <a:off x="4464" y="1200"/>
              <a:ext cx="717" cy="977"/>
            </a:xfrm>
            <a:prstGeom prst="rect">
              <a:avLst/>
            </a:prstGeom>
            <a:noFill/>
            <a:ln w="9525">
              <a:noFill/>
              <a:miter lim="800000"/>
              <a:headEnd/>
              <a:tailEnd/>
            </a:ln>
          </p:spPr>
        </p:pic>
        <p:pic>
          <p:nvPicPr>
            <p:cNvPr id="77840" name="Picture 26" descr="&#10;billBad2.tiff                                                  0010273EMacintosh HD                   BC93A1CC:"/>
            <p:cNvPicPr>
              <a:picLocks noChangeAspect="1" noChangeArrowheads="1"/>
            </p:cNvPicPr>
            <p:nvPr/>
          </p:nvPicPr>
          <p:blipFill>
            <a:blip r:embed="rId5"/>
            <a:srcRect/>
            <a:stretch>
              <a:fillRect/>
            </a:stretch>
          </p:blipFill>
          <p:spPr bwMode="auto">
            <a:xfrm>
              <a:off x="4477" y="1104"/>
              <a:ext cx="659" cy="1137"/>
            </a:xfrm>
            <a:prstGeom prst="rect">
              <a:avLst/>
            </a:prstGeom>
            <a:noFill/>
            <a:ln w="9525">
              <a:noFill/>
              <a:miter lim="800000"/>
              <a:headEnd/>
              <a:tailEnd/>
            </a:ln>
          </p:spPr>
        </p:pic>
        <p:pic>
          <p:nvPicPr>
            <p:cNvPr id="77841" name="Picture 27" descr="Green 55.tif                                                   00118CF0Macintosh HD                   BC93A1CC:"/>
            <p:cNvPicPr>
              <a:picLocks noChangeAspect="1" noChangeArrowheads="1"/>
            </p:cNvPicPr>
            <p:nvPr/>
          </p:nvPicPr>
          <p:blipFill>
            <a:blip r:embed="rId6"/>
            <a:srcRect/>
            <a:stretch>
              <a:fillRect/>
            </a:stretch>
          </p:blipFill>
          <p:spPr bwMode="auto">
            <a:xfrm>
              <a:off x="2314" y="1152"/>
              <a:ext cx="960" cy="63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checkerboard(across)">
                                      <p:cBhvr>
                                        <p:cTn id="7" dur="500"/>
                                        <p:tgtEl>
                                          <p:spTgt spid="210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checkerboard(across)">
                                      <p:cBhvr>
                                        <p:cTn id="12" dur="500"/>
                                        <p:tgtEl>
                                          <p:spTgt spid="210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5" presetClass="entr" presetSubtype="10" fill="hold" grpId="0" nodeType="with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animEffect transition="in" filter="checkerboard(across)">
                                      <p:cBhvr>
                                        <p:cTn id="15" dur="500"/>
                                        <p:tgtEl>
                                          <p:spTgt spid="2109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10947">
                                            <p:txEl>
                                              <p:pRg st="3" end="3"/>
                                            </p:txEl>
                                          </p:spTgt>
                                        </p:tgtEl>
                                        <p:attrNameLst>
                                          <p:attrName>style.visibility</p:attrName>
                                        </p:attrNameLst>
                                      </p:cBhvr>
                                      <p:to>
                                        <p:strVal val="visible"/>
                                      </p:to>
                                    </p:set>
                                    <p:animEffect transition="in" filter="checkerboard(across)">
                                      <p:cBhvr>
                                        <p:cTn id="20" dur="500"/>
                                        <p:tgtEl>
                                          <p:spTgt spid="2109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B5C7B41-8250-6D4B-8149-DE9725AD2273}" type="slidenum">
              <a:rPr lang="en-US" smtClean="0">
                <a:latin typeface="Times New Roman" charset="0"/>
              </a:rPr>
              <a:pPr/>
              <a:t>76</a:t>
            </a:fld>
            <a:endParaRPr lang="en-US">
              <a:latin typeface="Times New Roman" charset="0"/>
            </a:endParaRPr>
          </a:p>
        </p:txBody>
      </p:sp>
      <p:sp>
        <p:nvSpPr>
          <p:cNvPr id="78851" name="Rectangle 2"/>
          <p:cNvSpPr>
            <a:spLocks noGrp="1" noChangeArrowheads="1"/>
          </p:cNvSpPr>
          <p:nvPr>
            <p:ph type="title"/>
          </p:nvPr>
        </p:nvSpPr>
        <p:spPr>
          <a:xfrm>
            <a:off x="685800" y="228600"/>
            <a:ext cx="7772400" cy="1066800"/>
          </a:xfrm>
        </p:spPr>
        <p:txBody>
          <a:bodyPr/>
          <a:lstStyle/>
          <a:p>
            <a:pPr eaLnBrk="1" hangingPunct="1"/>
            <a:r>
              <a:rPr lang="en-US"/>
              <a:t>Confused Deputy</a:t>
            </a:r>
          </a:p>
        </p:txBody>
      </p:sp>
      <p:sp>
        <p:nvSpPr>
          <p:cNvPr id="211971" name="Rectangle 3"/>
          <p:cNvSpPr>
            <a:spLocks noGrp="1" noChangeArrowheads="1"/>
          </p:cNvSpPr>
          <p:nvPr>
            <p:ph type="body" idx="1"/>
          </p:nvPr>
        </p:nvSpPr>
        <p:spPr>
          <a:xfrm>
            <a:off x="685800" y="1447800"/>
            <a:ext cx="8077200" cy="4572000"/>
          </a:xfrm>
        </p:spPr>
        <p:txBody>
          <a:bodyPr/>
          <a:lstStyle/>
          <a:p>
            <a:pPr eaLnBrk="1" hangingPunct="1">
              <a:spcAft>
                <a:spcPts val="600"/>
              </a:spcAft>
            </a:pPr>
            <a:r>
              <a:rPr lang="en-US" sz="2800" dirty="0"/>
              <a:t>Compiler acting for Alice is confused</a:t>
            </a:r>
          </a:p>
          <a:p>
            <a:pPr eaLnBrk="1" hangingPunct="1">
              <a:spcAft>
                <a:spcPts val="600"/>
              </a:spcAft>
            </a:pPr>
            <a:r>
              <a:rPr lang="en-US" sz="2800" dirty="0"/>
              <a:t>There has been a separation of </a:t>
            </a:r>
            <a:r>
              <a:rPr lang="en-US" sz="2800" b="1" dirty="0">
                <a:solidFill>
                  <a:schemeClr val="accent2"/>
                </a:solidFill>
              </a:rPr>
              <a:t>authority</a:t>
            </a:r>
            <a:r>
              <a:rPr lang="en-US" sz="2800" dirty="0"/>
              <a:t> from the </a:t>
            </a:r>
            <a:r>
              <a:rPr lang="en-US" sz="2800" b="1" dirty="0">
                <a:solidFill>
                  <a:schemeClr val="accent2"/>
                </a:solidFill>
              </a:rPr>
              <a:t>purpose</a:t>
            </a:r>
            <a:r>
              <a:rPr lang="en-US" sz="2800" dirty="0"/>
              <a:t> for which it is used</a:t>
            </a:r>
          </a:p>
          <a:p>
            <a:pPr eaLnBrk="1" hangingPunct="1">
              <a:spcAft>
                <a:spcPts val="600"/>
              </a:spcAft>
            </a:pPr>
            <a:r>
              <a:rPr lang="en-US" sz="2800" dirty="0"/>
              <a:t>With </a:t>
            </a:r>
            <a:r>
              <a:rPr lang="en-US" sz="2800" dirty="0" err="1"/>
              <a:t>ACLs</a:t>
            </a:r>
            <a:r>
              <a:rPr lang="en-US" sz="2800" dirty="0"/>
              <a:t>, more difficult to prevent this</a:t>
            </a:r>
          </a:p>
          <a:p>
            <a:pPr eaLnBrk="1" hangingPunct="1">
              <a:spcAft>
                <a:spcPts val="600"/>
              </a:spcAft>
            </a:pPr>
            <a:r>
              <a:rPr lang="en-US" sz="2800" dirty="0"/>
              <a:t>With Capabilities, easier to prevent problem</a:t>
            </a:r>
          </a:p>
          <a:p>
            <a:pPr lvl="1" eaLnBrk="1" hangingPunct="1">
              <a:spcAft>
                <a:spcPts val="600"/>
              </a:spcAft>
            </a:pPr>
            <a:r>
              <a:rPr lang="en-US" sz="2400" dirty="0"/>
              <a:t>Must maintain association between authority and intended purpose</a:t>
            </a:r>
          </a:p>
          <a:p>
            <a:pPr lvl="0" eaLnBrk="1" hangingPunct="1">
              <a:spcAft>
                <a:spcPts val="600"/>
              </a:spcAft>
            </a:pPr>
            <a:r>
              <a:rPr lang="en-US" sz="2800" dirty="0"/>
              <a:t>Capabilities </a:t>
            </a:r>
            <a:r>
              <a:rPr lang="en-US" sz="2800" dirty="0" err="1">
                <a:sym typeface="Symbol" charset="2"/>
              </a:rPr>
              <a:t></a:t>
            </a:r>
            <a:r>
              <a:rPr lang="en-US" sz="2800" dirty="0">
                <a:latin typeface="Comic Sans MS" charset="0"/>
                <a:sym typeface="Symbol" charset="2"/>
              </a:rPr>
              <a:t> </a:t>
            </a:r>
            <a:r>
              <a:rPr lang="en-US" sz="2800" dirty="0"/>
              <a:t>easy to </a:t>
            </a:r>
            <a:r>
              <a:rPr lang="en-US" sz="2800" b="1" dirty="0">
                <a:solidFill>
                  <a:schemeClr val="hlink"/>
                </a:solidFill>
              </a:rPr>
              <a:t>delegate</a:t>
            </a:r>
            <a:r>
              <a:rPr lang="en-US" sz="2800" dirty="0"/>
              <a:t> authority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ox(out)">
                                      <p:cBhvr>
                                        <p:cTn id="7" dur="500"/>
                                        <p:tgtEl>
                                          <p:spTgt spid="211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ox(out)">
                                      <p:cBhvr>
                                        <p:cTn id="12" dur="500"/>
                                        <p:tgtEl>
                                          <p:spTgt spid="211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ox(out)">
                                      <p:cBhvr>
                                        <p:cTn id="17" dur="500"/>
                                        <p:tgtEl>
                                          <p:spTgt spid="211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ox(out)">
                                      <p:cBhvr>
                                        <p:cTn id="22" dur="500"/>
                                        <p:tgtEl>
                                          <p:spTgt spid="2119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ox(out)">
                                      <p:cBhvr>
                                        <p:cTn id="27" dur="500"/>
                                        <p:tgtEl>
                                          <p:spTgt spid="2119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ox(out)">
                                      <p:cBhvr>
                                        <p:cTn id="32" dur="500"/>
                                        <p:tgtEl>
                                          <p:spTgt spid="2119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F5A00B0-74AC-C847-A5CF-E7A4B38DD883}" type="slidenum">
              <a:rPr lang="en-US" smtClean="0">
                <a:latin typeface="Times New Roman" charset="0"/>
              </a:rPr>
              <a:pPr/>
              <a:t>77</a:t>
            </a:fld>
            <a:endParaRPr lang="en-US">
              <a:latin typeface="Times New Roman" charset="0"/>
            </a:endParaRPr>
          </a:p>
        </p:txBody>
      </p:sp>
      <p:sp>
        <p:nvSpPr>
          <p:cNvPr id="79875" name="Rectangle 2"/>
          <p:cNvSpPr>
            <a:spLocks noGrp="1" noChangeArrowheads="1"/>
          </p:cNvSpPr>
          <p:nvPr>
            <p:ph type="title"/>
          </p:nvPr>
        </p:nvSpPr>
        <p:spPr>
          <a:xfrm>
            <a:off x="685800" y="381000"/>
            <a:ext cx="7772400" cy="914400"/>
          </a:xfrm>
        </p:spPr>
        <p:txBody>
          <a:bodyPr/>
          <a:lstStyle/>
          <a:p>
            <a:pPr eaLnBrk="1" hangingPunct="1"/>
            <a:r>
              <a:rPr lang="en-US" dirty="0" err="1"/>
              <a:t>ACLs</a:t>
            </a:r>
            <a:r>
              <a:rPr lang="en-US" dirty="0"/>
              <a:t> </a:t>
            </a:r>
            <a:r>
              <a:rPr lang="en-US" dirty="0" err="1"/>
              <a:t>vs</a:t>
            </a:r>
            <a:r>
              <a:rPr lang="en-US" dirty="0"/>
              <a:t> Capabilities</a:t>
            </a:r>
          </a:p>
        </p:txBody>
      </p:sp>
      <p:sp>
        <p:nvSpPr>
          <p:cNvPr id="343043" name="Rectangle 3"/>
          <p:cNvSpPr>
            <a:spLocks noGrp="1" noChangeArrowheads="1"/>
          </p:cNvSpPr>
          <p:nvPr>
            <p:ph type="body" idx="1"/>
          </p:nvPr>
        </p:nvSpPr>
        <p:spPr>
          <a:xfrm>
            <a:off x="685800" y="1371600"/>
            <a:ext cx="7848600" cy="4724400"/>
          </a:xfrm>
        </p:spPr>
        <p:txBody>
          <a:bodyPr/>
          <a:lstStyle/>
          <a:p>
            <a:pPr eaLnBrk="1" hangingPunct="1">
              <a:lnSpc>
                <a:spcPct val="90000"/>
              </a:lnSpc>
            </a:pPr>
            <a:r>
              <a:rPr lang="en-US" sz="2800" dirty="0" err="1"/>
              <a:t>ACLs</a:t>
            </a:r>
            <a:endParaRPr lang="en-US" sz="2800" dirty="0"/>
          </a:p>
          <a:p>
            <a:pPr lvl="1" eaLnBrk="1" hangingPunct="1">
              <a:lnSpc>
                <a:spcPct val="90000"/>
              </a:lnSpc>
            </a:pPr>
            <a:r>
              <a:rPr lang="en-US" sz="2400" dirty="0"/>
              <a:t>Good when users manage their own files</a:t>
            </a:r>
          </a:p>
          <a:p>
            <a:pPr lvl="1" eaLnBrk="1" hangingPunct="1">
              <a:lnSpc>
                <a:spcPct val="90000"/>
              </a:lnSpc>
            </a:pPr>
            <a:r>
              <a:rPr lang="en-US" sz="2400" dirty="0"/>
              <a:t>Protection is data-oriented</a:t>
            </a:r>
          </a:p>
          <a:p>
            <a:pPr lvl="1" eaLnBrk="1" hangingPunct="1">
              <a:lnSpc>
                <a:spcPct val="90000"/>
              </a:lnSpc>
            </a:pPr>
            <a:r>
              <a:rPr lang="en-US" sz="2400" dirty="0"/>
              <a:t>Easy to change rights to a resource</a:t>
            </a:r>
          </a:p>
          <a:p>
            <a:pPr eaLnBrk="1" hangingPunct="1">
              <a:lnSpc>
                <a:spcPct val="90000"/>
              </a:lnSpc>
            </a:pPr>
            <a:r>
              <a:rPr lang="en-US" sz="2800" dirty="0"/>
              <a:t>Capabilities</a:t>
            </a:r>
          </a:p>
          <a:p>
            <a:pPr lvl="1" eaLnBrk="1" hangingPunct="1">
              <a:lnSpc>
                <a:spcPct val="90000"/>
              </a:lnSpc>
            </a:pPr>
            <a:r>
              <a:rPr lang="en-US" sz="2400" dirty="0"/>
              <a:t>Easy to delegate </a:t>
            </a:r>
            <a:r>
              <a:rPr lang="en-US" sz="2400" dirty="0" err="1">
                <a:sym typeface="Symbol" charset="2"/>
              </a:rPr>
              <a:t></a:t>
            </a:r>
            <a:r>
              <a:rPr lang="en-US" sz="2400" dirty="0">
                <a:sym typeface="Symbol" charset="2"/>
              </a:rPr>
              <a:t> </a:t>
            </a:r>
            <a:r>
              <a:rPr lang="en-US" sz="2400" dirty="0"/>
              <a:t>avoid the </a:t>
            </a:r>
            <a:r>
              <a:rPr lang="en-US" sz="2400" dirty="0">
                <a:hlinkClick r:id="rId3"/>
              </a:rPr>
              <a:t>confused deputy</a:t>
            </a:r>
            <a:endParaRPr lang="en-US" sz="2400" dirty="0"/>
          </a:p>
          <a:p>
            <a:pPr lvl="1" eaLnBrk="1" hangingPunct="1">
              <a:lnSpc>
                <a:spcPct val="90000"/>
              </a:lnSpc>
            </a:pPr>
            <a:r>
              <a:rPr lang="en-US" sz="2400" dirty="0"/>
              <a:t>Easy to add/delete users</a:t>
            </a:r>
          </a:p>
          <a:p>
            <a:pPr lvl="1" eaLnBrk="1" hangingPunct="1">
              <a:lnSpc>
                <a:spcPct val="90000"/>
              </a:lnSpc>
            </a:pPr>
            <a:r>
              <a:rPr lang="en-US" sz="2400" dirty="0"/>
              <a:t>More difficult to implement</a:t>
            </a:r>
          </a:p>
          <a:p>
            <a:pPr lvl="1" eaLnBrk="1" hangingPunct="1">
              <a:lnSpc>
                <a:spcPct val="90000"/>
              </a:lnSpc>
            </a:pPr>
            <a:r>
              <a:rPr lang="en-US" sz="2400" dirty="0"/>
              <a:t>The “Zen of information security”</a:t>
            </a:r>
          </a:p>
          <a:p>
            <a:pPr eaLnBrk="1" hangingPunct="1">
              <a:lnSpc>
                <a:spcPct val="90000"/>
              </a:lnSpc>
            </a:pPr>
            <a:r>
              <a:rPr lang="en-US" sz="2800" dirty="0"/>
              <a:t>Capabilities loved by academics </a:t>
            </a:r>
          </a:p>
          <a:p>
            <a:pPr lvl="1" eaLnBrk="1" hangingPunct="1">
              <a:lnSpc>
                <a:spcPct val="90000"/>
              </a:lnSpc>
            </a:pPr>
            <a:r>
              <a:rPr lang="en-US" sz="2400" dirty="0">
                <a:hlinkClick r:id="rId4"/>
              </a:rPr>
              <a:t>Capability Myths Demolished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ox(out)">
                                      <p:cBhvr>
                                        <p:cTn id="7" dur="500"/>
                                        <p:tgtEl>
                                          <p:spTgt spid="343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43043">
                                            <p:txEl>
                                              <p:pRg st="1" end="1"/>
                                            </p:txEl>
                                          </p:spTgt>
                                        </p:tgtEl>
                                        <p:attrNameLst>
                                          <p:attrName>style.visibility</p:attrName>
                                        </p:attrNameLst>
                                      </p:cBhvr>
                                      <p:to>
                                        <p:strVal val="visible"/>
                                      </p:to>
                                    </p:set>
                                    <p:animEffect transition="in" filter="box(out)">
                                      <p:cBhvr>
                                        <p:cTn id="10" dur="500"/>
                                        <p:tgtEl>
                                          <p:spTgt spid="34304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43043">
                                            <p:txEl>
                                              <p:pRg st="2" end="2"/>
                                            </p:txEl>
                                          </p:spTgt>
                                        </p:tgtEl>
                                        <p:attrNameLst>
                                          <p:attrName>style.visibility</p:attrName>
                                        </p:attrNameLst>
                                      </p:cBhvr>
                                      <p:to>
                                        <p:strVal val="visible"/>
                                      </p:to>
                                    </p:set>
                                    <p:animEffect transition="in" filter="box(out)">
                                      <p:cBhvr>
                                        <p:cTn id="13" dur="500"/>
                                        <p:tgtEl>
                                          <p:spTgt spid="34304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43043">
                                            <p:txEl>
                                              <p:pRg st="3" end="3"/>
                                            </p:txEl>
                                          </p:spTgt>
                                        </p:tgtEl>
                                        <p:attrNameLst>
                                          <p:attrName>style.visibility</p:attrName>
                                        </p:attrNameLst>
                                      </p:cBhvr>
                                      <p:to>
                                        <p:strVal val="visible"/>
                                      </p:to>
                                    </p:set>
                                    <p:animEffect transition="in" filter="box(out)">
                                      <p:cBhvr>
                                        <p:cTn id="16" dur="500"/>
                                        <p:tgtEl>
                                          <p:spTgt spid="343043">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43043">
                                            <p:txEl>
                                              <p:pRg st="4" end="4"/>
                                            </p:txEl>
                                          </p:spTgt>
                                        </p:tgtEl>
                                        <p:attrNameLst>
                                          <p:attrName>style.visibility</p:attrName>
                                        </p:attrNameLst>
                                      </p:cBhvr>
                                      <p:to>
                                        <p:strVal val="visible"/>
                                      </p:to>
                                    </p:set>
                                    <p:animEffect transition="in" filter="box(out)">
                                      <p:cBhvr>
                                        <p:cTn id="21" dur="500"/>
                                        <p:tgtEl>
                                          <p:spTgt spid="34304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43043">
                                            <p:txEl>
                                              <p:pRg st="5" end="5"/>
                                            </p:txEl>
                                          </p:spTgt>
                                        </p:tgtEl>
                                        <p:attrNameLst>
                                          <p:attrName>style.visibility</p:attrName>
                                        </p:attrNameLst>
                                      </p:cBhvr>
                                      <p:to>
                                        <p:strVal val="visible"/>
                                      </p:to>
                                    </p:set>
                                    <p:animEffect transition="in" filter="box(out)">
                                      <p:cBhvr>
                                        <p:cTn id="24" dur="500"/>
                                        <p:tgtEl>
                                          <p:spTgt spid="34304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43043">
                                            <p:txEl>
                                              <p:pRg st="6" end="6"/>
                                            </p:txEl>
                                          </p:spTgt>
                                        </p:tgtEl>
                                        <p:attrNameLst>
                                          <p:attrName>style.visibility</p:attrName>
                                        </p:attrNameLst>
                                      </p:cBhvr>
                                      <p:to>
                                        <p:strVal val="visible"/>
                                      </p:to>
                                    </p:set>
                                    <p:animEffect transition="in" filter="box(out)">
                                      <p:cBhvr>
                                        <p:cTn id="27" dur="500"/>
                                        <p:tgtEl>
                                          <p:spTgt spid="343043">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43043">
                                            <p:txEl>
                                              <p:pRg st="7" end="7"/>
                                            </p:txEl>
                                          </p:spTgt>
                                        </p:tgtEl>
                                        <p:attrNameLst>
                                          <p:attrName>style.visibility</p:attrName>
                                        </p:attrNameLst>
                                      </p:cBhvr>
                                      <p:to>
                                        <p:strVal val="visible"/>
                                      </p:to>
                                    </p:set>
                                    <p:animEffect transition="in" filter="box(out)">
                                      <p:cBhvr>
                                        <p:cTn id="30" dur="500"/>
                                        <p:tgtEl>
                                          <p:spTgt spid="343043">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343043">
                                            <p:txEl>
                                              <p:pRg st="8" end="8"/>
                                            </p:txEl>
                                          </p:spTgt>
                                        </p:tgtEl>
                                        <p:attrNameLst>
                                          <p:attrName>style.visibility</p:attrName>
                                        </p:attrNameLst>
                                      </p:cBhvr>
                                      <p:to>
                                        <p:strVal val="visible"/>
                                      </p:to>
                                    </p:set>
                                    <p:animEffect transition="in" filter="box(out)">
                                      <p:cBhvr>
                                        <p:cTn id="33" dur="500"/>
                                        <p:tgtEl>
                                          <p:spTgt spid="343043">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43043">
                                            <p:txEl>
                                              <p:pRg st="9" end="9"/>
                                            </p:txEl>
                                          </p:spTgt>
                                        </p:tgtEl>
                                        <p:attrNameLst>
                                          <p:attrName>style.visibility</p:attrName>
                                        </p:attrNameLst>
                                      </p:cBhvr>
                                      <p:to>
                                        <p:strVal val="visible"/>
                                      </p:to>
                                    </p:set>
                                    <p:animEffect transition="in" filter="box(out)">
                                      <p:cBhvr>
                                        <p:cTn id="38" dur="500"/>
                                        <p:tgtEl>
                                          <p:spTgt spid="343043">
                                            <p:txEl>
                                              <p:pRg st="9" end="9"/>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
                                        </p:tgtEl>
                                      </p:cMediaNode>
                                    </p:audio>
                                  </p:subTnLst>
                                </p:cTn>
                              </p:par>
                              <p:par>
                                <p:cTn id="39" presetID="4" presetClass="entr" presetSubtype="32" fill="hold" grpId="0" nodeType="withEffect">
                                  <p:stCondLst>
                                    <p:cond delay="0"/>
                                  </p:stCondLst>
                                  <p:childTnLst>
                                    <p:set>
                                      <p:cBhvr>
                                        <p:cTn id="40" dur="1" fill="hold">
                                          <p:stCondLst>
                                            <p:cond delay="0"/>
                                          </p:stCondLst>
                                        </p:cTn>
                                        <p:tgtEl>
                                          <p:spTgt spid="343043">
                                            <p:txEl>
                                              <p:pRg st="10" end="10"/>
                                            </p:txEl>
                                          </p:spTgt>
                                        </p:tgtEl>
                                        <p:attrNameLst>
                                          <p:attrName>style.visibility</p:attrName>
                                        </p:attrNameLst>
                                      </p:cBhvr>
                                      <p:to>
                                        <p:strVal val="visible"/>
                                      </p:to>
                                    </p:set>
                                    <p:animEffect transition="in" filter="box(out)">
                                      <p:cBhvr>
                                        <p:cTn id="41" dur="500"/>
                                        <p:tgtEl>
                                          <p:spTgt spid="343043">
                                            <p:txEl>
                                              <p:pRg st="10" end="1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3C2E01B-603F-614E-9FD8-8842267980BB}" type="slidenum">
              <a:rPr lang="en-US" smtClean="0">
                <a:latin typeface="Times New Roman" charset="0"/>
              </a:rPr>
              <a:pPr/>
              <a:t>78</a:t>
            </a:fld>
            <a:endParaRPr lang="en-US">
              <a:latin typeface="Times New Roman" charset="0"/>
            </a:endParaRPr>
          </a:p>
        </p:txBody>
      </p:sp>
      <p:sp>
        <p:nvSpPr>
          <p:cNvPr id="80899" name="Rectangle 2"/>
          <p:cNvSpPr>
            <a:spLocks noGrp="1" noChangeArrowheads="1"/>
          </p:cNvSpPr>
          <p:nvPr>
            <p:ph type="title"/>
          </p:nvPr>
        </p:nvSpPr>
        <p:spPr>
          <a:xfrm>
            <a:off x="685800" y="1676400"/>
            <a:ext cx="7848600" cy="1600200"/>
          </a:xfrm>
        </p:spPr>
        <p:txBody>
          <a:bodyPr/>
          <a:lstStyle/>
          <a:p>
            <a:pPr eaLnBrk="1" hangingPunct="1"/>
            <a:r>
              <a:rPr lang="en-US"/>
              <a:t>Multilevel Security (MLS) Models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3C1A06D-C2B4-764B-930F-546C28CA14A8}" type="slidenum">
              <a:rPr lang="en-US" smtClean="0">
                <a:latin typeface="Times New Roman" charset="0"/>
              </a:rPr>
              <a:pPr/>
              <a:t>79</a:t>
            </a:fld>
            <a:endParaRPr lang="en-US">
              <a:latin typeface="Times New Roman" charset="0"/>
            </a:endParaRPr>
          </a:p>
        </p:txBody>
      </p:sp>
      <p:sp>
        <p:nvSpPr>
          <p:cNvPr id="81923" name="Rectangle 2"/>
          <p:cNvSpPr>
            <a:spLocks noGrp="1" noChangeArrowheads="1"/>
          </p:cNvSpPr>
          <p:nvPr>
            <p:ph type="title"/>
          </p:nvPr>
        </p:nvSpPr>
        <p:spPr>
          <a:xfrm>
            <a:off x="533400" y="381000"/>
            <a:ext cx="8077200" cy="1371600"/>
          </a:xfrm>
        </p:spPr>
        <p:txBody>
          <a:bodyPr/>
          <a:lstStyle/>
          <a:p>
            <a:pPr eaLnBrk="1" hangingPunct="1"/>
            <a:r>
              <a:rPr lang="en-US"/>
              <a:t>Classifications and Clearances</a:t>
            </a:r>
          </a:p>
        </p:txBody>
      </p:sp>
      <p:sp>
        <p:nvSpPr>
          <p:cNvPr id="81924"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b="1" dirty="0">
                <a:solidFill>
                  <a:schemeClr val="hlink"/>
                </a:solidFill>
              </a:rPr>
              <a:t>Classifications</a:t>
            </a:r>
            <a:r>
              <a:rPr lang="en-US" dirty="0"/>
              <a:t> apply to </a:t>
            </a:r>
            <a:r>
              <a:rPr lang="en-US" b="1" dirty="0">
                <a:solidFill>
                  <a:schemeClr val="hlink"/>
                </a:solidFill>
              </a:rPr>
              <a:t>objects</a:t>
            </a:r>
            <a:endParaRPr lang="en-US" dirty="0">
              <a:solidFill>
                <a:schemeClr val="hlink"/>
              </a:solidFill>
            </a:endParaRPr>
          </a:p>
          <a:p>
            <a:pPr eaLnBrk="1" hangingPunct="1">
              <a:lnSpc>
                <a:spcPct val="90000"/>
              </a:lnSpc>
            </a:pPr>
            <a:r>
              <a:rPr lang="en-US" b="1" dirty="0">
                <a:solidFill>
                  <a:schemeClr val="hlink"/>
                </a:solidFill>
              </a:rPr>
              <a:t>Clearances</a:t>
            </a:r>
            <a:r>
              <a:rPr lang="en-US" dirty="0"/>
              <a:t> apply to </a:t>
            </a:r>
            <a:r>
              <a:rPr lang="en-US" b="1" dirty="0">
                <a:solidFill>
                  <a:schemeClr val="hlink"/>
                </a:solidFill>
              </a:rPr>
              <a:t>subjects</a:t>
            </a:r>
            <a:endParaRPr lang="en-US" dirty="0">
              <a:solidFill>
                <a:schemeClr val="hlink"/>
              </a:solidFill>
            </a:endParaRPr>
          </a:p>
          <a:p>
            <a:pPr eaLnBrk="1" hangingPunct="1">
              <a:lnSpc>
                <a:spcPct val="90000"/>
              </a:lnSpc>
            </a:pPr>
            <a:r>
              <a:rPr lang="en-US" dirty="0"/>
              <a:t>US Department of Defense (</a:t>
            </a:r>
            <a:r>
              <a:rPr lang="en-US" dirty="0" err="1"/>
              <a:t>DoD</a:t>
            </a:r>
            <a:r>
              <a:rPr lang="en-US" dirty="0"/>
              <a:t>) uses 4 levels:</a:t>
            </a:r>
          </a:p>
          <a:p>
            <a:pPr lvl="1" eaLnBrk="1" hangingPunct="1">
              <a:lnSpc>
                <a:spcPct val="90000"/>
              </a:lnSpc>
              <a:buFontTx/>
              <a:buNone/>
            </a:pPr>
            <a:r>
              <a:rPr lang="en-US" b="1" dirty="0">
                <a:latin typeface="Times-Roman" charset="0"/>
              </a:rPr>
              <a:t>	TOP SECRET</a:t>
            </a:r>
          </a:p>
          <a:p>
            <a:pPr lvl="1" eaLnBrk="1" hangingPunct="1">
              <a:lnSpc>
                <a:spcPct val="90000"/>
              </a:lnSpc>
              <a:buFontTx/>
              <a:buNone/>
            </a:pPr>
            <a:r>
              <a:rPr lang="en-US" b="1" dirty="0">
                <a:latin typeface="Times-Roman" charset="0"/>
              </a:rPr>
              <a:t>	SECRET</a:t>
            </a:r>
          </a:p>
          <a:p>
            <a:pPr lvl="1" eaLnBrk="1" hangingPunct="1">
              <a:lnSpc>
                <a:spcPct val="90000"/>
              </a:lnSpc>
              <a:buFontTx/>
              <a:buNone/>
            </a:pPr>
            <a:r>
              <a:rPr lang="en-US" b="1" dirty="0">
                <a:latin typeface="Times-Roman" charset="0"/>
              </a:rPr>
              <a:t>	CONFIDENTIAL</a:t>
            </a:r>
          </a:p>
          <a:p>
            <a:pPr lvl="1" eaLnBrk="1" hangingPunct="1">
              <a:lnSpc>
                <a:spcPct val="90000"/>
              </a:lnSpc>
              <a:buFontTx/>
              <a:buNone/>
            </a:pPr>
            <a:r>
              <a:rPr lang="en-US" b="1" dirty="0">
                <a:latin typeface="Times-Roman" charset="0"/>
              </a:rPr>
              <a:t>	UNCLASSIFIED</a:t>
            </a:r>
            <a:endParaRPr lang="en-US" dirty="0">
              <a:latin typeface="Times-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976C4EE-BEB3-6449-AF5C-D1F7DCFDDD7F}" type="slidenum">
              <a:rPr lang="en-US" smtClean="0">
                <a:latin typeface="Times New Roman" charset="0"/>
              </a:rPr>
              <a:pPr/>
              <a:t>8</a:t>
            </a:fld>
            <a:endParaRPr lang="en-US">
              <a:latin typeface="Times New Roman" charset="0"/>
            </a:endParaRPr>
          </a:p>
        </p:txBody>
      </p:sp>
      <p:sp>
        <p:nvSpPr>
          <p:cNvPr id="20483" name="Rectangle 2"/>
          <p:cNvSpPr>
            <a:spLocks noGrp="1" noChangeArrowheads="1"/>
          </p:cNvSpPr>
          <p:nvPr>
            <p:ph type="title"/>
          </p:nvPr>
        </p:nvSpPr>
        <p:spPr/>
        <p:txBody>
          <a:bodyPr/>
          <a:lstStyle/>
          <a:p>
            <a:pPr eaLnBrk="1" hangingPunct="1"/>
            <a:r>
              <a:rPr lang="en-US" dirty="0"/>
              <a:t>Why Passwords?</a:t>
            </a:r>
          </a:p>
        </p:txBody>
      </p:sp>
      <p:sp>
        <p:nvSpPr>
          <p:cNvPr id="158723" name="Rectangle 3"/>
          <p:cNvSpPr>
            <a:spLocks noGrp="1" noChangeArrowheads="1"/>
          </p:cNvSpPr>
          <p:nvPr>
            <p:ph type="body" idx="1"/>
          </p:nvPr>
        </p:nvSpPr>
        <p:spPr/>
        <p:txBody>
          <a:bodyPr/>
          <a:lstStyle/>
          <a:p>
            <a:pPr eaLnBrk="1" hangingPunct="1">
              <a:spcAft>
                <a:spcPts val="600"/>
              </a:spcAft>
            </a:pPr>
            <a:r>
              <a:rPr lang="en-US" dirty="0"/>
              <a:t>Why is “something you know” more popular than “something you have” and “something you are”?</a:t>
            </a:r>
          </a:p>
          <a:p>
            <a:pPr eaLnBrk="1" hangingPunct="1">
              <a:spcAft>
                <a:spcPts val="600"/>
              </a:spcAft>
            </a:pPr>
            <a:r>
              <a:rPr lang="en-US" b="1" dirty="0">
                <a:solidFill>
                  <a:schemeClr val="accent2"/>
                </a:solidFill>
              </a:rPr>
              <a:t>Cost</a:t>
            </a:r>
            <a:r>
              <a:rPr lang="en-US" dirty="0"/>
              <a:t>: passwords are free</a:t>
            </a:r>
          </a:p>
          <a:p>
            <a:pPr eaLnBrk="1" hangingPunct="1">
              <a:spcAft>
                <a:spcPts val="600"/>
              </a:spcAft>
            </a:pPr>
            <a:r>
              <a:rPr lang="en-US" b="1" dirty="0">
                <a:solidFill>
                  <a:schemeClr val="accent2"/>
                </a:solidFill>
              </a:rPr>
              <a:t>Convenience</a:t>
            </a:r>
            <a:r>
              <a:rPr lang="en-US" dirty="0"/>
              <a:t>: easier for </a:t>
            </a:r>
            <a:r>
              <a:rPr lang="en-US" dirty="0" err="1"/>
              <a:t>sysadmin</a:t>
            </a:r>
            <a:r>
              <a:rPr lang="en-US" dirty="0"/>
              <a:t> to reset </a:t>
            </a:r>
            <a:r>
              <a:rPr lang="en-US" dirty="0" err="1"/>
              <a:t>pwd</a:t>
            </a:r>
            <a:r>
              <a:rPr lang="en-US" dirty="0"/>
              <a:t> than to issue a new thumb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05DA858-A38C-9F4C-B2B2-53CCEAE7F457}" type="slidenum">
              <a:rPr lang="en-US" smtClean="0">
                <a:latin typeface="Times New Roman" charset="0"/>
              </a:rPr>
              <a:pPr/>
              <a:t>80</a:t>
            </a:fld>
            <a:endParaRPr lang="en-US">
              <a:latin typeface="Times New Roman" charset="0"/>
            </a:endParaRPr>
          </a:p>
        </p:txBody>
      </p:sp>
      <p:sp>
        <p:nvSpPr>
          <p:cNvPr id="82947" name="Rectangle 2"/>
          <p:cNvSpPr>
            <a:spLocks noGrp="1" noChangeArrowheads="1"/>
          </p:cNvSpPr>
          <p:nvPr>
            <p:ph type="title"/>
          </p:nvPr>
        </p:nvSpPr>
        <p:spPr>
          <a:xfrm>
            <a:off x="685800" y="533400"/>
            <a:ext cx="7772400" cy="1143000"/>
          </a:xfrm>
        </p:spPr>
        <p:txBody>
          <a:bodyPr/>
          <a:lstStyle/>
          <a:p>
            <a:pPr eaLnBrk="1" hangingPunct="1"/>
            <a:r>
              <a:rPr lang="en-US"/>
              <a:t>Clearances and Classification</a:t>
            </a:r>
          </a:p>
        </p:txBody>
      </p:sp>
      <p:sp>
        <p:nvSpPr>
          <p:cNvPr id="82948" name="Rectangle 3"/>
          <p:cNvSpPr>
            <a:spLocks noGrp="1" noChangeArrowheads="1"/>
          </p:cNvSpPr>
          <p:nvPr>
            <p:ph type="body" idx="1"/>
          </p:nvPr>
        </p:nvSpPr>
        <p:spPr>
          <a:xfrm>
            <a:off x="685800" y="1752600"/>
            <a:ext cx="7848600" cy="4267200"/>
          </a:xfrm>
        </p:spPr>
        <p:txBody>
          <a:bodyPr/>
          <a:lstStyle/>
          <a:p>
            <a:pPr eaLnBrk="1" hangingPunct="1">
              <a:lnSpc>
                <a:spcPct val="90000"/>
              </a:lnSpc>
            </a:pPr>
            <a:r>
              <a:rPr lang="en-US" dirty="0"/>
              <a:t>To obtain a </a:t>
            </a:r>
            <a:r>
              <a:rPr lang="en-US" b="1" dirty="0">
                <a:latin typeface="Times-Roman" charset="0"/>
              </a:rPr>
              <a:t>SECRET</a:t>
            </a:r>
            <a:r>
              <a:rPr lang="en-US" dirty="0"/>
              <a:t> clearance requires a routine background check</a:t>
            </a:r>
          </a:p>
          <a:p>
            <a:pPr eaLnBrk="1" hangingPunct="1">
              <a:lnSpc>
                <a:spcPct val="90000"/>
              </a:lnSpc>
            </a:pPr>
            <a:r>
              <a:rPr lang="en-US" dirty="0"/>
              <a:t>A </a:t>
            </a:r>
            <a:r>
              <a:rPr lang="en-US" b="1" dirty="0">
                <a:latin typeface="Times-Roman" charset="0"/>
              </a:rPr>
              <a:t>TOP SECRET</a:t>
            </a:r>
            <a:r>
              <a:rPr lang="en-US" dirty="0"/>
              <a:t> clearance requires extensive background check</a:t>
            </a:r>
          </a:p>
          <a:p>
            <a:pPr eaLnBrk="1" hangingPunct="1">
              <a:lnSpc>
                <a:spcPct val="90000"/>
              </a:lnSpc>
            </a:pPr>
            <a:r>
              <a:rPr lang="en-US" dirty="0"/>
              <a:t>Practical classification problems</a:t>
            </a:r>
          </a:p>
          <a:p>
            <a:pPr lvl="1" eaLnBrk="1" hangingPunct="1">
              <a:lnSpc>
                <a:spcPct val="90000"/>
              </a:lnSpc>
            </a:pPr>
            <a:r>
              <a:rPr lang="en-US" dirty="0"/>
              <a:t>Proper classification not always clear</a:t>
            </a:r>
          </a:p>
          <a:p>
            <a:pPr lvl="1" eaLnBrk="1" hangingPunct="1">
              <a:lnSpc>
                <a:spcPct val="90000"/>
              </a:lnSpc>
            </a:pPr>
            <a:r>
              <a:rPr lang="en-US" dirty="0"/>
              <a:t>Level of granularity to apply classifications</a:t>
            </a:r>
          </a:p>
          <a:p>
            <a:pPr lvl="1" eaLnBrk="1" hangingPunct="1">
              <a:lnSpc>
                <a:spcPct val="90000"/>
              </a:lnSpc>
            </a:pPr>
            <a:r>
              <a:rPr lang="en-US" dirty="0"/>
              <a:t>Aggregation </a:t>
            </a:r>
            <a:r>
              <a:rPr lang="en-US" dirty="0" err="1">
                <a:sym typeface="Symbol" charset="2"/>
              </a:rPr>
              <a:t></a:t>
            </a:r>
            <a:r>
              <a:rPr lang="en-US" dirty="0"/>
              <a:t> flipside of granularity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7B321C7-1A6D-FD46-9C2C-99C0C05C6446}" type="slidenum">
              <a:rPr lang="en-US" smtClean="0">
                <a:latin typeface="Times New Roman" charset="0"/>
              </a:rPr>
              <a:pPr/>
              <a:t>81</a:t>
            </a:fld>
            <a:endParaRPr lang="en-US">
              <a:latin typeface="Times New Roman" charset="0"/>
            </a:endParaRPr>
          </a:p>
        </p:txBody>
      </p:sp>
      <p:sp>
        <p:nvSpPr>
          <p:cNvPr id="83971" name="Rectangle 2"/>
          <p:cNvSpPr>
            <a:spLocks noGrp="1" noChangeArrowheads="1"/>
          </p:cNvSpPr>
          <p:nvPr>
            <p:ph type="title"/>
          </p:nvPr>
        </p:nvSpPr>
        <p:spPr/>
        <p:txBody>
          <a:bodyPr/>
          <a:lstStyle/>
          <a:p>
            <a:pPr eaLnBrk="1" hangingPunct="1"/>
            <a:r>
              <a:rPr lang="en-US"/>
              <a:t>Subjects and Objects</a:t>
            </a:r>
          </a:p>
        </p:txBody>
      </p:sp>
      <p:sp>
        <p:nvSpPr>
          <p:cNvPr id="83972" name="Rectangle 3"/>
          <p:cNvSpPr>
            <a:spLocks noGrp="1" noChangeArrowheads="1"/>
          </p:cNvSpPr>
          <p:nvPr>
            <p:ph type="body" idx="1"/>
          </p:nvPr>
        </p:nvSpPr>
        <p:spPr>
          <a:xfrm>
            <a:off x="762000" y="1828800"/>
            <a:ext cx="7772400" cy="4343400"/>
          </a:xfrm>
        </p:spPr>
        <p:txBody>
          <a:bodyPr/>
          <a:lstStyle/>
          <a:p>
            <a:pPr eaLnBrk="1" hangingPunct="1"/>
            <a:r>
              <a:rPr lang="en-US" dirty="0"/>
              <a:t>Let </a:t>
            </a:r>
            <a:r>
              <a:rPr lang="en-US" dirty="0">
                <a:latin typeface="Times-Roman" charset="0"/>
              </a:rPr>
              <a:t>O</a:t>
            </a:r>
            <a:r>
              <a:rPr lang="en-US" dirty="0"/>
              <a:t> be an </a:t>
            </a:r>
            <a:r>
              <a:rPr lang="en-US" b="1" dirty="0">
                <a:solidFill>
                  <a:schemeClr val="accent2"/>
                </a:solidFill>
              </a:rPr>
              <a:t>object</a:t>
            </a:r>
            <a:r>
              <a:rPr lang="en-US" dirty="0"/>
              <a:t>, </a:t>
            </a:r>
            <a:r>
              <a:rPr lang="en-US" dirty="0">
                <a:latin typeface="Times-Roman" charset="0"/>
              </a:rPr>
              <a:t>S</a:t>
            </a:r>
            <a:r>
              <a:rPr lang="en-US" dirty="0"/>
              <a:t> a </a:t>
            </a:r>
            <a:r>
              <a:rPr lang="en-US" b="1" dirty="0">
                <a:solidFill>
                  <a:schemeClr val="accent2"/>
                </a:solidFill>
              </a:rPr>
              <a:t>subject</a:t>
            </a:r>
          </a:p>
          <a:p>
            <a:pPr lvl="1" eaLnBrk="1" hangingPunct="1"/>
            <a:r>
              <a:rPr lang="en-US" dirty="0"/>
              <a:t> </a:t>
            </a:r>
            <a:r>
              <a:rPr lang="en-US" dirty="0">
                <a:latin typeface="Times-Roman" charset="0"/>
              </a:rPr>
              <a:t>O</a:t>
            </a:r>
            <a:r>
              <a:rPr lang="en-US" dirty="0"/>
              <a:t> has a classification</a:t>
            </a:r>
          </a:p>
          <a:p>
            <a:pPr lvl="1" eaLnBrk="1" hangingPunct="1"/>
            <a:r>
              <a:rPr lang="en-US" dirty="0"/>
              <a:t> </a:t>
            </a:r>
            <a:r>
              <a:rPr lang="en-US" dirty="0">
                <a:latin typeface="Times-Roman" charset="0"/>
              </a:rPr>
              <a:t>S</a:t>
            </a:r>
            <a:r>
              <a:rPr lang="en-US" dirty="0"/>
              <a:t> has a clearance</a:t>
            </a:r>
          </a:p>
          <a:p>
            <a:pPr lvl="1" eaLnBrk="1" hangingPunct="1"/>
            <a:r>
              <a:rPr lang="en-US" b="1" dirty="0">
                <a:solidFill>
                  <a:schemeClr val="accent2"/>
                </a:solidFill>
              </a:rPr>
              <a:t> </a:t>
            </a:r>
            <a:r>
              <a:rPr lang="en-US" dirty="0"/>
              <a:t>Security</a:t>
            </a:r>
            <a:r>
              <a:rPr lang="en-US" b="1" dirty="0">
                <a:solidFill>
                  <a:schemeClr val="accent2"/>
                </a:solidFill>
              </a:rPr>
              <a:t> level</a:t>
            </a:r>
            <a:r>
              <a:rPr lang="en-US" dirty="0"/>
              <a:t> denoted </a:t>
            </a:r>
            <a:r>
              <a:rPr lang="en-US" dirty="0">
                <a:latin typeface="Times-Roman" charset="0"/>
              </a:rPr>
              <a:t>L(O)</a:t>
            </a:r>
            <a:r>
              <a:rPr lang="en-US" dirty="0"/>
              <a:t> and </a:t>
            </a:r>
            <a:r>
              <a:rPr lang="en-US" dirty="0">
                <a:latin typeface="Times-Roman" charset="0"/>
              </a:rPr>
              <a:t>L(S)</a:t>
            </a:r>
          </a:p>
          <a:p>
            <a:pPr eaLnBrk="1" hangingPunct="1"/>
            <a:r>
              <a:rPr lang="en-US" dirty="0"/>
              <a:t>For </a:t>
            </a:r>
            <a:r>
              <a:rPr lang="en-US" dirty="0" err="1"/>
              <a:t>DoD</a:t>
            </a:r>
            <a:r>
              <a:rPr lang="en-US" dirty="0"/>
              <a:t> levels, we have</a:t>
            </a:r>
          </a:p>
          <a:p>
            <a:pPr eaLnBrk="1" hangingPunct="1">
              <a:buNone/>
            </a:pPr>
            <a:r>
              <a:rPr lang="en-US" sz="2400" b="1" dirty="0">
                <a:latin typeface="Times-Roman" charset="0"/>
              </a:rPr>
              <a:t>	TOP SECRET</a:t>
            </a:r>
            <a:r>
              <a:rPr lang="en-US" sz="2400" dirty="0">
                <a:latin typeface="Times-Roman" charset="0"/>
              </a:rPr>
              <a:t> &gt; </a:t>
            </a:r>
            <a:r>
              <a:rPr lang="en-US" sz="2400" b="1" dirty="0">
                <a:latin typeface="Times-Roman" charset="0"/>
              </a:rPr>
              <a:t>SECRET</a:t>
            </a:r>
            <a:r>
              <a:rPr lang="en-US" sz="2400" dirty="0">
                <a:latin typeface="Times-Roman" charset="0"/>
              </a:rPr>
              <a:t> &gt;</a:t>
            </a:r>
          </a:p>
          <a:p>
            <a:pPr eaLnBrk="1" hangingPunct="1">
              <a:buNone/>
            </a:pPr>
            <a:r>
              <a:rPr lang="en-US" sz="2400" dirty="0">
                <a:latin typeface="Times-Roman" charset="0"/>
              </a:rPr>
              <a:t>			</a:t>
            </a:r>
            <a:r>
              <a:rPr lang="en-US" sz="2400" b="1" dirty="0">
                <a:latin typeface="Times-Roman" charset="0"/>
              </a:rPr>
              <a:t>CONFIDENTIAL </a:t>
            </a:r>
            <a:r>
              <a:rPr lang="en-US" sz="2400" dirty="0">
                <a:latin typeface="Times-Roman" charset="0"/>
              </a:rPr>
              <a:t>&gt; </a:t>
            </a:r>
            <a:r>
              <a:rPr lang="en-US" sz="2400" b="1" dirty="0">
                <a:latin typeface="Times-Roman" charset="0"/>
              </a:rPr>
              <a:t>UNCLASSIFIED</a:t>
            </a:r>
            <a:endParaRPr 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4222ADE-78E6-864E-99A6-FB07DB1F3C62}" type="slidenum">
              <a:rPr lang="en-US" smtClean="0">
                <a:latin typeface="Times New Roman" charset="0"/>
              </a:rPr>
              <a:pPr/>
              <a:t>82</a:t>
            </a:fld>
            <a:endParaRPr lang="en-US">
              <a:latin typeface="Times New Roman" charset="0"/>
            </a:endParaRPr>
          </a:p>
        </p:txBody>
      </p:sp>
      <p:sp>
        <p:nvSpPr>
          <p:cNvPr id="84995" name="Rectangle 2"/>
          <p:cNvSpPr>
            <a:spLocks noGrp="1" noChangeArrowheads="1"/>
          </p:cNvSpPr>
          <p:nvPr>
            <p:ph type="title"/>
          </p:nvPr>
        </p:nvSpPr>
        <p:spPr>
          <a:xfrm>
            <a:off x="685800" y="381000"/>
            <a:ext cx="7772400" cy="1371600"/>
          </a:xfrm>
        </p:spPr>
        <p:txBody>
          <a:bodyPr/>
          <a:lstStyle/>
          <a:p>
            <a:pPr eaLnBrk="1" hangingPunct="1"/>
            <a:r>
              <a:rPr lang="en-US"/>
              <a:t>Multilevel Security (MLS)</a:t>
            </a:r>
          </a:p>
        </p:txBody>
      </p:sp>
      <p:sp>
        <p:nvSpPr>
          <p:cNvPr id="183299"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MLS needed when subjects/objects at different levels access </a:t>
            </a:r>
            <a:r>
              <a:rPr lang="en-US" sz="2800" b="1" dirty="0">
                <a:solidFill>
                  <a:schemeClr val="accent2"/>
                </a:solidFill>
              </a:rPr>
              <a:t>same system</a:t>
            </a:r>
            <a:endParaRPr lang="en-US" sz="2800" dirty="0"/>
          </a:p>
          <a:p>
            <a:pPr eaLnBrk="1" hangingPunct="1">
              <a:lnSpc>
                <a:spcPct val="90000"/>
              </a:lnSpc>
              <a:spcAft>
                <a:spcPts val="600"/>
              </a:spcAft>
            </a:pPr>
            <a:r>
              <a:rPr lang="en-US" sz="2800" dirty="0"/>
              <a:t>MLS is a form of </a:t>
            </a:r>
            <a:r>
              <a:rPr lang="en-US" sz="2800" b="1" dirty="0">
                <a:solidFill>
                  <a:schemeClr val="hlink"/>
                </a:solidFill>
              </a:rPr>
              <a:t>Access Control</a:t>
            </a:r>
          </a:p>
          <a:p>
            <a:pPr eaLnBrk="1" hangingPunct="1">
              <a:lnSpc>
                <a:spcPct val="90000"/>
              </a:lnSpc>
              <a:spcAft>
                <a:spcPts val="600"/>
              </a:spcAft>
            </a:pPr>
            <a:r>
              <a:rPr lang="en-US" sz="2800" dirty="0"/>
              <a:t>Military and government interest in MLS for many decades </a:t>
            </a:r>
          </a:p>
          <a:p>
            <a:pPr lvl="1" eaLnBrk="1" hangingPunct="1">
              <a:lnSpc>
                <a:spcPct val="90000"/>
              </a:lnSpc>
              <a:spcAft>
                <a:spcPts val="600"/>
              </a:spcAft>
            </a:pPr>
            <a:r>
              <a:rPr lang="en-US" sz="2400" dirty="0"/>
              <a:t>Lots of research into MLS</a:t>
            </a:r>
          </a:p>
          <a:p>
            <a:pPr lvl="1" eaLnBrk="1" hangingPunct="1">
              <a:lnSpc>
                <a:spcPct val="90000"/>
              </a:lnSpc>
              <a:spcAft>
                <a:spcPts val="600"/>
              </a:spcAft>
            </a:pPr>
            <a:r>
              <a:rPr lang="en-US" sz="2400" dirty="0"/>
              <a:t>Strengths and weaknesses of MLS well understood (almost entirely theoretical)</a:t>
            </a:r>
          </a:p>
          <a:p>
            <a:pPr lvl="1" eaLnBrk="1" hangingPunct="1">
              <a:lnSpc>
                <a:spcPct val="90000"/>
              </a:lnSpc>
              <a:spcAft>
                <a:spcPts val="600"/>
              </a:spcAft>
            </a:pPr>
            <a:r>
              <a:rPr lang="en-US" sz="2400" dirty="0"/>
              <a:t>Many possible uses of MLS outside military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02BA169-A2B1-3B43-854A-B8B8D818FDB1}" type="slidenum">
              <a:rPr lang="en-US" smtClean="0">
                <a:latin typeface="Times New Roman" charset="0"/>
              </a:rPr>
              <a:pPr/>
              <a:t>83</a:t>
            </a:fld>
            <a:endParaRPr lang="en-US">
              <a:latin typeface="Times New Roman" charset="0"/>
            </a:endParaRPr>
          </a:p>
        </p:txBody>
      </p:sp>
      <p:sp>
        <p:nvSpPr>
          <p:cNvPr id="86019" name="Rectangle 2"/>
          <p:cNvSpPr>
            <a:spLocks noGrp="1" noChangeArrowheads="1"/>
          </p:cNvSpPr>
          <p:nvPr>
            <p:ph type="title"/>
          </p:nvPr>
        </p:nvSpPr>
        <p:spPr>
          <a:xfrm>
            <a:off x="685800" y="457200"/>
            <a:ext cx="7772400" cy="1143000"/>
          </a:xfrm>
        </p:spPr>
        <p:txBody>
          <a:bodyPr/>
          <a:lstStyle/>
          <a:p>
            <a:pPr eaLnBrk="1" hangingPunct="1"/>
            <a:r>
              <a:rPr lang="en-US"/>
              <a:t>MLS Applications</a:t>
            </a:r>
          </a:p>
        </p:txBody>
      </p:sp>
      <p:sp>
        <p:nvSpPr>
          <p:cNvPr id="182275" name="Rectangle 3"/>
          <p:cNvSpPr>
            <a:spLocks noGrp="1" noChangeArrowheads="1"/>
          </p:cNvSpPr>
          <p:nvPr>
            <p:ph type="body" idx="1"/>
          </p:nvPr>
        </p:nvSpPr>
        <p:spPr>
          <a:xfrm>
            <a:off x="685800" y="1600200"/>
            <a:ext cx="7772400" cy="4419600"/>
          </a:xfrm>
        </p:spPr>
        <p:txBody>
          <a:bodyPr/>
          <a:lstStyle/>
          <a:p>
            <a:pPr eaLnBrk="1" hangingPunct="1">
              <a:spcAft>
                <a:spcPts val="600"/>
              </a:spcAft>
            </a:pPr>
            <a:r>
              <a:rPr lang="en-US" sz="2800" dirty="0"/>
              <a:t>Classified government/military systems</a:t>
            </a:r>
          </a:p>
          <a:p>
            <a:pPr eaLnBrk="1" hangingPunct="1">
              <a:spcAft>
                <a:spcPts val="600"/>
              </a:spcAft>
            </a:pPr>
            <a:r>
              <a:rPr lang="en-US" sz="2800" b="1" dirty="0">
                <a:solidFill>
                  <a:schemeClr val="hlink"/>
                </a:solidFill>
              </a:rPr>
              <a:t>Business example:</a:t>
            </a:r>
            <a:r>
              <a:rPr lang="en-US" sz="2800" dirty="0"/>
              <a:t> info restricted to</a:t>
            </a:r>
          </a:p>
          <a:p>
            <a:pPr lvl="1" eaLnBrk="1" hangingPunct="1">
              <a:spcAft>
                <a:spcPts val="600"/>
              </a:spcAft>
            </a:pPr>
            <a:r>
              <a:rPr lang="en-US" sz="2400" dirty="0"/>
              <a:t>Senior management only, all management, everyone in company, or general public</a:t>
            </a:r>
          </a:p>
          <a:p>
            <a:pPr eaLnBrk="1" hangingPunct="1">
              <a:spcAft>
                <a:spcPts val="600"/>
              </a:spcAft>
            </a:pPr>
            <a:r>
              <a:rPr lang="en-US" sz="2800" dirty="0"/>
              <a:t>Network firewall</a:t>
            </a:r>
          </a:p>
          <a:p>
            <a:pPr eaLnBrk="1" hangingPunct="1">
              <a:spcAft>
                <a:spcPts val="600"/>
              </a:spcAft>
            </a:pPr>
            <a:r>
              <a:rPr lang="en-US" sz="2800" dirty="0"/>
              <a:t>Confidential medical info, databases, etc.</a:t>
            </a:r>
          </a:p>
          <a:p>
            <a:pPr eaLnBrk="1" hangingPunct="1">
              <a:spcAft>
                <a:spcPts val="600"/>
              </a:spcAft>
            </a:pPr>
            <a:r>
              <a:rPr lang="en-US" sz="2800" dirty="0"/>
              <a:t>Usually, MLS not really a technical system</a:t>
            </a:r>
          </a:p>
          <a:p>
            <a:pPr lvl="1" eaLnBrk="1" hangingPunct="1">
              <a:spcAft>
                <a:spcPts val="600"/>
              </a:spcAft>
            </a:pPr>
            <a:r>
              <a:rPr lang="en-US" sz="2400" dirty="0"/>
              <a:t>More like part of a legal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ox(out)">
                                      <p:cBhvr>
                                        <p:cTn id="7" dur="500"/>
                                        <p:tgtEl>
                                          <p:spTgt spid="182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ox(out)">
                                      <p:cBhvr>
                                        <p:cTn id="12" dur="500"/>
                                        <p:tgtEl>
                                          <p:spTgt spid="1822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box(out)">
                                      <p:cBhvr>
                                        <p:cTn id="15" dur="500"/>
                                        <p:tgtEl>
                                          <p:spTgt spid="182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82275">
                                            <p:txEl>
                                              <p:pRg st="3" end="3"/>
                                            </p:txEl>
                                          </p:spTgt>
                                        </p:tgtEl>
                                        <p:attrNameLst>
                                          <p:attrName>style.visibility</p:attrName>
                                        </p:attrNameLst>
                                      </p:cBhvr>
                                      <p:to>
                                        <p:strVal val="visible"/>
                                      </p:to>
                                    </p:set>
                                    <p:animEffect transition="in" filter="box(out)">
                                      <p:cBhvr>
                                        <p:cTn id="20" dur="500"/>
                                        <p:tgtEl>
                                          <p:spTgt spid="1822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box(out)">
                                      <p:cBhvr>
                                        <p:cTn id="25" dur="500"/>
                                        <p:tgtEl>
                                          <p:spTgt spid="18227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2275">
                                            <p:txEl>
                                              <p:pRg st="5" end="5"/>
                                            </p:txEl>
                                          </p:spTgt>
                                        </p:tgtEl>
                                        <p:attrNameLst>
                                          <p:attrName>style.visibility</p:attrName>
                                        </p:attrNameLst>
                                      </p:cBhvr>
                                      <p:to>
                                        <p:strVal val="visible"/>
                                      </p:to>
                                    </p:set>
                                    <p:animEffect transition="in" filter="box(out)">
                                      <p:cBhvr>
                                        <p:cTn id="30" dur="500"/>
                                        <p:tgtEl>
                                          <p:spTgt spid="18227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box(out)">
                                      <p:cBhvr>
                                        <p:cTn id="33" dur="500"/>
                                        <p:tgtEl>
                                          <p:spTgt spid="18227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542DDA3-B2FA-724A-A8B7-936A79B69D1C}" type="slidenum">
              <a:rPr lang="en-US" smtClean="0">
                <a:latin typeface="Times New Roman" charset="0"/>
              </a:rPr>
              <a:pPr/>
              <a:t>84</a:t>
            </a:fld>
            <a:endParaRPr lang="en-US">
              <a:latin typeface="Times New Roman" charset="0"/>
            </a:endParaRPr>
          </a:p>
        </p:txBody>
      </p:sp>
      <p:sp>
        <p:nvSpPr>
          <p:cNvPr id="87043" name="Rectangle 2"/>
          <p:cNvSpPr>
            <a:spLocks noGrp="1" noChangeArrowheads="1"/>
          </p:cNvSpPr>
          <p:nvPr>
            <p:ph type="title"/>
          </p:nvPr>
        </p:nvSpPr>
        <p:spPr>
          <a:xfrm>
            <a:off x="685800" y="381000"/>
            <a:ext cx="7772400" cy="1143000"/>
          </a:xfrm>
        </p:spPr>
        <p:txBody>
          <a:bodyPr/>
          <a:lstStyle/>
          <a:p>
            <a:pPr eaLnBrk="1" hangingPunct="1"/>
            <a:r>
              <a:rPr lang="en-US"/>
              <a:t>MLS Security Models</a:t>
            </a:r>
          </a:p>
        </p:txBody>
      </p:sp>
      <p:sp>
        <p:nvSpPr>
          <p:cNvPr id="87044"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MLS models explain </a:t>
            </a:r>
            <a:r>
              <a:rPr lang="en-US" sz="2800" b="1" dirty="0">
                <a:solidFill>
                  <a:schemeClr val="accent2"/>
                </a:solidFill>
              </a:rPr>
              <a:t>what</a:t>
            </a:r>
            <a:r>
              <a:rPr lang="en-US" sz="2800" dirty="0"/>
              <a:t> needs to be done</a:t>
            </a:r>
          </a:p>
          <a:p>
            <a:pPr eaLnBrk="1" hangingPunct="1">
              <a:lnSpc>
                <a:spcPct val="90000"/>
              </a:lnSpc>
              <a:spcAft>
                <a:spcPts val="600"/>
              </a:spcAft>
            </a:pPr>
            <a:r>
              <a:rPr lang="en-US" sz="2800" dirty="0"/>
              <a:t>Models </a:t>
            </a:r>
            <a:r>
              <a:rPr lang="en-US" sz="2800" b="1" dirty="0">
                <a:solidFill>
                  <a:srgbClr val="FF0000"/>
                </a:solidFill>
              </a:rPr>
              <a:t>do not</a:t>
            </a:r>
            <a:r>
              <a:rPr lang="en-US" sz="2800" dirty="0"/>
              <a:t> tell you </a:t>
            </a:r>
            <a:r>
              <a:rPr lang="en-US" sz="2800" b="1" dirty="0">
                <a:solidFill>
                  <a:schemeClr val="accent2"/>
                </a:solidFill>
              </a:rPr>
              <a:t>how</a:t>
            </a:r>
            <a:r>
              <a:rPr lang="en-US" sz="2800" dirty="0"/>
              <a:t> to implement</a:t>
            </a:r>
          </a:p>
          <a:p>
            <a:pPr eaLnBrk="1" hangingPunct="1">
              <a:lnSpc>
                <a:spcPct val="90000"/>
              </a:lnSpc>
              <a:spcAft>
                <a:spcPts val="600"/>
              </a:spcAft>
            </a:pPr>
            <a:r>
              <a:rPr lang="en-US" sz="2800" dirty="0"/>
              <a:t>Models are descriptive, not prescriptive</a:t>
            </a:r>
          </a:p>
          <a:p>
            <a:pPr lvl="1" eaLnBrk="1" hangingPunct="1">
              <a:lnSpc>
                <a:spcPct val="90000"/>
              </a:lnSpc>
              <a:spcAft>
                <a:spcPts val="600"/>
              </a:spcAft>
            </a:pPr>
            <a:r>
              <a:rPr lang="en-US" sz="2400" dirty="0"/>
              <a:t>That is, high-level description, not an algorithm</a:t>
            </a:r>
          </a:p>
          <a:p>
            <a:pPr eaLnBrk="1" hangingPunct="1">
              <a:lnSpc>
                <a:spcPct val="90000"/>
              </a:lnSpc>
              <a:spcAft>
                <a:spcPts val="600"/>
              </a:spcAft>
            </a:pPr>
            <a:r>
              <a:rPr lang="en-US" sz="2800" dirty="0"/>
              <a:t>There are many MLS models </a:t>
            </a:r>
          </a:p>
          <a:p>
            <a:pPr eaLnBrk="1" hangingPunct="1">
              <a:lnSpc>
                <a:spcPct val="90000"/>
              </a:lnSpc>
              <a:spcAft>
                <a:spcPts val="600"/>
              </a:spcAft>
            </a:pPr>
            <a:r>
              <a:rPr lang="en-US" sz="2800" dirty="0"/>
              <a:t>We’ll discuss simplest MLS model</a:t>
            </a:r>
          </a:p>
          <a:p>
            <a:pPr lvl="1" eaLnBrk="1" hangingPunct="1">
              <a:lnSpc>
                <a:spcPct val="90000"/>
              </a:lnSpc>
              <a:spcAft>
                <a:spcPts val="600"/>
              </a:spcAft>
            </a:pPr>
            <a:r>
              <a:rPr lang="en-US" sz="2400" dirty="0"/>
              <a:t>Other models are more realistic</a:t>
            </a:r>
          </a:p>
          <a:p>
            <a:pPr lvl="1" eaLnBrk="1" hangingPunct="1">
              <a:lnSpc>
                <a:spcPct val="90000"/>
              </a:lnSpc>
              <a:spcAft>
                <a:spcPts val="600"/>
              </a:spcAft>
            </a:pPr>
            <a:r>
              <a:rPr lang="en-US" sz="2400" dirty="0"/>
              <a:t>Other models also more complex, more difficult to enforce, harder to verify, etc.</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95795851-921A-644D-A759-5E568D40016A}" type="slidenum">
              <a:rPr lang="en-US" smtClean="0">
                <a:latin typeface="Times New Roman" charset="0"/>
              </a:rPr>
              <a:pPr/>
              <a:t>85</a:t>
            </a:fld>
            <a:endParaRPr lang="en-US">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Bell-LaPadula</a:t>
            </a:r>
          </a:p>
        </p:txBody>
      </p:sp>
      <p:sp>
        <p:nvSpPr>
          <p:cNvPr id="88068"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BLP security model designed to express essential requirements for MLS</a:t>
            </a:r>
          </a:p>
          <a:p>
            <a:pPr eaLnBrk="1" hangingPunct="1">
              <a:lnSpc>
                <a:spcPct val="90000"/>
              </a:lnSpc>
              <a:spcAft>
                <a:spcPts val="600"/>
              </a:spcAft>
            </a:pPr>
            <a:r>
              <a:rPr lang="en-US" sz="2800" dirty="0"/>
              <a:t>BLP deals with </a:t>
            </a:r>
            <a:r>
              <a:rPr lang="en-US" sz="2800" b="1" dirty="0">
                <a:solidFill>
                  <a:schemeClr val="hlink"/>
                </a:solidFill>
              </a:rPr>
              <a:t>confidentiality</a:t>
            </a:r>
          </a:p>
          <a:p>
            <a:pPr lvl="1" eaLnBrk="1" hangingPunct="1">
              <a:lnSpc>
                <a:spcPct val="90000"/>
              </a:lnSpc>
              <a:spcAft>
                <a:spcPts val="600"/>
              </a:spcAft>
            </a:pPr>
            <a:r>
              <a:rPr lang="en-US" sz="2400" dirty="0"/>
              <a:t>To prevent unauthorized reading</a:t>
            </a:r>
          </a:p>
          <a:p>
            <a:pPr eaLnBrk="1" hangingPunct="1">
              <a:lnSpc>
                <a:spcPct val="90000"/>
              </a:lnSpc>
              <a:spcAft>
                <a:spcPts val="600"/>
              </a:spcAft>
            </a:pPr>
            <a:r>
              <a:rPr lang="en-US" sz="2800" dirty="0"/>
              <a:t>Recall that </a:t>
            </a:r>
            <a:r>
              <a:rPr lang="en-US" sz="2800" dirty="0">
                <a:latin typeface="Times-Roman" charset="0"/>
              </a:rPr>
              <a:t>O</a:t>
            </a:r>
            <a:r>
              <a:rPr lang="en-US" sz="2800" dirty="0"/>
              <a:t> is an object, </a:t>
            </a:r>
            <a:r>
              <a:rPr lang="en-US" sz="2800" dirty="0">
                <a:latin typeface="Times-Roman" charset="0"/>
              </a:rPr>
              <a:t>S</a:t>
            </a:r>
            <a:r>
              <a:rPr lang="en-US" sz="2800" dirty="0"/>
              <a:t> a subject</a:t>
            </a:r>
            <a:endParaRPr lang="en-US" sz="2800" b="1" dirty="0">
              <a:solidFill>
                <a:schemeClr val="accent2"/>
              </a:solidFill>
            </a:endParaRPr>
          </a:p>
          <a:p>
            <a:pPr lvl="1" eaLnBrk="1" hangingPunct="1">
              <a:lnSpc>
                <a:spcPct val="90000"/>
              </a:lnSpc>
              <a:spcAft>
                <a:spcPts val="600"/>
              </a:spcAft>
            </a:pPr>
            <a:r>
              <a:rPr lang="en-US" sz="2400" dirty="0"/>
              <a:t>Object</a:t>
            </a:r>
            <a:r>
              <a:rPr lang="en-US" sz="2400" dirty="0">
                <a:latin typeface="Times-Roman" charset="0"/>
              </a:rPr>
              <a:t> O</a:t>
            </a:r>
            <a:r>
              <a:rPr lang="en-US" sz="2400" dirty="0"/>
              <a:t> has a classification</a:t>
            </a:r>
          </a:p>
          <a:p>
            <a:pPr lvl="1" eaLnBrk="1" hangingPunct="1">
              <a:lnSpc>
                <a:spcPct val="90000"/>
              </a:lnSpc>
              <a:spcAft>
                <a:spcPts val="600"/>
              </a:spcAft>
            </a:pPr>
            <a:r>
              <a:rPr lang="en-US" sz="2400" dirty="0"/>
              <a:t>Subject </a:t>
            </a:r>
            <a:r>
              <a:rPr lang="en-US" sz="2400" dirty="0">
                <a:latin typeface="Times-Roman" charset="0"/>
              </a:rPr>
              <a:t>S</a:t>
            </a:r>
            <a:r>
              <a:rPr lang="en-US" sz="2400" dirty="0"/>
              <a:t> has a clearance</a:t>
            </a:r>
          </a:p>
          <a:p>
            <a:pPr lvl="1" eaLnBrk="1" hangingPunct="1">
              <a:lnSpc>
                <a:spcPct val="90000"/>
              </a:lnSpc>
              <a:spcAft>
                <a:spcPts val="600"/>
              </a:spcAft>
            </a:pPr>
            <a:r>
              <a:rPr lang="en-US" sz="2400" dirty="0"/>
              <a:t>Security level denoted </a:t>
            </a:r>
            <a:r>
              <a:rPr lang="en-US" sz="2400" dirty="0">
                <a:latin typeface="Times-Roman" charset="0"/>
              </a:rPr>
              <a:t>L(O)</a:t>
            </a:r>
            <a:r>
              <a:rPr lang="en-US" sz="2400" dirty="0"/>
              <a:t> and </a:t>
            </a:r>
            <a:r>
              <a:rPr lang="en-US" sz="2400" dirty="0">
                <a:latin typeface="Times-Roman" charset="0"/>
              </a:rPr>
              <a:t>L(S)</a:t>
            </a:r>
            <a:endParaRPr 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C8249BAF-259B-714F-8E40-0E51A5E94998}" type="slidenum">
              <a:rPr lang="en-US" smtClean="0">
                <a:latin typeface="Times New Roman" charset="0"/>
              </a:rPr>
              <a:pPr/>
              <a:t>86</a:t>
            </a:fld>
            <a:endParaRPr lang="en-US">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Bell-LaPadula</a:t>
            </a:r>
          </a:p>
        </p:txBody>
      </p:sp>
      <p:sp>
        <p:nvSpPr>
          <p:cNvPr id="186371" name="Rectangle 3"/>
          <p:cNvSpPr>
            <a:spLocks noGrp="1" noChangeArrowheads="1"/>
          </p:cNvSpPr>
          <p:nvPr>
            <p:ph type="body" idx="1"/>
          </p:nvPr>
        </p:nvSpPr>
        <p:spPr/>
        <p:txBody>
          <a:bodyPr/>
          <a:lstStyle/>
          <a:p>
            <a:pPr eaLnBrk="1" hangingPunct="1"/>
            <a:r>
              <a:rPr lang="en-US"/>
              <a:t>BLP consists of</a:t>
            </a:r>
          </a:p>
          <a:p>
            <a:pPr lvl="1" eaLnBrk="1" hangingPunct="1">
              <a:buFontTx/>
              <a:buNone/>
            </a:pPr>
            <a:r>
              <a:rPr lang="en-US" b="1">
                <a:solidFill>
                  <a:schemeClr val="hlink"/>
                </a:solidFill>
              </a:rPr>
              <a:t>Simple Security Condition</a:t>
            </a:r>
            <a:r>
              <a:rPr lang="en-US"/>
              <a:t>: </a:t>
            </a:r>
            <a:r>
              <a:rPr lang="en-US">
                <a:latin typeface="Times-Roman" charset="0"/>
              </a:rPr>
              <a:t>S</a:t>
            </a:r>
            <a:r>
              <a:rPr lang="en-US"/>
              <a:t> can read </a:t>
            </a:r>
            <a:r>
              <a:rPr lang="en-US">
                <a:latin typeface="Times-Roman" charset="0"/>
              </a:rPr>
              <a:t>O</a:t>
            </a:r>
            <a:r>
              <a:rPr lang="en-US"/>
              <a:t> if and only if </a:t>
            </a:r>
            <a:r>
              <a:rPr lang="en-US">
                <a:latin typeface="Times-Roman" charset="0"/>
              </a:rPr>
              <a:t>L(O) </a:t>
            </a:r>
            <a:r>
              <a:rPr lang="en-US">
                <a:latin typeface="Times-Roman" charset="0"/>
                <a:sym typeface="Symbol" charset="2"/>
              </a:rPr>
              <a:t> L(S)</a:t>
            </a:r>
            <a:endParaRPr lang="en-US">
              <a:sym typeface="Symbol" charset="2"/>
            </a:endParaRPr>
          </a:p>
          <a:p>
            <a:pPr lvl="1" eaLnBrk="1" hangingPunct="1">
              <a:buFontTx/>
              <a:buNone/>
            </a:pPr>
            <a:r>
              <a:rPr lang="en-US" b="1">
                <a:solidFill>
                  <a:schemeClr val="hlink"/>
                </a:solidFill>
                <a:sym typeface="Symbol" charset="2"/>
              </a:rPr>
              <a:t>*-Property</a:t>
            </a:r>
            <a:r>
              <a:rPr lang="en-US">
                <a:sym typeface="Symbol" charset="2"/>
              </a:rPr>
              <a:t> (</a:t>
            </a:r>
            <a:r>
              <a:rPr lang="en-US" b="1">
                <a:sym typeface="Symbol" charset="2"/>
              </a:rPr>
              <a:t>Star Property</a:t>
            </a:r>
            <a:r>
              <a:rPr lang="en-US">
                <a:sym typeface="Symbol" charset="2"/>
              </a:rPr>
              <a:t>): </a:t>
            </a:r>
            <a:r>
              <a:rPr lang="en-US">
                <a:latin typeface="Times-Roman" charset="0"/>
                <a:sym typeface="Symbol" charset="2"/>
              </a:rPr>
              <a:t>S</a:t>
            </a:r>
            <a:r>
              <a:rPr lang="en-US">
                <a:sym typeface="Symbol" charset="2"/>
              </a:rPr>
              <a:t> can write </a:t>
            </a:r>
            <a:r>
              <a:rPr lang="en-US">
                <a:latin typeface="Times-Roman" charset="0"/>
                <a:sym typeface="Symbol" charset="2"/>
              </a:rPr>
              <a:t>O</a:t>
            </a:r>
            <a:r>
              <a:rPr lang="en-US">
                <a:sym typeface="Symbol" charset="2"/>
              </a:rPr>
              <a:t> if and only if </a:t>
            </a:r>
            <a:r>
              <a:rPr lang="en-US">
                <a:latin typeface="Times-Roman" charset="0"/>
                <a:sym typeface="Symbol" charset="2"/>
              </a:rPr>
              <a:t>L(S)  L(O)</a:t>
            </a:r>
            <a:endParaRPr lang="en-US">
              <a:sym typeface="Symbol" charset="2"/>
            </a:endParaRPr>
          </a:p>
          <a:p>
            <a:pPr eaLnBrk="1" hangingPunct="1"/>
            <a:r>
              <a:rPr lang="en-US" b="1">
                <a:solidFill>
                  <a:srgbClr val="FF0000"/>
                </a:solidFill>
              </a:rPr>
              <a:t>No read up, no write down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ox(out)">
                                      <p:cBhvr>
                                        <p:cTn id="7" dur="500"/>
                                        <p:tgtEl>
                                          <p:spTgt spid="186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box(out)">
                                      <p:cBhvr>
                                        <p:cTn id="10" dur="500"/>
                                        <p:tgtEl>
                                          <p:spTgt spid="1863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box(out)">
                                      <p:cBhvr>
                                        <p:cTn id="13" dur="500"/>
                                        <p:tgtEl>
                                          <p:spTgt spid="1863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box(out)">
                                      <p:cBhvr>
                                        <p:cTn id="18" dur="500"/>
                                        <p:tgtEl>
                                          <p:spTgt spid="18637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91856BA-000D-D341-BDFF-39CBE7931A24}" type="slidenum">
              <a:rPr lang="en-US" smtClean="0">
                <a:latin typeface="Times New Roman" charset="0"/>
              </a:rPr>
              <a:pPr/>
              <a:t>87</a:t>
            </a:fld>
            <a:endParaRPr lang="en-US">
              <a:latin typeface="Times New Roman" charset="0"/>
            </a:endParaRPr>
          </a:p>
        </p:txBody>
      </p:sp>
      <p:sp>
        <p:nvSpPr>
          <p:cNvPr id="90115" name="Rectangle 2"/>
          <p:cNvSpPr>
            <a:spLocks noGrp="1" noChangeArrowheads="1"/>
          </p:cNvSpPr>
          <p:nvPr>
            <p:ph type="title"/>
          </p:nvPr>
        </p:nvSpPr>
        <p:spPr>
          <a:xfrm>
            <a:off x="685800" y="381000"/>
            <a:ext cx="7772400" cy="914400"/>
          </a:xfrm>
        </p:spPr>
        <p:txBody>
          <a:bodyPr/>
          <a:lstStyle/>
          <a:p>
            <a:pPr eaLnBrk="1" hangingPunct="1"/>
            <a:r>
              <a:rPr lang="en-US" dirty="0"/>
              <a:t>McLean’s Criticisms of BLP</a:t>
            </a:r>
          </a:p>
        </p:txBody>
      </p:sp>
      <p:sp>
        <p:nvSpPr>
          <p:cNvPr id="187395" name="Rectangle 3"/>
          <p:cNvSpPr>
            <a:spLocks noGrp="1" noChangeArrowheads="1"/>
          </p:cNvSpPr>
          <p:nvPr>
            <p:ph type="body" idx="1"/>
          </p:nvPr>
        </p:nvSpPr>
        <p:spPr>
          <a:xfrm>
            <a:off x="685800" y="1447800"/>
            <a:ext cx="8153400" cy="4724400"/>
          </a:xfrm>
        </p:spPr>
        <p:txBody>
          <a:bodyPr/>
          <a:lstStyle/>
          <a:p>
            <a:pPr eaLnBrk="1" hangingPunct="1">
              <a:lnSpc>
                <a:spcPct val="90000"/>
              </a:lnSpc>
              <a:spcAft>
                <a:spcPts val="600"/>
              </a:spcAft>
            </a:pPr>
            <a:r>
              <a:rPr lang="en-US" sz="2800" dirty="0"/>
              <a:t>McLean: BLP is “so trivial that it is hard to imagine a realistic security model for which it does not hold”</a:t>
            </a:r>
          </a:p>
          <a:p>
            <a:pPr eaLnBrk="1" hangingPunct="1">
              <a:lnSpc>
                <a:spcPct val="90000"/>
              </a:lnSpc>
              <a:spcAft>
                <a:spcPts val="600"/>
              </a:spcAft>
            </a:pPr>
            <a:r>
              <a:rPr lang="en-US" sz="2800" dirty="0"/>
              <a:t>McLean’s “system Z” allowed administrator to reclassify object, then “write down”</a:t>
            </a:r>
          </a:p>
          <a:p>
            <a:pPr eaLnBrk="1" hangingPunct="1">
              <a:lnSpc>
                <a:spcPct val="90000"/>
              </a:lnSpc>
              <a:spcAft>
                <a:spcPts val="600"/>
              </a:spcAft>
            </a:pPr>
            <a:r>
              <a:rPr lang="en-US" sz="2800" dirty="0"/>
              <a:t>Is this fair? </a:t>
            </a:r>
          </a:p>
          <a:p>
            <a:pPr eaLnBrk="1" hangingPunct="1">
              <a:lnSpc>
                <a:spcPct val="90000"/>
              </a:lnSpc>
              <a:spcAft>
                <a:spcPts val="600"/>
              </a:spcAft>
            </a:pPr>
            <a:r>
              <a:rPr lang="en-US" sz="2800" dirty="0"/>
              <a:t>Violates spirit of BLP, but </a:t>
            </a:r>
            <a:r>
              <a:rPr lang="en-US" sz="2800" b="1" dirty="0">
                <a:solidFill>
                  <a:schemeClr val="accent2"/>
                </a:solidFill>
              </a:rPr>
              <a:t>not</a:t>
            </a:r>
            <a:r>
              <a:rPr lang="en-US" sz="2800" dirty="0"/>
              <a:t> expressly forbidden in statement of BLP</a:t>
            </a:r>
          </a:p>
          <a:p>
            <a:pPr eaLnBrk="1" hangingPunct="1">
              <a:lnSpc>
                <a:spcPct val="90000"/>
              </a:lnSpc>
              <a:spcAft>
                <a:spcPts val="600"/>
              </a:spcAft>
            </a:pPr>
            <a:r>
              <a:rPr lang="en-US" sz="2800" dirty="0"/>
              <a:t>Raises fundamental questions about the nature of (and limits of)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ox(out)">
                                      <p:cBhvr>
                                        <p:cTn id="7" dur="500"/>
                                        <p:tgtEl>
                                          <p:spTgt spid="187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ox(out)">
                                      <p:cBhvr>
                                        <p:cTn id="12" dur="500"/>
                                        <p:tgtEl>
                                          <p:spTgt spid="1873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ox(out)">
                                      <p:cBhvr>
                                        <p:cTn id="17" dur="500"/>
                                        <p:tgtEl>
                                          <p:spTgt spid="1873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ox(out)">
                                      <p:cBhvr>
                                        <p:cTn id="22" dur="500"/>
                                        <p:tgtEl>
                                          <p:spTgt spid="1873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ox(out)">
                                      <p:cBhvr>
                                        <p:cTn id="27" dur="500"/>
                                        <p:tgtEl>
                                          <p:spTgt spid="1873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35DD393D-6B68-5C4A-B630-ACFBA8804FC0}" type="slidenum">
              <a:rPr lang="en-US" smtClean="0">
                <a:latin typeface="Times New Roman" charset="0"/>
              </a:rPr>
              <a:pPr/>
              <a:t>88</a:t>
            </a:fld>
            <a:endParaRPr lang="en-US">
              <a:latin typeface="Times New Roman" charset="0"/>
            </a:endParaRPr>
          </a:p>
        </p:txBody>
      </p:sp>
      <p:sp>
        <p:nvSpPr>
          <p:cNvPr id="91139" name="Rectangle 2"/>
          <p:cNvSpPr>
            <a:spLocks noGrp="1" noChangeArrowheads="1"/>
          </p:cNvSpPr>
          <p:nvPr>
            <p:ph type="title"/>
          </p:nvPr>
        </p:nvSpPr>
        <p:spPr>
          <a:xfrm>
            <a:off x="685800" y="381000"/>
            <a:ext cx="7772400" cy="1143000"/>
          </a:xfrm>
        </p:spPr>
        <p:txBody>
          <a:bodyPr/>
          <a:lstStyle/>
          <a:p>
            <a:pPr eaLnBrk="1" hangingPunct="1"/>
            <a:r>
              <a:rPr lang="en-US"/>
              <a:t>B and LP’s Response</a:t>
            </a:r>
          </a:p>
        </p:txBody>
      </p:sp>
      <p:sp>
        <p:nvSpPr>
          <p:cNvPr id="189443"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BLP enhanced with </a:t>
            </a:r>
            <a:r>
              <a:rPr lang="en-US" sz="2800" b="1" dirty="0">
                <a:solidFill>
                  <a:schemeClr val="hlink"/>
                </a:solidFill>
              </a:rPr>
              <a:t>tranquility property</a:t>
            </a:r>
            <a:endParaRPr lang="en-US" sz="2800" i="1" dirty="0"/>
          </a:p>
          <a:p>
            <a:pPr lvl="1" eaLnBrk="1" hangingPunct="1">
              <a:lnSpc>
                <a:spcPct val="90000"/>
              </a:lnSpc>
            </a:pPr>
            <a:r>
              <a:rPr lang="en-US" sz="2400" dirty="0">
                <a:solidFill>
                  <a:schemeClr val="accent2"/>
                </a:solidFill>
              </a:rPr>
              <a:t>Strong tranquility</a:t>
            </a:r>
            <a:r>
              <a:rPr lang="en-US" sz="2400" dirty="0"/>
              <a:t>: security labels never change</a:t>
            </a:r>
          </a:p>
          <a:p>
            <a:pPr lvl="1" eaLnBrk="1" hangingPunct="1">
              <a:lnSpc>
                <a:spcPct val="90000"/>
              </a:lnSpc>
            </a:pPr>
            <a:r>
              <a:rPr lang="en-US" sz="2400" dirty="0">
                <a:solidFill>
                  <a:schemeClr val="accent2"/>
                </a:solidFill>
              </a:rPr>
              <a:t>Weak tranquility</a:t>
            </a:r>
            <a:r>
              <a:rPr lang="en-US" sz="2400" dirty="0"/>
              <a:t>: security label can only change if it does not violate “established security policy”</a:t>
            </a:r>
          </a:p>
          <a:p>
            <a:pPr eaLnBrk="1" hangingPunct="1">
              <a:lnSpc>
                <a:spcPct val="90000"/>
              </a:lnSpc>
            </a:pPr>
            <a:r>
              <a:rPr lang="en-US" sz="2800" dirty="0"/>
              <a:t>Strong tranquility impractical in real world</a:t>
            </a:r>
          </a:p>
          <a:p>
            <a:pPr lvl="1" eaLnBrk="1" hangingPunct="1">
              <a:lnSpc>
                <a:spcPct val="90000"/>
              </a:lnSpc>
            </a:pPr>
            <a:r>
              <a:rPr lang="en-US" sz="2400" dirty="0"/>
              <a:t>Often want to enforce “least privilege”</a:t>
            </a:r>
          </a:p>
          <a:p>
            <a:pPr lvl="1" eaLnBrk="1" hangingPunct="1">
              <a:lnSpc>
                <a:spcPct val="90000"/>
              </a:lnSpc>
            </a:pPr>
            <a:r>
              <a:rPr lang="en-US" sz="2400" dirty="0"/>
              <a:t>Give users lowest privilege for current work</a:t>
            </a:r>
          </a:p>
          <a:p>
            <a:pPr lvl="1" eaLnBrk="1" hangingPunct="1">
              <a:lnSpc>
                <a:spcPct val="90000"/>
              </a:lnSpc>
            </a:pPr>
            <a:r>
              <a:rPr lang="en-US" sz="2400" dirty="0"/>
              <a:t>Then upgrade as needed (and allowed by policy)</a:t>
            </a:r>
          </a:p>
          <a:p>
            <a:pPr lvl="1" eaLnBrk="1" hangingPunct="1">
              <a:lnSpc>
                <a:spcPct val="90000"/>
              </a:lnSpc>
            </a:pPr>
            <a:r>
              <a:rPr lang="en-US" sz="2400" dirty="0"/>
              <a:t>This is known as the </a:t>
            </a:r>
            <a:r>
              <a:rPr lang="en-US" sz="2400" b="1" dirty="0">
                <a:solidFill>
                  <a:schemeClr val="accent2"/>
                </a:solidFill>
              </a:rPr>
              <a:t>high water mark</a:t>
            </a:r>
            <a:r>
              <a:rPr lang="en-US" sz="2400" dirty="0"/>
              <a:t> principle</a:t>
            </a:r>
          </a:p>
          <a:p>
            <a:pPr eaLnBrk="1" hangingPunct="1">
              <a:lnSpc>
                <a:spcPct val="90000"/>
              </a:lnSpc>
            </a:pPr>
            <a:r>
              <a:rPr lang="en-US" sz="2800" dirty="0"/>
              <a:t>Weak tranquility allows for </a:t>
            </a:r>
            <a:r>
              <a:rPr lang="en-US" sz="2800" b="1" dirty="0"/>
              <a:t>least privilege</a:t>
            </a:r>
            <a:r>
              <a:rPr lang="en-US" sz="2800" dirty="0"/>
              <a:t> (high water mark), but the property is vague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 calcmode="lin" valueType="num">
                                      <p:cBhvr additive="base">
                                        <p:cTn id="15"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89443">
                                            <p:txEl>
                                              <p:pRg st="4" end="4"/>
                                            </p:txEl>
                                          </p:spTgt>
                                        </p:tgtEl>
                                        <p:attrNameLst>
                                          <p:attrName>style.visibility</p:attrName>
                                        </p:attrNameLst>
                                      </p:cBhvr>
                                      <p:to>
                                        <p:strVal val="visible"/>
                                      </p:to>
                                    </p:set>
                                    <p:anim calcmode="lin" valueType="num">
                                      <p:cBhvr additive="base">
                                        <p:cTn id="25"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5" end="5"/>
                                            </p:txEl>
                                          </p:spTgt>
                                        </p:tgtEl>
                                        <p:attrNameLst>
                                          <p:attrName>style.visibility</p:attrName>
                                        </p:attrNameLst>
                                      </p:cBhvr>
                                      <p:to>
                                        <p:strVal val="visible"/>
                                      </p:to>
                                    </p:set>
                                    <p:anim calcmode="lin" valueType="num">
                                      <p:cBhvr additive="base">
                                        <p:cTn id="29"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89443">
                                            <p:txEl>
                                              <p:pRg st="6" end="6"/>
                                            </p:txEl>
                                          </p:spTgt>
                                        </p:tgtEl>
                                        <p:attrNameLst>
                                          <p:attrName>style.visibility</p:attrName>
                                        </p:attrNameLst>
                                      </p:cBhvr>
                                      <p:to>
                                        <p:strVal val="visible"/>
                                      </p:to>
                                    </p:set>
                                    <p:anim calcmode="lin" valueType="num">
                                      <p:cBhvr additive="base">
                                        <p:cTn id="33"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89443">
                                            <p:txEl>
                                              <p:pRg st="7" end="7"/>
                                            </p:txEl>
                                          </p:spTgt>
                                        </p:tgtEl>
                                        <p:attrNameLst>
                                          <p:attrName>style.visibility</p:attrName>
                                        </p:attrNameLst>
                                      </p:cBhvr>
                                      <p:to>
                                        <p:strVal val="visible"/>
                                      </p:to>
                                    </p:set>
                                    <p:anim calcmode="lin" valueType="num">
                                      <p:cBhvr additive="base">
                                        <p:cTn id="37" dur="500" fill="hold"/>
                                        <p:tgtEl>
                                          <p:spTgt spid="18944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9443">
                                            <p:txEl>
                                              <p:pRg st="8" end="8"/>
                                            </p:txEl>
                                          </p:spTgt>
                                        </p:tgtEl>
                                        <p:attrNameLst>
                                          <p:attrName>style.visibility</p:attrName>
                                        </p:attrNameLst>
                                      </p:cBhvr>
                                      <p:to>
                                        <p:strVal val="visible"/>
                                      </p:to>
                                    </p:set>
                                    <p:anim calcmode="lin" valueType="num">
                                      <p:cBhvr additive="base">
                                        <p:cTn id="43" dur="500" fill="hold"/>
                                        <p:tgtEl>
                                          <p:spTgt spid="1894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087AB64-4372-0841-820F-DE934EFD497C}" type="slidenum">
              <a:rPr lang="en-US" smtClean="0">
                <a:latin typeface="Times New Roman" charset="0"/>
              </a:rPr>
              <a:pPr/>
              <a:t>89</a:t>
            </a:fld>
            <a:endParaRPr lang="en-US">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BLP: The Bottom Line</a:t>
            </a:r>
          </a:p>
        </p:txBody>
      </p:sp>
      <p:sp>
        <p:nvSpPr>
          <p:cNvPr id="92164"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sz="2800" dirty="0"/>
              <a:t>BLP is simple, probably too simple</a:t>
            </a:r>
          </a:p>
          <a:p>
            <a:pPr eaLnBrk="1" hangingPunct="1">
              <a:spcAft>
                <a:spcPts val="600"/>
              </a:spcAft>
            </a:pPr>
            <a:r>
              <a:rPr lang="en-US" sz="2800" dirty="0"/>
              <a:t>BLP is one of the few security models that can be used to prove things about systems</a:t>
            </a:r>
          </a:p>
          <a:p>
            <a:pPr eaLnBrk="1" hangingPunct="1">
              <a:spcAft>
                <a:spcPts val="600"/>
              </a:spcAft>
            </a:pPr>
            <a:r>
              <a:rPr lang="en-US" sz="2800" dirty="0"/>
              <a:t>BLP has inspired other security models</a:t>
            </a:r>
          </a:p>
          <a:p>
            <a:pPr lvl="1" eaLnBrk="1" hangingPunct="1">
              <a:spcAft>
                <a:spcPts val="600"/>
              </a:spcAft>
            </a:pPr>
            <a:r>
              <a:rPr lang="en-US" sz="2400" dirty="0"/>
              <a:t>Most other models try to be more realistic</a:t>
            </a:r>
          </a:p>
          <a:p>
            <a:pPr lvl="1" eaLnBrk="1" hangingPunct="1">
              <a:spcAft>
                <a:spcPts val="600"/>
              </a:spcAft>
            </a:pPr>
            <a:r>
              <a:rPr lang="en-US" sz="2400" dirty="0"/>
              <a:t>Other security models are more complex</a:t>
            </a:r>
          </a:p>
          <a:p>
            <a:pPr lvl="1" eaLnBrk="1" hangingPunct="1">
              <a:spcAft>
                <a:spcPts val="600"/>
              </a:spcAft>
            </a:pPr>
            <a:r>
              <a:rPr lang="en-US" sz="2400" dirty="0"/>
              <a:t>Models difficult to analyze, apply in practice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p:spPr>
        <p:txBody>
          <a:bodyPr/>
          <a:lstStyle/>
          <a:p>
            <a:r>
              <a:rPr lang="en-US"/>
              <a:t> Part 2 </a:t>
            </a:r>
            <a:r>
              <a:rPr lang="en-US">
                <a:sym typeface="Symbol" charset="2"/>
              </a:rPr>
              <a:t></a:t>
            </a:r>
            <a:r>
              <a:rPr lang="en-US"/>
              <a:t> Access Control                                                                                                  </a:t>
            </a:r>
            <a:fld id="{7C616E0A-AABC-3C45-BE41-C86666460ABB}" type="slidenum">
              <a:rPr lang="en-US" smtClean="0">
                <a:latin typeface="Times New Roman" charset="0"/>
              </a:rPr>
              <a:pPr/>
              <a:t>9</a:t>
            </a:fld>
            <a:endParaRPr lang="en-US">
              <a:latin typeface="Times New Roman" charset="0"/>
            </a:endParaRPr>
          </a:p>
        </p:txBody>
      </p:sp>
      <p:sp>
        <p:nvSpPr>
          <p:cNvPr id="21507" name="Rectangle 2"/>
          <p:cNvSpPr>
            <a:spLocks noGrp="1" noChangeArrowheads="1"/>
          </p:cNvSpPr>
          <p:nvPr>
            <p:ph type="title"/>
          </p:nvPr>
        </p:nvSpPr>
        <p:spPr>
          <a:xfrm>
            <a:off x="685800" y="304800"/>
            <a:ext cx="7772400" cy="914400"/>
          </a:xfrm>
        </p:spPr>
        <p:txBody>
          <a:bodyPr/>
          <a:lstStyle/>
          <a:p>
            <a:pPr eaLnBrk="1" hangingPunct="1"/>
            <a:r>
              <a:rPr lang="en-US" dirty="0"/>
              <a:t>Keys </a:t>
            </a:r>
            <a:r>
              <a:rPr lang="en-US" dirty="0" err="1"/>
              <a:t>vs</a:t>
            </a:r>
            <a:r>
              <a:rPr lang="en-US" dirty="0"/>
              <a:t> Passwords</a:t>
            </a:r>
          </a:p>
        </p:txBody>
      </p:sp>
      <p:sp>
        <p:nvSpPr>
          <p:cNvPr id="156675" name="Rectangle 3"/>
          <p:cNvSpPr>
            <a:spLocks noGrp="1" noChangeArrowheads="1"/>
          </p:cNvSpPr>
          <p:nvPr>
            <p:ph type="body" sz="half" idx="1"/>
          </p:nvPr>
        </p:nvSpPr>
        <p:spPr>
          <a:xfrm>
            <a:off x="381000" y="1828800"/>
            <a:ext cx="4114800" cy="4038600"/>
          </a:xfrm>
        </p:spPr>
        <p:txBody>
          <a:bodyPr/>
          <a:lstStyle/>
          <a:p>
            <a:pPr eaLnBrk="1" hangingPunct="1"/>
            <a:r>
              <a:rPr lang="en-US" b="1" dirty="0">
                <a:solidFill>
                  <a:schemeClr val="accent2"/>
                </a:solidFill>
              </a:rPr>
              <a:t>Crypto keys</a:t>
            </a:r>
          </a:p>
          <a:p>
            <a:pPr eaLnBrk="1" hangingPunct="1"/>
            <a:r>
              <a:rPr lang="en-US" dirty="0" err="1"/>
              <a:t>Spse</a:t>
            </a:r>
            <a:r>
              <a:rPr lang="en-US" dirty="0"/>
              <a:t> key is 64 bits</a:t>
            </a:r>
          </a:p>
          <a:p>
            <a:pPr eaLnBrk="1" hangingPunct="1"/>
            <a:r>
              <a:rPr lang="en-US" dirty="0"/>
              <a:t>Then 2</a:t>
            </a:r>
            <a:r>
              <a:rPr lang="en-US" baseline="30000" dirty="0"/>
              <a:t>64</a:t>
            </a:r>
            <a:r>
              <a:rPr lang="en-US" dirty="0"/>
              <a:t> keys</a:t>
            </a:r>
          </a:p>
          <a:p>
            <a:pPr eaLnBrk="1" hangingPunct="1"/>
            <a:r>
              <a:rPr lang="en-US" dirty="0"/>
              <a:t>Choose key at random…</a:t>
            </a:r>
          </a:p>
          <a:p>
            <a:pPr eaLnBrk="1" hangingPunct="1"/>
            <a:r>
              <a:rPr lang="en-US" dirty="0"/>
              <a:t>…then attacker must try about 2</a:t>
            </a:r>
            <a:r>
              <a:rPr lang="en-US" baseline="30000" dirty="0"/>
              <a:t>63</a:t>
            </a:r>
            <a:r>
              <a:rPr lang="en-US" dirty="0"/>
              <a:t> keys</a:t>
            </a:r>
          </a:p>
        </p:txBody>
      </p:sp>
      <p:sp>
        <p:nvSpPr>
          <p:cNvPr id="156676" name="Rectangle 4"/>
          <p:cNvSpPr>
            <a:spLocks noGrp="1" noChangeArrowheads="1"/>
          </p:cNvSpPr>
          <p:nvPr>
            <p:ph type="body" sz="half" idx="2"/>
          </p:nvPr>
        </p:nvSpPr>
        <p:spPr>
          <a:xfrm>
            <a:off x="4648200" y="1828800"/>
            <a:ext cx="4191000" cy="4495800"/>
          </a:xfrm>
        </p:spPr>
        <p:txBody>
          <a:bodyPr/>
          <a:lstStyle/>
          <a:p>
            <a:pPr eaLnBrk="1" hangingPunct="1">
              <a:lnSpc>
                <a:spcPct val="90000"/>
              </a:lnSpc>
            </a:pPr>
            <a:r>
              <a:rPr lang="en-US" b="1" dirty="0">
                <a:solidFill>
                  <a:schemeClr val="accent2"/>
                </a:solidFill>
              </a:rPr>
              <a:t>Passwords</a:t>
            </a:r>
          </a:p>
          <a:p>
            <a:pPr eaLnBrk="1" hangingPunct="1">
              <a:lnSpc>
                <a:spcPct val="90000"/>
              </a:lnSpc>
            </a:pPr>
            <a:r>
              <a:rPr lang="en-US" dirty="0" err="1"/>
              <a:t>Spse</a:t>
            </a:r>
            <a:r>
              <a:rPr lang="en-US" dirty="0"/>
              <a:t> passwords are 8 characters, and 256 different characters</a:t>
            </a:r>
          </a:p>
          <a:p>
            <a:pPr eaLnBrk="1" hangingPunct="1">
              <a:lnSpc>
                <a:spcPct val="90000"/>
              </a:lnSpc>
            </a:pPr>
            <a:r>
              <a:rPr lang="en-US" dirty="0"/>
              <a:t>Then 256</a:t>
            </a:r>
            <a:r>
              <a:rPr lang="en-US" baseline="30000" dirty="0"/>
              <a:t>8</a:t>
            </a:r>
            <a:r>
              <a:rPr lang="en-US" dirty="0"/>
              <a:t> = 2</a:t>
            </a:r>
            <a:r>
              <a:rPr lang="en-US" baseline="30000" dirty="0"/>
              <a:t>64</a:t>
            </a:r>
            <a:r>
              <a:rPr lang="en-US" dirty="0"/>
              <a:t> </a:t>
            </a:r>
            <a:r>
              <a:rPr lang="en-US" dirty="0" err="1"/>
              <a:t>pwds</a:t>
            </a:r>
            <a:endParaRPr lang="en-US" dirty="0"/>
          </a:p>
          <a:p>
            <a:pPr eaLnBrk="1" hangingPunct="1">
              <a:lnSpc>
                <a:spcPct val="90000"/>
              </a:lnSpc>
            </a:pPr>
            <a:r>
              <a:rPr lang="en-US" dirty="0">
                <a:solidFill>
                  <a:srgbClr val="FF0000"/>
                </a:solidFill>
              </a:rPr>
              <a:t>Users do not select passwords at random</a:t>
            </a:r>
          </a:p>
          <a:p>
            <a:pPr eaLnBrk="1" hangingPunct="1">
              <a:lnSpc>
                <a:spcPct val="90000"/>
              </a:lnSpc>
            </a:pPr>
            <a:r>
              <a:rPr lang="en-US" dirty="0"/>
              <a:t>Attacker has far less than 2</a:t>
            </a:r>
            <a:r>
              <a:rPr lang="en-US" baseline="30000" dirty="0"/>
              <a:t>63</a:t>
            </a:r>
            <a:r>
              <a:rPr lang="en-US" dirty="0"/>
              <a:t> </a:t>
            </a:r>
            <a:r>
              <a:rPr lang="en-US" dirty="0" err="1"/>
              <a:t>pwds</a:t>
            </a:r>
            <a:r>
              <a:rPr lang="en-US" dirty="0"/>
              <a:t> to try </a:t>
            </a:r>
            <a:r>
              <a:rPr lang="en-US" dirty="0">
                <a:solidFill>
                  <a:schemeClr val="accent2"/>
                </a:solidFill>
              </a:rPr>
              <a:t>(</a:t>
            </a:r>
            <a:r>
              <a:rPr lang="en-US" b="1" dirty="0">
                <a:solidFill>
                  <a:schemeClr val="accent2"/>
                </a:solidFill>
              </a:rPr>
              <a:t>dictionary attack</a:t>
            </a:r>
            <a:r>
              <a:rPr lang="en-US"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4D1B314-0795-5143-AB95-BDDECA425983}" type="slidenum">
              <a:rPr lang="en-US" smtClean="0">
                <a:latin typeface="Times New Roman" charset="0"/>
              </a:rPr>
              <a:pPr/>
              <a:t>90</a:t>
            </a:fld>
            <a:endParaRPr lang="en-US">
              <a:latin typeface="Times New Roman" charset="0"/>
            </a:endParaRPr>
          </a:p>
        </p:txBody>
      </p:sp>
      <p:sp>
        <p:nvSpPr>
          <p:cNvPr id="93187" name="Rectangle 2"/>
          <p:cNvSpPr>
            <a:spLocks noGrp="1" noChangeArrowheads="1"/>
          </p:cNvSpPr>
          <p:nvPr>
            <p:ph type="title"/>
          </p:nvPr>
        </p:nvSpPr>
        <p:spPr>
          <a:xfrm>
            <a:off x="685800" y="304800"/>
            <a:ext cx="7772400" cy="1143000"/>
          </a:xfrm>
        </p:spPr>
        <p:txBody>
          <a:bodyPr/>
          <a:lstStyle/>
          <a:p>
            <a:pPr eaLnBrk="1" hangingPunct="1"/>
            <a:r>
              <a:rPr lang="en-US" dirty="0" err="1"/>
              <a:t>Biba’s</a:t>
            </a:r>
            <a:r>
              <a:rPr lang="en-US" dirty="0"/>
              <a:t> Model</a:t>
            </a:r>
          </a:p>
        </p:txBody>
      </p:sp>
      <p:sp>
        <p:nvSpPr>
          <p:cNvPr id="154627" name="Rectangle 3"/>
          <p:cNvSpPr>
            <a:spLocks noGrp="1" noChangeArrowheads="1"/>
          </p:cNvSpPr>
          <p:nvPr>
            <p:ph type="body" idx="1"/>
          </p:nvPr>
        </p:nvSpPr>
        <p:spPr>
          <a:xfrm>
            <a:off x="685800" y="1371600"/>
            <a:ext cx="7848600" cy="4724400"/>
          </a:xfrm>
        </p:spPr>
        <p:txBody>
          <a:bodyPr/>
          <a:lstStyle/>
          <a:p>
            <a:pPr eaLnBrk="1" hangingPunct="1">
              <a:lnSpc>
                <a:spcPct val="85000"/>
              </a:lnSpc>
              <a:spcAft>
                <a:spcPts val="600"/>
              </a:spcAft>
            </a:pPr>
            <a:r>
              <a:rPr lang="en-US" sz="2800" dirty="0"/>
              <a:t>BLP for confidentiality, </a:t>
            </a:r>
            <a:r>
              <a:rPr lang="en-US" sz="2800" dirty="0" err="1"/>
              <a:t>Biba</a:t>
            </a:r>
            <a:r>
              <a:rPr lang="en-US" sz="2800" dirty="0"/>
              <a:t> for </a:t>
            </a:r>
            <a:r>
              <a:rPr lang="en-US" sz="2800" b="1" dirty="0">
                <a:solidFill>
                  <a:schemeClr val="accent2"/>
                </a:solidFill>
              </a:rPr>
              <a:t>integrity</a:t>
            </a:r>
          </a:p>
          <a:p>
            <a:pPr lvl="1" eaLnBrk="1" hangingPunct="1">
              <a:lnSpc>
                <a:spcPct val="85000"/>
              </a:lnSpc>
              <a:spcAft>
                <a:spcPts val="600"/>
              </a:spcAft>
            </a:pPr>
            <a:r>
              <a:rPr lang="en-US" sz="2400" dirty="0" err="1"/>
              <a:t>Biba</a:t>
            </a:r>
            <a:r>
              <a:rPr lang="en-US" sz="2400" dirty="0"/>
              <a:t> is to prevent unauthorized writing</a:t>
            </a:r>
          </a:p>
          <a:p>
            <a:pPr eaLnBrk="1" hangingPunct="1">
              <a:lnSpc>
                <a:spcPct val="85000"/>
              </a:lnSpc>
              <a:spcAft>
                <a:spcPts val="600"/>
              </a:spcAft>
            </a:pPr>
            <a:r>
              <a:rPr lang="en-US" sz="2800" dirty="0" err="1"/>
              <a:t>Biba</a:t>
            </a:r>
            <a:r>
              <a:rPr lang="en-US" sz="2800" dirty="0"/>
              <a:t> is (in a sense) the dual of BLP</a:t>
            </a:r>
          </a:p>
          <a:p>
            <a:pPr eaLnBrk="1" hangingPunct="1">
              <a:lnSpc>
                <a:spcPct val="85000"/>
              </a:lnSpc>
              <a:spcAft>
                <a:spcPts val="600"/>
              </a:spcAft>
            </a:pPr>
            <a:r>
              <a:rPr lang="en-US" sz="2800" dirty="0"/>
              <a:t>Integrity model</a:t>
            </a:r>
          </a:p>
          <a:p>
            <a:pPr lvl="1" eaLnBrk="1" hangingPunct="1">
              <a:lnSpc>
                <a:spcPct val="85000"/>
              </a:lnSpc>
              <a:spcAft>
                <a:spcPts val="600"/>
              </a:spcAft>
            </a:pPr>
            <a:r>
              <a:rPr lang="en-US" sz="2400" dirty="0" err="1"/>
              <a:t>Spse</a:t>
            </a:r>
            <a:r>
              <a:rPr lang="en-US" sz="2400" dirty="0"/>
              <a:t> you trust the integrity of </a:t>
            </a:r>
            <a:r>
              <a:rPr lang="en-US" b="1" dirty="0">
                <a:solidFill>
                  <a:srgbClr val="FF0000"/>
                </a:solidFill>
                <a:latin typeface="Times-Roman" charset="0"/>
              </a:rPr>
              <a:t>O</a:t>
            </a:r>
            <a:r>
              <a:rPr lang="en-US" sz="2400" dirty="0"/>
              <a:t> but not </a:t>
            </a:r>
            <a:r>
              <a:rPr lang="en-US" b="1" dirty="0">
                <a:solidFill>
                  <a:schemeClr val="hlink"/>
                </a:solidFill>
                <a:latin typeface="Times-Roman" charset="0"/>
              </a:rPr>
              <a:t>O</a:t>
            </a:r>
            <a:endParaRPr lang="en-US" sz="2400" dirty="0"/>
          </a:p>
          <a:p>
            <a:pPr lvl="1" eaLnBrk="1" hangingPunct="1">
              <a:lnSpc>
                <a:spcPct val="85000"/>
              </a:lnSpc>
              <a:spcAft>
                <a:spcPts val="600"/>
              </a:spcAft>
            </a:pPr>
            <a:r>
              <a:rPr lang="en-US" sz="2400" dirty="0"/>
              <a:t>If object </a:t>
            </a:r>
            <a:r>
              <a:rPr lang="en-US" b="1" dirty="0">
                <a:latin typeface="Times-Roman" charset="0"/>
              </a:rPr>
              <a:t>O</a:t>
            </a:r>
            <a:r>
              <a:rPr lang="en-US" sz="2400" dirty="0"/>
              <a:t> includes </a:t>
            </a:r>
            <a:r>
              <a:rPr lang="en-US" b="1" dirty="0">
                <a:solidFill>
                  <a:srgbClr val="FF0000"/>
                </a:solidFill>
                <a:latin typeface="Times-Roman" charset="0"/>
              </a:rPr>
              <a:t>O</a:t>
            </a:r>
            <a:r>
              <a:rPr lang="en-US" sz="2400" dirty="0"/>
              <a:t> and </a:t>
            </a:r>
            <a:r>
              <a:rPr lang="en-US" b="1" dirty="0">
                <a:solidFill>
                  <a:schemeClr val="hlink"/>
                </a:solidFill>
                <a:latin typeface="Times-Roman" charset="0"/>
              </a:rPr>
              <a:t>O</a:t>
            </a:r>
            <a:r>
              <a:rPr lang="en-US" sz="2400" dirty="0"/>
              <a:t> then you cannot trust the integrity of </a:t>
            </a:r>
            <a:r>
              <a:rPr lang="en-US" b="1" dirty="0">
                <a:latin typeface="Times-Roman" charset="0"/>
              </a:rPr>
              <a:t>O</a:t>
            </a:r>
            <a:endParaRPr lang="en-US" sz="2400" dirty="0"/>
          </a:p>
          <a:p>
            <a:pPr eaLnBrk="1" hangingPunct="1">
              <a:lnSpc>
                <a:spcPct val="85000"/>
              </a:lnSpc>
              <a:spcAft>
                <a:spcPts val="600"/>
              </a:spcAft>
            </a:pPr>
            <a:r>
              <a:rPr lang="en-US" sz="2800" dirty="0"/>
              <a:t>Integrity level of </a:t>
            </a:r>
            <a:r>
              <a:rPr lang="en-US" sz="2800" dirty="0">
                <a:latin typeface="Times-Roman" charset="0"/>
              </a:rPr>
              <a:t>O</a:t>
            </a:r>
            <a:r>
              <a:rPr lang="en-US" sz="2800" dirty="0"/>
              <a:t> is minimum of the integrity of any object in </a:t>
            </a:r>
            <a:r>
              <a:rPr lang="en-US" sz="2800" dirty="0">
                <a:latin typeface="Times-Roman" charset="0"/>
              </a:rPr>
              <a:t>O</a:t>
            </a:r>
            <a:endParaRPr lang="en-US" sz="2800" dirty="0"/>
          </a:p>
          <a:p>
            <a:pPr eaLnBrk="1" hangingPunct="1">
              <a:lnSpc>
                <a:spcPct val="85000"/>
              </a:lnSpc>
              <a:spcAft>
                <a:spcPts val="600"/>
              </a:spcAft>
            </a:pPr>
            <a:r>
              <a:rPr lang="en-US" sz="2800" b="1" dirty="0">
                <a:solidFill>
                  <a:schemeClr val="accent2"/>
                </a:solidFill>
              </a:rPr>
              <a:t>Low water mark</a:t>
            </a:r>
            <a:r>
              <a:rPr lang="en-US" sz="2800" dirty="0"/>
              <a:t> principle for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ox(out)">
                                      <p:cBhvr>
                                        <p:cTn id="7" dur="500"/>
                                        <p:tgtEl>
                                          <p:spTgt spid="154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ox(out)">
                                      <p:cBhvr>
                                        <p:cTn id="10" dur="500"/>
                                        <p:tgtEl>
                                          <p:spTgt spid="154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box(out)">
                                      <p:cBhvr>
                                        <p:cTn id="15" dur="500"/>
                                        <p:tgtEl>
                                          <p:spTgt spid="15462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4627">
                                            <p:txEl>
                                              <p:pRg st="3" end="3"/>
                                            </p:txEl>
                                          </p:spTgt>
                                        </p:tgtEl>
                                        <p:attrNameLst>
                                          <p:attrName>style.visibility</p:attrName>
                                        </p:attrNameLst>
                                      </p:cBhvr>
                                      <p:to>
                                        <p:strVal val="visible"/>
                                      </p:to>
                                    </p:set>
                                    <p:animEffect transition="in" filter="box(out)">
                                      <p:cBhvr>
                                        <p:cTn id="20" dur="500"/>
                                        <p:tgtEl>
                                          <p:spTgt spid="15462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animEffect transition="in" filter="box(out)">
                                      <p:cBhvr>
                                        <p:cTn id="23" dur="500"/>
                                        <p:tgtEl>
                                          <p:spTgt spid="1546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Effect transition="in" filter="box(out)">
                                      <p:cBhvr>
                                        <p:cTn id="26" dur="500"/>
                                        <p:tgtEl>
                                          <p:spTgt spid="15462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54627">
                                            <p:txEl>
                                              <p:pRg st="6" end="6"/>
                                            </p:txEl>
                                          </p:spTgt>
                                        </p:tgtEl>
                                        <p:attrNameLst>
                                          <p:attrName>style.visibility</p:attrName>
                                        </p:attrNameLst>
                                      </p:cBhvr>
                                      <p:to>
                                        <p:strVal val="visible"/>
                                      </p:to>
                                    </p:set>
                                    <p:animEffect transition="in" filter="box(out)">
                                      <p:cBhvr>
                                        <p:cTn id="31" dur="500"/>
                                        <p:tgtEl>
                                          <p:spTgt spid="15462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4627">
                                            <p:txEl>
                                              <p:pRg st="7" end="7"/>
                                            </p:txEl>
                                          </p:spTgt>
                                        </p:tgtEl>
                                        <p:attrNameLst>
                                          <p:attrName>style.visibility</p:attrName>
                                        </p:attrNameLst>
                                      </p:cBhvr>
                                      <p:to>
                                        <p:strVal val="visible"/>
                                      </p:to>
                                    </p:set>
                                    <p:animEffect transition="in" filter="box(out)">
                                      <p:cBhvr>
                                        <p:cTn id="36" dur="500"/>
                                        <p:tgtEl>
                                          <p:spTgt spid="15462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D00612A-D20E-314E-B40C-1BD2A55CD51F}" type="slidenum">
              <a:rPr lang="en-US" smtClean="0">
                <a:latin typeface="Times New Roman" charset="0"/>
              </a:rPr>
              <a:pPr/>
              <a:t>91</a:t>
            </a:fld>
            <a:endParaRPr lang="en-US">
              <a:latin typeface="Times New Roman" charset="0"/>
            </a:endParaRPr>
          </a:p>
        </p:txBody>
      </p:sp>
      <p:sp>
        <p:nvSpPr>
          <p:cNvPr id="94211" name="Rectangle 2"/>
          <p:cNvSpPr>
            <a:spLocks noGrp="1" noChangeArrowheads="1"/>
          </p:cNvSpPr>
          <p:nvPr>
            <p:ph type="title"/>
          </p:nvPr>
        </p:nvSpPr>
        <p:spPr>
          <a:xfrm>
            <a:off x="685800" y="76200"/>
            <a:ext cx="7772400" cy="1143000"/>
          </a:xfrm>
        </p:spPr>
        <p:txBody>
          <a:bodyPr/>
          <a:lstStyle/>
          <a:p>
            <a:pPr eaLnBrk="1" hangingPunct="1"/>
            <a:r>
              <a:rPr lang="en-US"/>
              <a:t>Biba</a:t>
            </a:r>
          </a:p>
        </p:txBody>
      </p:sp>
      <p:sp>
        <p:nvSpPr>
          <p:cNvPr id="192515" name="Rectangle 3"/>
          <p:cNvSpPr>
            <a:spLocks noGrp="1" noChangeArrowheads="1"/>
          </p:cNvSpPr>
          <p:nvPr>
            <p:ph type="body" idx="1"/>
          </p:nvPr>
        </p:nvSpPr>
        <p:spPr>
          <a:xfrm>
            <a:off x="685800" y="1219200"/>
            <a:ext cx="7696200" cy="4876800"/>
          </a:xfrm>
        </p:spPr>
        <p:txBody>
          <a:bodyPr/>
          <a:lstStyle/>
          <a:p>
            <a:pPr eaLnBrk="1" hangingPunct="1">
              <a:lnSpc>
                <a:spcPct val="80000"/>
              </a:lnSpc>
              <a:spcAft>
                <a:spcPts val="600"/>
              </a:spcAft>
            </a:pPr>
            <a:r>
              <a:rPr lang="en-US" sz="2800" dirty="0"/>
              <a:t>Let </a:t>
            </a:r>
            <a:r>
              <a:rPr lang="en-US" sz="2800" dirty="0">
                <a:latin typeface="Times-Roman" charset="0"/>
              </a:rPr>
              <a:t>I(O)</a:t>
            </a:r>
            <a:r>
              <a:rPr lang="en-US" sz="2800" dirty="0"/>
              <a:t> denote the integrity of object </a:t>
            </a:r>
            <a:r>
              <a:rPr lang="en-US" sz="2800" dirty="0">
                <a:latin typeface="Times-Roman" charset="0"/>
              </a:rPr>
              <a:t>O </a:t>
            </a:r>
            <a:r>
              <a:rPr lang="en-US" sz="2800" dirty="0"/>
              <a:t>and </a:t>
            </a:r>
            <a:r>
              <a:rPr lang="en-US" sz="2800" dirty="0">
                <a:latin typeface="Times-Roman" charset="0"/>
              </a:rPr>
              <a:t>I(S)</a:t>
            </a:r>
            <a:r>
              <a:rPr lang="en-US" sz="2800" dirty="0"/>
              <a:t> denote the integrity of subject </a:t>
            </a:r>
            <a:r>
              <a:rPr lang="en-US" sz="2800" dirty="0">
                <a:latin typeface="Times-Roman" charset="0"/>
              </a:rPr>
              <a:t>S</a:t>
            </a:r>
            <a:endParaRPr lang="en-US" sz="2800" dirty="0"/>
          </a:p>
          <a:p>
            <a:pPr eaLnBrk="1" hangingPunct="1">
              <a:lnSpc>
                <a:spcPct val="80000"/>
              </a:lnSpc>
              <a:spcAft>
                <a:spcPts val="600"/>
              </a:spcAft>
            </a:pPr>
            <a:r>
              <a:rPr lang="en-US" sz="2800" dirty="0" err="1"/>
              <a:t>Biba</a:t>
            </a:r>
            <a:r>
              <a:rPr lang="en-US" sz="2800" dirty="0"/>
              <a:t> can be stated as</a:t>
            </a:r>
          </a:p>
          <a:p>
            <a:pPr lvl="1" eaLnBrk="1" hangingPunct="1">
              <a:lnSpc>
                <a:spcPct val="80000"/>
              </a:lnSpc>
              <a:spcAft>
                <a:spcPts val="600"/>
              </a:spcAft>
              <a:buFontTx/>
              <a:buNone/>
            </a:pPr>
            <a:r>
              <a:rPr lang="en-US" sz="2400" b="1" dirty="0">
                <a:solidFill>
                  <a:schemeClr val="hlink"/>
                </a:solidFill>
              </a:rPr>
              <a:t>Write Access Rule:</a:t>
            </a:r>
            <a:r>
              <a:rPr lang="en-US" sz="2400" dirty="0"/>
              <a:t> </a:t>
            </a:r>
            <a:r>
              <a:rPr lang="en-US" sz="2400" dirty="0">
                <a:latin typeface="Times-Roman" charset="0"/>
              </a:rPr>
              <a:t>S</a:t>
            </a:r>
            <a:r>
              <a:rPr lang="en-US" sz="2400" dirty="0"/>
              <a:t> can write </a:t>
            </a:r>
            <a:r>
              <a:rPr lang="en-US" sz="2400" dirty="0">
                <a:latin typeface="Times-Roman" charset="0"/>
              </a:rPr>
              <a:t>O</a:t>
            </a:r>
            <a:r>
              <a:rPr lang="en-US" sz="2400" dirty="0"/>
              <a:t> if and only if </a:t>
            </a:r>
            <a:r>
              <a:rPr lang="en-US" sz="2400" dirty="0">
                <a:latin typeface="Times-Roman" charset="0"/>
              </a:rPr>
              <a:t>I(O) </a:t>
            </a:r>
            <a:r>
              <a:rPr lang="en-US" sz="2400" dirty="0" err="1">
                <a:latin typeface="Times-Roman" charset="0"/>
                <a:sym typeface="Symbol" charset="2"/>
              </a:rPr>
              <a:t></a:t>
            </a:r>
            <a:r>
              <a:rPr lang="en-US" sz="2400" dirty="0">
                <a:latin typeface="Times-Roman" charset="0"/>
                <a:sym typeface="Symbol" charset="2"/>
              </a:rPr>
              <a:t> I(S)</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writes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O</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S</a:t>
            </a:r>
            <a:r>
              <a:rPr lang="en-US" sz="2400" dirty="0">
                <a:sym typeface="Symbol" charset="2"/>
              </a:rPr>
              <a:t>)</a:t>
            </a:r>
          </a:p>
          <a:p>
            <a:pPr lvl="1" eaLnBrk="1" hangingPunct="1">
              <a:lnSpc>
                <a:spcPct val="80000"/>
              </a:lnSpc>
              <a:spcAft>
                <a:spcPts val="600"/>
              </a:spcAft>
              <a:buFontTx/>
              <a:buNone/>
            </a:pPr>
            <a:r>
              <a:rPr lang="en-US" sz="2400" b="1" dirty="0" err="1">
                <a:solidFill>
                  <a:schemeClr val="hlink"/>
                </a:solidFill>
              </a:rPr>
              <a:t>Biba’s</a:t>
            </a:r>
            <a:r>
              <a:rPr lang="en-US" sz="2400" b="1" dirty="0">
                <a:solidFill>
                  <a:schemeClr val="hlink"/>
                </a:solidFill>
              </a:rPr>
              <a:t> Model:</a:t>
            </a:r>
            <a:r>
              <a:rPr lang="en-US" sz="2400" dirty="0"/>
              <a:t> </a:t>
            </a:r>
            <a:r>
              <a:rPr lang="en-US" sz="2400" dirty="0">
                <a:latin typeface="Times-Roman" charset="0"/>
              </a:rPr>
              <a:t>S</a:t>
            </a:r>
            <a:r>
              <a:rPr lang="en-US" sz="2400" dirty="0"/>
              <a:t> can read </a:t>
            </a:r>
            <a:r>
              <a:rPr lang="en-US" sz="2400" dirty="0">
                <a:latin typeface="Times-Roman" charset="0"/>
              </a:rPr>
              <a:t>O</a:t>
            </a:r>
            <a:r>
              <a:rPr lang="en-US" sz="2400" dirty="0"/>
              <a:t> if and only if 		</a:t>
            </a:r>
            <a:r>
              <a:rPr lang="en-US" sz="2400" dirty="0">
                <a:latin typeface="Times-Roman" charset="0"/>
              </a:rPr>
              <a:t>I(S) </a:t>
            </a:r>
            <a:r>
              <a:rPr lang="en-US" sz="2400" dirty="0" err="1">
                <a:latin typeface="Times-Roman" charset="0"/>
                <a:sym typeface="Symbol" charset="2"/>
              </a:rPr>
              <a:t></a:t>
            </a:r>
            <a:r>
              <a:rPr lang="en-US" sz="2400" dirty="0">
                <a:latin typeface="Times-Roman" charset="0"/>
                <a:sym typeface="Symbol" charset="2"/>
              </a:rPr>
              <a:t> I(O)</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reads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S</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O</a:t>
            </a:r>
            <a:r>
              <a:rPr lang="en-US" sz="2400" dirty="0">
                <a:sym typeface="Symbol" charset="2"/>
              </a:rPr>
              <a:t>)</a:t>
            </a:r>
            <a:endParaRPr lang="en-US" sz="2400" dirty="0"/>
          </a:p>
          <a:p>
            <a:pPr eaLnBrk="1" hangingPunct="1">
              <a:lnSpc>
                <a:spcPct val="80000"/>
              </a:lnSpc>
              <a:spcAft>
                <a:spcPts val="600"/>
              </a:spcAft>
            </a:pPr>
            <a:r>
              <a:rPr lang="en-US" sz="2800" dirty="0"/>
              <a:t>Often, replace </a:t>
            </a:r>
            <a:r>
              <a:rPr lang="en-US" sz="2800" dirty="0" err="1"/>
              <a:t>Biba’s</a:t>
            </a:r>
            <a:r>
              <a:rPr lang="en-US" sz="2800" dirty="0"/>
              <a:t> Model with</a:t>
            </a:r>
          </a:p>
          <a:p>
            <a:pPr lvl="1" eaLnBrk="1" hangingPunct="1">
              <a:lnSpc>
                <a:spcPct val="80000"/>
              </a:lnSpc>
              <a:spcAft>
                <a:spcPts val="600"/>
              </a:spcAft>
              <a:buFontTx/>
              <a:buNone/>
            </a:pPr>
            <a:r>
              <a:rPr lang="en-US" sz="2400" b="1" dirty="0">
                <a:solidFill>
                  <a:schemeClr val="hlink"/>
                </a:solidFill>
              </a:rPr>
              <a:t>Low Water Mark Policy:</a:t>
            </a:r>
            <a:r>
              <a:rPr lang="en-US" sz="2400" dirty="0"/>
              <a:t> If </a:t>
            </a:r>
            <a:r>
              <a:rPr lang="en-US" sz="2400" dirty="0">
                <a:latin typeface="Times-Roman" charset="0"/>
              </a:rPr>
              <a:t>S</a:t>
            </a:r>
            <a:r>
              <a:rPr lang="en-US" sz="2400" dirty="0"/>
              <a:t> reads </a:t>
            </a:r>
            <a:r>
              <a:rPr lang="en-US" sz="2400" dirty="0">
                <a:latin typeface="Times-Roman" charset="0"/>
              </a:rPr>
              <a:t>O</a:t>
            </a:r>
            <a:r>
              <a:rPr lang="en-US" sz="2400" dirty="0"/>
              <a:t>, then 	</a:t>
            </a:r>
            <a:r>
              <a:rPr lang="en-US" sz="2400" dirty="0">
                <a:latin typeface="Times-Roman" charset="0"/>
              </a:rPr>
              <a:t>I(S) = </a:t>
            </a:r>
            <a:r>
              <a:rPr lang="en-US" sz="2400" dirty="0" err="1">
                <a:latin typeface="Times-Roman" charset="0"/>
              </a:rPr>
              <a:t>min(I(S</a:t>
            </a:r>
            <a:r>
              <a:rPr lang="en-US" sz="2400" dirty="0">
                <a:latin typeface="Times-Roman" charset="0"/>
              </a:rPr>
              <a:t>),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 calcmode="lin" valueType="num">
                                      <p:cBhvr additive="base">
                                        <p:cTn id="21"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2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 calcmode="lin" valueType="num">
                                      <p:cBhvr additive="base">
                                        <p:cTn id="25"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92515">
                                            <p:txEl>
                                              <p:pRg st="5" end="5"/>
                                            </p:txEl>
                                          </p:spTgt>
                                        </p:tgtEl>
                                        <p:attrNameLst>
                                          <p:attrName>style.visibility</p:attrName>
                                        </p:attrNameLst>
                                      </p:cBhvr>
                                      <p:to>
                                        <p:strVal val="visible"/>
                                      </p:to>
                                    </p:set>
                                    <p:anim calcmode="lin" valueType="num">
                                      <p:cBhvr additive="base">
                                        <p:cTn id="29" dur="500" fill="hold"/>
                                        <p:tgtEl>
                                          <p:spTgt spid="1925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2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2515">
                                            <p:txEl>
                                              <p:pRg st="6" end="6"/>
                                            </p:txEl>
                                          </p:spTgt>
                                        </p:tgtEl>
                                        <p:attrNameLst>
                                          <p:attrName>style.visibility</p:attrName>
                                        </p:attrNameLst>
                                      </p:cBhvr>
                                      <p:to>
                                        <p:strVal val="visible"/>
                                      </p:to>
                                    </p:set>
                                    <p:anim calcmode="lin" valueType="num">
                                      <p:cBhvr additive="base">
                                        <p:cTn id="35" dur="500" fill="hold"/>
                                        <p:tgtEl>
                                          <p:spTgt spid="19251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2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92515">
                                            <p:txEl>
                                              <p:pRg st="7" end="7"/>
                                            </p:txEl>
                                          </p:spTgt>
                                        </p:tgtEl>
                                        <p:attrNameLst>
                                          <p:attrName>style.visibility</p:attrName>
                                        </p:attrNameLst>
                                      </p:cBhvr>
                                      <p:to>
                                        <p:strVal val="visible"/>
                                      </p:to>
                                    </p:set>
                                    <p:anim calcmode="lin" valueType="num">
                                      <p:cBhvr additive="base">
                                        <p:cTn id="39" dur="500" fill="hold"/>
                                        <p:tgtEl>
                                          <p:spTgt spid="1925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675FB560-6748-A148-A809-AAFED85AE9A4}" type="slidenum">
              <a:rPr lang="en-US" smtClean="0">
                <a:latin typeface="Times New Roman" charset="0"/>
              </a:rPr>
              <a:pPr/>
              <a:t>92</a:t>
            </a:fld>
            <a:endParaRPr lang="en-US">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BLP vs Biba</a:t>
            </a:r>
          </a:p>
        </p:txBody>
      </p:sp>
      <p:grpSp>
        <p:nvGrpSpPr>
          <p:cNvPr id="95236" name="Group 37"/>
          <p:cNvGrpSpPr>
            <a:grpSpLocks/>
          </p:cNvGrpSpPr>
          <p:nvPr/>
        </p:nvGrpSpPr>
        <p:grpSpPr bwMode="auto">
          <a:xfrm>
            <a:off x="182563" y="1773238"/>
            <a:ext cx="8778875" cy="3560762"/>
            <a:chOff x="115" y="1117"/>
            <a:chExt cx="5530" cy="2243"/>
          </a:xfrm>
        </p:grpSpPr>
        <p:sp>
          <p:nvSpPr>
            <p:cNvPr id="95237" name="Rectangle 4"/>
            <p:cNvSpPr>
              <a:spLocks noChangeArrowheads="1"/>
            </p:cNvSpPr>
            <p:nvPr/>
          </p:nvSpPr>
          <p:spPr bwMode="auto">
            <a:xfrm>
              <a:off x="816"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38" name="Line 5"/>
            <p:cNvSpPr>
              <a:spLocks noChangeShapeType="1"/>
            </p:cNvSpPr>
            <p:nvPr/>
          </p:nvSpPr>
          <p:spPr bwMode="auto">
            <a:xfrm>
              <a:off x="384"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39" name="Rectangle 6"/>
            <p:cNvSpPr>
              <a:spLocks noChangeArrowheads="1"/>
            </p:cNvSpPr>
            <p:nvPr/>
          </p:nvSpPr>
          <p:spPr bwMode="auto">
            <a:xfrm>
              <a:off x="115"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40" name="Rectangle 7"/>
            <p:cNvSpPr>
              <a:spLocks noChangeArrowheads="1"/>
            </p:cNvSpPr>
            <p:nvPr/>
          </p:nvSpPr>
          <p:spPr bwMode="auto">
            <a:xfrm>
              <a:off x="144"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41" name="Rectangle 8"/>
            <p:cNvSpPr>
              <a:spLocks noChangeArrowheads="1"/>
            </p:cNvSpPr>
            <p:nvPr/>
          </p:nvSpPr>
          <p:spPr bwMode="auto">
            <a:xfrm>
              <a:off x="192"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42" name="Rectangle 10"/>
            <p:cNvSpPr>
              <a:spLocks noChangeArrowheads="1"/>
            </p:cNvSpPr>
            <p:nvPr/>
          </p:nvSpPr>
          <p:spPr bwMode="auto">
            <a:xfrm>
              <a:off x="864" y="237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FF0000"/>
                  </a:solidFill>
                  <a:latin typeface="Times-Roman" charset="0"/>
                </a:rPr>
                <a:t>O</a:t>
              </a:r>
              <a:r>
                <a:rPr lang="en-US">
                  <a:latin typeface="Times-Roman" charset="0"/>
                </a:rPr>
                <a:t>)</a:t>
              </a:r>
            </a:p>
          </p:txBody>
        </p:sp>
        <p:sp>
          <p:nvSpPr>
            <p:cNvPr id="95243" name="Rectangle 11"/>
            <p:cNvSpPr>
              <a:spLocks noChangeArrowheads="1"/>
            </p:cNvSpPr>
            <p:nvPr/>
          </p:nvSpPr>
          <p:spPr bwMode="auto">
            <a:xfrm>
              <a:off x="816"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4" name="Rectangle 12"/>
            <p:cNvSpPr>
              <a:spLocks noChangeArrowheads="1"/>
            </p:cNvSpPr>
            <p:nvPr/>
          </p:nvSpPr>
          <p:spPr bwMode="auto">
            <a:xfrm>
              <a:off x="86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1320EE"/>
                  </a:solidFill>
                  <a:latin typeface="Times-Roman" charset="0"/>
                </a:rPr>
                <a:t>O</a:t>
              </a:r>
              <a:r>
                <a:rPr lang="en-US">
                  <a:latin typeface="Times-Roman" charset="0"/>
                </a:rPr>
                <a:t>)</a:t>
              </a:r>
            </a:p>
          </p:txBody>
        </p:sp>
        <p:sp>
          <p:nvSpPr>
            <p:cNvPr id="95245" name="Rectangle 13"/>
            <p:cNvSpPr>
              <a:spLocks noChangeArrowheads="1"/>
            </p:cNvSpPr>
            <p:nvPr/>
          </p:nvSpPr>
          <p:spPr bwMode="auto">
            <a:xfrm>
              <a:off x="1728"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180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latin typeface="Times-Roman" charset="0"/>
                </a:rPr>
                <a:t>O</a:t>
              </a:r>
              <a:r>
                <a:rPr lang="en-US">
                  <a:latin typeface="Times-Roman" charset="0"/>
                </a:rPr>
                <a:t>)</a:t>
              </a:r>
            </a:p>
          </p:txBody>
        </p:sp>
        <p:sp>
          <p:nvSpPr>
            <p:cNvPr id="95247" name="Line 15"/>
            <p:cNvSpPr>
              <a:spLocks noChangeShapeType="1"/>
            </p:cNvSpPr>
            <p:nvPr/>
          </p:nvSpPr>
          <p:spPr bwMode="auto">
            <a:xfrm>
              <a:off x="1440" y="1968"/>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8" name="Line 16"/>
            <p:cNvSpPr>
              <a:spLocks noChangeShapeType="1"/>
            </p:cNvSpPr>
            <p:nvPr/>
          </p:nvSpPr>
          <p:spPr bwMode="auto">
            <a:xfrm flipV="1">
              <a:off x="1440" y="2112"/>
              <a:ext cx="288" cy="38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9" name="Rectangle 17"/>
            <p:cNvSpPr>
              <a:spLocks noChangeArrowheads="1"/>
            </p:cNvSpPr>
            <p:nvPr/>
          </p:nvSpPr>
          <p:spPr bwMode="auto">
            <a:xfrm>
              <a:off x="910" y="3034"/>
              <a:ext cx="1462" cy="326"/>
            </a:xfrm>
            <a:prstGeom prst="rect">
              <a:avLst/>
            </a:prstGeom>
            <a:noFill/>
            <a:ln w="9525">
              <a:noFill/>
              <a:miter lim="800000"/>
              <a:headEnd/>
              <a:tailEnd/>
            </a:ln>
          </p:spPr>
          <p:txBody>
            <a:bodyPr wrap="none">
              <a:prstTxWarp prst="textNoShape">
                <a:avLst/>
              </a:prstTxWarp>
              <a:spAutoFit/>
            </a:bodyPr>
            <a:lstStyle/>
            <a:p>
              <a:r>
                <a:rPr lang="en-US" b="1"/>
                <a:t>Confidentiality</a:t>
              </a:r>
            </a:p>
          </p:txBody>
        </p:sp>
        <p:sp>
          <p:nvSpPr>
            <p:cNvPr id="95250" name="Rectangle 18"/>
            <p:cNvSpPr>
              <a:spLocks noChangeArrowheads="1"/>
            </p:cNvSpPr>
            <p:nvPr/>
          </p:nvSpPr>
          <p:spPr bwMode="auto">
            <a:xfrm>
              <a:off x="1200" y="1117"/>
              <a:ext cx="500" cy="370"/>
            </a:xfrm>
            <a:prstGeom prst="rect">
              <a:avLst/>
            </a:prstGeom>
            <a:noFill/>
            <a:ln w="9525">
              <a:noFill/>
              <a:miter lim="800000"/>
              <a:headEnd/>
              <a:tailEnd/>
            </a:ln>
          </p:spPr>
          <p:txBody>
            <a:bodyPr wrap="none">
              <a:prstTxWarp prst="textNoShape">
                <a:avLst/>
              </a:prstTxWarp>
              <a:spAutoFit/>
            </a:bodyPr>
            <a:lstStyle/>
            <a:p>
              <a:r>
                <a:rPr lang="en-US" sz="2800" b="1"/>
                <a:t>BLP</a:t>
              </a:r>
              <a:endParaRPr lang="en-US" sz="2800" b="1">
                <a:solidFill>
                  <a:srgbClr val="FF0000"/>
                </a:solidFill>
              </a:endParaRPr>
            </a:p>
          </p:txBody>
        </p:sp>
        <p:sp>
          <p:nvSpPr>
            <p:cNvPr id="95251" name="Rectangle 19"/>
            <p:cNvSpPr>
              <a:spLocks noChangeArrowheads="1"/>
            </p:cNvSpPr>
            <p:nvPr/>
          </p:nvSpPr>
          <p:spPr bwMode="auto">
            <a:xfrm>
              <a:off x="3312"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2" name="Rectangle 20"/>
            <p:cNvSpPr>
              <a:spLocks noChangeArrowheads="1"/>
            </p:cNvSpPr>
            <p:nvPr/>
          </p:nvSpPr>
          <p:spPr bwMode="auto">
            <a:xfrm>
              <a:off x="3370"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FF0000"/>
                  </a:solidFill>
                  <a:latin typeface="Times-Roman" charset="0"/>
                </a:rPr>
                <a:t>O</a:t>
              </a:r>
              <a:r>
                <a:rPr lang="en-US">
                  <a:latin typeface="Times-Roman" charset="0"/>
                </a:rPr>
                <a:t>)</a:t>
              </a:r>
            </a:p>
          </p:txBody>
        </p:sp>
        <p:sp>
          <p:nvSpPr>
            <p:cNvPr id="95253" name="Rectangle 21"/>
            <p:cNvSpPr>
              <a:spLocks noChangeArrowheads="1"/>
            </p:cNvSpPr>
            <p:nvPr/>
          </p:nvSpPr>
          <p:spPr bwMode="auto">
            <a:xfrm>
              <a:off x="3312"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4" name="Rectangle 22"/>
            <p:cNvSpPr>
              <a:spLocks noChangeArrowheads="1"/>
            </p:cNvSpPr>
            <p:nvPr/>
          </p:nvSpPr>
          <p:spPr bwMode="auto">
            <a:xfrm>
              <a:off x="3408" y="184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1320EE"/>
                  </a:solidFill>
                  <a:latin typeface="Times-Roman" charset="0"/>
                </a:rPr>
                <a:t>O</a:t>
              </a:r>
              <a:r>
                <a:rPr lang="en-US">
                  <a:latin typeface="Times-Roman" charset="0"/>
                </a:rPr>
                <a:t>)</a:t>
              </a:r>
            </a:p>
          </p:txBody>
        </p:sp>
        <p:sp>
          <p:nvSpPr>
            <p:cNvPr id="95255" name="Rectangle 23"/>
            <p:cNvSpPr>
              <a:spLocks noChangeArrowheads="1"/>
            </p:cNvSpPr>
            <p:nvPr/>
          </p:nvSpPr>
          <p:spPr bwMode="auto">
            <a:xfrm>
              <a:off x="4224"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6" name="Rectangle 24"/>
            <p:cNvSpPr>
              <a:spLocks noChangeArrowheads="1"/>
            </p:cNvSpPr>
            <p:nvPr/>
          </p:nvSpPr>
          <p:spPr bwMode="auto">
            <a:xfrm>
              <a:off x="4353"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latin typeface="Times-Roman" charset="0"/>
                </a:rPr>
                <a:t>O</a:t>
              </a:r>
              <a:r>
                <a:rPr lang="en-US">
                  <a:latin typeface="Times-Roman" charset="0"/>
                </a:rPr>
                <a:t>)</a:t>
              </a:r>
            </a:p>
          </p:txBody>
        </p:sp>
        <p:sp>
          <p:nvSpPr>
            <p:cNvPr id="95257" name="Line 25"/>
            <p:cNvSpPr>
              <a:spLocks noChangeShapeType="1"/>
            </p:cNvSpPr>
            <p:nvPr/>
          </p:nvSpPr>
          <p:spPr bwMode="auto">
            <a:xfrm>
              <a:off x="3936" y="1978"/>
              <a:ext cx="288" cy="37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58" name="Rectangle 28"/>
            <p:cNvSpPr>
              <a:spLocks noChangeArrowheads="1"/>
            </p:cNvSpPr>
            <p:nvPr/>
          </p:nvSpPr>
          <p:spPr bwMode="auto">
            <a:xfrm>
              <a:off x="3696" y="1117"/>
              <a:ext cx="577" cy="370"/>
            </a:xfrm>
            <a:prstGeom prst="rect">
              <a:avLst/>
            </a:prstGeom>
            <a:noFill/>
            <a:ln w="9525">
              <a:noFill/>
              <a:miter lim="800000"/>
              <a:headEnd/>
              <a:tailEnd/>
            </a:ln>
          </p:spPr>
          <p:txBody>
            <a:bodyPr wrap="none">
              <a:prstTxWarp prst="textNoShape">
                <a:avLst/>
              </a:prstTxWarp>
              <a:spAutoFit/>
            </a:bodyPr>
            <a:lstStyle/>
            <a:p>
              <a:r>
                <a:rPr lang="en-US" sz="2800" b="1"/>
                <a:t>Biba</a:t>
              </a:r>
              <a:endParaRPr lang="en-US"/>
            </a:p>
          </p:txBody>
        </p:sp>
        <p:sp>
          <p:nvSpPr>
            <p:cNvPr id="95259" name="Line 29"/>
            <p:cNvSpPr>
              <a:spLocks noChangeShapeType="1"/>
            </p:cNvSpPr>
            <p:nvPr/>
          </p:nvSpPr>
          <p:spPr bwMode="auto">
            <a:xfrm>
              <a:off x="3936" y="2496"/>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60" name="Line 30"/>
            <p:cNvSpPr>
              <a:spLocks noChangeShapeType="1"/>
            </p:cNvSpPr>
            <p:nvPr/>
          </p:nvSpPr>
          <p:spPr bwMode="auto">
            <a:xfrm>
              <a:off x="5376"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61" name="Rectangle 31"/>
            <p:cNvSpPr>
              <a:spLocks noChangeArrowheads="1"/>
            </p:cNvSpPr>
            <p:nvPr/>
          </p:nvSpPr>
          <p:spPr bwMode="auto">
            <a:xfrm>
              <a:off x="5424"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62" name="Rectangle 32"/>
            <p:cNvSpPr>
              <a:spLocks noChangeArrowheads="1"/>
            </p:cNvSpPr>
            <p:nvPr/>
          </p:nvSpPr>
          <p:spPr bwMode="auto">
            <a:xfrm>
              <a:off x="5136"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63" name="Rectangle 33"/>
            <p:cNvSpPr>
              <a:spLocks noChangeArrowheads="1"/>
            </p:cNvSpPr>
            <p:nvPr/>
          </p:nvSpPr>
          <p:spPr bwMode="auto">
            <a:xfrm>
              <a:off x="5184"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64" name="Rectangle 34"/>
            <p:cNvSpPr>
              <a:spLocks noChangeArrowheads="1"/>
            </p:cNvSpPr>
            <p:nvPr/>
          </p:nvSpPr>
          <p:spPr bwMode="auto">
            <a:xfrm>
              <a:off x="3552" y="3024"/>
              <a:ext cx="964" cy="326"/>
            </a:xfrm>
            <a:prstGeom prst="rect">
              <a:avLst/>
            </a:prstGeom>
            <a:noFill/>
            <a:ln w="9525">
              <a:noFill/>
              <a:miter lim="800000"/>
              <a:headEnd/>
              <a:tailEnd/>
            </a:ln>
          </p:spPr>
          <p:txBody>
            <a:bodyPr wrap="none">
              <a:prstTxWarp prst="textNoShape">
                <a:avLst/>
              </a:prstTxWarp>
              <a:spAutoFit/>
            </a:bodyPr>
            <a:lstStyle/>
            <a:p>
              <a:r>
                <a:rPr lang="en-US" b="1"/>
                <a:t>Integrity</a:t>
              </a:r>
              <a:endParaRPr lang="en-US"/>
            </a:p>
          </p:txBody>
        </p:sp>
        <p:sp>
          <p:nvSpPr>
            <p:cNvPr id="95265" name="Line 35"/>
            <p:cNvSpPr>
              <a:spLocks noChangeShapeType="1"/>
            </p:cNvSpPr>
            <p:nvPr/>
          </p:nvSpPr>
          <p:spPr bwMode="auto">
            <a:xfrm>
              <a:off x="2832" y="1152"/>
              <a:ext cx="0" cy="216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F295C1F8-EACF-AC46-B19B-2CC7736ABD1E}" type="slidenum">
              <a:rPr lang="en-US" smtClean="0">
                <a:latin typeface="Times New Roman" charset="0"/>
              </a:rPr>
              <a:pPr/>
              <a:t>93</a:t>
            </a:fld>
            <a:endParaRPr lang="en-US">
              <a:latin typeface="Times New Roman" charset="0"/>
            </a:endParaRPr>
          </a:p>
        </p:txBody>
      </p:sp>
      <p:sp>
        <p:nvSpPr>
          <p:cNvPr id="96259" name="Rectangle 2"/>
          <p:cNvSpPr>
            <a:spLocks noGrp="1" noChangeArrowheads="1"/>
          </p:cNvSpPr>
          <p:nvPr>
            <p:ph type="title"/>
          </p:nvPr>
        </p:nvSpPr>
        <p:spPr>
          <a:xfrm>
            <a:off x="685800" y="1676400"/>
            <a:ext cx="7772400" cy="1752600"/>
          </a:xfrm>
        </p:spPr>
        <p:txBody>
          <a:bodyPr/>
          <a:lstStyle/>
          <a:p>
            <a:pPr eaLnBrk="1" hangingPunct="1"/>
            <a:r>
              <a:rPr lang="en-US"/>
              <a:t>Compartments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E7E3AE4E-0FF4-E943-89C0-51F2B4082D17}" type="slidenum">
              <a:rPr lang="en-US" smtClean="0">
                <a:latin typeface="Times New Roman" charset="0"/>
              </a:rPr>
              <a:pPr/>
              <a:t>94</a:t>
            </a:fld>
            <a:endParaRPr lang="en-US">
              <a:latin typeface="Times New Roman" charset="0"/>
            </a:endParaRPr>
          </a:p>
        </p:txBody>
      </p:sp>
      <p:sp>
        <p:nvSpPr>
          <p:cNvPr id="97283" name="Rectangle 2"/>
          <p:cNvSpPr>
            <a:spLocks noGrp="1" noChangeArrowheads="1"/>
          </p:cNvSpPr>
          <p:nvPr>
            <p:ph type="title"/>
          </p:nvPr>
        </p:nvSpPr>
        <p:spPr>
          <a:xfrm>
            <a:off x="685800" y="457200"/>
            <a:ext cx="7772400" cy="1143000"/>
          </a:xfrm>
        </p:spPr>
        <p:txBody>
          <a:bodyPr/>
          <a:lstStyle/>
          <a:p>
            <a:pPr eaLnBrk="1" hangingPunct="1"/>
            <a:r>
              <a:rPr lang="en-US" dirty="0"/>
              <a:t>Compartments</a:t>
            </a:r>
          </a:p>
        </p:txBody>
      </p:sp>
      <p:sp>
        <p:nvSpPr>
          <p:cNvPr id="190467" name="Rectangle 3"/>
          <p:cNvSpPr>
            <a:spLocks noGrp="1" noChangeArrowheads="1"/>
          </p:cNvSpPr>
          <p:nvPr>
            <p:ph type="body" idx="1"/>
          </p:nvPr>
        </p:nvSpPr>
        <p:spPr>
          <a:xfrm>
            <a:off x="685800" y="1752600"/>
            <a:ext cx="7924800" cy="4495800"/>
          </a:xfrm>
        </p:spPr>
        <p:txBody>
          <a:bodyPr/>
          <a:lstStyle/>
          <a:p>
            <a:pPr eaLnBrk="1" hangingPunct="1">
              <a:lnSpc>
                <a:spcPct val="90000"/>
              </a:lnSpc>
              <a:spcAft>
                <a:spcPts val="600"/>
              </a:spcAft>
            </a:pPr>
            <a:r>
              <a:rPr lang="en-US" sz="2800" dirty="0"/>
              <a:t>Multilevel Security (MLS) enforces access control </a:t>
            </a:r>
            <a:r>
              <a:rPr lang="en-US" sz="2800" b="1" dirty="0">
                <a:solidFill>
                  <a:schemeClr val="accent2"/>
                </a:solidFill>
              </a:rPr>
              <a:t>up and down</a:t>
            </a:r>
            <a:r>
              <a:rPr lang="en-US" sz="2800" dirty="0"/>
              <a:t> </a:t>
            </a:r>
          </a:p>
          <a:p>
            <a:pPr eaLnBrk="1" hangingPunct="1">
              <a:lnSpc>
                <a:spcPct val="90000"/>
              </a:lnSpc>
              <a:spcAft>
                <a:spcPts val="600"/>
              </a:spcAft>
            </a:pPr>
            <a:r>
              <a:rPr lang="en-US" sz="2800" dirty="0"/>
              <a:t>Simple hierarchy of security labels is generally </a:t>
            </a:r>
            <a:r>
              <a:rPr lang="en-US" sz="2800" i="1" dirty="0"/>
              <a:t>not</a:t>
            </a:r>
            <a:r>
              <a:rPr lang="en-US" sz="2800" dirty="0"/>
              <a:t> flexible enough</a:t>
            </a:r>
          </a:p>
          <a:p>
            <a:pPr eaLnBrk="1" hangingPunct="1">
              <a:lnSpc>
                <a:spcPct val="90000"/>
              </a:lnSpc>
              <a:spcAft>
                <a:spcPts val="600"/>
              </a:spcAft>
            </a:pPr>
            <a:r>
              <a:rPr lang="en-US" sz="2800" dirty="0"/>
              <a:t>Compartments enforces restrictions </a:t>
            </a:r>
            <a:r>
              <a:rPr lang="en-US" sz="2800" b="1" dirty="0">
                <a:solidFill>
                  <a:schemeClr val="accent2"/>
                </a:solidFill>
              </a:rPr>
              <a:t>across</a:t>
            </a:r>
            <a:endParaRPr lang="en-US" sz="2800" dirty="0"/>
          </a:p>
          <a:p>
            <a:pPr eaLnBrk="1" hangingPunct="1">
              <a:lnSpc>
                <a:spcPct val="90000"/>
              </a:lnSpc>
              <a:spcAft>
                <a:spcPts val="600"/>
              </a:spcAft>
            </a:pPr>
            <a:r>
              <a:rPr lang="en-US" sz="2800" dirty="0"/>
              <a:t>Suppose </a:t>
            </a:r>
            <a:r>
              <a:rPr lang="en-US" sz="2800" b="1" dirty="0">
                <a:latin typeface="Times-Roman" charset="0"/>
              </a:rPr>
              <a:t>TOP SECRET</a:t>
            </a:r>
            <a:r>
              <a:rPr lang="en-US" sz="2800" dirty="0"/>
              <a:t> divided into </a:t>
            </a:r>
            <a:r>
              <a:rPr lang="en-US" sz="2800" b="1" dirty="0">
                <a:latin typeface="Times-Roman" charset="0"/>
              </a:rPr>
              <a:t>TOP SECRET {CAT}</a:t>
            </a:r>
            <a:r>
              <a:rPr lang="en-US" sz="2800" dirty="0"/>
              <a:t> and </a:t>
            </a:r>
            <a:r>
              <a:rPr lang="en-US" sz="2800" b="1" dirty="0">
                <a:latin typeface="Times-Roman" charset="0"/>
              </a:rPr>
              <a:t>TOP SECRET {DOG}</a:t>
            </a:r>
            <a:r>
              <a:rPr lang="en-US" sz="2800" dirty="0"/>
              <a:t> </a:t>
            </a:r>
          </a:p>
          <a:p>
            <a:pPr eaLnBrk="1" hangingPunct="1">
              <a:lnSpc>
                <a:spcPct val="90000"/>
              </a:lnSpc>
              <a:spcAft>
                <a:spcPts val="600"/>
              </a:spcAft>
            </a:pPr>
            <a:r>
              <a:rPr lang="en-US" sz="2800" dirty="0"/>
              <a:t>Both are </a:t>
            </a:r>
            <a:r>
              <a:rPr lang="en-US" sz="2800" b="1" dirty="0">
                <a:latin typeface="Times-Roman" charset="0"/>
              </a:rPr>
              <a:t>TOP SECRET</a:t>
            </a:r>
            <a:r>
              <a:rPr lang="en-US" sz="2800" dirty="0"/>
              <a:t> but information flow restricted across the </a:t>
            </a:r>
            <a:r>
              <a:rPr lang="en-US" sz="2800" b="1" dirty="0">
                <a:latin typeface="Times-Roman" charset="0"/>
              </a:rPr>
              <a:t>TOP SECRET</a:t>
            </a:r>
            <a:r>
              <a:rPr lang="en-US" sz="2800" dirty="0"/>
              <a:t>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out)">
                                      <p:cBhvr>
                                        <p:cTn id="17" dur="500"/>
                                        <p:tgtEl>
                                          <p:spTgt spid="1904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out)">
                                      <p:cBhvr>
                                        <p:cTn id="22" dur="500"/>
                                        <p:tgtEl>
                                          <p:spTgt spid="1904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out)">
                                      <p:cBhvr>
                                        <p:cTn id="27" dur="500"/>
                                        <p:tgtEl>
                                          <p:spTgt spid="1904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2499345E-9207-AB40-A43D-442A29D5DCAE}" type="slidenum">
              <a:rPr lang="en-US" smtClean="0">
                <a:latin typeface="Times New Roman" charset="0"/>
              </a:rPr>
              <a:pPr/>
              <a:t>95</a:t>
            </a:fld>
            <a:endParaRPr lang="en-US">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dirty="0"/>
              <a:t>Compartments</a:t>
            </a:r>
          </a:p>
        </p:txBody>
      </p:sp>
      <p:sp>
        <p:nvSpPr>
          <p:cNvPr id="193539" name="Rectangle 3"/>
          <p:cNvSpPr>
            <a:spLocks noGrp="1" noChangeArrowheads="1"/>
          </p:cNvSpPr>
          <p:nvPr>
            <p:ph type="body" idx="1"/>
          </p:nvPr>
        </p:nvSpPr>
        <p:spPr>
          <a:xfrm>
            <a:off x="685800" y="1600200"/>
            <a:ext cx="8077200" cy="4419600"/>
          </a:xfrm>
        </p:spPr>
        <p:txBody>
          <a:bodyPr/>
          <a:lstStyle/>
          <a:p>
            <a:pPr eaLnBrk="1" hangingPunct="1">
              <a:lnSpc>
                <a:spcPct val="90000"/>
              </a:lnSpc>
              <a:spcAft>
                <a:spcPts val="600"/>
              </a:spcAft>
            </a:pPr>
            <a:r>
              <a:rPr lang="en-US" sz="2800" dirty="0"/>
              <a:t>Why compartments?</a:t>
            </a:r>
          </a:p>
          <a:p>
            <a:pPr lvl="1" eaLnBrk="1" hangingPunct="1">
              <a:lnSpc>
                <a:spcPct val="90000"/>
              </a:lnSpc>
              <a:spcAft>
                <a:spcPts val="600"/>
              </a:spcAft>
            </a:pPr>
            <a:r>
              <a:rPr lang="en-US" sz="2400" dirty="0"/>
              <a:t>Why not create a new classification level?</a:t>
            </a:r>
          </a:p>
          <a:p>
            <a:pPr eaLnBrk="1" hangingPunct="1">
              <a:lnSpc>
                <a:spcPct val="90000"/>
              </a:lnSpc>
              <a:spcAft>
                <a:spcPts val="600"/>
              </a:spcAft>
            </a:pPr>
            <a:r>
              <a:rPr lang="en-US" sz="2800" dirty="0"/>
              <a:t>May </a:t>
            </a:r>
            <a:r>
              <a:rPr lang="en-US" sz="2800" b="1" i="1" dirty="0"/>
              <a:t>not</a:t>
            </a:r>
            <a:r>
              <a:rPr lang="en-US" sz="2800" dirty="0"/>
              <a:t> want either of</a:t>
            </a:r>
          </a:p>
          <a:p>
            <a:pPr lvl="1" eaLnBrk="1" hangingPunct="1">
              <a:lnSpc>
                <a:spcPct val="90000"/>
              </a:lnSpc>
              <a:spcAft>
                <a:spcPts val="600"/>
              </a:spcAft>
            </a:pPr>
            <a:r>
              <a:rPr lang="en-US" sz="2400" b="1" dirty="0">
                <a:latin typeface="Times-Roman" charset="0"/>
              </a:rPr>
              <a:t>TOP SECRET {CAT}</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{DOG}</a:t>
            </a:r>
            <a:endParaRPr lang="en-US" sz="2400" dirty="0"/>
          </a:p>
          <a:p>
            <a:pPr lvl="1" eaLnBrk="1" hangingPunct="1">
              <a:lnSpc>
                <a:spcPct val="90000"/>
              </a:lnSpc>
              <a:spcAft>
                <a:spcPts val="600"/>
              </a:spcAft>
            </a:pPr>
            <a:r>
              <a:rPr lang="en-US" sz="2400" b="1" dirty="0">
                <a:latin typeface="Times-Roman" charset="0"/>
              </a:rPr>
              <a:t>TOP SECRET {DOG}</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{CAT}</a:t>
            </a:r>
            <a:endParaRPr lang="en-US" sz="2400" dirty="0"/>
          </a:p>
          <a:p>
            <a:pPr eaLnBrk="1" hangingPunct="1">
              <a:lnSpc>
                <a:spcPct val="90000"/>
              </a:lnSpc>
              <a:spcAft>
                <a:spcPts val="600"/>
              </a:spcAft>
            </a:pPr>
            <a:r>
              <a:rPr lang="en-US" sz="2800" dirty="0"/>
              <a:t>Compartments designed to enforce the </a:t>
            </a:r>
            <a:r>
              <a:rPr lang="en-US" sz="2800" b="1" dirty="0">
                <a:solidFill>
                  <a:schemeClr val="accent2"/>
                </a:solidFill>
              </a:rPr>
              <a:t>need to know</a:t>
            </a:r>
            <a:r>
              <a:rPr lang="en-US" sz="2800" dirty="0"/>
              <a:t> principle</a:t>
            </a:r>
          </a:p>
          <a:p>
            <a:pPr lvl="1" eaLnBrk="1" hangingPunct="1">
              <a:lnSpc>
                <a:spcPct val="90000"/>
              </a:lnSpc>
              <a:spcAft>
                <a:spcPts val="600"/>
              </a:spcAft>
            </a:pPr>
            <a:r>
              <a:rPr lang="en-US" sz="2400" dirty="0"/>
              <a:t>Regardless of clearance, you only have access to info that you need to know to do your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box(out)">
                                      <p:cBhvr>
                                        <p:cTn id="10" dur="500"/>
                                        <p:tgtEl>
                                          <p:spTgt spid="1935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ox(out)">
                                      <p:cBhvr>
                                        <p:cTn id="15" dur="500"/>
                                        <p:tgtEl>
                                          <p:spTgt spid="1935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box(out)">
                                      <p:cBhvr>
                                        <p:cTn id="18" dur="500"/>
                                        <p:tgtEl>
                                          <p:spTgt spid="19353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box(out)">
                                      <p:cBhvr>
                                        <p:cTn id="21" dur="500"/>
                                        <p:tgtEl>
                                          <p:spTgt spid="19353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3539">
                                            <p:txEl>
                                              <p:pRg st="5" end="5"/>
                                            </p:txEl>
                                          </p:spTgt>
                                        </p:tgtEl>
                                        <p:attrNameLst>
                                          <p:attrName>style.visibility</p:attrName>
                                        </p:attrNameLst>
                                      </p:cBhvr>
                                      <p:to>
                                        <p:strVal val="visible"/>
                                      </p:to>
                                    </p:set>
                                    <p:animEffect transition="in" filter="box(out)">
                                      <p:cBhvr>
                                        <p:cTn id="26" dur="500"/>
                                        <p:tgtEl>
                                          <p:spTgt spid="19353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93539">
                                            <p:txEl>
                                              <p:pRg st="6" end="6"/>
                                            </p:txEl>
                                          </p:spTgt>
                                        </p:tgtEl>
                                        <p:attrNameLst>
                                          <p:attrName>style.visibility</p:attrName>
                                        </p:attrNameLst>
                                      </p:cBhvr>
                                      <p:to>
                                        <p:strVal val="visible"/>
                                      </p:to>
                                    </p:set>
                                    <p:animEffect transition="in" filter="box(out)">
                                      <p:cBhvr>
                                        <p:cTn id="29" dur="500"/>
                                        <p:tgtEl>
                                          <p:spTgt spid="19353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A57DABB4-C063-2E4E-B859-A5EAEEB0C0C2}" type="slidenum">
              <a:rPr lang="en-US" smtClean="0">
                <a:latin typeface="Times New Roman" charset="0"/>
              </a:rPr>
              <a:pPr/>
              <a:t>96</a:t>
            </a:fld>
            <a:endParaRPr lang="en-US">
              <a:latin typeface="Times New Roman" charset="0"/>
            </a:endParaRPr>
          </a:p>
        </p:txBody>
      </p:sp>
      <p:sp>
        <p:nvSpPr>
          <p:cNvPr id="99331" name="Rectangle 2"/>
          <p:cNvSpPr>
            <a:spLocks noGrp="1" noChangeArrowheads="1"/>
          </p:cNvSpPr>
          <p:nvPr>
            <p:ph type="title"/>
          </p:nvPr>
        </p:nvSpPr>
        <p:spPr>
          <a:xfrm>
            <a:off x="685800" y="152400"/>
            <a:ext cx="7772400" cy="1143000"/>
          </a:xfrm>
        </p:spPr>
        <p:txBody>
          <a:bodyPr/>
          <a:lstStyle/>
          <a:p>
            <a:pPr eaLnBrk="1" hangingPunct="1"/>
            <a:r>
              <a:rPr lang="en-US"/>
              <a:t>Compartments</a:t>
            </a:r>
          </a:p>
        </p:txBody>
      </p:sp>
      <p:sp>
        <p:nvSpPr>
          <p:cNvPr id="99332" name="Rectangle 3"/>
          <p:cNvSpPr>
            <a:spLocks noGrp="1" noChangeArrowheads="1"/>
          </p:cNvSpPr>
          <p:nvPr>
            <p:ph type="body" idx="1"/>
          </p:nvPr>
        </p:nvSpPr>
        <p:spPr>
          <a:xfrm>
            <a:off x="685800" y="1295400"/>
            <a:ext cx="7772400" cy="609600"/>
          </a:xfrm>
        </p:spPr>
        <p:txBody>
          <a:bodyPr/>
          <a:lstStyle/>
          <a:p>
            <a:pPr eaLnBrk="1" hangingPunct="1">
              <a:lnSpc>
                <a:spcPct val="90000"/>
              </a:lnSpc>
            </a:pPr>
            <a:r>
              <a:rPr lang="en-US" sz="2800" dirty="0"/>
              <a:t>Arrows indicate “</a:t>
            </a:r>
            <a:r>
              <a:rPr lang="en-US" sz="2800" dirty="0" err="1">
                <a:sym typeface="Symbol" charset="2"/>
              </a:rPr>
              <a:t></a:t>
            </a:r>
            <a:r>
              <a:rPr lang="en-US" sz="2800" dirty="0">
                <a:sym typeface="Symbol" charset="2"/>
              </a:rPr>
              <a:t>” relationship</a:t>
            </a:r>
          </a:p>
        </p:txBody>
      </p:sp>
      <p:sp>
        <p:nvSpPr>
          <p:cNvPr id="346116" name="Rectangle 4"/>
          <p:cNvSpPr>
            <a:spLocks noChangeArrowheads="1"/>
          </p:cNvSpPr>
          <p:nvPr/>
        </p:nvSpPr>
        <p:spPr bwMode="auto">
          <a:xfrm>
            <a:off x="685800" y="5257800"/>
            <a:ext cx="7848600" cy="914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Not all classifications are comparable, e.g.,</a:t>
            </a:r>
          </a:p>
          <a:p>
            <a:pPr marL="342900" indent="-342900">
              <a:lnSpc>
                <a:spcPct val="85000"/>
              </a:lnSpc>
              <a:spcBef>
                <a:spcPct val="20000"/>
              </a:spcBef>
              <a:buClr>
                <a:schemeClr val="accent2"/>
              </a:buClr>
              <a:buSzPct val="75000"/>
              <a:buFont typeface="Wingdings" charset="2"/>
              <a:buNone/>
            </a:pPr>
            <a:r>
              <a:rPr lang="en-US" b="1" dirty="0">
                <a:latin typeface="Times-Roman" charset="0"/>
              </a:rPr>
              <a:t>TOP SECRET {CAT}</a:t>
            </a:r>
            <a:r>
              <a:rPr lang="en-US" sz="2800" dirty="0"/>
              <a:t> </a:t>
            </a:r>
            <a:r>
              <a:rPr lang="en-US" sz="2800" dirty="0" err="1"/>
              <a:t>vs</a:t>
            </a:r>
            <a:r>
              <a:rPr lang="en-US" sz="2800" dirty="0"/>
              <a:t> </a:t>
            </a:r>
            <a:r>
              <a:rPr lang="en-US" b="1" dirty="0">
                <a:latin typeface="Times-Roman" charset="0"/>
              </a:rPr>
              <a:t>SECRET {CAT, DOG}</a:t>
            </a:r>
            <a:endParaRPr lang="en-US" sz="3200" dirty="0">
              <a:sym typeface="Symbol" charset="2"/>
            </a:endParaRPr>
          </a:p>
        </p:txBody>
      </p:sp>
      <p:sp>
        <p:nvSpPr>
          <p:cNvPr id="99334" name="Rectangle 30"/>
          <p:cNvSpPr>
            <a:spLocks noChangeArrowheads="1"/>
          </p:cNvSpPr>
          <p:nvPr/>
        </p:nvSpPr>
        <p:spPr bwMode="auto">
          <a:xfrm>
            <a:off x="2898775" y="1828800"/>
            <a:ext cx="33178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 DOG}</a:t>
            </a:r>
          </a:p>
        </p:txBody>
      </p:sp>
      <p:sp>
        <p:nvSpPr>
          <p:cNvPr id="99335" name="Rectangle 31"/>
          <p:cNvSpPr>
            <a:spLocks noChangeArrowheads="1"/>
          </p:cNvSpPr>
          <p:nvPr/>
        </p:nvSpPr>
        <p:spPr bwMode="auto">
          <a:xfrm>
            <a:off x="1082675" y="2422525"/>
            <a:ext cx="2597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a:t>
            </a:r>
          </a:p>
        </p:txBody>
      </p:sp>
      <p:sp>
        <p:nvSpPr>
          <p:cNvPr id="99336" name="Rectangle 32"/>
          <p:cNvSpPr>
            <a:spLocks noChangeArrowheads="1"/>
          </p:cNvSpPr>
          <p:nvPr/>
        </p:nvSpPr>
        <p:spPr bwMode="auto">
          <a:xfrm>
            <a:off x="3657600" y="3032125"/>
            <a:ext cx="1806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a:t>
            </a:r>
          </a:p>
        </p:txBody>
      </p:sp>
      <p:sp>
        <p:nvSpPr>
          <p:cNvPr id="99337" name="Rectangle 33"/>
          <p:cNvSpPr>
            <a:spLocks noChangeArrowheads="1"/>
          </p:cNvSpPr>
          <p:nvPr/>
        </p:nvSpPr>
        <p:spPr bwMode="auto">
          <a:xfrm>
            <a:off x="3200400" y="3641725"/>
            <a:ext cx="2724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 DOG}</a:t>
            </a:r>
          </a:p>
        </p:txBody>
      </p:sp>
      <p:sp>
        <p:nvSpPr>
          <p:cNvPr id="99338" name="Rectangle 34"/>
          <p:cNvSpPr>
            <a:spLocks noChangeArrowheads="1"/>
          </p:cNvSpPr>
          <p:nvPr/>
        </p:nvSpPr>
        <p:spPr bwMode="auto">
          <a:xfrm>
            <a:off x="6072188" y="4267200"/>
            <a:ext cx="2060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{DOG}</a:t>
            </a:r>
          </a:p>
        </p:txBody>
      </p:sp>
      <p:sp>
        <p:nvSpPr>
          <p:cNvPr id="99339" name="Rectangle 35"/>
          <p:cNvSpPr>
            <a:spLocks noChangeArrowheads="1"/>
          </p:cNvSpPr>
          <p:nvPr/>
        </p:nvSpPr>
        <p:spPr bwMode="auto">
          <a:xfrm>
            <a:off x="3962400" y="4860925"/>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a:t>
            </a:r>
          </a:p>
        </p:txBody>
      </p:sp>
      <p:sp>
        <p:nvSpPr>
          <p:cNvPr id="99340" name="Rectangle 36"/>
          <p:cNvSpPr>
            <a:spLocks noChangeArrowheads="1"/>
          </p:cNvSpPr>
          <p:nvPr/>
        </p:nvSpPr>
        <p:spPr bwMode="auto">
          <a:xfrm>
            <a:off x="5489575" y="2422525"/>
            <a:ext cx="265430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{DOG}</a:t>
            </a:r>
          </a:p>
        </p:txBody>
      </p:sp>
      <p:sp>
        <p:nvSpPr>
          <p:cNvPr id="99341" name="Rectangle 37"/>
          <p:cNvSpPr>
            <a:spLocks noChangeArrowheads="1"/>
          </p:cNvSpPr>
          <p:nvPr/>
        </p:nvSpPr>
        <p:spPr bwMode="auto">
          <a:xfrm>
            <a:off x="1066800" y="4251325"/>
            <a:ext cx="2005013"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a:t>
            </a:r>
          </a:p>
        </p:txBody>
      </p:sp>
      <p:sp>
        <p:nvSpPr>
          <p:cNvPr id="99342" name="Line 38"/>
          <p:cNvSpPr>
            <a:spLocks noChangeShapeType="1"/>
          </p:cNvSpPr>
          <p:nvPr/>
        </p:nvSpPr>
        <p:spPr bwMode="auto">
          <a:xfrm flipH="1">
            <a:off x="3657600" y="2209800"/>
            <a:ext cx="914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3" name="Line 39"/>
          <p:cNvSpPr>
            <a:spLocks noChangeShapeType="1"/>
          </p:cNvSpPr>
          <p:nvPr/>
        </p:nvSpPr>
        <p:spPr bwMode="auto">
          <a:xfrm>
            <a:off x="4572000" y="2209800"/>
            <a:ext cx="9906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4" name="Line 40"/>
          <p:cNvSpPr>
            <a:spLocks noChangeShapeType="1"/>
          </p:cNvSpPr>
          <p:nvPr/>
        </p:nvSpPr>
        <p:spPr bwMode="auto">
          <a:xfrm>
            <a:off x="24384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5" name="Line 41"/>
          <p:cNvSpPr>
            <a:spLocks noChangeShapeType="1"/>
          </p:cNvSpPr>
          <p:nvPr/>
        </p:nvSpPr>
        <p:spPr bwMode="auto">
          <a:xfrm flipH="1">
            <a:off x="54102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6" name="Line 42"/>
          <p:cNvSpPr>
            <a:spLocks noChangeShapeType="1"/>
          </p:cNvSpPr>
          <p:nvPr/>
        </p:nvSpPr>
        <p:spPr bwMode="auto">
          <a:xfrm flipH="1">
            <a:off x="3048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7" name="Line 43"/>
          <p:cNvSpPr>
            <a:spLocks noChangeShapeType="1"/>
          </p:cNvSpPr>
          <p:nvPr/>
        </p:nvSpPr>
        <p:spPr bwMode="auto">
          <a:xfrm>
            <a:off x="4572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8" name="Line 44"/>
          <p:cNvSpPr>
            <a:spLocks noChangeShapeType="1"/>
          </p:cNvSpPr>
          <p:nvPr/>
        </p:nvSpPr>
        <p:spPr bwMode="auto">
          <a:xfrm>
            <a:off x="2438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9" name="Line 45"/>
          <p:cNvSpPr>
            <a:spLocks noChangeShapeType="1"/>
          </p:cNvSpPr>
          <p:nvPr/>
        </p:nvSpPr>
        <p:spPr bwMode="auto">
          <a:xfrm flipH="1">
            <a:off x="5105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0" name="Line 50"/>
          <p:cNvSpPr>
            <a:spLocks noChangeShapeType="1"/>
          </p:cNvSpPr>
          <p:nvPr/>
        </p:nvSpPr>
        <p:spPr bwMode="auto">
          <a:xfrm>
            <a:off x="838200" y="3810000"/>
            <a:ext cx="2362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1" name="Line 53"/>
          <p:cNvSpPr>
            <a:spLocks noChangeShapeType="1"/>
          </p:cNvSpPr>
          <p:nvPr/>
        </p:nvSpPr>
        <p:spPr bwMode="auto">
          <a:xfrm flipH="1">
            <a:off x="838200" y="2057400"/>
            <a:ext cx="2133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2" name="Line 54"/>
          <p:cNvSpPr>
            <a:spLocks noChangeShapeType="1"/>
          </p:cNvSpPr>
          <p:nvPr/>
        </p:nvSpPr>
        <p:spPr bwMode="auto">
          <a:xfrm>
            <a:off x="838200" y="20574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3" name="Line 56"/>
          <p:cNvSpPr>
            <a:spLocks noChangeShapeType="1"/>
          </p:cNvSpPr>
          <p:nvPr/>
        </p:nvSpPr>
        <p:spPr bwMode="auto">
          <a:xfrm flipH="1">
            <a:off x="5410200" y="3276600"/>
            <a:ext cx="2895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4" name="Line 57"/>
          <p:cNvSpPr>
            <a:spLocks noChangeShapeType="1"/>
          </p:cNvSpPr>
          <p:nvPr/>
        </p:nvSpPr>
        <p:spPr bwMode="auto">
          <a:xfrm>
            <a:off x="8305800" y="32766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5" name="Line 58"/>
          <p:cNvSpPr>
            <a:spLocks noChangeShapeType="1"/>
          </p:cNvSpPr>
          <p:nvPr/>
        </p:nvSpPr>
        <p:spPr bwMode="auto">
          <a:xfrm flipH="1">
            <a:off x="5105400" y="5029200"/>
            <a:ext cx="3200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6" name="Line 59"/>
          <p:cNvSpPr>
            <a:spLocks noChangeShapeType="1"/>
          </p:cNvSpPr>
          <p:nvPr/>
        </p:nvSpPr>
        <p:spPr bwMode="auto">
          <a:xfrm>
            <a:off x="22098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7" name="Line 60"/>
          <p:cNvSpPr>
            <a:spLocks noChangeShapeType="1"/>
          </p:cNvSpPr>
          <p:nvPr/>
        </p:nvSpPr>
        <p:spPr bwMode="auto">
          <a:xfrm>
            <a:off x="69342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blinds(vertical)">
                                      <p:cBhvr>
                                        <p:cTn id="7" dur="500"/>
                                        <p:tgtEl>
                                          <p:spTgt spid="34611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0F3E233B-8413-2E40-AE43-55ACFF1D10AD}" type="slidenum">
              <a:rPr lang="en-US" smtClean="0">
                <a:latin typeface="Times New Roman" charset="0"/>
              </a:rPr>
              <a:pPr/>
              <a:t>97</a:t>
            </a:fld>
            <a:endParaRPr lang="en-US">
              <a:latin typeface="Times New Roman" charset="0"/>
            </a:endParaRPr>
          </a:p>
        </p:txBody>
      </p:sp>
      <p:sp>
        <p:nvSpPr>
          <p:cNvPr id="100355" name="Rectangle 2"/>
          <p:cNvSpPr>
            <a:spLocks noGrp="1" noChangeArrowheads="1"/>
          </p:cNvSpPr>
          <p:nvPr>
            <p:ph type="title"/>
          </p:nvPr>
        </p:nvSpPr>
        <p:spPr>
          <a:xfrm>
            <a:off x="609600" y="228600"/>
            <a:ext cx="7848600" cy="914400"/>
          </a:xfrm>
        </p:spPr>
        <p:txBody>
          <a:bodyPr/>
          <a:lstStyle/>
          <a:p>
            <a:pPr eaLnBrk="1" hangingPunct="1"/>
            <a:r>
              <a:rPr lang="en-US" dirty="0"/>
              <a:t>MLS </a:t>
            </a:r>
            <a:r>
              <a:rPr lang="en-US" dirty="0" err="1"/>
              <a:t>vs</a:t>
            </a:r>
            <a:r>
              <a:rPr lang="en-US" dirty="0"/>
              <a:t> Compartments</a:t>
            </a:r>
          </a:p>
        </p:txBody>
      </p:sp>
      <p:sp>
        <p:nvSpPr>
          <p:cNvPr id="200707" name="Rectangle 3"/>
          <p:cNvSpPr>
            <a:spLocks noGrp="1" noChangeArrowheads="1"/>
          </p:cNvSpPr>
          <p:nvPr>
            <p:ph type="body" idx="1"/>
          </p:nvPr>
        </p:nvSpPr>
        <p:spPr>
          <a:xfrm>
            <a:off x="685800" y="1219200"/>
            <a:ext cx="8229600" cy="4876800"/>
          </a:xfrm>
        </p:spPr>
        <p:txBody>
          <a:bodyPr/>
          <a:lstStyle/>
          <a:p>
            <a:pPr eaLnBrk="1" hangingPunct="1">
              <a:lnSpc>
                <a:spcPct val="80000"/>
              </a:lnSpc>
              <a:spcAft>
                <a:spcPts val="600"/>
              </a:spcAft>
            </a:pPr>
            <a:r>
              <a:rPr lang="en-US" sz="2800" dirty="0"/>
              <a:t>MLS can be used without compartments</a:t>
            </a:r>
          </a:p>
          <a:p>
            <a:pPr lvl="1" eaLnBrk="1" hangingPunct="1">
              <a:lnSpc>
                <a:spcPct val="80000"/>
              </a:lnSpc>
              <a:spcAft>
                <a:spcPts val="600"/>
              </a:spcAft>
            </a:pPr>
            <a:r>
              <a:rPr lang="en-US" sz="2400" dirty="0"/>
              <a:t>And vice-versa</a:t>
            </a:r>
          </a:p>
          <a:p>
            <a:pPr eaLnBrk="1" hangingPunct="1">
              <a:lnSpc>
                <a:spcPct val="80000"/>
              </a:lnSpc>
              <a:spcAft>
                <a:spcPts val="600"/>
              </a:spcAft>
            </a:pPr>
            <a:r>
              <a:rPr lang="en-US" sz="2800" dirty="0"/>
              <a:t>But, MLS almost always uses compartments</a:t>
            </a:r>
          </a:p>
          <a:p>
            <a:pPr eaLnBrk="1" hangingPunct="1">
              <a:lnSpc>
                <a:spcPct val="80000"/>
              </a:lnSpc>
              <a:spcAft>
                <a:spcPts val="600"/>
              </a:spcAft>
            </a:pPr>
            <a:r>
              <a:rPr lang="en-US" sz="2800" dirty="0"/>
              <a:t>Example </a:t>
            </a:r>
          </a:p>
          <a:p>
            <a:pPr lvl="1" eaLnBrk="1" hangingPunct="1">
              <a:lnSpc>
                <a:spcPct val="80000"/>
              </a:lnSpc>
              <a:spcAft>
                <a:spcPts val="600"/>
              </a:spcAft>
            </a:pPr>
            <a:r>
              <a:rPr lang="en-US" sz="2400" dirty="0"/>
              <a:t>MLS mandated for protecting medical records of British Medical Association (BMA)</a:t>
            </a:r>
          </a:p>
          <a:p>
            <a:pPr lvl="1" eaLnBrk="1" hangingPunct="1">
              <a:lnSpc>
                <a:spcPct val="80000"/>
              </a:lnSpc>
              <a:spcAft>
                <a:spcPts val="600"/>
              </a:spcAft>
            </a:pPr>
            <a:r>
              <a:rPr lang="en-US" sz="2400" dirty="0"/>
              <a:t>AIDS was </a:t>
            </a:r>
            <a:r>
              <a:rPr lang="en-US" sz="2400" b="1" dirty="0">
                <a:latin typeface="Times-Roman" charset="0"/>
              </a:rPr>
              <a:t>TOP SECRET</a:t>
            </a:r>
            <a:r>
              <a:rPr lang="en-US" sz="2400" dirty="0"/>
              <a:t>, prescriptions </a:t>
            </a:r>
            <a:r>
              <a:rPr lang="en-US" sz="2400" b="1" dirty="0">
                <a:latin typeface="Times-Roman" charset="0"/>
              </a:rPr>
              <a:t>SECRET</a:t>
            </a:r>
            <a:endParaRPr lang="en-US" sz="2400" dirty="0"/>
          </a:p>
          <a:p>
            <a:pPr lvl="1" eaLnBrk="1" hangingPunct="1">
              <a:lnSpc>
                <a:spcPct val="80000"/>
              </a:lnSpc>
              <a:spcAft>
                <a:spcPts val="600"/>
              </a:spcAft>
            </a:pPr>
            <a:r>
              <a:rPr lang="en-US" sz="2400" dirty="0"/>
              <a:t>What is the classification of an AIDS drug?</a:t>
            </a:r>
          </a:p>
          <a:p>
            <a:pPr lvl="1" eaLnBrk="1" hangingPunct="1">
              <a:lnSpc>
                <a:spcPct val="80000"/>
              </a:lnSpc>
              <a:spcAft>
                <a:spcPts val="600"/>
              </a:spcAft>
            </a:pPr>
            <a:r>
              <a:rPr lang="en-US" sz="2400" dirty="0"/>
              <a:t>Everything tends toward </a:t>
            </a:r>
            <a:r>
              <a:rPr lang="en-US" sz="2400" b="1" dirty="0">
                <a:latin typeface="Times-Roman" charset="0"/>
              </a:rPr>
              <a:t>TOP SECRET</a:t>
            </a:r>
            <a:endParaRPr lang="en-US" sz="2400" dirty="0"/>
          </a:p>
          <a:p>
            <a:pPr lvl="1" eaLnBrk="1" hangingPunct="1">
              <a:lnSpc>
                <a:spcPct val="80000"/>
              </a:lnSpc>
              <a:spcAft>
                <a:spcPts val="600"/>
              </a:spcAft>
            </a:pPr>
            <a:r>
              <a:rPr lang="en-US" sz="2400" dirty="0"/>
              <a:t>Defeats the purpose of the system!</a:t>
            </a:r>
          </a:p>
          <a:p>
            <a:pPr lvl="1" eaLnBrk="1" hangingPunct="1">
              <a:lnSpc>
                <a:spcPct val="80000"/>
              </a:lnSpc>
              <a:spcAft>
                <a:spcPts val="600"/>
              </a:spcAft>
            </a:pPr>
            <a:r>
              <a:rPr lang="en-US" sz="2400" dirty="0"/>
              <a:t>Compartments-only approach used instead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ox(out)">
                                      <p:cBhvr>
                                        <p:cTn id="7" dur="500"/>
                                        <p:tgtEl>
                                          <p:spTgt spid="2007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box(out)">
                                      <p:cBhvr>
                                        <p:cTn id="12" dur="500"/>
                                        <p:tgtEl>
                                          <p:spTgt spid="2007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box(out)">
                                      <p:cBhvr>
                                        <p:cTn id="17" dur="500"/>
                                        <p:tgtEl>
                                          <p:spTgt spid="2007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box(out)">
                                      <p:cBhvr>
                                        <p:cTn id="22" dur="500"/>
                                        <p:tgtEl>
                                          <p:spTgt spid="2007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box(out)">
                                      <p:cBhvr>
                                        <p:cTn id="27" dur="500"/>
                                        <p:tgtEl>
                                          <p:spTgt spid="2007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box(out)">
                                      <p:cBhvr>
                                        <p:cTn id="32" dur="500"/>
                                        <p:tgtEl>
                                          <p:spTgt spid="2007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0707">
                                            <p:txEl>
                                              <p:pRg st="6" end="6"/>
                                            </p:txEl>
                                          </p:spTgt>
                                        </p:tgtEl>
                                        <p:attrNameLst>
                                          <p:attrName>style.visibility</p:attrName>
                                        </p:attrNameLst>
                                      </p:cBhvr>
                                      <p:to>
                                        <p:strVal val="visible"/>
                                      </p:to>
                                    </p:set>
                                    <p:animEffect transition="in" filter="box(out)">
                                      <p:cBhvr>
                                        <p:cTn id="37" dur="500"/>
                                        <p:tgtEl>
                                          <p:spTgt spid="2007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0707">
                                            <p:txEl>
                                              <p:pRg st="7" end="7"/>
                                            </p:txEl>
                                          </p:spTgt>
                                        </p:tgtEl>
                                        <p:attrNameLst>
                                          <p:attrName>style.visibility</p:attrName>
                                        </p:attrNameLst>
                                      </p:cBhvr>
                                      <p:to>
                                        <p:strVal val="visible"/>
                                      </p:to>
                                    </p:set>
                                    <p:animEffect transition="in" filter="box(out)">
                                      <p:cBhvr>
                                        <p:cTn id="42" dur="500"/>
                                        <p:tgtEl>
                                          <p:spTgt spid="2007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box(out)">
                                      <p:cBhvr>
                                        <p:cTn id="47" dur="500"/>
                                        <p:tgtEl>
                                          <p:spTgt spid="2007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0707">
                                            <p:txEl>
                                              <p:pRg st="9" end="9"/>
                                            </p:txEl>
                                          </p:spTgt>
                                        </p:tgtEl>
                                        <p:attrNameLst>
                                          <p:attrName>style.visibility</p:attrName>
                                        </p:attrNameLst>
                                      </p:cBhvr>
                                      <p:to>
                                        <p:strVal val="visible"/>
                                      </p:to>
                                    </p:set>
                                    <p:animEffect transition="in" filter="box(out)">
                                      <p:cBhvr>
                                        <p:cTn id="52" dur="500"/>
                                        <p:tgtEl>
                                          <p:spTgt spid="20070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8D2C7D5B-B996-7F4E-BE33-CFCCCF90749C}" type="slidenum">
              <a:rPr lang="en-US" smtClean="0">
                <a:latin typeface="Times New Roman" charset="0"/>
              </a:rPr>
              <a:pPr/>
              <a:t>98</a:t>
            </a:fld>
            <a:endParaRPr lang="en-US">
              <a:latin typeface="Times New Roman" charset="0"/>
            </a:endParaRPr>
          </a:p>
        </p:txBody>
      </p:sp>
      <p:sp>
        <p:nvSpPr>
          <p:cNvPr id="101379" name="Rectangle 2"/>
          <p:cNvSpPr>
            <a:spLocks noGrp="1" noChangeArrowheads="1"/>
          </p:cNvSpPr>
          <p:nvPr>
            <p:ph type="title"/>
          </p:nvPr>
        </p:nvSpPr>
        <p:spPr>
          <a:xfrm>
            <a:off x="685800" y="1828800"/>
            <a:ext cx="7772400" cy="1143000"/>
          </a:xfrm>
        </p:spPr>
        <p:txBody>
          <a:bodyPr/>
          <a:lstStyle/>
          <a:p>
            <a:pPr eaLnBrk="1" hangingPunct="1"/>
            <a:r>
              <a:rPr lang="en-US"/>
              <a:t>Covert Channel</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B46B24E-0B69-ED46-B40C-24CD677F4D28}" type="slidenum">
              <a:rPr lang="en-US" smtClean="0">
                <a:latin typeface="Times New Roman" charset="0"/>
              </a:rPr>
              <a:pPr/>
              <a:t>99</a:t>
            </a:fld>
            <a:endParaRPr lang="en-US">
              <a:latin typeface="Times New Roman" charset="0"/>
            </a:endParaRPr>
          </a:p>
        </p:txBody>
      </p:sp>
      <p:sp>
        <p:nvSpPr>
          <p:cNvPr id="102403" name="Rectangle 2"/>
          <p:cNvSpPr>
            <a:spLocks noGrp="1" noChangeArrowheads="1"/>
          </p:cNvSpPr>
          <p:nvPr>
            <p:ph type="title"/>
          </p:nvPr>
        </p:nvSpPr>
        <p:spPr/>
        <p:txBody>
          <a:bodyPr/>
          <a:lstStyle/>
          <a:p>
            <a:pPr eaLnBrk="1" hangingPunct="1"/>
            <a:r>
              <a:rPr lang="en-US"/>
              <a:t>Covert Channel</a:t>
            </a:r>
          </a:p>
        </p:txBody>
      </p:sp>
      <p:sp>
        <p:nvSpPr>
          <p:cNvPr id="102404" name="Rectangle 3"/>
          <p:cNvSpPr>
            <a:spLocks noGrp="1" noChangeArrowheads="1"/>
          </p:cNvSpPr>
          <p:nvPr>
            <p:ph type="body" idx="1"/>
          </p:nvPr>
        </p:nvSpPr>
        <p:spPr/>
        <p:txBody>
          <a:bodyPr/>
          <a:lstStyle/>
          <a:p>
            <a:pPr eaLnBrk="1" hangingPunct="1">
              <a:spcAft>
                <a:spcPts val="600"/>
              </a:spcAft>
            </a:pPr>
            <a:r>
              <a:rPr lang="en-US" sz="2800" dirty="0"/>
              <a:t>MLS designed to restrict legitimate channels of communication</a:t>
            </a:r>
          </a:p>
          <a:p>
            <a:pPr eaLnBrk="1" hangingPunct="1">
              <a:spcAft>
                <a:spcPts val="600"/>
              </a:spcAft>
            </a:pPr>
            <a:r>
              <a:rPr lang="en-US" sz="2800" dirty="0"/>
              <a:t>May be other ways for information to flow</a:t>
            </a:r>
          </a:p>
          <a:p>
            <a:pPr eaLnBrk="1" hangingPunct="1">
              <a:spcAft>
                <a:spcPts val="600"/>
              </a:spcAft>
            </a:pPr>
            <a:r>
              <a:rPr lang="en-US" sz="2800" dirty="0"/>
              <a:t>For example, resources shared at different levels could be used to “signal” information</a:t>
            </a:r>
          </a:p>
          <a:p>
            <a:pPr eaLnBrk="1" hangingPunct="1">
              <a:spcAft>
                <a:spcPts val="600"/>
              </a:spcAft>
            </a:pPr>
            <a:r>
              <a:rPr lang="en-US" sz="2800" b="1" dirty="0">
                <a:solidFill>
                  <a:schemeClr val="accent2"/>
                </a:solidFill>
              </a:rPr>
              <a:t>Covert channel</a:t>
            </a:r>
            <a:r>
              <a:rPr lang="en-US" sz="2800" dirty="0"/>
              <a:t>: a communication path not intended as such by system’s designers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7581</TotalTime>
  <Words>9943</Words>
  <Application>Microsoft Office PowerPoint</Application>
  <PresentationFormat>On-screen Show (4:3)</PresentationFormat>
  <Paragraphs>1819</Paragraphs>
  <Slides>167</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167</vt:i4>
      </vt:variant>
    </vt:vector>
  </HeadingPairs>
  <TitlesOfParts>
    <vt:vector size="179" baseType="lpstr">
      <vt:lpstr>Arial</vt:lpstr>
      <vt:lpstr>Calibri</vt:lpstr>
      <vt:lpstr>Calibri Light</vt:lpstr>
      <vt:lpstr>Comic Sans MS</vt:lpstr>
      <vt:lpstr>Courier New</vt:lpstr>
      <vt:lpstr>Symbol</vt:lpstr>
      <vt:lpstr>Times</vt:lpstr>
      <vt:lpstr>Times New Roman</vt:lpstr>
      <vt:lpstr>Times-Roman</vt:lpstr>
      <vt:lpstr>Wingdings</vt:lpstr>
      <vt:lpstr>Default Design</vt:lpstr>
      <vt:lpstr>1_Office Theme</vt:lpstr>
      <vt:lpstr>PowerPoint Presentation</vt:lpstr>
      <vt:lpstr>Part II: Access Control</vt:lpstr>
      <vt:lpstr>Access Control</vt:lpstr>
      <vt:lpstr>Chapter 7: Authentication</vt:lpstr>
      <vt:lpstr>Are You Who You Say You Are?</vt:lpstr>
      <vt:lpstr>Something You Know</vt:lpstr>
      <vt:lpstr>Trouble with Passwords</vt:lpstr>
      <vt:lpstr>Why Passwords?</vt:lpstr>
      <vt:lpstr>Keys vs Passwords</vt:lpstr>
      <vt:lpstr>Good and Bad Passwords</vt:lpstr>
      <vt:lpstr>Password Experiment</vt:lpstr>
      <vt:lpstr>Password Experiment</vt:lpstr>
      <vt:lpstr>Attacks on Passwords</vt:lpstr>
      <vt:lpstr>Password Retry</vt:lpstr>
      <vt:lpstr>Password File?</vt:lpstr>
      <vt:lpstr>Dictionary Attack</vt:lpstr>
      <vt:lpstr>Salt</vt:lpstr>
      <vt:lpstr>Password Cracking: Do the Math</vt:lpstr>
      <vt:lpstr>Password Cracking: Case I</vt:lpstr>
      <vt:lpstr>Password Cracking: Case II</vt:lpstr>
      <vt:lpstr>Password Cracking: Case III</vt:lpstr>
      <vt:lpstr>Password Cracking: Case IV</vt:lpstr>
      <vt:lpstr>Other Password Issues</vt:lpstr>
      <vt:lpstr>Passwords</vt:lpstr>
      <vt:lpstr>Password Cracking Tools</vt:lpstr>
      <vt:lpstr>Biometrics</vt:lpstr>
      <vt:lpstr>Something You Are</vt:lpstr>
      <vt:lpstr>Why Biometrics?</vt:lpstr>
      <vt:lpstr>Ideal Biometric</vt:lpstr>
      <vt:lpstr>Identification vs Authentication</vt:lpstr>
      <vt:lpstr>Enrollment vs Recognition</vt:lpstr>
      <vt:lpstr>Cooperative Subjects?</vt:lpstr>
      <vt:lpstr>Biometric Errors</vt:lpstr>
      <vt:lpstr>Fingerprint History</vt:lpstr>
      <vt:lpstr>Fingerprint History</vt:lpstr>
      <vt:lpstr>Fingerprint Comparison</vt:lpstr>
      <vt:lpstr>Fingerprint: Enrollment</vt:lpstr>
      <vt:lpstr>Fingerprint: Recognition</vt:lpstr>
      <vt:lpstr>Hand Geometry</vt:lpstr>
      <vt:lpstr>Hand Geometry</vt:lpstr>
      <vt:lpstr>Iris Patterns</vt:lpstr>
      <vt:lpstr>Iris Recognition: History</vt:lpstr>
      <vt:lpstr>Iris Scan</vt:lpstr>
      <vt:lpstr>Measuring Iris Similarity</vt:lpstr>
      <vt:lpstr>Iris Scan Error Rate</vt:lpstr>
      <vt:lpstr>Attack on Iris Scan</vt:lpstr>
      <vt:lpstr>Equal Error Rate Comparison</vt:lpstr>
      <vt:lpstr>Biometrics: The Bottom Line</vt:lpstr>
      <vt:lpstr>Something You Have</vt:lpstr>
      <vt:lpstr>Password Generator</vt:lpstr>
      <vt:lpstr>2-factor Authentication</vt:lpstr>
      <vt:lpstr>Single Sign-on</vt:lpstr>
      <vt:lpstr>Web Cookies</vt:lpstr>
      <vt:lpstr>Authorization</vt:lpstr>
      <vt:lpstr>Chapter 8: Authorization </vt:lpstr>
      <vt:lpstr>Authentication vs Authorization </vt:lpstr>
      <vt:lpstr>System Certification</vt:lpstr>
      <vt:lpstr>Orange Book</vt:lpstr>
      <vt:lpstr>Orange Book Outline</vt:lpstr>
      <vt:lpstr>D and C Divisions</vt:lpstr>
      <vt:lpstr>B Division</vt:lpstr>
      <vt:lpstr>B and A Divisions</vt:lpstr>
      <vt:lpstr>Orange Book: Last Word</vt:lpstr>
      <vt:lpstr>Common Criteria</vt:lpstr>
      <vt:lpstr>EAL </vt:lpstr>
      <vt:lpstr>EAL 1 thru 7</vt:lpstr>
      <vt:lpstr>Common Criteria</vt:lpstr>
      <vt:lpstr>Authentication vs Authorization </vt:lpstr>
      <vt:lpstr>Lampson’s Access Control Matrix</vt:lpstr>
      <vt:lpstr>Are You Allowed to Do That? </vt:lpstr>
      <vt:lpstr>Access Control Lists (ACLs)</vt:lpstr>
      <vt:lpstr>Capabilities (or C-Lists)</vt:lpstr>
      <vt:lpstr>ACLs vs Capabilities</vt:lpstr>
      <vt:lpstr>Confused Deputy</vt:lpstr>
      <vt:lpstr>ACL’s and Confused Deputy</vt:lpstr>
      <vt:lpstr>Confused Deputy</vt:lpstr>
      <vt:lpstr>ACLs vs Capabilities</vt:lpstr>
      <vt:lpstr>Multilevel Security (MLS) Models</vt:lpstr>
      <vt:lpstr>Classifications and Clearances</vt:lpstr>
      <vt:lpstr>Clearances and Classification</vt:lpstr>
      <vt:lpstr>Subjects and Objects</vt:lpstr>
      <vt:lpstr>Multilevel Security (MLS)</vt:lpstr>
      <vt:lpstr>MLS Applications</vt:lpstr>
      <vt:lpstr>MLS Security Models</vt:lpstr>
      <vt:lpstr>Bell-LaPadula</vt:lpstr>
      <vt:lpstr>Bell-LaPadula</vt:lpstr>
      <vt:lpstr>McLean’s Criticisms of BLP</vt:lpstr>
      <vt:lpstr>B and LP’s Response</vt:lpstr>
      <vt:lpstr>BLP: The Bottom Line</vt:lpstr>
      <vt:lpstr>Biba’s Model</vt:lpstr>
      <vt:lpstr>Biba</vt:lpstr>
      <vt:lpstr>BLP vs Biba</vt:lpstr>
      <vt:lpstr>Compartments</vt:lpstr>
      <vt:lpstr>Compartments</vt:lpstr>
      <vt:lpstr>Compartments</vt:lpstr>
      <vt:lpstr>Compartments</vt:lpstr>
      <vt:lpstr>MLS vs Compartments</vt:lpstr>
      <vt:lpstr>Covert Channel</vt:lpstr>
      <vt:lpstr>Covert Channel</vt:lpstr>
      <vt:lpstr>Covert Channel Example</vt:lpstr>
      <vt:lpstr>Covert Channel Example</vt:lpstr>
      <vt:lpstr>Covert Channel</vt:lpstr>
      <vt:lpstr>Covert Channel</vt:lpstr>
      <vt:lpstr>Covert Channel</vt:lpstr>
      <vt:lpstr>Real-World Covert Channel</vt:lpstr>
      <vt:lpstr>Real-World Covert Channel</vt:lpstr>
      <vt:lpstr>Inference Control</vt:lpstr>
      <vt:lpstr>Inference Control Example</vt:lpstr>
      <vt:lpstr>Inference Control &amp; Research</vt:lpstr>
      <vt:lpstr>Naïve Inference Control</vt:lpstr>
      <vt:lpstr>Less-naïve Inference Control</vt:lpstr>
      <vt:lpstr>Netflix Example</vt:lpstr>
      <vt:lpstr>Something Better Than Nothing?</vt:lpstr>
      <vt:lpstr>CAPTCHA</vt:lpstr>
      <vt:lpstr>Turing Test</vt:lpstr>
      <vt:lpstr>CAPTCHA</vt:lpstr>
      <vt:lpstr>CAPTCHA Paradox?</vt:lpstr>
      <vt:lpstr>CAPTCHA Uses?</vt:lpstr>
      <vt:lpstr>CAPTCHA: Rules of the Game</vt:lpstr>
      <vt:lpstr>Do CAPTCHAs Exist?</vt:lpstr>
      <vt:lpstr>CAPTCHAs</vt:lpstr>
      <vt:lpstr>CAPTCHA’s and AI</vt:lpstr>
      <vt:lpstr>Firewalls</vt:lpstr>
      <vt:lpstr>Firewalls</vt:lpstr>
      <vt:lpstr>Firewall as Secretary</vt:lpstr>
      <vt:lpstr>Firewall Terminology</vt:lpstr>
      <vt:lpstr>Packet Filter</vt:lpstr>
      <vt:lpstr>Packet Filter</vt:lpstr>
      <vt:lpstr>Packet Filter</vt:lpstr>
      <vt:lpstr>TCP ACK Scan</vt:lpstr>
      <vt:lpstr>TCP ACK Scan</vt:lpstr>
      <vt:lpstr>Stateful Packet Filter</vt:lpstr>
      <vt:lpstr>Stateful Packet Filter</vt:lpstr>
      <vt:lpstr>Application Proxy</vt:lpstr>
      <vt:lpstr>Application Proxy</vt:lpstr>
      <vt:lpstr>Application Proxy</vt:lpstr>
      <vt:lpstr>Firewalk</vt:lpstr>
      <vt:lpstr>Firewalk and Proxy Firewall</vt:lpstr>
      <vt:lpstr>Deep Packet Inspection</vt:lpstr>
      <vt:lpstr>Firewalls and Defense in Depth</vt:lpstr>
      <vt:lpstr>Intrusion Detection Systems</vt:lpstr>
      <vt:lpstr>Intrusion Prevention</vt:lpstr>
      <vt:lpstr>Intrusion Detection</vt:lpstr>
      <vt:lpstr>Intrusion Detection Systems</vt:lpstr>
      <vt:lpstr>IDS</vt:lpstr>
      <vt:lpstr>Host-Based IDS</vt:lpstr>
      <vt:lpstr>Network-Based IDS</vt:lpstr>
      <vt:lpstr>Signature Detection Example</vt:lpstr>
      <vt:lpstr>Signature Detection</vt:lpstr>
      <vt:lpstr>Signature Detection</vt:lpstr>
      <vt:lpstr>Signature Detection</vt:lpstr>
      <vt:lpstr>Anomaly Detection</vt:lpstr>
      <vt:lpstr>How to Measure Normal?</vt:lpstr>
      <vt:lpstr>How to Measure Abnormal?</vt:lpstr>
      <vt:lpstr>Anomaly Detection (1)</vt:lpstr>
      <vt:lpstr>Anomaly Detection (1)</vt:lpstr>
      <vt:lpstr>Anomaly Detection (2)</vt:lpstr>
      <vt:lpstr>Anomaly Detection (2)</vt:lpstr>
      <vt:lpstr>Anomaly Detection (2)</vt:lpstr>
      <vt:lpstr>Anomaly Detection (2)</vt:lpstr>
      <vt:lpstr>Anomaly Detection (2)</vt:lpstr>
      <vt:lpstr>Anomaly Detection Issues</vt:lpstr>
      <vt:lpstr>Anomaly Detection</vt:lpstr>
      <vt:lpstr>Anomaly Detection: The Bottom Line</vt:lpstr>
      <vt:lpstr>Access Control Summary</vt:lpstr>
      <vt:lpstr>Access Control Summary</vt:lpstr>
      <vt:lpstr>Coming Attractions…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subject/>
  <dc:creator>Mark Stamp</dc:creator>
  <cp:keywords/>
  <dc:description/>
  <cp:lastModifiedBy>Dr Dalia Mohamed Nashat</cp:lastModifiedBy>
  <cp:revision>1158</cp:revision>
  <cp:lastPrinted>2015-03-25T14:36:33Z</cp:lastPrinted>
  <dcterms:created xsi:type="dcterms:W3CDTF">2015-10-20T13:38:49Z</dcterms:created>
  <dcterms:modified xsi:type="dcterms:W3CDTF">2024-04-21T19:42:51Z</dcterms:modified>
  <cp:category/>
</cp:coreProperties>
</file>