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ara\Desktop\Projectdata_NYSE.xlsx"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sara\Desktop\Projectdata_NY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strRef>
              <c:f>'summary statistics'!$C$2</c:f>
              <c:strCache>
                <c:ptCount val="1"/>
                <c:pt idx="0">
                  <c:v>Sum of Total Revenue</c:v>
                </c:pt>
              </c:strCache>
            </c:strRef>
          </c:tx>
          <c:spPr>
            <a:solidFill>
              <a:schemeClr val="accent1"/>
            </a:solidFill>
            <a:ln>
              <a:noFill/>
            </a:ln>
            <a:effectLst/>
          </c:spPr>
          <c:invertIfNegative val="0"/>
          <c:cat>
            <c:strRef>
              <c:f>'summary statistics'!$B$3:$B$13</c:f>
              <c:strCache>
                <c:ptCount val="11"/>
                <c:pt idx="0">
                  <c:v>Consumer Staples</c:v>
                </c:pt>
                <c:pt idx="1">
                  <c:v>Consumer Discretionary</c:v>
                </c:pt>
                <c:pt idx="2">
                  <c:v>Energy</c:v>
                </c:pt>
                <c:pt idx="3">
                  <c:v>Health Care</c:v>
                </c:pt>
                <c:pt idx="4">
                  <c:v>Industrials</c:v>
                </c:pt>
                <c:pt idx="5">
                  <c:v>Information Technology</c:v>
                </c:pt>
                <c:pt idx="6">
                  <c:v>Financials</c:v>
                </c:pt>
                <c:pt idx="7">
                  <c:v>Telecommunications Services</c:v>
                </c:pt>
                <c:pt idx="8">
                  <c:v>Materials</c:v>
                </c:pt>
                <c:pt idx="9">
                  <c:v>Utilities</c:v>
                </c:pt>
                <c:pt idx="10">
                  <c:v>Real Estate</c:v>
                </c:pt>
              </c:strCache>
            </c:strRef>
          </c:cat>
          <c:val>
            <c:numRef>
              <c:f>'summary statistics'!$C$3:$C$13</c:f>
              <c:numCache>
                <c:formatCode>_([$$-409]* #,##0.00_);_([$$-409]* \(#,##0.00\);_([$$-409]* "-"??_);_(@_)</c:formatCode>
                <c:ptCount val="11"/>
                <c:pt idx="0">
                  <c:v>5729846251000</c:v>
                </c:pt>
                <c:pt idx="1">
                  <c:v>5623668607000</c:v>
                </c:pt>
                <c:pt idx="2">
                  <c:v>4834114768000</c:v>
                </c:pt>
                <c:pt idx="3">
                  <c:v>4458012375000</c:v>
                </c:pt>
                <c:pt idx="4">
                  <c:v>4103821019000</c:v>
                </c:pt>
                <c:pt idx="5">
                  <c:v>3662792220000</c:v>
                </c:pt>
                <c:pt idx="6">
                  <c:v>3415396723000</c:v>
                </c:pt>
                <c:pt idx="7">
                  <c:v>1150747853000</c:v>
                </c:pt>
                <c:pt idx="8">
                  <c:v>1124278980000</c:v>
                </c:pt>
                <c:pt idx="9">
                  <c:v>1069025171000</c:v>
                </c:pt>
                <c:pt idx="10">
                  <c:v>261218429000</c:v>
                </c:pt>
              </c:numCache>
            </c:numRef>
          </c:val>
          <c:extLst>
            <c:ext xmlns:c16="http://schemas.microsoft.com/office/drawing/2014/chart" uri="{C3380CC4-5D6E-409C-BE32-E72D297353CC}">
              <c16:uniqueId val="{00000000-D237-E347-A2CF-EEEBB09C42A0}"/>
            </c:ext>
          </c:extLst>
        </c:ser>
        <c:dLbls>
          <c:showLegendKey val="0"/>
          <c:showVal val="0"/>
          <c:showCatName val="0"/>
          <c:showSerName val="0"/>
          <c:showPercent val="0"/>
          <c:showBubbleSize val="0"/>
        </c:dLbls>
        <c:gapWidth val="150"/>
        <c:axId val="1142659951"/>
        <c:axId val="1142300463"/>
      </c:barChart>
      <c:catAx>
        <c:axId val="1142659951"/>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b="1" i="0" u="none" strike="noStrike" baseline="0">
                    <a:effectLst/>
                  </a:rPr>
                  <a:t>GICS Sector</a:t>
                </a:r>
                <a:r>
                  <a:rPr lang="en-US" sz="1200" b="0" i="0" u="none" strike="noStrike" baseline="0"/>
                  <a:t> </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SA"/>
          </a:p>
        </c:txPr>
        <c:crossAx val="1142300463"/>
        <c:crosses val="autoZero"/>
        <c:auto val="1"/>
        <c:lblAlgn val="ctr"/>
        <c:lblOffset val="100"/>
        <c:noMultiLvlLbl val="0"/>
      </c:catAx>
      <c:valAx>
        <c:axId val="1142300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u="none" strike="noStrike" baseline="0">
                    <a:effectLst/>
                  </a:rPr>
                  <a:t>Sum of Total Revenue</a:t>
                </a:r>
                <a:r>
                  <a:rPr lang="en-US" sz="1400" b="1" i="0" u="none" strike="noStrike" baseline="0"/>
                  <a:t> </a:t>
                </a:r>
                <a:endParaRPr lang="en-US" sz="1400" b="1"/>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SA"/>
            </a:p>
          </c:txPr>
        </c:title>
        <c:numFmt formatCode="_([$$-409]* #,##0.00_);_([$$-409]* \(#,##0.00\);_([$$-409]* &quot;-&quot;??_);_(@_)" sourceLinked="1"/>
        <c:majorTickMark val="out"/>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SA"/>
          </a:p>
        </c:txPr>
        <c:crossAx val="11426599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'summary statistics'!$A$18:$A$21</cx:f>
        <cx:lvl ptCount="4" formatCode="0.00">
          <cx:pt idx="0">1912726000000</cx:pt>
          <cx:pt idx="1">596944000000</cx:pt>
          <cx:pt idx="2">452714000000</cx:pt>
          <cx:pt idx="3">413289000000</cx:pt>
        </cx:lvl>
      </cx:numDim>
    </cx:data>
    <cx:data id="1">
      <cx:numDim type="val">
        <cx:f>'summary statistics'!$B$18:$B$21</cx:f>
        <cx:lvl ptCount="4" formatCode="0.00">
          <cx:pt idx="0">630092000000</cx:pt>
          <cx:pt idx="1">592352000000</cx:pt>
          <cx:pt idx="2">406433000000</cx:pt>
          <cx:pt idx="3">325261000000</cx:pt>
        </cx:lvl>
      </cx:numDim>
    </cx:data>
    <cx:data id="2">
      <cx:numDim type="val">
        <cx:f>'summary statistics'!$C$18:$C$21</cx:f>
        <cx:lvl ptCount="4" formatCode="0.00">
          <cx:pt idx="0">1525938000000</cx:pt>
          <cx:pt idx="1">781165000000</cx:pt>
          <cx:pt idx="2">611073000000</cx:pt>
          <cx:pt idx="3">495115000000</cx:pt>
        </cx:lvl>
      </cx:numDim>
    </cx:data>
  </cx:chartData>
  <cx:chart>
    <cx:title pos="t" align="ctr" overlay="0">
      <cx:tx>
        <cx:txData>
          <cx:v>Box plot for top 3 GICS sector with their top 4 companies</cx:v>
        </cx:txData>
      </cx:tx>
      <cx:txPr>
        <a:bodyPr spcFirstLastPara="1" vertOverflow="ellipsis" horzOverflow="overflow" wrap="square" lIns="0" tIns="0" rIns="0" bIns="0" anchor="ctr" anchorCtr="1"/>
        <a:lstStyle/>
        <a:p>
          <a:pPr algn="ctr" rtl="0">
            <a:defRPr sz="2000" b="1"/>
          </a:pPr>
          <a:r>
            <a:rPr lang="en-US" sz="2000" b="1" i="0" u="none" strike="noStrike" baseline="0">
              <a:solidFill>
                <a:sysClr val="windowText" lastClr="000000">
                  <a:lumMod val="65000"/>
                  <a:lumOff val="35000"/>
                </a:sysClr>
              </a:solidFill>
              <a:latin typeface="Calibri" panose="020F0502020204030204"/>
            </a:rPr>
            <a:t>Box plot for top 3 GICS sector with their top 4 companies</a:t>
          </a:r>
        </a:p>
      </cx:txPr>
    </cx:title>
    <cx:plotArea>
      <cx:plotAreaRegion>
        <cx:series layoutId="boxWhisker" uniqueId="{D59AABD0-8E83-CD45-840C-57E40286E7A4}">
          <cx:tx>
            <cx:txData>
              <cx:f>'summary statistics'!$A$17</cx:f>
              <cx:v>Consumer Staples</cx:v>
            </cx:txData>
          </cx:tx>
          <cx:dataId val="0"/>
          <cx:layoutPr>
            <cx:visibility meanLine="0" meanMarker="1" nonoutliers="0" outliers="1"/>
            <cx:statistics quartileMethod="inclusive"/>
          </cx:layoutPr>
        </cx:series>
        <cx:series layoutId="boxWhisker" uniqueId="{59547A99-4C27-A846-8487-18E227A702C3}">
          <cx:tx>
            <cx:txData>
              <cx:f>'summary statistics'!$B$17</cx:f>
              <cx:v>Consumer Discretionary</cx:v>
            </cx:txData>
          </cx:tx>
          <cx:dataId val="1"/>
          <cx:layoutPr>
            <cx:visibility meanLine="0" meanMarker="1" nonoutliers="0" outliers="1"/>
            <cx:statistics quartileMethod="exclusive"/>
          </cx:layoutPr>
        </cx:series>
        <cx:series layoutId="boxWhisker" uniqueId="{CCDF321B-3E4D-9946-9FAF-3F1326A54741}">
          <cx:tx>
            <cx:txData>
              <cx:f>'summary statistics'!$C$17</cx:f>
              <cx:v>Energy</cx:v>
            </cx:txData>
          </cx:tx>
          <cx:dataId val="2"/>
          <cx:layoutPr>
            <cx:visibility meanLine="0" meanMarker="1" nonoutliers="1" outliers="1"/>
            <cx:statistics quartileMethod="inclusive"/>
          </cx:layoutPr>
        </cx:series>
      </cx:plotAreaRegion>
      <cx:axis id="0">
        <cx:catScaling gapWidth="1"/>
        <cx:title>
          <cx:tx>
            <cx:txData>
              <cx:v>GIS sector</cx:v>
            </cx:txData>
          </cx:tx>
          <cx:txPr>
            <a:bodyPr spcFirstLastPara="1" vertOverflow="ellipsis" horzOverflow="overflow" wrap="square" lIns="0" tIns="0" rIns="0" bIns="0" anchor="ctr" anchorCtr="1"/>
            <a:lstStyle/>
            <a:p>
              <a:pPr algn="ctr" rtl="0">
                <a:defRPr sz="1200" b="1"/>
              </a:pPr>
              <a:r>
                <a:rPr lang="en-US" sz="1200" b="1" i="0" u="none" strike="noStrike" baseline="0">
                  <a:solidFill>
                    <a:sysClr val="windowText" lastClr="000000">
                      <a:lumMod val="65000"/>
                      <a:lumOff val="35000"/>
                    </a:sysClr>
                  </a:solidFill>
                  <a:latin typeface="Calibri" panose="020F0502020204030204"/>
                </a:rPr>
                <a:t>GIS sector</a:t>
              </a:r>
            </a:p>
          </cx:txPr>
        </cx:title>
        <cx:tickLabels/>
      </cx:axis>
      <cx:axis id="1">
        <cx:valScaling min="300000000000"/>
        <cx:title>
          <cx:tx>
            <cx:rich>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Revenue</a:t>
                </a:r>
                <a:endParaRPr lang="en-US" sz="900" b="1" i="0" u="none" strike="noStrike" baseline="0">
                  <a:solidFill>
                    <a:sysClr val="windowText" lastClr="000000">
                      <a:lumMod val="65000"/>
                      <a:lumOff val="35000"/>
                    </a:sysClr>
                  </a:solidFill>
                  <a:latin typeface="Calibri" panose="020F0502020204030204"/>
                </a:endParaRPr>
              </a:p>
            </cx:rich>
          </cx:tx>
        </cx:title>
        <cx:majorGridlines/>
        <cx:tickLabels/>
        <cx:numFmt formatCode="_([$$-en-US]* #,##0.00_);_([$$-en-US]* (#,##0.00);_([$$-en-US]* &quot;-&quot;??_);_(@_)" sourceLinked="0"/>
        <cx:txPr>
          <a:bodyPr spcFirstLastPara="1" vertOverflow="ellipsis" horzOverflow="overflow" wrap="square" lIns="0" tIns="0" rIns="0" bIns="0" anchor="ctr" anchorCtr="1"/>
          <a:lstStyle/>
          <a:p>
            <a:pPr algn="ctr" rtl="0">
              <a:defRPr sz="1050" b="1"/>
            </a:pPr>
            <a:endParaRPr lang="en-US" sz="1050" b="1" i="0" u="none" strike="noStrike" baseline="0">
              <a:solidFill>
                <a:sysClr val="windowText" lastClr="000000">
                  <a:lumMod val="65000"/>
                  <a:lumOff val="35000"/>
                </a:sysClr>
              </a:solidFill>
              <a:latin typeface="Calibri" panose="020F0502020204030204"/>
            </a:endParaRPr>
          </a:p>
        </cx:txPr>
      </cx:axis>
    </cx:plotArea>
    <cx:legend pos="r" align="ctr" overlay="0">
      <cx:txPr>
        <a:bodyPr spcFirstLastPara="1" vertOverflow="ellipsis" horzOverflow="overflow" wrap="square" lIns="0" tIns="0" rIns="0" bIns="0" anchor="ctr" anchorCtr="1"/>
        <a:lstStyle/>
        <a:p>
          <a:pPr algn="ctr" rtl="0">
            <a:defRPr sz="1100" b="1"/>
          </a:pPr>
          <a:endParaRPr lang="en-US" sz="1100" b="1" i="0" u="none" strike="noStrike" baseline="0">
            <a:solidFill>
              <a:sysClr val="windowText" lastClr="000000">
                <a:lumMod val="65000"/>
                <a:lumOff val="35000"/>
              </a:sys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11/11/22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11/11/22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11/11/22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3EAC-F1AC-1115-B666-9DCD8A3530FF}"/>
              </a:ext>
            </a:extLst>
          </p:cNvPr>
          <p:cNvSpPr>
            <a:spLocks noGrp="1"/>
          </p:cNvSpPr>
          <p:nvPr>
            <p:ph type="ctrTitle"/>
          </p:nvPr>
        </p:nvSpPr>
        <p:spPr/>
        <p:txBody>
          <a:bodyPr/>
          <a:lstStyle/>
          <a:p>
            <a:r>
              <a:rPr lang="en-US" dirty="0"/>
              <a:t>Analyze NYSE </a:t>
            </a:r>
            <a:endParaRPr lang="en-SA" dirty="0"/>
          </a:p>
        </p:txBody>
      </p:sp>
      <p:sp>
        <p:nvSpPr>
          <p:cNvPr id="3" name="Subtitle 2">
            <a:extLst>
              <a:ext uri="{FF2B5EF4-FFF2-40B4-BE49-F238E27FC236}">
                <a16:creationId xmlns:a16="http://schemas.microsoft.com/office/drawing/2014/main" id="{A1EB1CA9-F806-D1D5-DEDA-8FC164DFACFF}"/>
              </a:ext>
            </a:extLst>
          </p:cNvPr>
          <p:cNvSpPr>
            <a:spLocks noGrp="1"/>
          </p:cNvSpPr>
          <p:nvPr>
            <p:ph type="subTitle" idx="1"/>
          </p:nvPr>
        </p:nvSpPr>
        <p:spPr/>
        <p:txBody>
          <a:bodyPr/>
          <a:lstStyle/>
          <a:p>
            <a:r>
              <a:rPr lang="en-US" dirty="0"/>
              <a:t>Presentation by Sara </a:t>
            </a:r>
            <a:r>
              <a:rPr lang="en-US"/>
              <a:t>Alsufiany </a:t>
            </a:r>
            <a:endParaRPr lang="en-US" dirty="0"/>
          </a:p>
        </p:txBody>
      </p:sp>
    </p:spTree>
    <p:extLst>
      <p:ext uri="{BB962C8B-B14F-4D97-AF65-F5344CB8AC3E}">
        <p14:creationId xmlns:p14="http://schemas.microsoft.com/office/powerpoint/2010/main" val="226594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60A9-6363-BEF1-9B3E-0BCAF63C70A2}"/>
              </a:ext>
            </a:extLst>
          </p:cNvPr>
          <p:cNvSpPr>
            <a:spLocks noGrp="1"/>
          </p:cNvSpPr>
          <p:nvPr>
            <p:ph type="title"/>
          </p:nvPr>
        </p:nvSpPr>
        <p:spPr>
          <a:xfrm>
            <a:off x="1371600" y="685800"/>
            <a:ext cx="3282695" cy="1485900"/>
          </a:xfrm>
        </p:spPr>
        <p:txBody>
          <a:bodyPr vert="horz" lIns="91440" tIns="45720" rIns="91440" bIns="45720" rtlCol="0" anchor="t">
            <a:normAutofit/>
          </a:bodyPr>
          <a:lstStyle/>
          <a:p>
            <a:r>
              <a:rPr lang="en-US"/>
              <a:t>Sectors Revenue</a:t>
            </a:r>
          </a:p>
        </p:txBody>
      </p:sp>
      <p:sp>
        <p:nvSpPr>
          <p:cNvPr id="10" name="TextBox 9">
            <a:extLst>
              <a:ext uri="{FF2B5EF4-FFF2-40B4-BE49-F238E27FC236}">
                <a16:creationId xmlns:a16="http://schemas.microsoft.com/office/drawing/2014/main" id="{92453C8E-C9D4-3591-564C-415FEC6B70E0}"/>
              </a:ext>
            </a:extLst>
          </p:cNvPr>
          <p:cNvSpPr txBox="1"/>
          <p:nvPr/>
        </p:nvSpPr>
        <p:spPr>
          <a:xfrm>
            <a:off x="1371600" y="2286000"/>
            <a:ext cx="3282694" cy="3581400"/>
          </a:xfrm>
          <a:prstGeom prst="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p>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The Top 3 Sectors that Achieve Highest Revenue Among the Years Are: Consumer Staples, Consumer Discretionary and Energy.</a:t>
            </a:r>
            <a:endParaRPr lang="en-S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And The Lowest 3 Sectors Are: Materials, Utilities and Real Estate </a:t>
            </a:r>
            <a:endParaRPr lang="en-S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0BF6D8C-6C8C-4ED1-FDC5-86696BCD2691}"/>
              </a:ext>
            </a:extLst>
          </p:cNvPr>
          <p:cNvGraphicFramePr>
            <a:graphicFrameLocks noGrp="1"/>
          </p:cNvGraphicFramePr>
          <p:nvPr>
            <p:ph idx="1"/>
            <p:extLst>
              <p:ext uri="{D42A27DB-BD31-4B8C-83A1-F6EECF244321}">
                <p14:modId xmlns:p14="http://schemas.microsoft.com/office/powerpoint/2010/main" val="2658316740"/>
              </p:ext>
            </p:extLst>
          </p:nvPr>
        </p:nvGraphicFramePr>
        <p:xfrm>
          <a:off x="5031467" y="645106"/>
          <a:ext cx="6517065" cy="52477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887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FDFEC-F300-1201-7D74-5E62E3A7FAA1}"/>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a:t>Box plot of highest industries earning</a:t>
            </a:r>
          </a:p>
        </p:txBody>
      </p:sp>
      <p:sp>
        <p:nvSpPr>
          <p:cNvPr id="5" name="TextBox 4">
            <a:extLst>
              <a:ext uri="{FF2B5EF4-FFF2-40B4-BE49-F238E27FC236}">
                <a16:creationId xmlns:a16="http://schemas.microsoft.com/office/drawing/2014/main" id="{D6053F8B-C7D8-13DF-7718-94E4919069DC}"/>
              </a:ext>
            </a:extLst>
          </p:cNvPr>
          <p:cNvSpPr txBox="1"/>
          <p:nvPr/>
        </p:nvSpPr>
        <p:spPr>
          <a:xfrm>
            <a:off x="8471423" y="2286000"/>
            <a:ext cx="3356400" cy="3931920"/>
          </a:xfrm>
          <a:prstGeom prst="rect">
            <a:avLst/>
          </a:prstGeom>
        </p:spPr>
        <p:txBody>
          <a:bodyPr vert="horz" lIns="91440" tIns="45720" rIns="91440" bIns="45720" rtlCol="0">
            <a:norm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box plot of highest 3 earning industries with their highest 4 companies, it gives us a quick insight about revenues of the highest industries, and it illustrate that there is at least 300billion dollars of revenue. Among of the three industries Energy did better which showed that it can reach to 967 billion dollars.</a:t>
            </a:r>
            <a:endParaRPr lang="en-SA" sz="1800" dirty="0">
              <a:effectLst/>
              <a:latin typeface="Calibri" panose="020F0502020204030204" pitchFamily="34" charset="0"/>
              <a:ea typeface="Calibri" panose="020F0502020204030204" pitchFamily="34" charset="0"/>
              <a:cs typeface="Arial" panose="020B0604020202020204" pitchFamily="34" charset="0"/>
            </a:endParaRPr>
          </a:p>
          <a:p>
            <a:r>
              <a:rPr lang="en-SA"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mc:AlternateContent xmlns:mc="http://schemas.openxmlformats.org/markup-compatibility/2006">
        <mc:Choice xmlns:cx1="http://schemas.microsoft.com/office/drawing/2015/9/8/chartex" Requires="cx1">
          <p:graphicFrame>
            <p:nvGraphicFramePr>
              <p:cNvPr id="4" name="Content Placeholder 3">
                <a:extLst>
                  <a:ext uri="{FF2B5EF4-FFF2-40B4-BE49-F238E27FC236}">
                    <a16:creationId xmlns:a16="http://schemas.microsoft.com/office/drawing/2014/main" id="{BC816C41-6B12-C6AF-77EA-639C28230032}"/>
                  </a:ext>
                </a:extLst>
              </p:cNvPr>
              <p:cNvGraphicFramePr>
                <a:graphicFrameLocks noGrp="1"/>
              </p:cNvGraphicFramePr>
              <p:nvPr>
                <p:ph idx="1"/>
                <p:extLst>
                  <p:ext uri="{D42A27DB-BD31-4B8C-83A1-F6EECF244321}">
                    <p14:modId xmlns:p14="http://schemas.microsoft.com/office/powerpoint/2010/main" val="4040657587"/>
                  </p:ext>
                </p:extLst>
              </p:nvPr>
            </p:nvGraphicFramePr>
            <p:xfrm>
              <a:off x="634275" y="640080"/>
              <a:ext cx="6900380" cy="557784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BC816C41-6B12-C6AF-77EA-639C28230032}"/>
                  </a:ext>
                </a:extLst>
              </p:cNvPr>
              <p:cNvPicPr>
                <a:picLocks noGrp="1" noRot="1" noChangeAspect="1" noMove="1" noResize="1" noEditPoints="1" noAdjustHandles="1" noChangeArrowheads="1" noChangeShapeType="1"/>
              </p:cNvPicPr>
              <p:nvPr/>
            </p:nvPicPr>
            <p:blipFill>
              <a:blip r:embed="rId3"/>
              <a:stretch>
                <a:fillRect/>
              </a:stretch>
            </p:blipFill>
            <p:spPr>
              <a:xfrm>
                <a:off x="634275" y="640080"/>
                <a:ext cx="6900380" cy="5577840"/>
              </a:xfrm>
              <a:prstGeom prst="rect">
                <a:avLst/>
              </a:prstGeom>
            </p:spPr>
          </p:pic>
        </mc:Fallback>
      </mc:AlternateContent>
    </p:spTree>
    <p:extLst>
      <p:ext uri="{BB962C8B-B14F-4D97-AF65-F5344CB8AC3E}">
        <p14:creationId xmlns:p14="http://schemas.microsoft.com/office/powerpoint/2010/main" val="23099641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12</TotalTime>
  <Words>133</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Franklin Gothic Book</vt:lpstr>
      <vt:lpstr>Crop</vt:lpstr>
      <vt:lpstr>Analyze NYSE </vt:lpstr>
      <vt:lpstr>Sectors Revenue</vt:lpstr>
      <vt:lpstr>Box plot of highest industries 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NYSE </dc:title>
  <dc:creator>SARA MOHAMMED AALI ALSUFIANY</dc:creator>
  <cp:lastModifiedBy>SARA MOHAMMED AALI ALSUFIANY</cp:lastModifiedBy>
  <cp:revision>2</cp:revision>
  <dcterms:created xsi:type="dcterms:W3CDTF">2022-11-11T08:55:52Z</dcterms:created>
  <dcterms:modified xsi:type="dcterms:W3CDTF">2022-11-11T09:08:42Z</dcterms:modified>
</cp:coreProperties>
</file>