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oppins Light" charset="1" panose="02000000000000000000"/>
      <p:regular r:id="rId10"/>
    </p:embeddedFont>
    <p:embeddedFont>
      <p:font typeface="Poppins Light Bold" charset="1" panose="02000000000000000000"/>
      <p:regular r:id="rId11"/>
    </p:embeddedFont>
    <p:embeddedFont>
      <p:font typeface="Poppins Medium" charset="1" panose="02000000000000000000"/>
      <p:regular r:id="rId12"/>
    </p:embeddedFont>
    <p:embeddedFont>
      <p:font typeface="Poppins Medium Bold" charset="1" panose="02000000000000000000"/>
      <p:regular r:id="rId13"/>
    </p:embeddedFont>
    <p:embeddedFont>
      <p:font typeface="XM Vahid" charset="1" panose="02000503090000020004"/>
      <p:regular r:id="rId14"/>
    </p:embeddedFont>
    <p:embeddedFont>
      <p:font typeface="XM Vahid Bold" charset="1" panose="02000803090000020004"/>
      <p:regular r:id="rId15"/>
    </p:embeddedFont>
    <p:embeddedFont>
      <p:font typeface="XM Vahid Italics" charset="1" panose="02000503090000090004"/>
      <p:regular r:id="rId16"/>
    </p:embeddedFont>
    <p:embeddedFont>
      <p:font typeface="XM Vahid Bold Italics" charset="1" panose="02000803090000090004"/>
      <p:regular r:id="rId17"/>
    </p:embeddedFont>
    <p:embeddedFont>
      <p:font typeface="Poppins Bold" charset="1" panose="02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29" Target="slides/slide11.xml" Type="http://schemas.openxmlformats.org/officeDocument/2006/relationships/slide"/><Relationship Id="rId3" Target="viewProps.xml" Type="http://schemas.openxmlformats.org/officeDocument/2006/relationships/viewProps"/><Relationship Id="rId30" Target="slides/slide12.xml" Type="http://schemas.openxmlformats.org/officeDocument/2006/relationships/slide"/><Relationship Id="rId31" Target="slides/slide13.xml" Type="http://schemas.openxmlformats.org/officeDocument/2006/relationships/slide"/><Relationship Id="rId32" Target="slides/slide14.xml" Type="http://schemas.openxmlformats.org/officeDocument/2006/relationships/slide"/><Relationship Id="rId33" Target="slides/slide15.xml" Type="http://schemas.openxmlformats.org/officeDocument/2006/relationships/slide"/><Relationship Id="rId34" Target="slides/slide16.xml" Type="http://schemas.openxmlformats.org/officeDocument/2006/relationships/slide"/><Relationship Id="rId35" Target="slides/slide17.xml" Type="http://schemas.openxmlformats.org/officeDocument/2006/relationships/slide"/><Relationship Id="rId36" Target="slides/slide1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AFBF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1296590" y="1388078"/>
            <a:ext cx="9571694" cy="8135940"/>
          </a:xfrm>
          <a:prstGeom prst="rect">
            <a:avLst/>
          </a:prstGeom>
        </p:spPr>
      </p:pic>
      <p:sp>
        <p:nvSpPr>
          <p:cNvPr name="AutoShape 3" id="3"/>
          <p:cNvSpPr/>
          <p:nvPr/>
        </p:nvSpPr>
        <p:spPr>
          <a:xfrm rot="0">
            <a:off x="-318871" y="9402612"/>
            <a:ext cx="18925742" cy="1150106"/>
          </a:xfrm>
          <a:prstGeom prst="rect">
            <a:avLst/>
          </a:prstGeom>
          <a:solidFill>
            <a:srgbClr val="8CB561"/>
          </a:solidFill>
        </p:spPr>
      </p:sp>
      <p:grpSp>
        <p:nvGrpSpPr>
          <p:cNvPr name="Group 4" id="4"/>
          <p:cNvGrpSpPr/>
          <p:nvPr/>
        </p:nvGrpSpPr>
        <p:grpSpPr>
          <a:xfrm rot="0">
            <a:off x="1949936" y="1388078"/>
            <a:ext cx="8593879" cy="6624461"/>
            <a:chOff x="0" y="0"/>
            <a:chExt cx="11458506" cy="8832615"/>
          </a:xfrm>
        </p:grpSpPr>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8479868"/>
              <a:ext cx="2612943" cy="352747"/>
            </a:xfrm>
            <a:prstGeom prst="rect">
              <a:avLst/>
            </a:prstGeom>
          </p:spPr>
        </p:pic>
        <p:sp>
          <p:nvSpPr>
            <p:cNvPr name="TextBox 6" id="6"/>
            <p:cNvSpPr txBox="true"/>
            <p:nvPr/>
          </p:nvSpPr>
          <p:spPr>
            <a:xfrm rot="0">
              <a:off x="1" y="-38100"/>
              <a:ext cx="11458503" cy="682413"/>
            </a:xfrm>
            <a:prstGeom prst="rect">
              <a:avLst/>
            </a:prstGeom>
          </p:spPr>
          <p:txBody>
            <a:bodyPr anchor="t" rtlCol="false" tIns="0" lIns="0" bIns="0" rIns="0">
              <a:spAutoFit/>
            </a:bodyPr>
            <a:lstStyle/>
            <a:p>
              <a:pPr>
                <a:lnSpc>
                  <a:spcPts val="4160"/>
                </a:lnSpc>
              </a:pPr>
            </a:p>
          </p:txBody>
        </p:sp>
        <p:sp>
          <p:nvSpPr>
            <p:cNvPr name="TextBox 7" id="7"/>
            <p:cNvSpPr txBox="true"/>
            <p:nvPr/>
          </p:nvSpPr>
          <p:spPr>
            <a:xfrm rot="0">
              <a:off x="1" y="1025119"/>
              <a:ext cx="11458504" cy="6507692"/>
            </a:xfrm>
            <a:prstGeom prst="rect">
              <a:avLst/>
            </a:prstGeom>
          </p:spPr>
          <p:txBody>
            <a:bodyPr anchor="t" rtlCol="false" tIns="0" lIns="0" bIns="0" rIns="0">
              <a:spAutoFit/>
            </a:bodyPr>
            <a:lstStyle/>
            <a:p>
              <a:pPr>
                <a:lnSpc>
                  <a:spcPts val="12999"/>
                </a:lnSpc>
              </a:pPr>
              <a:r>
                <a:rPr lang="en-US" sz="9999" spc="-169">
                  <a:solidFill>
                    <a:srgbClr val="D65A5E"/>
                  </a:solidFill>
                  <a:latin typeface="Poppins Bold Bold Italics"/>
                </a:rPr>
                <a:t>London bike sharing</a:t>
              </a:r>
            </a:p>
            <a:p>
              <a:pPr>
                <a:lnSpc>
                  <a:spcPts val="12999"/>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AFBFB"/>
        </a:solidFill>
      </p:bgPr>
    </p:bg>
    <p:spTree>
      <p:nvGrpSpPr>
        <p:cNvPr id="1" name=""/>
        <p:cNvGrpSpPr/>
        <p:nvPr/>
      </p:nvGrpSpPr>
      <p:grpSpPr>
        <a:xfrm>
          <a:off x="0" y="0"/>
          <a:ext cx="0" cy="0"/>
          <a:chOff x="0" y="0"/>
          <a:chExt cx="0" cy="0"/>
        </a:xfrm>
      </p:grpSpPr>
      <p:sp>
        <p:nvSpPr>
          <p:cNvPr name="AutoShape 2" id="2"/>
          <p:cNvSpPr/>
          <p:nvPr/>
        </p:nvSpPr>
        <p:spPr>
          <a:xfrm rot="0">
            <a:off x="14753422" y="-413771"/>
            <a:ext cx="3815489" cy="11184712"/>
          </a:xfrm>
          <a:prstGeom prst="rect">
            <a:avLst/>
          </a:prstGeom>
          <a:solidFill>
            <a:srgbClr val="D65A5E"/>
          </a:solidFill>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937123" y="6704482"/>
            <a:ext cx="3004492" cy="2553818"/>
          </a:xfrm>
          <a:prstGeom prst="rect">
            <a:avLst/>
          </a:prstGeom>
        </p:spPr>
      </p:pic>
      <p:pic>
        <p:nvPicPr>
          <p:cNvPr name="Picture 4" id="4"/>
          <p:cNvPicPr>
            <a:picLocks noChangeAspect="true"/>
          </p:cNvPicPr>
          <p:nvPr/>
        </p:nvPicPr>
        <p:blipFill>
          <a:blip r:embed="rId4"/>
          <a:srcRect l="588" t="0" r="588" b="0"/>
          <a:stretch>
            <a:fillRect/>
          </a:stretch>
        </p:blipFill>
        <p:spPr>
          <a:xfrm flipH="false" flipV="false" rot="0">
            <a:off x="349909" y="4563279"/>
            <a:ext cx="6906169" cy="4793087"/>
          </a:xfrm>
          <a:prstGeom prst="rect">
            <a:avLst/>
          </a:prstGeom>
        </p:spPr>
      </p:pic>
      <p:pic>
        <p:nvPicPr>
          <p:cNvPr name="Picture 5" id="5"/>
          <p:cNvPicPr>
            <a:picLocks noChangeAspect="true"/>
          </p:cNvPicPr>
          <p:nvPr/>
        </p:nvPicPr>
        <p:blipFill>
          <a:blip r:embed="rId5"/>
          <a:srcRect l="0" t="642" r="0" b="642"/>
          <a:stretch>
            <a:fillRect/>
          </a:stretch>
        </p:blipFill>
        <p:spPr>
          <a:xfrm flipH="false" flipV="false" rot="0">
            <a:off x="7753538" y="4765518"/>
            <a:ext cx="6816184" cy="4590849"/>
          </a:xfrm>
          <a:prstGeom prst="rect">
            <a:avLst/>
          </a:prstGeom>
        </p:spPr>
      </p:pic>
      <p:grpSp>
        <p:nvGrpSpPr>
          <p:cNvPr name="Group 6" id="6"/>
          <p:cNvGrpSpPr/>
          <p:nvPr/>
        </p:nvGrpSpPr>
        <p:grpSpPr>
          <a:xfrm rot="0">
            <a:off x="1028700" y="821488"/>
            <a:ext cx="5839983" cy="3501816"/>
            <a:chOff x="0" y="0"/>
            <a:chExt cx="7786644" cy="4669088"/>
          </a:xfrm>
        </p:grpSpPr>
        <p:sp>
          <p:nvSpPr>
            <p:cNvPr name="TextBox 7" id="7"/>
            <p:cNvSpPr txBox="true"/>
            <p:nvPr/>
          </p:nvSpPr>
          <p:spPr>
            <a:xfrm rot="0">
              <a:off x="0" y="-38100"/>
              <a:ext cx="7786641" cy="908920"/>
            </a:xfrm>
            <a:prstGeom prst="rect">
              <a:avLst/>
            </a:prstGeom>
          </p:spPr>
          <p:txBody>
            <a:bodyPr anchor="t" rtlCol="false" tIns="0" lIns="0" bIns="0" rIns="0">
              <a:spAutoFit/>
            </a:bodyPr>
            <a:lstStyle/>
            <a:p>
              <a:pPr>
                <a:lnSpc>
                  <a:spcPts val="5571"/>
                </a:lnSpc>
              </a:pPr>
              <a:r>
                <a:rPr lang="en-US" sz="4285" spc="42">
                  <a:solidFill>
                    <a:srgbClr val="D65A5E"/>
                  </a:solidFill>
                  <a:latin typeface="Poppins Bold Bold Italics"/>
                </a:rPr>
                <a:t>EDA:</a:t>
              </a:r>
            </a:p>
          </p:txBody>
        </p:sp>
        <p:sp>
          <p:nvSpPr>
            <p:cNvPr name="TextBox 8" id="8"/>
            <p:cNvSpPr txBox="true"/>
            <p:nvPr/>
          </p:nvSpPr>
          <p:spPr>
            <a:xfrm rot="0">
              <a:off x="0" y="1273503"/>
              <a:ext cx="7786644" cy="562708"/>
            </a:xfrm>
            <a:prstGeom prst="rect">
              <a:avLst/>
            </a:prstGeom>
          </p:spPr>
          <p:txBody>
            <a:bodyPr anchor="t" rtlCol="false" tIns="0" lIns="0" bIns="0" rIns="0">
              <a:spAutoFit/>
            </a:bodyPr>
            <a:lstStyle/>
            <a:p>
              <a:pPr>
                <a:lnSpc>
                  <a:spcPts val="3528"/>
                </a:lnSpc>
              </a:pPr>
              <a:r>
                <a:rPr lang="en-US" sz="2714" spc="271">
                  <a:solidFill>
                    <a:srgbClr val="8CB561"/>
                  </a:solidFill>
                  <a:latin typeface="Poppins Bold Italics"/>
                </a:rPr>
                <a:t>OUTLIERS CHECK</a:t>
              </a:r>
            </a:p>
          </p:txBody>
        </p:sp>
        <p:sp>
          <p:nvSpPr>
            <p:cNvPr name="TextBox 9" id="9"/>
            <p:cNvSpPr txBox="true"/>
            <p:nvPr/>
          </p:nvSpPr>
          <p:spPr>
            <a:xfrm rot="0">
              <a:off x="0" y="2191809"/>
              <a:ext cx="7786644" cy="2477279"/>
            </a:xfrm>
            <a:prstGeom prst="rect">
              <a:avLst/>
            </a:prstGeom>
          </p:spPr>
          <p:txBody>
            <a:bodyPr anchor="t" rtlCol="false" tIns="0" lIns="0" bIns="0" rIns="0">
              <a:spAutoFit/>
            </a:bodyPr>
            <a:lstStyle/>
            <a:p>
              <a:pPr>
                <a:lnSpc>
                  <a:spcPts val="2999"/>
                </a:lnSpc>
              </a:pPr>
            </a:p>
            <a:p>
              <a:pPr>
                <a:lnSpc>
                  <a:spcPts val="2999"/>
                </a:lnSpc>
              </a:pPr>
            </a:p>
            <a:p>
              <a:pPr>
                <a:lnSpc>
                  <a:spcPts val="2999"/>
                </a:lnSpc>
              </a:pPr>
            </a:p>
            <a:p>
              <a:pPr>
                <a:lnSpc>
                  <a:spcPts val="2999"/>
                </a:lnSpc>
              </a:pPr>
            </a:p>
            <a:p>
              <a:pPr>
                <a:lnSpc>
                  <a:spcPts val="2999"/>
                </a:lnSpc>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AFBFB"/>
        </a:solidFill>
      </p:bgPr>
    </p:bg>
    <p:spTree>
      <p:nvGrpSpPr>
        <p:cNvPr id="1" name=""/>
        <p:cNvGrpSpPr/>
        <p:nvPr/>
      </p:nvGrpSpPr>
      <p:grpSpPr>
        <a:xfrm>
          <a:off x="0" y="0"/>
          <a:ext cx="0" cy="0"/>
          <a:chOff x="0" y="0"/>
          <a:chExt cx="0" cy="0"/>
        </a:xfrm>
      </p:grpSpPr>
      <p:sp>
        <p:nvSpPr>
          <p:cNvPr name="AutoShape 2" id="2"/>
          <p:cNvSpPr/>
          <p:nvPr/>
        </p:nvSpPr>
        <p:spPr>
          <a:xfrm rot="0">
            <a:off x="14753422" y="-413771"/>
            <a:ext cx="3815489" cy="11184712"/>
          </a:xfrm>
          <a:prstGeom prst="rect">
            <a:avLst/>
          </a:prstGeom>
          <a:solidFill>
            <a:srgbClr val="D65A5E"/>
          </a:solidFill>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937123" y="6704482"/>
            <a:ext cx="3004492" cy="2553818"/>
          </a:xfrm>
          <a:prstGeom prst="rect">
            <a:avLst/>
          </a:prstGeom>
        </p:spPr>
      </p:pic>
      <p:pic>
        <p:nvPicPr>
          <p:cNvPr name="Picture 4" id="4"/>
          <p:cNvPicPr>
            <a:picLocks noChangeAspect="true"/>
          </p:cNvPicPr>
          <p:nvPr/>
        </p:nvPicPr>
        <p:blipFill>
          <a:blip r:embed="rId4"/>
          <a:srcRect l="717" t="0" r="717" b="0"/>
          <a:stretch>
            <a:fillRect/>
          </a:stretch>
        </p:blipFill>
        <p:spPr>
          <a:xfrm flipH="false" flipV="false" rot="0">
            <a:off x="349909" y="4563279"/>
            <a:ext cx="6906169" cy="4793087"/>
          </a:xfrm>
          <a:prstGeom prst="rect">
            <a:avLst/>
          </a:prstGeom>
        </p:spPr>
      </p:pic>
      <p:grpSp>
        <p:nvGrpSpPr>
          <p:cNvPr name="Group 5" id="5"/>
          <p:cNvGrpSpPr/>
          <p:nvPr/>
        </p:nvGrpSpPr>
        <p:grpSpPr>
          <a:xfrm rot="0">
            <a:off x="1028700" y="821488"/>
            <a:ext cx="5839983" cy="3501816"/>
            <a:chOff x="0" y="0"/>
            <a:chExt cx="7786644" cy="4669088"/>
          </a:xfrm>
        </p:grpSpPr>
        <p:sp>
          <p:nvSpPr>
            <p:cNvPr name="TextBox 6" id="6"/>
            <p:cNvSpPr txBox="true"/>
            <p:nvPr/>
          </p:nvSpPr>
          <p:spPr>
            <a:xfrm rot="0">
              <a:off x="0" y="-38100"/>
              <a:ext cx="7786641" cy="908920"/>
            </a:xfrm>
            <a:prstGeom prst="rect">
              <a:avLst/>
            </a:prstGeom>
          </p:spPr>
          <p:txBody>
            <a:bodyPr anchor="t" rtlCol="false" tIns="0" lIns="0" bIns="0" rIns="0">
              <a:spAutoFit/>
            </a:bodyPr>
            <a:lstStyle/>
            <a:p>
              <a:pPr>
                <a:lnSpc>
                  <a:spcPts val="5571"/>
                </a:lnSpc>
              </a:pPr>
              <a:r>
                <a:rPr lang="en-US" sz="4285" spc="42">
                  <a:solidFill>
                    <a:srgbClr val="D65A5E"/>
                  </a:solidFill>
                  <a:latin typeface="Poppins Bold Bold Italics"/>
                </a:rPr>
                <a:t>EDA:</a:t>
              </a:r>
            </a:p>
          </p:txBody>
        </p:sp>
        <p:sp>
          <p:nvSpPr>
            <p:cNvPr name="TextBox 7" id="7"/>
            <p:cNvSpPr txBox="true"/>
            <p:nvPr/>
          </p:nvSpPr>
          <p:spPr>
            <a:xfrm rot="0">
              <a:off x="0" y="1273503"/>
              <a:ext cx="7786644" cy="562708"/>
            </a:xfrm>
            <a:prstGeom prst="rect">
              <a:avLst/>
            </a:prstGeom>
          </p:spPr>
          <p:txBody>
            <a:bodyPr anchor="t" rtlCol="false" tIns="0" lIns="0" bIns="0" rIns="0">
              <a:spAutoFit/>
            </a:bodyPr>
            <a:lstStyle/>
            <a:p>
              <a:pPr>
                <a:lnSpc>
                  <a:spcPts val="3528"/>
                </a:lnSpc>
              </a:pPr>
              <a:r>
                <a:rPr lang="en-US" sz="2714" spc="271">
                  <a:solidFill>
                    <a:srgbClr val="8CB561"/>
                  </a:solidFill>
                  <a:latin typeface="Poppins Bold Italics"/>
                </a:rPr>
                <a:t>OUTLIERS CHECK</a:t>
              </a:r>
            </a:p>
          </p:txBody>
        </p:sp>
        <p:sp>
          <p:nvSpPr>
            <p:cNvPr name="TextBox 8" id="8"/>
            <p:cNvSpPr txBox="true"/>
            <p:nvPr/>
          </p:nvSpPr>
          <p:spPr>
            <a:xfrm rot="0">
              <a:off x="0" y="2191809"/>
              <a:ext cx="7786644" cy="2477279"/>
            </a:xfrm>
            <a:prstGeom prst="rect">
              <a:avLst/>
            </a:prstGeom>
          </p:spPr>
          <p:txBody>
            <a:bodyPr anchor="t" rtlCol="false" tIns="0" lIns="0" bIns="0" rIns="0">
              <a:spAutoFit/>
            </a:bodyPr>
            <a:lstStyle/>
            <a:p>
              <a:pPr>
                <a:lnSpc>
                  <a:spcPts val="2999"/>
                </a:lnSpc>
              </a:pPr>
            </a:p>
            <a:p>
              <a:pPr>
                <a:lnSpc>
                  <a:spcPts val="2999"/>
                </a:lnSpc>
              </a:pPr>
            </a:p>
            <a:p>
              <a:pPr>
                <a:lnSpc>
                  <a:spcPts val="2999"/>
                </a:lnSpc>
              </a:pPr>
            </a:p>
            <a:p>
              <a:pPr>
                <a:lnSpc>
                  <a:spcPts val="2999"/>
                </a:lnSpc>
              </a:pPr>
            </a:p>
            <a:p>
              <a:pPr>
                <a:lnSpc>
                  <a:spcPts val="2999"/>
                </a:lnSpc>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AFBFB"/>
        </a:solidFill>
      </p:bgPr>
    </p:bg>
    <p:spTree>
      <p:nvGrpSpPr>
        <p:cNvPr id="1" name=""/>
        <p:cNvGrpSpPr/>
        <p:nvPr/>
      </p:nvGrpSpPr>
      <p:grpSpPr>
        <a:xfrm>
          <a:off x="0" y="0"/>
          <a:ext cx="0" cy="0"/>
          <a:chOff x="0" y="0"/>
          <a:chExt cx="0" cy="0"/>
        </a:xfrm>
      </p:grpSpPr>
      <p:sp>
        <p:nvSpPr>
          <p:cNvPr name="AutoShape 2" id="2"/>
          <p:cNvSpPr/>
          <p:nvPr/>
        </p:nvSpPr>
        <p:spPr>
          <a:xfrm rot="0">
            <a:off x="14753422" y="-413771"/>
            <a:ext cx="3815489" cy="11184712"/>
          </a:xfrm>
          <a:prstGeom prst="rect">
            <a:avLst/>
          </a:prstGeom>
          <a:solidFill>
            <a:srgbClr val="D65A5E"/>
          </a:solidFill>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937123" y="6704482"/>
            <a:ext cx="3004492" cy="2553818"/>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472717" y="2870866"/>
            <a:ext cx="11998367" cy="7044858"/>
          </a:xfrm>
          <a:prstGeom prst="rect">
            <a:avLst/>
          </a:prstGeom>
        </p:spPr>
      </p:pic>
      <p:grpSp>
        <p:nvGrpSpPr>
          <p:cNvPr name="Group 5" id="5"/>
          <p:cNvGrpSpPr/>
          <p:nvPr/>
        </p:nvGrpSpPr>
        <p:grpSpPr>
          <a:xfrm rot="0">
            <a:off x="1028700" y="600382"/>
            <a:ext cx="5839983" cy="3944029"/>
            <a:chOff x="0" y="0"/>
            <a:chExt cx="7786644" cy="5258706"/>
          </a:xfrm>
        </p:grpSpPr>
        <p:sp>
          <p:nvSpPr>
            <p:cNvPr name="TextBox 6" id="6"/>
            <p:cNvSpPr txBox="true"/>
            <p:nvPr/>
          </p:nvSpPr>
          <p:spPr>
            <a:xfrm rot="0">
              <a:off x="0" y="-38100"/>
              <a:ext cx="7786641" cy="908920"/>
            </a:xfrm>
            <a:prstGeom prst="rect">
              <a:avLst/>
            </a:prstGeom>
          </p:spPr>
          <p:txBody>
            <a:bodyPr anchor="t" rtlCol="false" tIns="0" lIns="0" bIns="0" rIns="0">
              <a:spAutoFit/>
            </a:bodyPr>
            <a:lstStyle/>
            <a:p>
              <a:pPr>
                <a:lnSpc>
                  <a:spcPts val="5571"/>
                </a:lnSpc>
              </a:pPr>
              <a:r>
                <a:rPr lang="en-US" sz="4285" spc="42">
                  <a:solidFill>
                    <a:srgbClr val="D65A5E"/>
                  </a:solidFill>
                  <a:latin typeface="Poppins Bold Bold Italics"/>
                </a:rPr>
                <a:t>EDA:</a:t>
              </a:r>
            </a:p>
          </p:txBody>
        </p:sp>
        <p:sp>
          <p:nvSpPr>
            <p:cNvPr name="TextBox 7" id="7"/>
            <p:cNvSpPr txBox="true"/>
            <p:nvPr/>
          </p:nvSpPr>
          <p:spPr>
            <a:xfrm rot="0">
              <a:off x="0" y="1273503"/>
              <a:ext cx="7786644" cy="1152326"/>
            </a:xfrm>
            <a:prstGeom prst="rect">
              <a:avLst/>
            </a:prstGeom>
          </p:spPr>
          <p:txBody>
            <a:bodyPr anchor="t" rtlCol="false" tIns="0" lIns="0" bIns="0" rIns="0">
              <a:spAutoFit/>
            </a:bodyPr>
            <a:lstStyle/>
            <a:p>
              <a:pPr>
                <a:lnSpc>
                  <a:spcPts val="3528"/>
                </a:lnSpc>
              </a:pPr>
              <a:r>
                <a:rPr lang="en-US" sz="2714" spc="271">
                  <a:solidFill>
                    <a:srgbClr val="8CB561"/>
                  </a:solidFill>
                  <a:latin typeface="Poppins Bold Italics"/>
                </a:rPr>
                <a:t>SHOW ALL CORRELATION BETWAN EACH COLUMNS</a:t>
              </a:r>
            </a:p>
          </p:txBody>
        </p:sp>
        <p:sp>
          <p:nvSpPr>
            <p:cNvPr name="TextBox 8" id="8"/>
            <p:cNvSpPr txBox="true"/>
            <p:nvPr/>
          </p:nvSpPr>
          <p:spPr>
            <a:xfrm rot="0">
              <a:off x="0" y="2781427"/>
              <a:ext cx="7786644" cy="2477279"/>
            </a:xfrm>
            <a:prstGeom prst="rect">
              <a:avLst/>
            </a:prstGeom>
          </p:spPr>
          <p:txBody>
            <a:bodyPr anchor="t" rtlCol="false" tIns="0" lIns="0" bIns="0" rIns="0">
              <a:spAutoFit/>
            </a:bodyPr>
            <a:lstStyle/>
            <a:p>
              <a:pPr>
                <a:lnSpc>
                  <a:spcPts val="2999"/>
                </a:lnSpc>
              </a:pPr>
            </a:p>
            <a:p>
              <a:pPr>
                <a:lnSpc>
                  <a:spcPts val="2999"/>
                </a:lnSpc>
              </a:pPr>
            </a:p>
            <a:p>
              <a:pPr>
                <a:lnSpc>
                  <a:spcPts val="2999"/>
                </a:lnSpc>
              </a:pPr>
            </a:p>
            <a:p>
              <a:pPr>
                <a:lnSpc>
                  <a:spcPts val="2999"/>
                </a:lnSpc>
              </a:pPr>
            </a:p>
            <a:p>
              <a:pPr>
                <a:lnSpc>
                  <a:spcPts val="2999"/>
                </a:lnSpc>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AFBFB"/>
        </a:solidFill>
      </p:bgPr>
    </p:bg>
    <p:spTree>
      <p:nvGrpSpPr>
        <p:cNvPr id="1" name=""/>
        <p:cNvGrpSpPr/>
        <p:nvPr/>
      </p:nvGrpSpPr>
      <p:grpSpPr>
        <a:xfrm>
          <a:off x="0" y="0"/>
          <a:ext cx="0" cy="0"/>
          <a:chOff x="0" y="0"/>
          <a:chExt cx="0" cy="0"/>
        </a:xfrm>
      </p:grpSpPr>
      <p:sp>
        <p:nvSpPr>
          <p:cNvPr name="AutoShape 2" id="2"/>
          <p:cNvSpPr/>
          <p:nvPr/>
        </p:nvSpPr>
        <p:spPr>
          <a:xfrm rot="0">
            <a:off x="15163016" y="-413771"/>
            <a:ext cx="3405896" cy="11480777"/>
          </a:xfrm>
          <a:prstGeom prst="rect">
            <a:avLst/>
          </a:prstGeom>
          <a:solidFill>
            <a:srgbClr val="D65A5E"/>
          </a:solidFill>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02650" y="7216285"/>
            <a:ext cx="2726626" cy="2317632"/>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216975" y="4347418"/>
            <a:ext cx="7473021" cy="5186499"/>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7689995" y="4347418"/>
            <a:ext cx="7473021" cy="5186499"/>
          </a:xfrm>
          <a:prstGeom prst="rect">
            <a:avLst/>
          </a:prstGeom>
        </p:spPr>
      </p:pic>
      <p:grpSp>
        <p:nvGrpSpPr>
          <p:cNvPr name="Group 6" id="6"/>
          <p:cNvGrpSpPr/>
          <p:nvPr/>
        </p:nvGrpSpPr>
        <p:grpSpPr>
          <a:xfrm rot="0">
            <a:off x="818757" y="853495"/>
            <a:ext cx="9304998" cy="3159672"/>
            <a:chOff x="0" y="0"/>
            <a:chExt cx="12406665" cy="4212896"/>
          </a:xfrm>
        </p:grpSpPr>
        <p:sp>
          <p:nvSpPr>
            <p:cNvPr name="TextBox 7" id="7"/>
            <p:cNvSpPr txBox="true"/>
            <p:nvPr/>
          </p:nvSpPr>
          <p:spPr>
            <a:xfrm rot="0">
              <a:off x="0" y="-66675"/>
              <a:ext cx="12406660" cy="1454176"/>
            </a:xfrm>
            <a:prstGeom prst="rect">
              <a:avLst/>
            </a:prstGeom>
          </p:spPr>
          <p:txBody>
            <a:bodyPr anchor="t" rtlCol="false" tIns="0" lIns="0" bIns="0" rIns="0">
              <a:spAutoFit/>
            </a:bodyPr>
            <a:lstStyle/>
            <a:p>
              <a:pPr>
                <a:lnSpc>
                  <a:spcPts val="8876"/>
                </a:lnSpc>
              </a:pPr>
              <a:r>
                <a:rPr lang="en-US" sz="6828" spc="68">
                  <a:solidFill>
                    <a:srgbClr val="D65A5E"/>
                  </a:solidFill>
                  <a:latin typeface="Poppins Bold Bold Italics"/>
                </a:rPr>
                <a:t>Question:</a:t>
              </a:r>
            </a:p>
          </p:txBody>
        </p:sp>
        <p:sp>
          <p:nvSpPr>
            <p:cNvPr name="TextBox 8" id="8"/>
            <p:cNvSpPr txBox="true"/>
            <p:nvPr/>
          </p:nvSpPr>
          <p:spPr>
            <a:xfrm rot="0">
              <a:off x="0" y="3472900"/>
              <a:ext cx="12406665" cy="739996"/>
            </a:xfrm>
            <a:prstGeom prst="rect">
              <a:avLst/>
            </a:prstGeom>
          </p:spPr>
          <p:txBody>
            <a:bodyPr anchor="t" rtlCol="false" tIns="0" lIns="0" bIns="0" rIns="0">
              <a:spAutoFit/>
            </a:bodyPr>
            <a:lstStyle/>
            <a:p>
              <a:pPr>
                <a:lnSpc>
                  <a:spcPts val="4779"/>
                </a:lnSpc>
              </a:pPr>
            </a:p>
          </p:txBody>
        </p:sp>
      </p:grpSp>
      <p:sp>
        <p:nvSpPr>
          <p:cNvPr name="TextBox 9" id="9"/>
          <p:cNvSpPr txBox="true"/>
          <p:nvPr/>
        </p:nvSpPr>
        <p:spPr>
          <a:xfrm rot="0">
            <a:off x="0" y="2366656"/>
            <a:ext cx="9474714" cy="853959"/>
          </a:xfrm>
          <a:prstGeom prst="rect">
            <a:avLst/>
          </a:prstGeom>
        </p:spPr>
        <p:txBody>
          <a:bodyPr anchor="t" rtlCol="false" tIns="0" lIns="0" bIns="0" rIns="0">
            <a:spAutoFit/>
          </a:bodyPr>
          <a:lstStyle/>
          <a:p>
            <a:pPr algn="ctr">
              <a:lnSpc>
                <a:spcPts val="3504"/>
              </a:lnSpc>
            </a:pPr>
            <a:r>
              <a:rPr lang="en-US" sz="2336" spc="23">
                <a:solidFill>
                  <a:srgbClr val="D65A5E"/>
                </a:solidFill>
                <a:latin typeface="Poppins Light"/>
              </a:rPr>
              <a:t>Was the use of grades during the holidays more or not? yes</a:t>
            </a:r>
          </a:p>
          <a:p>
            <a:pPr algn="ctr">
              <a:lnSpc>
                <a:spcPts val="3504"/>
              </a:lnSpc>
              <a:spcBef>
                <a:spcPct val="0"/>
              </a:spcBef>
            </a:pPr>
            <a:r>
              <a:rPr lang="en-US" sz="2336" spc="23">
                <a:solidFill>
                  <a:srgbClr val="D65A5E"/>
                </a:solidFill>
                <a:latin typeface="Poppins Light"/>
              </a:rPr>
              <a:t>Was the use of grades during the weekend more or not? yes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AFBFB"/>
        </a:solidFill>
      </p:bgPr>
    </p:bg>
    <p:spTree>
      <p:nvGrpSpPr>
        <p:cNvPr id="1" name=""/>
        <p:cNvGrpSpPr/>
        <p:nvPr/>
      </p:nvGrpSpPr>
      <p:grpSpPr>
        <a:xfrm>
          <a:off x="0" y="0"/>
          <a:ext cx="0" cy="0"/>
          <a:chOff x="0" y="0"/>
          <a:chExt cx="0" cy="0"/>
        </a:xfrm>
      </p:grpSpPr>
      <p:sp>
        <p:nvSpPr>
          <p:cNvPr name="AutoShape 2" id="2"/>
          <p:cNvSpPr/>
          <p:nvPr/>
        </p:nvSpPr>
        <p:spPr>
          <a:xfrm rot="0">
            <a:off x="14821858" y="-413771"/>
            <a:ext cx="3747053" cy="11428291"/>
          </a:xfrm>
          <a:prstGeom prst="rect">
            <a:avLst/>
          </a:prstGeom>
          <a:solidFill>
            <a:srgbClr val="D65A5E"/>
          </a:solidFill>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035682" y="6940668"/>
            <a:ext cx="3004492" cy="2553818"/>
          </a:xfrm>
          <a:prstGeom prst="rect">
            <a:avLst/>
          </a:prstGeom>
        </p:spPr>
      </p:pic>
      <p:pic>
        <p:nvPicPr>
          <p:cNvPr name="Picture 4" id="4"/>
          <p:cNvPicPr>
            <a:picLocks noChangeAspect="true"/>
          </p:cNvPicPr>
          <p:nvPr/>
        </p:nvPicPr>
        <p:blipFill>
          <a:blip r:embed="rId4"/>
          <a:srcRect l="7100" t="0" r="4060" b="790"/>
          <a:stretch>
            <a:fillRect/>
          </a:stretch>
        </p:blipFill>
        <p:spPr>
          <a:xfrm flipH="false" flipV="false" rot="0">
            <a:off x="504213" y="1894679"/>
            <a:ext cx="14170480" cy="8070560"/>
          </a:xfrm>
          <a:prstGeom prst="rect">
            <a:avLst/>
          </a:prstGeom>
        </p:spPr>
      </p:pic>
      <p:grpSp>
        <p:nvGrpSpPr>
          <p:cNvPr name="Group 5" id="5"/>
          <p:cNvGrpSpPr/>
          <p:nvPr/>
        </p:nvGrpSpPr>
        <p:grpSpPr>
          <a:xfrm rot="0">
            <a:off x="818757" y="853495"/>
            <a:ext cx="9304998" cy="3159672"/>
            <a:chOff x="0" y="0"/>
            <a:chExt cx="12406665" cy="4212896"/>
          </a:xfrm>
        </p:grpSpPr>
        <p:sp>
          <p:nvSpPr>
            <p:cNvPr name="TextBox 6" id="6"/>
            <p:cNvSpPr txBox="true"/>
            <p:nvPr/>
          </p:nvSpPr>
          <p:spPr>
            <a:xfrm rot="0">
              <a:off x="0" y="-66675"/>
              <a:ext cx="12406660" cy="1454176"/>
            </a:xfrm>
            <a:prstGeom prst="rect">
              <a:avLst/>
            </a:prstGeom>
          </p:spPr>
          <p:txBody>
            <a:bodyPr anchor="t" rtlCol="false" tIns="0" lIns="0" bIns="0" rIns="0">
              <a:spAutoFit/>
            </a:bodyPr>
            <a:lstStyle/>
            <a:p>
              <a:pPr>
                <a:lnSpc>
                  <a:spcPts val="8876"/>
                </a:lnSpc>
              </a:pPr>
              <a:r>
                <a:rPr lang="en-US" sz="6828" spc="68">
                  <a:solidFill>
                    <a:srgbClr val="D65A5E"/>
                  </a:solidFill>
                  <a:latin typeface="Poppins Bold Bold Italics"/>
                </a:rPr>
                <a:t>Question:</a:t>
              </a:r>
            </a:p>
          </p:txBody>
        </p:sp>
        <p:sp>
          <p:nvSpPr>
            <p:cNvPr name="TextBox 7" id="7"/>
            <p:cNvSpPr txBox="true"/>
            <p:nvPr/>
          </p:nvSpPr>
          <p:spPr>
            <a:xfrm rot="0">
              <a:off x="0" y="3472900"/>
              <a:ext cx="12406665" cy="739996"/>
            </a:xfrm>
            <a:prstGeom prst="rect">
              <a:avLst/>
            </a:prstGeom>
          </p:spPr>
          <p:txBody>
            <a:bodyPr anchor="t" rtlCol="false" tIns="0" lIns="0" bIns="0" rIns="0">
              <a:spAutoFit/>
            </a:bodyPr>
            <a:lstStyle/>
            <a:p>
              <a:pPr>
                <a:lnSpc>
                  <a:spcPts val="4779"/>
                </a:lnSpc>
              </a:pP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AFBFB"/>
        </a:solidFill>
      </p:bgPr>
    </p:bg>
    <p:spTree>
      <p:nvGrpSpPr>
        <p:cNvPr id="1" name=""/>
        <p:cNvGrpSpPr/>
        <p:nvPr/>
      </p:nvGrpSpPr>
      <p:grpSpPr>
        <a:xfrm>
          <a:off x="0" y="0"/>
          <a:ext cx="0" cy="0"/>
          <a:chOff x="0" y="0"/>
          <a:chExt cx="0" cy="0"/>
        </a:xfrm>
      </p:grpSpPr>
      <p:sp>
        <p:nvSpPr>
          <p:cNvPr name="AutoShape 2" id="2"/>
          <p:cNvSpPr/>
          <p:nvPr/>
        </p:nvSpPr>
        <p:spPr>
          <a:xfrm rot="0">
            <a:off x="15715743" y="-387528"/>
            <a:ext cx="3417083" cy="11428291"/>
          </a:xfrm>
          <a:prstGeom prst="rect">
            <a:avLst/>
          </a:prstGeom>
          <a:solidFill>
            <a:srgbClr val="D65A5E"/>
          </a:solidFill>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715743" y="7596739"/>
            <a:ext cx="2572257" cy="2186418"/>
          </a:xfrm>
          <a:prstGeom prst="rect">
            <a:avLst/>
          </a:prstGeom>
        </p:spPr>
      </p:pic>
      <p:pic>
        <p:nvPicPr>
          <p:cNvPr name="Picture 4" id="4"/>
          <p:cNvPicPr>
            <a:picLocks noChangeAspect="true"/>
          </p:cNvPicPr>
          <p:nvPr/>
        </p:nvPicPr>
        <p:blipFill>
          <a:blip r:embed="rId4"/>
          <a:srcRect l="42" t="0" r="5336" b="0"/>
          <a:stretch>
            <a:fillRect/>
          </a:stretch>
        </p:blipFill>
        <p:spPr>
          <a:xfrm flipH="false" flipV="false" rot="0">
            <a:off x="188928" y="1999650"/>
            <a:ext cx="15010252" cy="8070560"/>
          </a:xfrm>
          <a:prstGeom prst="rect">
            <a:avLst/>
          </a:prstGeom>
        </p:spPr>
      </p:pic>
      <p:grpSp>
        <p:nvGrpSpPr>
          <p:cNvPr name="Group 5" id="5"/>
          <p:cNvGrpSpPr/>
          <p:nvPr/>
        </p:nvGrpSpPr>
        <p:grpSpPr>
          <a:xfrm rot="0">
            <a:off x="818757" y="853495"/>
            <a:ext cx="9304998" cy="3159672"/>
            <a:chOff x="0" y="0"/>
            <a:chExt cx="12406665" cy="4212896"/>
          </a:xfrm>
        </p:grpSpPr>
        <p:sp>
          <p:nvSpPr>
            <p:cNvPr name="TextBox 6" id="6"/>
            <p:cNvSpPr txBox="true"/>
            <p:nvPr/>
          </p:nvSpPr>
          <p:spPr>
            <a:xfrm rot="0">
              <a:off x="0" y="-66675"/>
              <a:ext cx="12406660" cy="1454176"/>
            </a:xfrm>
            <a:prstGeom prst="rect">
              <a:avLst/>
            </a:prstGeom>
          </p:spPr>
          <p:txBody>
            <a:bodyPr anchor="t" rtlCol="false" tIns="0" lIns="0" bIns="0" rIns="0">
              <a:spAutoFit/>
            </a:bodyPr>
            <a:lstStyle/>
            <a:p>
              <a:pPr>
                <a:lnSpc>
                  <a:spcPts val="8876"/>
                </a:lnSpc>
              </a:pPr>
              <a:r>
                <a:rPr lang="en-US" sz="6828" spc="68">
                  <a:solidFill>
                    <a:srgbClr val="D65A5E"/>
                  </a:solidFill>
                  <a:latin typeface="Poppins Bold Bold Italics"/>
                </a:rPr>
                <a:t>Question:</a:t>
              </a:r>
            </a:p>
          </p:txBody>
        </p:sp>
        <p:sp>
          <p:nvSpPr>
            <p:cNvPr name="TextBox 7" id="7"/>
            <p:cNvSpPr txBox="true"/>
            <p:nvPr/>
          </p:nvSpPr>
          <p:spPr>
            <a:xfrm rot="0">
              <a:off x="0" y="3472900"/>
              <a:ext cx="12406665" cy="739996"/>
            </a:xfrm>
            <a:prstGeom prst="rect">
              <a:avLst/>
            </a:prstGeom>
          </p:spPr>
          <p:txBody>
            <a:bodyPr anchor="t" rtlCol="false" tIns="0" lIns="0" bIns="0" rIns="0">
              <a:spAutoFit/>
            </a:bodyPr>
            <a:lstStyle/>
            <a:p>
              <a:pPr>
                <a:lnSpc>
                  <a:spcPts val="4779"/>
                </a:lnSpc>
              </a:pPr>
            </a:p>
          </p:txBody>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AFBFB"/>
        </a:solidFill>
      </p:bgPr>
    </p:bg>
    <p:spTree>
      <p:nvGrpSpPr>
        <p:cNvPr id="1" name=""/>
        <p:cNvGrpSpPr/>
        <p:nvPr/>
      </p:nvGrpSpPr>
      <p:grpSpPr>
        <a:xfrm>
          <a:off x="0" y="0"/>
          <a:ext cx="0" cy="0"/>
          <a:chOff x="0" y="0"/>
          <a:chExt cx="0" cy="0"/>
        </a:xfrm>
      </p:grpSpPr>
      <p:sp>
        <p:nvSpPr>
          <p:cNvPr name="AutoShape 2" id="2"/>
          <p:cNvSpPr/>
          <p:nvPr/>
        </p:nvSpPr>
        <p:spPr>
          <a:xfrm rot="0">
            <a:off x="16109386" y="-387528"/>
            <a:ext cx="3023440" cy="11428291"/>
          </a:xfrm>
          <a:prstGeom prst="rect">
            <a:avLst/>
          </a:prstGeom>
          <a:solidFill>
            <a:srgbClr val="D65A5E"/>
          </a:solidFill>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281911" y="7596739"/>
            <a:ext cx="1954777" cy="1661561"/>
          </a:xfrm>
          <a:prstGeom prst="rect">
            <a:avLst/>
          </a:prstGeom>
        </p:spPr>
      </p:pic>
      <p:pic>
        <p:nvPicPr>
          <p:cNvPr name="Picture 4" id="4"/>
          <p:cNvPicPr>
            <a:picLocks noChangeAspect="true"/>
          </p:cNvPicPr>
          <p:nvPr/>
        </p:nvPicPr>
        <p:blipFill>
          <a:blip r:embed="rId4"/>
          <a:srcRect l="496" t="0" r="496" b="10113"/>
          <a:stretch>
            <a:fillRect/>
          </a:stretch>
        </p:blipFill>
        <p:spPr>
          <a:xfrm flipH="false" flipV="false" rot="0">
            <a:off x="6824786" y="1324721"/>
            <a:ext cx="8699572" cy="8631395"/>
          </a:xfrm>
          <a:prstGeom prst="rect">
            <a:avLst/>
          </a:prstGeom>
        </p:spPr>
      </p:pic>
      <p:grpSp>
        <p:nvGrpSpPr>
          <p:cNvPr name="Group 5" id="5"/>
          <p:cNvGrpSpPr/>
          <p:nvPr/>
        </p:nvGrpSpPr>
        <p:grpSpPr>
          <a:xfrm rot="0">
            <a:off x="818757" y="853495"/>
            <a:ext cx="8961431" cy="3043008"/>
            <a:chOff x="0" y="0"/>
            <a:chExt cx="11948575" cy="4057343"/>
          </a:xfrm>
        </p:grpSpPr>
        <p:sp>
          <p:nvSpPr>
            <p:cNvPr name="TextBox 6" id="6"/>
            <p:cNvSpPr txBox="true"/>
            <p:nvPr/>
          </p:nvSpPr>
          <p:spPr>
            <a:xfrm rot="0">
              <a:off x="0" y="-57150"/>
              <a:ext cx="11948571" cy="1393421"/>
            </a:xfrm>
            <a:prstGeom prst="rect">
              <a:avLst/>
            </a:prstGeom>
          </p:spPr>
          <p:txBody>
            <a:bodyPr anchor="t" rtlCol="false" tIns="0" lIns="0" bIns="0" rIns="0">
              <a:spAutoFit/>
            </a:bodyPr>
            <a:lstStyle/>
            <a:p>
              <a:pPr>
                <a:lnSpc>
                  <a:spcPts val="8548"/>
                </a:lnSpc>
              </a:pPr>
              <a:r>
                <a:rPr lang="en-US" sz="6576" spc="65">
                  <a:solidFill>
                    <a:srgbClr val="D65A5E"/>
                  </a:solidFill>
                  <a:latin typeface="Poppins Bold Bold Italics"/>
                </a:rPr>
                <a:t>Conculsion:</a:t>
              </a:r>
            </a:p>
          </p:txBody>
        </p:sp>
        <p:sp>
          <p:nvSpPr>
            <p:cNvPr name="TextBox 7" id="7"/>
            <p:cNvSpPr txBox="true"/>
            <p:nvPr/>
          </p:nvSpPr>
          <p:spPr>
            <a:xfrm rot="0">
              <a:off x="0" y="3350678"/>
              <a:ext cx="11948575" cy="706665"/>
            </a:xfrm>
            <a:prstGeom prst="rect">
              <a:avLst/>
            </a:prstGeom>
          </p:spPr>
          <p:txBody>
            <a:bodyPr anchor="t" rtlCol="false" tIns="0" lIns="0" bIns="0" rIns="0">
              <a:spAutoFit/>
            </a:bodyPr>
            <a:lstStyle/>
            <a:p>
              <a:pPr>
                <a:lnSpc>
                  <a:spcPts val="4603"/>
                </a:lnSpc>
              </a:pPr>
            </a:p>
          </p:txBody>
        </p:sp>
      </p:grpSp>
      <p:sp>
        <p:nvSpPr>
          <p:cNvPr name="TextBox 8" id="8"/>
          <p:cNvSpPr txBox="true"/>
          <p:nvPr/>
        </p:nvSpPr>
        <p:spPr>
          <a:xfrm rot="0">
            <a:off x="457554" y="3130723"/>
            <a:ext cx="6177030" cy="2693237"/>
          </a:xfrm>
          <a:prstGeom prst="rect">
            <a:avLst/>
          </a:prstGeom>
        </p:spPr>
        <p:txBody>
          <a:bodyPr anchor="t" rtlCol="false" tIns="0" lIns="0" bIns="0" rIns="0">
            <a:spAutoFit/>
          </a:bodyPr>
          <a:lstStyle/>
          <a:p>
            <a:pPr algn="just">
              <a:lnSpc>
                <a:spcPts val="3618"/>
              </a:lnSpc>
              <a:spcBef>
                <a:spcPct val="0"/>
              </a:spcBef>
            </a:pPr>
            <a:r>
              <a:rPr lang="en-US" sz="2412" spc="24">
                <a:solidFill>
                  <a:srgbClr val="D65A5E"/>
                </a:solidFill>
                <a:latin typeface="Poppins Light"/>
              </a:rPr>
              <a:t>There is a strong influence of seasons and weather on the number of subscribersAs the summer season had more subscribers, while the winter season was the opposite and the effect of air purity has a very big effect.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AFBFB"/>
        </a:solidFill>
      </p:bgPr>
    </p:bg>
    <p:spTree>
      <p:nvGrpSpPr>
        <p:cNvPr id="1" name=""/>
        <p:cNvGrpSpPr/>
        <p:nvPr/>
      </p:nvGrpSpPr>
      <p:grpSpPr>
        <a:xfrm>
          <a:off x="0" y="0"/>
          <a:ext cx="0" cy="0"/>
          <a:chOff x="0" y="0"/>
          <a:chExt cx="0" cy="0"/>
        </a:xfrm>
      </p:grpSpPr>
      <p:sp>
        <p:nvSpPr>
          <p:cNvPr name="AutoShape 2" id="2"/>
          <p:cNvSpPr/>
          <p:nvPr/>
        </p:nvSpPr>
        <p:spPr>
          <a:xfrm rot="0">
            <a:off x="16109386" y="-387528"/>
            <a:ext cx="3023440" cy="11428291"/>
          </a:xfrm>
          <a:prstGeom prst="rect">
            <a:avLst/>
          </a:prstGeom>
          <a:solidFill>
            <a:srgbClr val="D65A5E"/>
          </a:solidFill>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281911" y="7596739"/>
            <a:ext cx="1954777" cy="1661561"/>
          </a:xfrm>
          <a:prstGeom prst="rect">
            <a:avLst/>
          </a:prstGeom>
        </p:spPr>
      </p:pic>
      <p:pic>
        <p:nvPicPr>
          <p:cNvPr name="Picture 4" id="4"/>
          <p:cNvPicPr>
            <a:picLocks noChangeAspect="true"/>
          </p:cNvPicPr>
          <p:nvPr/>
        </p:nvPicPr>
        <p:blipFill>
          <a:blip r:embed="rId4"/>
          <a:srcRect l="0" t="6118" r="0" b="6118"/>
          <a:stretch>
            <a:fillRect/>
          </a:stretch>
        </p:blipFill>
        <p:spPr>
          <a:xfrm flipH="false" flipV="false" rot="0">
            <a:off x="6824786" y="1324721"/>
            <a:ext cx="8699572" cy="8631395"/>
          </a:xfrm>
          <a:prstGeom prst="rect">
            <a:avLst/>
          </a:prstGeom>
        </p:spPr>
      </p:pic>
      <p:grpSp>
        <p:nvGrpSpPr>
          <p:cNvPr name="Group 5" id="5"/>
          <p:cNvGrpSpPr/>
          <p:nvPr/>
        </p:nvGrpSpPr>
        <p:grpSpPr>
          <a:xfrm rot="0">
            <a:off x="818757" y="853495"/>
            <a:ext cx="8961431" cy="3043008"/>
            <a:chOff x="0" y="0"/>
            <a:chExt cx="11948575" cy="4057343"/>
          </a:xfrm>
        </p:grpSpPr>
        <p:sp>
          <p:nvSpPr>
            <p:cNvPr name="TextBox 6" id="6"/>
            <p:cNvSpPr txBox="true"/>
            <p:nvPr/>
          </p:nvSpPr>
          <p:spPr>
            <a:xfrm rot="0">
              <a:off x="0" y="-57150"/>
              <a:ext cx="11948571" cy="1393421"/>
            </a:xfrm>
            <a:prstGeom prst="rect">
              <a:avLst/>
            </a:prstGeom>
          </p:spPr>
          <p:txBody>
            <a:bodyPr anchor="t" rtlCol="false" tIns="0" lIns="0" bIns="0" rIns="0">
              <a:spAutoFit/>
            </a:bodyPr>
            <a:lstStyle/>
            <a:p>
              <a:pPr>
                <a:lnSpc>
                  <a:spcPts val="8548"/>
                </a:lnSpc>
              </a:pPr>
              <a:r>
                <a:rPr lang="en-US" sz="6576" spc="65">
                  <a:solidFill>
                    <a:srgbClr val="D65A5E"/>
                  </a:solidFill>
                  <a:latin typeface="Poppins Bold Bold Italics"/>
                </a:rPr>
                <a:t>Conculsion:</a:t>
              </a:r>
            </a:p>
          </p:txBody>
        </p:sp>
        <p:sp>
          <p:nvSpPr>
            <p:cNvPr name="TextBox 7" id="7"/>
            <p:cNvSpPr txBox="true"/>
            <p:nvPr/>
          </p:nvSpPr>
          <p:spPr>
            <a:xfrm rot="0">
              <a:off x="0" y="3350678"/>
              <a:ext cx="11948575" cy="706665"/>
            </a:xfrm>
            <a:prstGeom prst="rect">
              <a:avLst/>
            </a:prstGeom>
          </p:spPr>
          <p:txBody>
            <a:bodyPr anchor="t" rtlCol="false" tIns="0" lIns="0" bIns="0" rIns="0">
              <a:spAutoFit/>
            </a:bodyPr>
            <a:lstStyle/>
            <a:p>
              <a:pPr>
                <a:lnSpc>
                  <a:spcPts val="4603"/>
                </a:lnSpc>
              </a:pPr>
            </a:p>
          </p:txBody>
        </p:sp>
      </p:grpSp>
      <p:sp>
        <p:nvSpPr>
          <p:cNvPr name="TextBox 8" id="8"/>
          <p:cNvSpPr txBox="true"/>
          <p:nvPr/>
        </p:nvSpPr>
        <p:spPr>
          <a:xfrm rot="0">
            <a:off x="457554" y="3130723"/>
            <a:ext cx="6177030" cy="1790257"/>
          </a:xfrm>
          <a:prstGeom prst="rect">
            <a:avLst/>
          </a:prstGeom>
        </p:spPr>
        <p:txBody>
          <a:bodyPr anchor="t" rtlCol="false" tIns="0" lIns="0" bIns="0" rIns="0">
            <a:spAutoFit/>
          </a:bodyPr>
          <a:lstStyle/>
          <a:p>
            <a:pPr algn="just">
              <a:lnSpc>
                <a:spcPts val="3618"/>
              </a:lnSpc>
              <a:spcBef>
                <a:spcPct val="0"/>
              </a:spcBef>
            </a:pPr>
            <a:r>
              <a:rPr lang="en-US" sz="2412" spc="24">
                <a:solidFill>
                  <a:srgbClr val="D65A5E"/>
                </a:solidFill>
                <a:latin typeface="Poppins Light"/>
              </a:rPr>
              <a:t> There is a strong effect between the vacation on the number of subscribers as vacation time increases the number of subscribers.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AFBF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1296590" y="1388078"/>
            <a:ext cx="9571694" cy="8135940"/>
          </a:xfrm>
          <a:prstGeom prst="rect">
            <a:avLst/>
          </a:prstGeom>
        </p:spPr>
      </p:pic>
      <p:sp>
        <p:nvSpPr>
          <p:cNvPr name="AutoShape 3" id="3"/>
          <p:cNvSpPr/>
          <p:nvPr/>
        </p:nvSpPr>
        <p:spPr>
          <a:xfrm rot="0">
            <a:off x="-318871" y="9402612"/>
            <a:ext cx="18925742" cy="1150106"/>
          </a:xfrm>
          <a:prstGeom prst="rect">
            <a:avLst/>
          </a:prstGeom>
          <a:solidFill>
            <a:srgbClr val="8CB561"/>
          </a:solidFill>
        </p:spPr>
      </p:sp>
      <p:grpSp>
        <p:nvGrpSpPr>
          <p:cNvPr name="Group 4" id="4"/>
          <p:cNvGrpSpPr/>
          <p:nvPr/>
        </p:nvGrpSpPr>
        <p:grpSpPr>
          <a:xfrm rot="0">
            <a:off x="1949936" y="1388078"/>
            <a:ext cx="8593879" cy="6624461"/>
            <a:chOff x="0" y="0"/>
            <a:chExt cx="11458506" cy="8832615"/>
          </a:xfrm>
        </p:grpSpPr>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8479868"/>
              <a:ext cx="2612943" cy="352747"/>
            </a:xfrm>
            <a:prstGeom prst="rect">
              <a:avLst/>
            </a:prstGeom>
          </p:spPr>
        </p:pic>
        <p:sp>
          <p:nvSpPr>
            <p:cNvPr name="TextBox 6" id="6"/>
            <p:cNvSpPr txBox="true"/>
            <p:nvPr/>
          </p:nvSpPr>
          <p:spPr>
            <a:xfrm rot="0">
              <a:off x="1" y="-38100"/>
              <a:ext cx="11458503" cy="682413"/>
            </a:xfrm>
            <a:prstGeom prst="rect">
              <a:avLst/>
            </a:prstGeom>
          </p:spPr>
          <p:txBody>
            <a:bodyPr anchor="t" rtlCol="false" tIns="0" lIns="0" bIns="0" rIns="0">
              <a:spAutoFit/>
            </a:bodyPr>
            <a:lstStyle/>
            <a:p>
              <a:pPr>
                <a:lnSpc>
                  <a:spcPts val="4160"/>
                </a:lnSpc>
              </a:pPr>
            </a:p>
          </p:txBody>
        </p:sp>
        <p:sp>
          <p:nvSpPr>
            <p:cNvPr name="TextBox 7" id="7"/>
            <p:cNvSpPr txBox="true"/>
            <p:nvPr/>
          </p:nvSpPr>
          <p:spPr>
            <a:xfrm rot="0">
              <a:off x="1" y="1025119"/>
              <a:ext cx="11458504" cy="6507692"/>
            </a:xfrm>
            <a:prstGeom prst="rect">
              <a:avLst/>
            </a:prstGeom>
          </p:spPr>
          <p:txBody>
            <a:bodyPr anchor="t" rtlCol="false" tIns="0" lIns="0" bIns="0" rIns="0">
              <a:spAutoFit/>
            </a:bodyPr>
            <a:lstStyle/>
            <a:p>
              <a:pPr>
                <a:lnSpc>
                  <a:spcPts val="12999"/>
                </a:lnSpc>
              </a:pPr>
              <a:r>
                <a:rPr lang="en-US" sz="9999" spc="-169">
                  <a:solidFill>
                    <a:srgbClr val="D65A5E"/>
                  </a:solidFill>
                  <a:latin typeface="Poppins Bold Bold Italics"/>
                </a:rPr>
                <a:t>Thanks</a:t>
              </a:r>
            </a:p>
            <a:p>
              <a:pPr>
                <a:lnSpc>
                  <a:spcPts val="12999"/>
                </a:lnSpc>
              </a:pPr>
            </a:p>
            <a:p>
              <a:pPr>
                <a:lnSpc>
                  <a:spcPts val="12999"/>
                </a:lnSpc>
              </a:pPr>
              <a:r>
                <a:rPr lang="en-US" sz="1200" spc="-20">
                  <a:solidFill>
                    <a:srgbClr val="D65A5E"/>
                  </a:solidFill>
                  <a:latin typeface="Arimo Bold Italics"/>
                </a:rPr>
                <a:t> question?</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AFBFB"/>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8176318" cy="1296119"/>
            <a:chOff x="0" y="0"/>
            <a:chExt cx="10901758" cy="1728158"/>
          </a:xfrm>
        </p:grpSpPr>
        <p:sp>
          <p:nvSpPr>
            <p:cNvPr name="TextBox 3" id="3"/>
            <p:cNvSpPr txBox="true"/>
            <p:nvPr/>
          </p:nvSpPr>
          <p:spPr>
            <a:xfrm rot="0">
              <a:off x="0" y="-66675"/>
              <a:ext cx="10901758" cy="1285875"/>
            </a:xfrm>
            <a:prstGeom prst="rect">
              <a:avLst/>
            </a:prstGeom>
          </p:spPr>
          <p:txBody>
            <a:bodyPr anchor="t" rtlCol="false" tIns="0" lIns="0" bIns="0" rIns="0">
              <a:spAutoFit/>
            </a:bodyPr>
            <a:lstStyle/>
            <a:p>
              <a:pPr>
                <a:lnSpc>
                  <a:spcPts val="7800"/>
                </a:lnSpc>
              </a:pPr>
              <a:r>
                <a:rPr lang="en-US" sz="6000" spc="60">
                  <a:solidFill>
                    <a:srgbClr val="D65A5E"/>
                  </a:solidFill>
                  <a:latin typeface="Poppins Bold Bold Italics"/>
                </a:rPr>
                <a:t>CONTENTS:</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1449226"/>
              <a:ext cx="2066165" cy="278932"/>
            </a:xfrm>
            <a:prstGeom prst="rect">
              <a:avLst/>
            </a:prstGeom>
          </p:spPr>
        </p:pic>
      </p:grpSp>
      <p:pic>
        <p:nvPicPr>
          <p:cNvPr name="Picture 5" id="5"/>
          <p:cNvPicPr>
            <a:picLocks noChangeAspect="true"/>
          </p:cNvPicPr>
          <p:nvPr/>
        </p:nvPicPr>
        <p:blipFill>
          <a:blip r:embed="rId4"/>
          <a:srcRect l="24529" t="0" r="26642" b="0"/>
          <a:stretch>
            <a:fillRect/>
          </a:stretch>
        </p:blipFill>
        <p:spPr>
          <a:xfrm flipH="false" flipV="false" rot="0">
            <a:off x="10832979" y="-233462"/>
            <a:ext cx="7896088" cy="10753923"/>
          </a:xfrm>
          <a:prstGeom prst="rect">
            <a:avLst/>
          </a:prstGeom>
        </p:spPr>
      </p:pic>
      <p:sp>
        <p:nvSpPr>
          <p:cNvPr name="AutoShape 6" id="6"/>
          <p:cNvSpPr/>
          <p:nvPr/>
        </p:nvSpPr>
        <p:spPr>
          <a:xfrm rot="0">
            <a:off x="10602415" y="-271421"/>
            <a:ext cx="230565" cy="10829843"/>
          </a:xfrm>
          <a:prstGeom prst="rect">
            <a:avLst/>
          </a:prstGeom>
          <a:solidFill>
            <a:srgbClr val="8CB561"/>
          </a:solidFill>
        </p:spPr>
      </p:sp>
      <p:sp>
        <p:nvSpPr>
          <p:cNvPr name="TextBox 7" id="7"/>
          <p:cNvSpPr txBox="true"/>
          <p:nvPr/>
        </p:nvSpPr>
        <p:spPr>
          <a:xfrm rot="0">
            <a:off x="1028700" y="2770034"/>
            <a:ext cx="8429081" cy="5526935"/>
          </a:xfrm>
          <a:prstGeom prst="rect">
            <a:avLst/>
          </a:prstGeom>
        </p:spPr>
        <p:txBody>
          <a:bodyPr anchor="t" rtlCol="false" tIns="0" lIns="0" bIns="0" rIns="0">
            <a:spAutoFit/>
          </a:bodyPr>
          <a:lstStyle/>
          <a:p>
            <a:pPr algn="ctr" marL="1355662" indent="-677831" lvl="1">
              <a:lnSpc>
                <a:spcPts val="8790"/>
              </a:lnSpc>
              <a:buFont typeface="Arial"/>
              <a:buChar char="•"/>
            </a:pPr>
            <a:r>
              <a:rPr lang="en-US" sz="6279">
                <a:solidFill>
                  <a:srgbClr val="D65A5E"/>
                </a:solidFill>
                <a:latin typeface="XM Vahid"/>
              </a:rPr>
              <a:t>Introduction</a:t>
            </a:r>
          </a:p>
          <a:p>
            <a:pPr algn="ctr" marL="1355662" indent="-677831" lvl="1">
              <a:lnSpc>
                <a:spcPts val="8790"/>
              </a:lnSpc>
              <a:buFont typeface="Arial"/>
              <a:buChar char="•"/>
            </a:pPr>
            <a:r>
              <a:rPr lang="en-US" sz="6279">
                <a:solidFill>
                  <a:srgbClr val="D65A5E"/>
                </a:solidFill>
                <a:latin typeface="XM Vahid"/>
              </a:rPr>
              <a:t>data description</a:t>
            </a:r>
          </a:p>
          <a:p>
            <a:pPr algn="ctr" marL="1355662" indent="-677831" lvl="1">
              <a:lnSpc>
                <a:spcPts val="8790"/>
              </a:lnSpc>
              <a:buFont typeface="Arial"/>
              <a:buChar char="•"/>
            </a:pPr>
            <a:r>
              <a:rPr lang="en-US" sz="6279">
                <a:solidFill>
                  <a:srgbClr val="D65A5E"/>
                </a:solidFill>
                <a:latin typeface="XM Vahid"/>
              </a:rPr>
              <a:t>EDA</a:t>
            </a:r>
          </a:p>
          <a:p>
            <a:pPr algn="ctr" marL="1355662" indent="-677831" lvl="1">
              <a:lnSpc>
                <a:spcPts val="8790"/>
              </a:lnSpc>
              <a:buFont typeface="Arial"/>
              <a:buChar char="•"/>
            </a:pPr>
            <a:r>
              <a:rPr lang="en-US" sz="6279">
                <a:solidFill>
                  <a:srgbClr val="D65A5E"/>
                </a:solidFill>
                <a:latin typeface="XM Vahid"/>
              </a:rPr>
              <a:t>Question/need</a:t>
            </a:r>
          </a:p>
          <a:p>
            <a:pPr algn="ctr" marL="1355662" indent="-677831" lvl="1">
              <a:lnSpc>
                <a:spcPts val="8790"/>
              </a:lnSpc>
              <a:buFont typeface="Arial"/>
              <a:buChar char="•"/>
            </a:pPr>
            <a:r>
              <a:rPr lang="en-US" sz="6279">
                <a:solidFill>
                  <a:srgbClr val="D65A5E"/>
                </a:solidFill>
                <a:latin typeface="XM Vahid"/>
              </a:rPr>
              <a:t>Conculsion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AFBFB"/>
        </a:solidFill>
      </p:bgPr>
    </p:bg>
    <p:spTree>
      <p:nvGrpSpPr>
        <p:cNvPr id="1" name=""/>
        <p:cNvGrpSpPr/>
        <p:nvPr/>
      </p:nvGrpSpPr>
      <p:grpSpPr>
        <a:xfrm>
          <a:off x="0" y="0"/>
          <a:ext cx="0" cy="0"/>
          <a:chOff x="0" y="0"/>
          <a:chExt cx="0" cy="0"/>
        </a:xfrm>
      </p:grpSpPr>
      <p:sp>
        <p:nvSpPr>
          <p:cNvPr name="TextBox 2" id="2"/>
          <p:cNvSpPr txBox="true"/>
          <p:nvPr/>
        </p:nvSpPr>
        <p:spPr>
          <a:xfrm rot="0">
            <a:off x="1028700" y="2591246"/>
            <a:ext cx="8115300" cy="5807702"/>
          </a:xfrm>
          <a:prstGeom prst="rect">
            <a:avLst/>
          </a:prstGeom>
        </p:spPr>
        <p:txBody>
          <a:bodyPr anchor="t" rtlCol="false" tIns="0" lIns="0" bIns="0" rIns="0">
            <a:spAutoFit/>
          </a:bodyPr>
          <a:lstStyle/>
          <a:p>
            <a:pPr>
              <a:lnSpc>
                <a:spcPts val="3850"/>
              </a:lnSpc>
            </a:pPr>
            <a:r>
              <a:rPr lang="en-US" sz="2566" spc="25">
                <a:solidFill>
                  <a:srgbClr val="D65A5E"/>
                </a:solidFill>
                <a:latin typeface="Poppins Light"/>
              </a:rPr>
              <a:t>The London Public Bike Scheme is a great way to get around the city, and getting started is very easy: just rent a bike, ride it wherever you want, and return it to any of the docking stations around the city.</a:t>
            </a:r>
          </a:p>
          <a:p>
            <a:pPr>
              <a:lnSpc>
                <a:spcPts val="3850"/>
              </a:lnSpc>
            </a:pPr>
            <a:r>
              <a:rPr lang="en-US" sz="1100" spc="11">
                <a:solidFill>
                  <a:srgbClr val="D65A5E"/>
                </a:solidFill>
                <a:latin typeface="Arimo"/>
              </a:rPr>
              <a:t>bike-sharing company</a:t>
            </a:r>
          </a:p>
          <a:p>
            <a:pPr>
              <a:lnSpc>
                <a:spcPts val="3850"/>
              </a:lnSpc>
            </a:pPr>
            <a:r>
              <a:rPr lang="en-US" sz="1100" spc="11">
                <a:solidFill>
                  <a:srgbClr val="D65A5E"/>
                </a:solidFill>
                <a:latin typeface="Arimo"/>
              </a:rPr>
              <a:t>The London Cycling Infrastructure Database (CID) is the world's largest and most comprehensive database of cycling infrastructure, containing extensive infrastructure details and weather news in the capital.</a:t>
            </a:r>
          </a:p>
          <a:p>
            <a:pPr>
              <a:lnSpc>
                <a:spcPts val="3850"/>
              </a:lnSpc>
            </a:pPr>
            <a:r>
              <a:rPr lang="en-US" sz="2566" spc="25">
                <a:solidFill>
                  <a:srgbClr val="FAFBFB"/>
                </a:solidFill>
                <a:latin typeface="Poppins Light"/>
              </a:rPr>
              <a:t> </a:t>
            </a:r>
          </a:p>
        </p:txBody>
      </p:sp>
      <p:grpSp>
        <p:nvGrpSpPr>
          <p:cNvPr name="Group 3" id="3"/>
          <p:cNvGrpSpPr/>
          <p:nvPr/>
        </p:nvGrpSpPr>
        <p:grpSpPr>
          <a:xfrm rot="0">
            <a:off x="1028700" y="1028700"/>
            <a:ext cx="8176318" cy="1296119"/>
            <a:chOff x="0" y="0"/>
            <a:chExt cx="10901758" cy="1728158"/>
          </a:xfrm>
        </p:grpSpPr>
        <p:sp>
          <p:nvSpPr>
            <p:cNvPr name="TextBox 4" id="4"/>
            <p:cNvSpPr txBox="true"/>
            <p:nvPr/>
          </p:nvSpPr>
          <p:spPr>
            <a:xfrm rot="0">
              <a:off x="0" y="-66675"/>
              <a:ext cx="10901758" cy="1285875"/>
            </a:xfrm>
            <a:prstGeom prst="rect">
              <a:avLst/>
            </a:prstGeom>
          </p:spPr>
          <p:txBody>
            <a:bodyPr anchor="t" rtlCol="false" tIns="0" lIns="0" bIns="0" rIns="0">
              <a:spAutoFit/>
            </a:bodyPr>
            <a:lstStyle/>
            <a:p>
              <a:pPr>
                <a:lnSpc>
                  <a:spcPts val="7800"/>
                </a:lnSpc>
              </a:pPr>
              <a:r>
                <a:rPr lang="en-US" sz="6000" spc="60">
                  <a:solidFill>
                    <a:srgbClr val="D65A5E"/>
                  </a:solidFill>
                  <a:latin typeface="Poppins Bold Bold Italics"/>
                </a:rPr>
                <a:t>Introduction:</a:t>
              </a:r>
            </a:p>
          </p:txBody>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1449226"/>
              <a:ext cx="2066165" cy="278932"/>
            </a:xfrm>
            <a:prstGeom prst="rect">
              <a:avLst/>
            </a:prstGeom>
          </p:spPr>
        </p:pic>
      </p:grpSp>
      <p:pic>
        <p:nvPicPr>
          <p:cNvPr name="Picture 6" id="6"/>
          <p:cNvPicPr>
            <a:picLocks noChangeAspect="true"/>
          </p:cNvPicPr>
          <p:nvPr/>
        </p:nvPicPr>
        <p:blipFill>
          <a:blip r:embed="rId4"/>
          <a:srcRect l="24529" t="0" r="26642" b="0"/>
          <a:stretch>
            <a:fillRect/>
          </a:stretch>
        </p:blipFill>
        <p:spPr>
          <a:xfrm flipH="false" flipV="false" rot="0">
            <a:off x="10832979" y="-233462"/>
            <a:ext cx="7896088" cy="10753923"/>
          </a:xfrm>
          <a:prstGeom prst="rect">
            <a:avLst/>
          </a:prstGeom>
        </p:spPr>
      </p:pic>
      <p:sp>
        <p:nvSpPr>
          <p:cNvPr name="AutoShape 7" id="7"/>
          <p:cNvSpPr/>
          <p:nvPr/>
        </p:nvSpPr>
        <p:spPr>
          <a:xfrm rot="0">
            <a:off x="10602415" y="-271421"/>
            <a:ext cx="230565" cy="10829843"/>
          </a:xfrm>
          <a:prstGeom prst="rect">
            <a:avLst/>
          </a:prstGeom>
          <a:solidFill>
            <a:srgbClr val="8CB561"/>
          </a:solid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AFBFB"/>
        </a:solidFill>
      </p:bgPr>
    </p:bg>
    <p:spTree>
      <p:nvGrpSpPr>
        <p:cNvPr id="1" name=""/>
        <p:cNvGrpSpPr/>
        <p:nvPr/>
      </p:nvGrpSpPr>
      <p:grpSpPr>
        <a:xfrm>
          <a:off x="0" y="0"/>
          <a:ext cx="0" cy="0"/>
          <a:chOff x="0" y="0"/>
          <a:chExt cx="0" cy="0"/>
        </a:xfrm>
      </p:grpSpPr>
      <p:sp>
        <p:nvSpPr>
          <p:cNvPr name="TextBox 2" id="2"/>
          <p:cNvSpPr txBox="true"/>
          <p:nvPr/>
        </p:nvSpPr>
        <p:spPr>
          <a:xfrm rot="0">
            <a:off x="277176" y="3023362"/>
            <a:ext cx="10555803" cy="4173601"/>
          </a:xfrm>
          <a:prstGeom prst="rect">
            <a:avLst/>
          </a:prstGeom>
        </p:spPr>
        <p:txBody>
          <a:bodyPr anchor="t" rtlCol="false" tIns="0" lIns="0" bIns="0" rIns="0">
            <a:spAutoFit/>
          </a:bodyPr>
          <a:lstStyle/>
          <a:p>
            <a:pPr>
              <a:lnSpc>
                <a:spcPts val="3310"/>
              </a:lnSpc>
            </a:pPr>
            <a:r>
              <a:rPr lang="en-US" sz="2206" spc="22">
                <a:solidFill>
                  <a:srgbClr val="D65A5E"/>
                </a:solidFill>
                <a:latin typeface="Poppins Light"/>
              </a:rPr>
              <a:t> MOTIVATIONS:</a:t>
            </a:r>
          </a:p>
          <a:p>
            <a:pPr>
              <a:lnSpc>
                <a:spcPts val="3310"/>
              </a:lnSpc>
            </a:pPr>
          </a:p>
          <a:p>
            <a:pPr>
              <a:lnSpc>
                <a:spcPts val="3310"/>
              </a:lnSpc>
            </a:pPr>
            <a:r>
              <a:rPr lang="en-US" sz="2206" spc="22">
                <a:solidFill>
                  <a:srgbClr val="D65A5E"/>
                </a:solidFill>
                <a:latin typeface="Poppins Light"/>
              </a:rPr>
              <a:t>The aim of this project is to try to understand the effect of weather, seasons, </a:t>
            </a:r>
          </a:p>
          <a:p>
            <a:pPr>
              <a:lnSpc>
                <a:spcPts val="3310"/>
              </a:lnSpc>
            </a:pPr>
            <a:r>
              <a:rPr lang="en-US" sz="2206" spc="22">
                <a:solidFill>
                  <a:srgbClr val="D65A5E"/>
                </a:solidFill>
                <a:latin typeface="Poppins Light"/>
              </a:rPr>
              <a:t>and times of days (vacation) on the number of bike shares to help understand which factors are most important in increasing bike use, and how these factors relate to controlling increased bike rents.</a:t>
            </a:r>
          </a:p>
          <a:p>
            <a:pPr>
              <a:lnSpc>
                <a:spcPts val="3310"/>
              </a:lnSpc>
            </a:pPr>
          </a:p>
          <a:p>
            <a:pPr>
              <a:lnSpc>
                <a:spcPts val="3310"/>
              </a:lnSpc>
            </a:pPr>
          </a:p>
          <a:p>
            <a:pPr>
              <a:lnSpc>
                <a:spcPts val="3310"/>
              </a:lnSpc>
            </a:pPr>
          </a:p>
        </p:txBody>
      </p:sp>
      <p:grpSp>
        <p:nvGrpSpPr>
          <p:cNvPr name="Group 3" id="3"/>
          <p:cNvGrpSpPr/>
          <p:nvPr/>
        </p:nvGrpSpPr>
        <p:grpSpPr>
          <a:xfrm rot="0">
            <a:off x="1028700" y="1028700"/>
            <a:ext cx="8176318" cy="1296119"/>
            <a:chOff x="0" y="0"/>
            <a:chExt cx="10901758" cy="1728158"/>
          </a:xfrm>
        </p:grpSpPr>
        <p:sp>
          <p:nvSpPr>
            <p:cNvPr name="TextBox 4" id="4"/>
            <p:cNvSpPr txBox="true"/>
            <p:nvPr/>
          </p:nvSpPr>
          <p:spPr>
            <a:xfrm rot="0">
              <a:off x="0" y="-66675"/>
              <a:ext cx="10901758" cy="1285875"/>
            </a:xfrm>
            <a:prstGeom prst="rect">
              <a:avLst/>
            </a:prstGeom>
          </p:spPr>
          <p:txBody>
            <a:bodyPr anchor="t" rtlCol="false" tIns="0" lIns="0" bIns="0" rIns="0">
              <a:spAutoFit/>
            </a:bodyPr>
            <a:lstStyle/>
            <a:p>
              <a:pPr>
                <a:lnSpc>
                  <a:spcPts val="7800"/>
                </a:lnSpc>
              </a:pPr>
              <a:r>
                <a:rPr lang="en-US" sz="6000" spc="60">
                  <a:solidFill>
                    <a:srgbClr val="D65A5E"/>
                  </a:solidFill>
                  <a:latin typeface="Poppins Bold Bold Italics"/>
                </a:rPr>
                <a:t>Introduction:</a:t>
              </a:r>
            </a:p>
          </p:txBody>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1449226"/>
              <a:ext cx="2066165" cy="278932"/>
            </a:xfrm>
            <a:prstGeom prst="rect">
              <a:avLst/>
            </a:prstGeom>
          </p:spPr>
        </p:pic>
      </p:grpSp>
      <p:pic>
        <p:nvPicPr>
          <p:cNvPr name="Picture 6" id="6"/>
          <p:cNvPicPr>
            <a:picLocks noChangeAspect="true"/>
          </p:cNvPicPr>
          <p:nvPr/>
        </p:nvPicPr>
        <p:blipFill>
          <a:blip r:embed="rId4"/>
          <a:srcRect l="24529" t="0" r="26642" b="0"/>
          <a:stretch>
            <a:fillRect/>
          </a:stretch>
        </p:blipFill>
        <p:spPr>
          <a:xfrm flipH="false" flipV="false" rot="0">
            <a:off x="10602415" y="-233462"/>
            <a:ext cx="8126652" cy="11067937"/>
          </a:xfrm>
          <a:prstGeom prst="rect">
            <a:avLst/>
          </a:prstGeom>
        </p:spPr>
      </p:pic>
      <p:sp>
        <p:nvSpPr>
          <p:cNvPr name="AutoShape 7" id="7"/>
          <p:cNvSpPr/>
          <p:nvPr/>
        </p:nvSpPr>
        <p:spPr>
          <a:xfrm rot="0">
            <a:off x="10602415" y="-271421"/>
            <a:ext cx="230565" cy="10829843"/>
          </a:xfrm>
          <a:prstGeom prst="rect">
            <a:avLst/>
          </a:prstGeom>
          <a:solidFill>
            <a:srgbClr val="8CB561"/>
          </a:solid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AFBFB"/>
        </a:solidFill>
      </p:bgPr>
    </p:bg>
    <p:spTree>
      <p:nvGrpSpPr>
        <p:cNvPr id="1" name=""/>
        <p:cNvGrpSpPr/>
        <p:nvPr/>
      </p:nvGrpSpPr>
      <p:grpSpPr>
        <a:xfrm>
          <a:off x="0" y="0"/>
          <a:ext cx="0" cy="0"/>
          <a:chOff x="0" y="0"/>
          <a:chExt cx="0" cy="0"/>
        </a:xfrm>
      </p:grpSpPr>
      <p:sp>
        <p:nvSpPr>
          <p:cNvPr name="TextBox 2" id="2"/>
          <p:cNvSpPr txBox="true"/>
          <p:nvPr/>
        </p:nvSpPr>
        <p:spPr>
          <a:xfrm rot="0">
            <a:off x="1028700" y="3063113"/>
            <a:ext cx="7419969" cy="2716720"/>
          </a:xfrm>
          <a:prstGeom prst="rect">
            <a:avLst/>
          </a:prstGeom>
        </p:spPr>
        <p:txBody>
          <a:bodyPr anchor="t" rtlCol="false" tIns="0" lIns="0" bIns="0" rIns="0">
            <a:spAutoFit/>
          </a:bodyPr>
          <a:lstStyle/>
          <a:p>
            <a:pPr marL="527879" indent="-263939" lvl="1">
              <a:lnSpc>
                <a:spcPts val="3667"/>
              </a:lnSpc>
              <a:buFont typeface="Arial"/>
              <a:buChar char="•"/>
            </a:pPr>
            <a:r>
              <a:rPr lang="en-US" sz="1143" spc="11">
                <a:solidFill>
                  <a:srgbClr val="D65A5E"/>
                </a:solidFill>
                <a:latin typeface="Arimo"/>
              </a:rPr>
              <a:t>I have 10 columns and more than 17,000 rows.</a:t>
            </a:r>
          </a:p>
          <a:p>
            <a:pPr marL="527879" indent="-263939" lvl="1">
              <a:lnSpc>
                <a:spcPts val="3667"/>
              </a:lnSpc>
              <a:buFont typeface="Arial"/>
              <a:buChar char="•"/>
            </a:pPr>
            <a:r>
              <a:rPr lang="en-US" sz="2445" spc="24">
                <a:solidFill>
                  <a:srgbClr val="D65A5E"/>
                </a:solidFill>
                <a:latin typeface="Poppins Light"/>
              </a:rPr>
              <a:t>No duplications were found in the dataset</a:t>
            </a:r>
          </a:p>
          <a:p>
            <a:pPr marL="527879" indent="-263939" lvl="1">
              <a:lnSpc>
                <a:spcPts val="3667"/>
              </a:lnSpc>
              <a:buFont typeface="Arial"/>
              <a:buChar char="•"/>
            </a:pPr>
            <a:r>
              <a:rPr lang="en-US" sz="2445" spc="24">
                <a:solidFill>
                  <a:srgbClr val="D65A5E"/>
                </a:solidFill>
                <a:latin typeface="Poppins Light"/>
              </a:rPr>
              <a:t>No missing values.</a:t>
            </a:r>
          </a:p>
          <a:p>
            <a:pPr marL="527879" indent="-263939" lvl="1">
              <a:lnSpc>
                <a:spcPts val="3667"/>
              </a:lnSpc>
              <a:buFont typeface="Arial"/>
              <a:buChar char="•"/>
            </a:pPr>
            <a:r>
              <a:rPr lang="en-US" sz="2445" spc="24">
                <a:solidFill>
                  <a:srgbClr val="D65A5E"/>
                </a:solidFill>
                <a:latin typeface="Poppins Light"/>
              </a:rPr>
              <a:t>a lot of outliers were observed.</a:t>
            </a:r>
          </a:p>
          <a:p>
            <a:pPr>
              <a:lnSpc>
                <a:spcPts val="3667"/>
              </a:lnSpc>
            </a:pPr>
          </a:p>
        </p:txBody>
      </p:sp>
      <p:grpSp>
        <p:nvGrpSpPr>
          <p:cNvPr name="Group 3" id="3"/>
          <p:cNvGrpSpPr/>
          <p:nvPr/>
        </p:nvGrpSpPr>
        <p:grpSpPr>
          <a:xfrm rot="0">
            <a:off x="1028700" y="1028700"/>
            <a:ext cx="8176318" cy="1296119"/>
            <a:chOff x="0" y="0"/>
            <a:chExt cx="10901758" cy="1728158"/>
          </a:xfrm>
        </p:grpSpPr>
        <p:sp>
          <p:nvSpPr>
            <p:cNvPr name="TextBox 4" id="4"/>
            <p:cNvSpPr txBox="true"/>
            <p:nvPr/>
          </p:nvSpPr>
          <p:spPr>
            <a:xfrm rot="0">
              <a:off x="0" y="-66675"/>
              <a:ext cx="10901758" cy="1285875"/>
            </a:xfrm>
            <a:prstGeom prst="rect">
              <a:avLst/>
            </a:prstGeom>
          </p:spPr>
          <p:txBody>
            <a:bodyPr anchor="t" rtlCol="false" tIns="0" lIns="0" bIns="0" rIns="0">
              <a:spAutoFit/>
            </a:bodyPr>
            <a:lstStyle/>
            <a:p>
              <a:pPr>
                <a:lnSpc>
                  <a:spcPts val="7800"/>
                </a:lnSpc>
              </a:pPr>
              <a:r>
                <a:rPr lang="en-US" sz="6000" spc="60">
                  <a:solidFill>
                    <a:srgbClr val="D65A5E"/>
                  </a:solidFill>
                  <a:latin typeface="Poppins Bold Bold Italics"/>
                </a:rPr>
                <a:t>DESCRIBE DATA:</a:t>
              </a:r>
            </a:p>
          </p:txBody>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1449226"/>
              <a:ext cx="2066165" cy="278932"/>
            </a:xfrm>
            <a:prstGeom prst="rect">
              <a:avLst/>
            </a:prstGeom>
          </p:spPr>
        </p:pic>
      </p:grpSp>
      <p:pic>
        <p:nvPicPr>
          <p:cNvPr name="Picture 6" id="6"/>
          <p:cNvPicPr>
            <a:picLocks noChangeAspect="true"/>
          </p:cNvPicPr>
          <p:nvPr/>
        </p:nvPicPr>
        <p:blipFill>
          <a:blip r:embed="rId4"/>
          <a:srcRect l="24529" t="0" r="26642" b="0"/>
          <a:stretch>
            <a:fillRect/>
          </a:stretch>
        </p:blipFill>
        <p:spPr>
          <a:xfrm flipH="false" flipV="false" rot="0">
            <a:off x="10832979" y="-233462"/>
            <a:ext cx="7896088" cy="10753923"/>
          </a:xfrm>
          <a:prstGeom prst="rect">
            <a:avLst/>
          </a:prstGeom>
        </p:spPr>
      </p:pic>
      <p:sp>
        <p:nvSpPr>
          <p:cNvPr name="AutoShape 7" id="7"/>
          <p:cNvSpPr/>
          <p:nvPr/>
        </p:nvSpPr>
        <p:spPr>
          <a:xfrm rot="0">
            <a:off x="10602415" y="-271421"/>
            <a:ext cx="230565" cy="10829843"/>
          </a:xfrm>
          <a:prstGeom prst="rect">
            <a:avLst/>
          </a:prstGeom>
          <a:solidFill>
            <a:srgbClr val="8CB561"/>
          </a:solid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AFBFB"/>
        </a:solidFill>
      </p:bgPr>
    </p:bg>
    <p:spTree>
      <p:nvGrpSpPr>
        <p:cNvPr id="1" name=""/>
        <p:cNvGrpSpPr/>
        <p:nvPr/>
      </p:nvGrpSpPr>
      <p:grpSpPr>
        <a:xfrm>
          <a:off x="0" y="0"/>
          <a:ext cx="0" cy="0"/>
          <a:chOff x="0" y="0"/>
          <a:chExt cx="0" cy="0"/>
        </a:xfrm>
      </p:grpSpPr>
      <p:sp>
        <p:nvSpPr>
          <p:cNvPr name="AutoShape 2" id="2"/>
          <p:cNvSpPr/>
          <p:nvPr/>
        </p:nvSpPr>
        <p:spPr>
          <a:xfrm rot="0">
            <a:off x="13194800" y="-413771"/>
            <a:ext cx="5374111" cy="11323320"/>
          </a:xfrm>
          <a:prstGeom prst="rect">
            <a:avLst/>
          </a:prstGeom>
          <a:solidFill>
            <a:srgbClr val="D65A5E"/>
          </a:solidFill>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254808" y="6704482"/>
            <a:ext cx="3004492" cy="2553818"/>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028700" y="4074634"/>
            <a:ext cx="7551743" cy="5183666"/>
          </a:xfrm>
          <a:prstGeom prst="rect">
            <a:avLst/>
          </a:prstGeom>
        </p:spPr>
      </p:pic>
      <p:grpSp>
        <p:nvGrpSpPr>
          <p:cNvPr name="Group 5" id="5"/>
          <p:cNvGrpSpPr/>
          <p:nvPr/>
        </p:nvGrpSpPr>
        <p:grpSpPr>
          <a:xfrm rot="0">
            <a:off x="1028700" y="600382"/>
            <a:ext cx="5839983" cy="3944029"/>
            <a:chOff x="0" y="0"/>
            <a:chExt cx="7786644" cy="5258706"/>
          </a:xfrm>
        </p:grpSpPr>
        <p:sp>
          <p:nvSpPr>
            <p:cNvPr name="TextBox 6" id="6"/>
            <p:cNvSpPr txBox="true"/>
            <p:nvPr/>
          </p:nvSpPr>
          <p:spPr>
            <a:xfrm rot="0">
              <a:off x="0" y="-38100"/>
              <a:ext cx="7786641" cy="908920"/>
            </a:xfrm>
            <a:prstGeom prst="rect">
              <a:avLst/>
            </a:prstGeom>
          </p:spPr>
          <p:txBody>
            <a:bodyPr anchor="t" rtlCol="false" tIns="0" lIns="0" bIns="0" rIns="0">
              <a:spAutoFit/>
            </a:bodyPr>
            <a:lstStyle/>
            <a:p>
              <a:pPr>
                <a:lnSpc>
                  <a:spcPts val="5571"/>
                </a:lnSpc>
              </a:pPr>
              <a:r>
                <a:rPr lang="en-US" sz="4285" spc="42">
                  <a:solidFill>
                    <a:srgbClr val="D65A5E"/>
                  </a:solidFill>
                  <a:latin typeface="Poppins Bold Bold Italics"/>
                </a:rPr>
                <a:t>EDA:</a:t>
              </a:r>
            </a:p>
          </p:txBody>
        </p:sp>
        <p:sp>
          <p:nvSpPr>
            <p:cNvPr name="TextBox 7" id="7"/>
            <p:cNvSpPr txBox="true"/>
            <p:nvPr/>
          </p:nvSpPr>
          <p:spPr>
            <a:xfrm rot="0">
              <a:off x="0" y="1273503"/>
              <a:ext cx="7786644" cy="1152326"/>
            </a:xfrm>
            <a:prstGeom prst="rect">
              <a:avLst/>
            </a:prstGeom>
          </p:spPr>
          <p:txBody>
            <a:bodyPr anchor="t" rtlCol="false" tIns="0" lIns="0" bIns="0" rIns="0">
              <a:spAutoFit/>
            </a:bodyPr>
            <a:lstStyle/>
            <a:p>
              <a:pPr>
                <a:lnSpc>
                  <a:spcPts val="3528"/>
                </a:lnSpc>
              </a:pPr>
              <a:r>
                <a:rPr lang="en-US" sz="2714" spc="271">
                  <a:solidFill>
                    <a:srgbClr val="8CB561"/>
                  </a:solidFill>
                  <a:latin typeface="Poppins Bold Italics"/>
                </a:rPr>
                <a:t>DISTRIBUTION OF THE COUNT</a:t>
              </a:r>
            </a:p>
          </p:txBody>
        </p:sp>
        <p:sp>
          <p:nvSpPr>
            <p:cNvPr name="TextBox 8" id="8"/>
            <p:cNvSpPr txBox="true"/>
            <p:nvPr/>
          </p:nvSpPr>
          <p:spPr>
            <a:xfrm rot="0">
              <a:off x="0" y="2781427"/>
              <a:ext cx="7786644" cy="2477279"/>
            </a:xfrm>
            <a:prstGeom prst="rect">
              <a:avLst/>
            </a:prstGeom>
          </p:spPr>
          <p:txBody>
            <a:bodyPr anchor="t" rtlCol="false" tIns="0" lIns="0" bIns="0" rIns="0">
              <a:spAutoFit/>
            </a:bodyPr>
            <a:lstStyle/>
            <a:p>
              <a:pPr>
                <a:lnSpc>
                  <a:spcPts val="2999"/>
                </a:lnSpc>
              </a:pPr>
            </a:p>
            <a:p>
              <a:pPr>
                <a:lnSpc>
                  <a:spcPts val="2999"/>
                </a:lnSpc>
              </a:pPr>
            </a:p>
            <a:p>
              <a:pPr>
                <a:lnSpc>
                  <a:spcPts val="2999"/>
                </a:lnSpc>
              </a:pPr>
            </a:p>
            <a:p>
              <a:pPr>
                <a:lnSpc>
                  <a:spcPts val="2999"/>
                </a:lnSpc>
              </a:pPr>
            </a:p>
            <a:p>
              <a:pPr>
                <a:lnSpc>
                  <a:spcPts val="2999"/>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AFBFB"/>
        </a:solidFill>
      </p:bgPr>
    </p:bg>
    <p:spTree>
      <p:nvGrpSpPr>
        <p:cNvPr id="1" name=""/>
        <p:cNvGrpSpPr/>
        <p:nvPr/>
      </p:nvGrpSpPr>
      <p:grpSpPr>
        <a:xfrm>
          <a:off x="0" y="0"/>
          <a:ext cx="0" cy="0"/>
          <a:chOff x="0" y="0"/>
          <a:chExt cx="0" cy="0"/>
        </a:xfrm>
      </p:grpSpPr>
      <p:sp>
        <p:nvSpPr>
          <p:cNvPr name="AutoShape 2" id="2"/>
          <p:cNvSpPr/>
          <p:nvPr/>
        </p:nvSpPr>
        <p:spPr>
          <a:xfrm rot="0">
            <a:off x="14884637" y="-413771"/>
            <a:ext cx="3684275" cy="10848341"/>
          </a:xfrm>
          <a:prstGeom prst="rect">
            <a:avLst/>
          </a:prstGeom>
          <a:solidFill>
            <a:srgbClr val="D65A5E"/>
          </a:solidFill>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042094" y="7229339"/>
            <a:ext cx="3004492" cy="2553818"/>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3505501" y="-4863522"/>
            <a:ext cx="7011001" cy="5183666"/>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32745" y="4303831"/>
            <a:ext cx="7011001" cy="5183666"/>
          </a:xfrm>
          <a:prstGeom prst="rect">
            <a:avLst/>
          </a:prstGeom>
        </p:spPr>
      </p:pic>
      <p:pic>
        <p:nvPicPr>
          <p:cNvPr name="Picture 6" id="6"/>
          <p:cNvPicPr>
            <a:picLocks noChangeAspect="true"/>
          </p:cNvPicPr>
          <p:nvPr/>
        </p:nvPicPr>
        <p:blipFill>
          <a:blip r:embed="rId6"/>
          <a:srcRect l="1844" t="0" r="1844" b="0"/>
          <a:stretch>
            <a:fillRect/>
          </a:stretch>
        </p:blipFill>
        <p:spPr>
          <a:xfrm flipH="false" flipV="false" rot="0">
            <a:off x="7358023" y="4303831"/>
            <a:ext cx="7075679" cy="5183666"/>
          </a:xfrm>
          <a:prstGeom prst="rect">
            <a:avLst/>
          </a:prstGeom>
        </p:spPr>
      </p:pic>
      <p:grpSp>
        <p:nvGrpSpPr>
          <p:cNvPr name="Group 7" id="7"/>
          <p:cNvGrpSpPr/>
          <p:nvPr/>
        </p:nvGrpSpPr>
        <p:grpSpPr>
          <a:xfrm rot="0">
            <a:off x="1028700" y="144912"/>
            <a:ext cx="6015046" cy="4973197"/>
            <a:chOff x="0" y="0"/>
            <a:chExt cx="8020061" cy="6630930"/>
          </a:xfrm>
        </p:grpSpPr>
        <p:sp>
          <p:nvSpPr>
            <p:cNvPr name="TextBox 8" id="8"/>
            <p:cNvSpPr txBox="true"/>
            <p:nvPr/>
          </p:nvSpPr>
          <p:spPr>
            <a:xfrm rot="0">
              <a:off x="0" y="-38100"/>
              <a:ext cx="8020059" cy="935025"/>
            </a:xfrm>
            <a:prstGeom prst="rect">
              <a:avLst/>
            </a:prstGeom>
          </p:spPr>
          <p:txBody>
            <a:bodyPr anchor="t" rtlCol="false" tIns="0" lIns="0" bIns="0" rIns="0">
              <a:spAutoFit/>
            </a:bodyPr>
            <a:lstStyle/>
            <a:p>
              <a:pPr>
                <a:lnSpc>
                  <a:spcPts val="5738"/>
                </a:lnSpc>
              </a:pPr>
              <a:r>
                <a:rPr lang="en-US" sz="4413" spc="44">
                  <a:solidFill>
                    <a:srgbClr val="D65A5E"/>
                  </a:solidFill>
                  <a:latin typeface="Poppins Bold Bold Italics"/>
                </a:rPr>
                <a:t>EDA:</a:t>
              </a:r>
            </a:p>
          </p:txBody>
        </p:sp>
        <p:sp>
          <p:nvSpPr>
            <p:cNvPr name="TextBox 9" id="9"/>
            <p:cNvSpPr txBox="true"/>
            <p:nvPr/>
          </p:nvSpPr>
          <p:spPr>
            <a:xfrm rot="0">
              <a:off x="0" y="1302724"/>
              <a:ext cx="8020061" cy="2410408"/>
            </a:xfrm>
            <a:prstGeom prst="rect">
              <a:avLst/>
            </a:prstGeom>
          </p:spPr>
          <p:txBody>
            <a:bodyPr anchor="t" rtlCol="false" tIns="0" lIns="0" bIns="0" rIns="0">
              <a:spAutoFit/>
            </a:bodyPr>
            <a:lstStyle/>
            <a:p>
              <a:pPr>
                <a:lnSpc>
                  <a:spcPts val="3634"/>
                </a:lnSpc>
              </a:pPr>
              <a:r>
                <a:rPr lang="en-US" sz="2795" spc="279">
                  <a:solidFill>
                    <a:srgbClr val="8CB561"/>
                  </a:solidFill>
                  <a:latin typeface="Poppins Bold Italics"/>
                </a:rPr>
                <a:t>THE EFFECT OF THE SEASONS AND THE WEATHER CODE  ON THE NUMBER OF BIKE RIDES</a:t>
              </a:r>
            </a:p>
          </p:txBody>
        </p:sp>
        <p:sp>
          <p:nvSpPr>
            <p:cNvPr name="TextBox 10" id="10"/>
            <p:cNvSpPr txBox="true"/>
            <p:nvPr/>
          </p:nvSpPr>
          <p:spPr>
            <a:xfrm rot="0">
              <a:off x="0" y="4061768"/>
              <a:ext cx="8020061" cy="2569162"/>
            </a:xfrm>
            <a:prstGeom prst="rect">
              <a:avLst/>
            </a:prstGeom>
          </p:spPr>
          <p:txBody>
            <a:bodyPr anchor="t" rtlCol="false" tIns="0" lIns="0" bIns="0" rIns="0">
              <a:spAutoFit/>
            </a:bodyPr>
            <a:lstStyle/>
            <a:p>
              <a:pPr>
                <a:lnSpc>
                  <a:spcPts val="3089"/>
                </a:lnSpc>
              </a:pPr>
            </a:p>
            <a:p>
              <a:pPr>
                <a:lnSpc>
                  <a:spcPts val="3089"/>
                </a:lnSpc>
              </a:pPr>
            </a:p>
            <a:p>
              <a:pPr>
                <a:lnSpc>
                  <a:spcPts val="3089"/>
                </a:lnSpc>
              </a:pPr>
            </a:p>
            <a:p>
              <a:pPr>
                <a:lnSpc>
                  <a:spcPts val="3089"/>
                </a:lnSpc>
              </a:pPr>
            </a:p>
            <a:p>
              <a:pPr>
                <a:lnSpc>
                  <a:spcPts val="3089"/>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AFBFB"/>
        </a:solidFill>
      </p:bgPr>
    </p:bg>
    <p:spTree>
      <p:nvGrpSpPr>
        <p:cNvPr id="1" name=""/>
        <p:cNvGrpSpPr/>
        <p:nvPr/>
      </p:nvGrpSpPr>
      <p:grpSpPr>
        <a:xfrm>
          <a:off x="0" y="0"/>
          <a:ext cx="0" cy="0"/>
          <a:chOff x="0" y="0"/>
          <a:chExt cx="0" cy="0"/>
        </a:xfrm>
      </p:grpSpPr>
      <p:sp>
        <p:nvSpPr>
          <p:cNvPr name="AutoShape 2" id="2"/>
          <p:cNvSpPr/>
          <p:nvPr/>
        </p:nvSpPr>
        <p:spPr>
          <a:xfrm rot="0">
            <a:off x="14753422" y="-413771"/>
            <a:ext cx="3815489" cy="11184712"/>
          </a:xfrm>
          <a:prstGeom prst="rect">
            <a:avLst/>
          </a:prstGeom>
          <a:solidFill>
            <a:srgbClr val="D65A5E"/>
          </a:solidFill>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937123" y="6704482"/>
            <a:ext cx="3004492" cy="2553818"/>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0" y="4881174"/>
            <a:ext cx="7473021" cy="5186499"/>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7280402" y="4881174"/>
            <a:ext cx="7473021" cy="5186499"/>
          </a:xfrm>
          <a:prstGeom prst="rect">
            <a:avLst/>
          </a:prstGeom>
        </p:spPr>
      </p:pic>
      <p:grpSp>
        <p:nvGrpSpPr>
          <p:cNvPr name="Group 6" id="6"/>
          <p:cNvGrpSpPr/>
          <p:nvPr/>
        </p:nvGrpSpPr>
        <p:grpSpPr>
          <a:xfrm rot="0">
            <a:off x="1028700" y="379275"/>
            <a:ext cx="5839983" cy="4386243"/>
            <a:chOff x="0" y="0"/>
            <a:chExt cx="7786644" cy="5848324"/>
          </a:xfrm>
        </p:grpSpPr>
        <p:sp>
          <p:nvSpPr>
            <p:cNvPr name="TextBox 7" id="7"/>
            <p:cNvSpPr txBox="true"/>
            <p:nvPr/>
          </p:nvSpPr>
          <p:spPr>
            <a:xfrm rot="0">
              <a:off x="0" y="-38100"/>
              <a:ext cx="7786641" cy="908920"/>
            </a:xfrm>
            <a:prstGeom prst="rect">
              <a:avLst/>
            </a:prstGeom>
          </p:spPr>
          <p:txBody>
            <a:bodyPr anchor="t" rtlCol="false" tIns="0" lIns="0" bIns="0" rIns="0">
              <a:spAutoFit/>
            </a:bodyPr>
            <a:lstStyle/>
            <a:p>
              <a:pPr>
                <a:lnSpc>
                  <a:spcPts val="5571"/>
                </a:lnSpc>
              </a:pPr>
              <a:r>
                <a:rPr lang="en-US" sz="4285" spc="42">
                  <a:solidFill>
                    <a:srgbClr val="D65A5E"/>
                  </a:solidFill>
                  <a:latin typeface="Poppins Bold Bold Italics"/>
                </a:rPr>
                <a:t>EDA:</a:t>
              </a:r>
            </a:p>
          </p:txBody>
        </p:sp>
        <p:sp>
          <p:nvSpPr>
            <p:cNvPr name="TextBox 8" id="8"/>
            <p:cNvSpPr txBox="true"/>
            <p:nvPr/>
          </p:nvSpPr>
          <p:spPr>
            <a:xfrm rot="0">
              <a:off x="0" y="1273503"/>
              <a:ext cx="7786644" cy="1741944"/>
            </a:xfrm>
            <a:prstGeom prst="rect">
              <a:avLst/>
            </a:prstGeom>
          </p:spPr>
          <p:txBody>
            <a:bodyPr anchor="t" rtlCol="false" tIns="0" lIns="0" bIns="0" rIns="0">
              <a:spAutoFit/>
            </a:bodyPr>
            <a:lstStyle/>
            <a:p>
              <a:pPr>
                <a:lnSpc>
                  <a:spcPts val="3528"/>
                </a:lnSpc>
              </a:pPr>
              <a:r>
                <a:rPr lang="en-US" sz="2714" spc="271">
                  <a:solidFill>
                    <a:srgbClr val="8CB561"/>
                  </a:solidFill>
                  <a:latin typeface="Poppins Bold Italics"/>
                </a:rPr>
                <a:t>THE EFFECT OF THE HOLIDAY AND WEEKEND ON  THE NUMBER OF BIKE RIDES</a:t>
              </a:r>
            </a:p>
          </p:txBody>
        </p:sp>
        <p:sp>
          <p:nvSpPr>
            <p:cNvPr name="TextBox 9" id="9"/>
            <p:cNvSpPr txBox="true"/>
            <p:nvPr/>
          </p:nvSpPr>
          <p:spPr>
            <a:xfrm rot="0">
              <a:off x="0" y="3371045"/>
              <a:ext cx="7786644" cy="2477279"/>
            </a:xfrm>
            <a:prstGeom prst="rect">
              <a:avLst/>
            </a:prstGeom>
          </p:spPr>
          <p:txBody>
            <a:bodyPr anchor="t" rtlCol="false" tIns="0" lIns="0" bIns="0" rIns="0">
              <a:spAutoFit/>
            </a:bodyPr>
            <a:lstStyle/>
            <a:p>
              <a:pPr>
                <a:lnSpc>
                  <a:spcPts val="2999"/>
                </a:lnSpc>
              </a:pPr>
            </a:p>
            <a:p>
              <a:pPr>
                <a:lnSpc>
                  <a:spcPts val="2999"/>
                </a:lnSpc>
              </a:pPr>
            </a:p>
            <a:p>
              <a:pPr>
                <a:lnSpc>
                  <a:spcPts val="2999"/>
                </a:lnSpc>
              </a:pPr>
            </a:p>
            <a:p>
              <a:pPr>
                <a:lnSpc>
                  <a:spcPts val="2999"/>
                </a:lnSpc>
              </a:pPr>
            </a:p>
            <a:p>
              <a:pPr>
                <a:lnSpc>
                  <a:spcPts val="2999"/>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AFBFB"/>
        </a:solidFill>
      </p:bgPr>
    </p:bg>
    <p:spTree>
      <p:nvGrpSpPr>
        <p:cNvPr id="1" name=""/>
        <p:cNvGrpSpPr/>
        <p:nvPr/>
      </p:nvGrpSpPr>
      <p:grpSpPr>
        <a:xfrm>
          <a:off x="0" y="0"/>
          <a:ext cx="0" cy="0"/>
          <a:chOff x="0" y="0"/>
          <a:chExt cx="0" cy="0"/>
        </a:xfrm>
      </p:grpSpPr>
      <p:sp>
        <p:nvSpPr>
          <p:cNvPr name="AutoShape 2" id="2"/>
          <p:cNvSpPr/>
          <p:nvPr/>
        </p:nvSpPr>
        <p:spPr>
          <a:xfrm rot="0">
            <a:off x="14753422" y="-413771"/>
            <a:ext cx="3815489" cy="11184712"/>
          </a:xfrm>
          <a:prstGeom prst="rect">
            <a:avLst/>
          </a:prstGeom>
          <a:solidFill>
            <a:srgbClr val="D65A5E"/>
          </a:solidFill>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937123" y="6704482"/>
            <a:ext cx="3004492" cy="2553818"/>
          </a:xfrm>
          <a:prstGeom prst="rect">
            <a:avLst/>
          </a:prstGeom>
        </p:spPr>
      </p:pic>
      <p:pic>
        <p:nvPicPr>
          <p:cNvPr name="Picture 4" id="4"/>
          <p:cNvPicPr>
            <a:picLocks noChangeAspect="true"/>
          </p:cNvPicPr>
          <p:nvPr/>
        </p:nvPicPr>
        <p:blipFill>
          <a:blip r:embed="rId4"/>
          <a:srcRect l="2214" t="0" r="2214" b="0"/>
          <a:stretch>
            <a:fillRect/>
          </a:stretch>
        </p:blipFill>
        <p:spPr>
          <a:xfrm flipH="false" flipV="false" rot="0">
            <a:off x="349909" y="4563279"/>
            <a:ext cx="6906169" cy="4793087"/>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7753538" y="4765518"/>
            <a:ext cx="6816184" cy="4590849"/>
          </a:xfrm>
          <a:prstGeom prst="rect">
            <a:avLst/>
          </a:prstGeom>
        </p:spPr>
      </p:pic>
      <p:grpSp>
        <p:nvGrpSpPr>
          <p:cNvPr name="Group 6" id="6"/>
          <p:cNvGrpSpPr/>
          <p:nvPr/>
        </p:nvGrpSpPr>
        <p:grpSpPr>
          <a:xfrm rot="0">
            <a:off x="1028700" y="821488"/>
            <a:ext cx="5839983" cy="3501816"/>
            <a:chOff x="0" y="0"/>
            <a:chExt cx="7786644" cy="4669088"/>
          </a:xfrm>
        </p:grpSpPr>
        <p:sp>
          <p:nvSpPr>
            <p:cNvPr name="TextBox 7" id="7"/>
            <p:cNvSpPr txBox="true"/>
            <p:nvPr/>
          </p:nvSpPr>
          <p:spPr>
            <a:xfrm rot="0">
              <a:off x="0" y="-38100"/>
              <a:ext cx="7786641" cy="908920"/>
            </a:xfrm>
            <a:prstGeom prst="rect">
              <a:avLst/>
            </a:prstGeom>
          </p:spPr>
          <p:txBody>
            <a:bodyPr anchor="t" rtlCol="false" tIns="0" lIns="0" bIns="0" rIns="0">
              <a:spAutoFit/>
            </a:bodyPr>
            <a:lstStyle/>
            <a:p>
              <a:pPr>
                <a:lnSpc>
                  <a:spcPts val="5571"/>
                </a:lnSpc>
              </a:pPr>
              <a:r>
                <a:rPr lang="en-US" sz="4285" spc="42">
                  <a:solidFill>
                    <a:srgbClr val="D65A5E"/>
                  </a:solidFill>
                  <a:latin typeface="Poppins Bold Bold Italics"/>
                </a:rPr>
                <a:t>EDA:</a:t>
              </a:r>
            </a:p>
          </p:txBody>
        </p:sp>
        <p:sp>
          <p:nvSpPr>
            <p:cNvPr name="TextBox 8" id="8"/>
            <p:cNvSpPr txBox="true"/>
            <p:nvPr/>
          </p:nvSpPr>
          <p:spPr>
            <a:xfrm rot="0">
              <a:off x="0" y="1273503"/>
              <a:ext cx="7786644" cy="562708"/>
            </a:xfrm>
            <a:prstGeom prst="rect">
              <a:avLst/>
            </a:prstGeom>
          </p:spPr>
          <p:txBody>
            <a:bodyPr anchor="t" rtlCol="false" tIns="0" lIns="0" bIns="0" rIns="0">
              <a:spAutoFit/>
            </a:bodyPr>
            <a:lstStyle/>
            <a:p>
              <a:pPr>
                <a:lnSpc>
                  <a:spcPts val="3528"/>
                </a:lnSpc>
              </a:pPr>
              <a:r>
                <a:rPr lang="en-US" sz="2714" spc="271">
                  <a:solidFill>
                    <a:srgbClr val="8CB561"/>
                  </a:solidFill>
                  <a:latin typeface="Poppins Bold Italics"/>
                </a:rPr>
                <a:t>OUTLIERS CHECK</a:t>
              </a:r>
            </a:p>
          </p:txBody>
        </p:sp>
        <p:sp>
          <p:nvSpPr>
            <p:cNvPr name="TextBox 9" id="9"/>
            <p:cNvSpPr txBox="true"/>
            <p:nvPr/>
          </p:nvSpPr>
          <p:spPr>
            <a:xfrm rot="0">
              <a:off x="0" y="2191809"/>
              <a:ext cx="7786644" cy="2477279"/>
            </a:xfrm>
            <a:prstGeom prst="rect">
              <a:avLst/>
            </a:prstGeom>
          </p:spPr>
          <p:txBody>
            <a:bodyPr anchor="t" rtlCol="false" tIns="0" lIns="0" bIns="0" rIns="0">
              <a:spAutoFit/>
            </a:bodyPr>
            <a:lstStyle/>
            <a:p>
              <a:pPr>
                <a:lnSpc>
                  <a:spcPts val="2999"/>
                </a:lnSpc>
              </a:pPr>
            </a:p>
            <a:p>
              <a:pPr>
                <a:lnSpc>
                  <a:spcPts val="2999"/>
                </a:lnSpc>
              </a:pPr>
            </a:p>
            <a:p>
              <a:pPr>
                <a:lnSpc>
                  <a:spcPts val="2999"/>
                </a:lnSpc>
              </a:pPr>
            </a:p>
            <a:p>
              <a:pPr>
                <a:lnSpc>
                  <a:spcPts val="2999"/>
                </a:lnSpc>
              </a:pPr>
            </a:p>
            <a:p>
              <a:pPr>
                <a:lnSpc>
                  <a:spcPts val="2999"/>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DAEvZgFJTus</dc:identifier>
  <dcterms:modified xsi:type="dcterms:W3CDTF">2011-08-01T06:04:30Z</dcterms:modified>
  <cp:revision>1</cp:revision>
  <dc:title>London bike sharing</dc:title>
</cp:coreProperties>
</file>