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99" r:id="rId4"/>
    <p:sldId id="298" r:id="rId5"/>
    <p:sldId id="261" r:id="rId6"/>
    <p:sldId id="262" r:id="rId7"/>
    <p:sldId id="284" r:id="rId8"/>
    <p:sldId id="285" r:id="rId9"/>
    <p:sldId id="260" r:id="rId10"/>
    <p:sldId id="287" r:id="rId11"/>
    <p:sldId id="263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66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7D4BC9"/>
    <a:srgbClr val="6524DE"/>
    <a:srgbClr val="7BEBD8"/>
    <a:srgbClr val="8335E5"/>
    <a:srgbClr val="6B8DE1"/>
    <a:srgbClr val="6C92E1"/>
    <a:srgbClr val="6313DC"/>
    <a:srgbClr val="1E3ADA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 autoAdjust="0"/>
    <p:restoredTop sz="94671"/>
  </p:normalViewPr>
  <p:slideViewPr>
    <p:cSldViewPr snapToGrid="0" showGuides="1">
      <p:cViewPr varScale="1">
        <p:scale>
          <a:sx n="104" d="100"/>
          <a:sy n="104" d="100"/>
        </p:scale>
        <p:origin x="440" y="200"/>
      </p:cViewPr>
      <p:guideLst>
        <p:guide orient="horz" pos="2064"/>
        <p:guide pos="3840"/>
        <p:guide pos="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 Behavior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Anticipate employee behavior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id-ID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Experimentation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7101122" y="1762164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5296149" y="1271394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3702234" y="1741286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4882" y="327346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</a:extLst>
          </p:cNvPr>
          <p:cNvGrpSpPr/>
          <p:nvPr/>
        </p:nvGrpSpPr>
        <p:grpSpPr>
          <a:xfrm>
            <a:off x="9177120" y="3538100"/>
            <a:ext cx="1786698" cy="979893"/>
            <a:chOff x="9650576" y="4157408"/>
            <a:chExt cx="1779424" cy="941055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729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Expe8:using knn model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50576" y="4625538"/>
              <a:ext cx="1729394" cy="47292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0.9549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0.9333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</a:extLst>
          </p:cNvPr>
          <p:cNvGrpSpPr/>
          <p:nvPr/>
        </p:nvGrpSpPr>
        <p:grpSpPr>
          <a:xfrm>
            <a:off x="8715807" y="1614085"/>
            <a:ext cx="1594605" cy="1250346"/>
            <a:chOff x="9700605" y="4157408"/>
            <a:chExt cx="1729395" cy="1060198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62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Expe9:using GridsearchCV to KNN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700605" y="4725163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0.9714</a:t>
              </a:r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0.943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</a:extLst>
          </p:cNvPr>
          <p:cNvGrpSpPr/>
          <p:nvPr/>
        </p:nvGrpSpPr>
        <p:grpSpPr>
          <a:xfrm>
            <a:off x="1204595" y="1614085"/>
            <a:ext cx="2617790" cy="800357"/>
            <a:chOff x="1427302" y="2203556"/>
            <a:chExt cx="2202951" cy="741336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2" y="2203556"/>
              <a:ext cx="2202951" cy="228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/>
                <a:t>Expe11: using Voting(Average)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742736" y="2488763"/>
              <a:ext cx="1594604" cy="4561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score:0.9933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0.968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</a:extLst>
          </p:cNvPr>
          <p:cNvGrpSpPr/>
          <p:nvPr/>
        </p:nvGrpSpPr>
        <p:grpSpPr>
          <a:xfrm>
            <a:off x="915188" y="3321430"/>
            <a:ext cx="1598234" cy="1129617"/>
            <a:chOff x="9696669" y="4157408"/>
            <a:chExt cx="1733331" cy="1129617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Expe12: Stacking Classifier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6669" y="4794582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score:1.0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0.983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</a:extLst>
          </p:cNvPr>
          <p:cNvGrpSpPr/>
          <p:nvPr/>
        </p:nvGrpSpPr>
        <p:grpSpPr>
          <a:xfrm>
            <a:off x="4864296" y="319003"/>
            <a:ext cx="4284026" cy="764075"/>
            <a:chOff x="9600758" y="4410753"/>
            <a:chExt cx="2371352" cy="764075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600758" y="4410753"/>
              <a:ext cx="23713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/>
                <a:t>Expe10: using Voting(Max)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0.9885</a:t>
              </a:r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0.9643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25ACD8C-6A25-E94B-B47E-1BC130E49D60}"/>
              </a:ext>
            </a:extLst>
          </p:cNvPr>
          <p:cNvGrpSpPr/>
          <p:nvPr/>
        </p:nvGrpSpPr>
        <p:grpSpPr>
          <a:xfrm>
            <a:off x="3086753" y="3152546"/>
            <a:ext cx="1397000" cy="1397000"/>
            <a:chOff x="3438525" y="2143125"/>
            <a:chExt cx="1397000" cy="1397000"/>
          </a:xfrm>
        </p:grpSpPr>
        <p:sp>
          <p:nvSpPr>
            <p:cNvPr id="132" name="Freeform 25">
              <a:extLst>
                <a:ext uri="{FF2B5EF4-FFF2-40B4-BE49-F238E27FC236}">
                  <a16:creationId xmlns:a16="http://schemas.microsoft.com/office/drawing/2014/main" id="{21C2E397-B7F5-D546-8D0B-33091A6E5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B053D36-F9E4-7240-A058-1440FDEB1526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34" name="Freeform 49">
                <a:extLst>
                  <a:ext uri="{FF2B5EF4-FFF2-40B4-BE49-F238E27FC236}">
                    <a16:creationId xmlns:a16="http://schemas.microsoft.com/office/drawing/2014/main" id="{E6780550-AF60-1547-8894-82E5A027E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50">
                <a:extLst>
                  <a:ext uri="{FF2B5EF4-FFF2-40B4-BE49-F238E27FC236}">
                    <a16:creationId xmlns:a16="http://schemas.microsoft.com/office/drawing/2014/main" id="{33CC1A1A-23A9-F343-9DBA-21B357A65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Oval 51">
                <a:extLst>
                  <a:ext uri="{FF2B5EF4-FFF2-40B4-BE49-F238E27FC236}">
                    <a16:creationId xmlns:a16="http://schemas.microsoft.com/office/drawing/2014/main" id="{4ED25051-47EC-E140-985D-BD3C1ED44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52">
                <a:extLst>
                  <a:ext uri="{FF2B5EF4-FFF2-40B4-BE49-F238E27FC236}">
                    <a16:creationId xmlns:a16="http://schemas.microsoft.com/office/drawing/2014/main" id="{56CC1659-DD6B-6A44-A546-DA6FF12CF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53">
                <a:extLst>
                  <a:ext uri="{FF2B5EF4-FFF2-40B4-BE49-F238E27FC236}">
                    <a16:creationId xmlns:a16="http://schemas.microsoft.com/office/drawing/2014/main" id="{3F7630EA-58E4-B34E-8776-08F20DA7D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54">
                <a:extLst>
                  <a:ext uri="{FF2B5EF4-FFF2-40B4-BE49-F238E27FC236}">
                    <a16:creationId xmlns:a16="http://schemas.microsoft.com/office/drawing/2014/main" id="{5591D84C-70EC-B64B-AE37-CDEF4077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Oval 55">
                <a:extLst>
                  <a:ext uri="{FF2B5EF4-FFF2-40B4-BE49-F238E27FC236}">
                    <a16:creationId xmlns:a16="http://schemas.microsoft.com/office/drawing/2014/main" id="{03CEE77F-D070-5D4B-88E3-7D3A686EF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56">
                <a:extLst>
                  <a:ext uri="{FF2B5EF4-FFF2-40B4-BE49-F238E27FC236}">
                    <a16:creationId xmlns:a16="http://schemas.microsoft.com/office/drawing/2014/main" id="{077F007D-933A-C943-870E-D0947BC27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57">
                <a:extLst>
                  <a:ext uri="{FF2B5EF4-FFF2-40B4-BE49-F238E27FC236}">
                    <a16:creationId xmlns:a16="http://schemas.microsoft.com/office/drawing/2014/main" id="{C277D847-1D24-E848-83AE-5521A386F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58">
                <a:extLst>
                  <a:ext uri="{FF2B5EF4-FFF2-40B4-BE49-F238E27FC236}">
                    <a16:creationId xmlns:a16="http://schemas.microsoft.com/office/drawing/2014/main" id="{35E4CBB3-8D87-3848-B207-7052028F5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Oval 59">
                <a:extLst>
                  <a:ext uri="{FF2B5EF4-FFF2-40B4-BE49-F238E27FC236}">
                    <a16:creationId xmlns:a16="http://schemas.microsoft.com/office/drawing/2014/main" id="{81D93C01-C6F5-1E44-A1F1-C2EFD6A8E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60">
                <a:extLst>
                  <a:ext uri="{FF2B5EF4-FFF2-40B4-BE49-F238E27FC236}">
                    <a16:creationId xmlns:a16="http://schemas.microsoft.com/office/drawing/2014/main" id="{4031E918-C8E0-204D-A1A9-3C22310A5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Line 61">
                <a:extLst>
                  <a:ext uri="{FF2B5EF4-FFF2-40B4-BE49-F238E27FC236}">
                    <a16:creationId xmlns:a16="http://schemas.microsoft.com/office/drawing/2014/main" id="{2EB547B4-1C7D-8141-BDE7-66F45D1F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8" name="Line 62">
                <a:extLst>
                  <a:ext uri="{FF2B5EF4-FFF2-40B4-BE49-F238E27FC236}">
                    <a16:creationId xmlns:a16="http://schemas.microsoft.com/office/drawing/2014/main" id="{9198DCE6-FA9B-254D-8722-20D7DE1BF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70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646466" y="4841786"/>
            <a:ext cx="184454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/>
              <a:t> Logistic Regression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1223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fbeta_score:0.431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Recall score:0.331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Precision score:0.576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345388" y="4841787"/>
            <a:ext cx="4312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KNN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922150" y="4841787"/>
            <a:ext cx="1304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randomforest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227764" y="4841787"/>
            <a:ext cx="7198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stacked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899" y="457291"/>
            <a:ext cx="5749089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id-ID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precision , recall  and fbeta</a:t>
            </a:r>
            <a:endParaRPr lang="en-US" sz="36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 t="29655" r="104" b="39408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5278" y="3189004"/>
              <a:ext cx="70692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20%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7529" y="3189005"/>
              <a:ext cx="70692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50%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20885" y="3189005"/>
              <a:ext cx="70692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90%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426726" y="3160041"/>
                <a:ext cx="9153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20E9602-88DB-C742-8254-AB4336312ABA}"/>
              </a:ext>
            </a:extLst>
          </p:cNvPr>
          <p:cNvSpPr txBox="1">
            <a:spLocks/>
          </p:cNvSpPr>
          <p:nvPr/>
        </p:nvSpPr>
        <p:spPr>
          <a:xfrm>
            <a:off x="3255236" y="5436587"/>
            <a:ext cx="2653720" cy="1223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fbeta_score:0.847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Recall score:0.906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Precision score:0.859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0317ECD-65CB-8348-B6A5-1776E1B6E172}"/>
              </a:ext>
            </a:extLst>
          </p:cNvPr>
          <p:cNvSpPr txBox="1">
            <a:spLocks/>
          </p:cNvSpPr>
          <p:nvPr/>
        </p:nvSpPr>
        <p:spPr>
          <a:xfrm>
            <a:off x="6247487" y="5436587"/>
            <a:ext cx="2653720" cy="1223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fbeta_score:0.803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Recall score:0.939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Precision score:0.985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60979C21-A260-E149-B9D9-531FB0729906}"/>
              </a:ext>
            </a:extLst>
          </p:cNvPr>
          <p:cNvSpPr txBox="1">
            <a:spLocks/>
          </p:cNvSpPr>
          <p:nvPr/>
        </p:nvSpPr>
        <p:spPr>
          <a:xfrm>
            <a:off x="9341619" y="5436587"/>
            <a:ext cx="2653720" cy="1223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fbeta_score:0.962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Recall score:0.939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Precision score:0.988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79119" y="33978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precision curve, recall curve and confusion matrix for lr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754AA-D24B-D746-B6C4-085CAAEA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6" y="2273643"/>
            <a:ext cx="5414731" cy="3867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9F697C-8D64-2D42-8043-B25085DE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18" y="2273643"/>
            <a:ext cx="5152767" cy="41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79119" y="33978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precision curve, recall curve and confusion matrix for KNN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EA5F4-5205-B244-9BCF-251678074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3" y="2557989"/>
            <a:ext cx="5040150" cy="360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241852-C2DF-7842-B7B4-82A3190D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61" y="2273644"/>
            <a:ext cx="5513341" cy="39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9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79119" y="339783"/>
            <a:ext cx="7620984" cy="10465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precision curve, recall curve and confusion matrix for randomforest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73B72-3185-FD44-AAF8-F6A77C7F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2" y="1913294"/>
            <a:ext cx="5993442" cy="4281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C5A8B-D66A-3D48-8936-8C8BCDC55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7" y="1913294"/>
            <a:ext cx="5213724" cy="4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7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79119" y="339783"/>
            <a:ext cx="7561991" cy="840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precision curve, recall curve and confusion matrix for stacked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515DA-BD7C-0542-9B88-2027C53D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" y="2252611"/>
            <a:ext cx="5766169" cy="4118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D9EA9-F632-B64A-A9BF-465B9BE19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42" y="2331064"/>
            <a:ext cx="4852678" cy="40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1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21959" y="814394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736468" y="206969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solve the Imbalance Before model training(oversampling)</a:t>
            </a:r>
          </a:p>
          <a:p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05283" y="1596231"/>
            <a:ext cx="622471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b="1" dirty="0"/>
              <a:t>F1 before: 0,422</a:t>
            </a:r>
          </a:p>
          <a:p>
            <a:r>
              <a:rPr lang="en-US" sz="2000" b="1" dirty="0"/>
              <a:t>F1 after:0.594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F63E3-0169-2E49-85E8-99667232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43" y="2876935"/>
            <a:ext cx="5231153" cy="34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6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21959" y="814394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736468" y="206969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solve the Imbalance Before model training(undersampling)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05283" y="1596231"/>
            <a:ext cx="622471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1800" b="1" dirty="0"/>
              <a:t>F1 before: 0,422</a:t>
            </a:r>
          </a:p>
          <a:p>
            <a:r>
              <a:rPr lang="en-US" sz="1800" b="1" dirty="0"/>
              <a:t>F1 after:0.603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CD1AE-BB6C-9943-8D95-ED069B52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52" y="2882028"/>
            <a:ext cx="5245903" cy="34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5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21959" y="814394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736468" y="1320654"/>
            <a:ext cx="7209726" cy="607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7030A0"/>
                </a:solidFill>
              </a:rPr>
              <a:t>Grid Search(CV LogisticRegression) undersampling imbalance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398571" y="2866671"/>
            <a:ext cx="622471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b="1" dirty="0"/>
              <a:t>F1:0.616</a:t>
            </a:r>
          </a:p>
        </p:txBody>
      </p:sp>
    </p:spTree>
    <p:extLst>
      <p:ext uri="{BB962C8B-B14F-4D97-AF65-F5344CB8AC3E}">
        <p14:creationId xmlns:p14="http://schemas.microsoft.com/office/powerpoint/2010/main" val="224104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21959" y="814394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850102" y="614752"/>
            <a:ext cx="7209726" cy="607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7030A0"/>
                </a:solidFill>
              </a:rPr>
              <a:t>XGBClassifier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00452" y="1666262"/>
            <a:ext cx="622471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b="1" dirty="0"/>
              <a:t>F1:0.931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45149-3F00-CC44-BC11-8EF515FF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30" y="2094331"/>
            <a:ext cx="7474070" cy="46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CONTENTS</a:t>
            </a:r>
            <a:endParaRPr lang="en-US" sz="2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</a:extLst>
          </p:cNvPr>
          <p:cNvCxnSpPr/>
          <p:nvPr/>
        </p:nvCxnSpPr>
        <p:spPr>
          <a:xfrm>
            <a:off x="759387" y="117833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</a:extLst>
          </p:cNvPr>
          <p:cNvGrpSpPr/>
          <p:nvPr/>
        </p:nvGrpSpPr>
        <p:grpSpPr>
          <a:xfrm>
            <a:off x="511005" y="2265263"/>
            <a:ext cx="4189196" cy="3533869"/>
            <a:chOff x="518433" y="1793000"/>
            <a:chExt cx="4189196" cy="35338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93000"/>
              <a:ext cx="4185432" cy="276999"/>
              <a:chOff x="518433" y="1952077"/>
              <a:chExt cx="4185432" cy="27699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67670" y="1952077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b="1" dirty="0"/>
                  <a:t> MOTIVATION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376800"/>
              <a:ext cx="4189196" cy="760985"/>
              <a:chOff x="518433" y="2318938"/>
              <a:chExt cx="4189196" cy="76098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71434" y="2318938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b="1" dirty="0"/>
                  <a:t> Data Exploration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988856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49870"/>
              <a:ext cx="4185433" cy="276999"/>
              <a:chOff x="518433" y="4585981"/>
              <a:chExt cx="4185433" cy="27699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67671" y="4585981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b="1" dirty="0"/>
                  <a:t>Conclusion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B24157-E0B7-3F49-8B6D-8D46F821421E}"/>
              </a:ext>
            </a:extLst>
          </p:cNvPr>
          <p:cNvGrpSpPr/>
          <p:nvPr/>
        </p:nvGrpSpPr>
        <p:grpSpPr>
          <a:xfrm>
            <a:off x="523575" y="1762688"/>
            <a:ext cx="4201583" cy="3482396"/>
            <a:chOff x="518433" y="1822122"/>
            <a:chExt cx="4201583" cy="348239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0795E89-222E-484A-95CD-2C482FF3DEE7}"/>
                </a:ext>
              </a:extLst>
            </p:cNvPr>
            <p:cNvGrpSpPr/>
            <p:nvPr/>
          </p:nvGrpSpPr>
          <p:grpSpPr>
            <a:xfrm>
              <a:off x="518433" y="1822122"/>
              <a:ext cx="4175547" cy="341185"/>
              <a:chOff x="518433" y="1981199"/>
              <a:chExt cx="4175547" cy="341185"/>
            </a:xfrm>
          </p:grpSpPr>
          <p:sp>
            <p:nvSpPr>
              <p:cNvPr id="78" name="Rectangle: Rounded Corners 5">
                <a:extLst>
                  <a:ext uri="{FF2B5EF4-FFF2-40B4-BE49-F238E27FC236}">
                    <a16:creationId xmlns:a16="http://schemas.microsoft.com/office/drawing/2014/main" id="{59A296ED-9382-1940-893F-6C15332D33BA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D41624E-1E93-7B47-9ABF-F8E030756568}"/>
                  </a:ext>
                </a:extLst>
              </p:cNvPr>
              <p:cNvSpPr/>
              <p:nvPr/>
            </p:nvSpPr>
            <p:spPr>
              <a:xfrm>
                <a:off x="1157785" y="2045385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b="1" dirty="0"/>
                  <a:t>Introduction &amp; DESCRIBE DATA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2C9BC91-4D84-C344-8ABC-A34F0A5DF3F4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71" name="Rectangle: Rounded Corners 8">
                <a:extLst>
                  <a:ext uri="{FF2B5EF4-FFF2-40B4-BE49-F238E27FC236}">
                    <a16:creationId xmlns:a16="http://schemas.microsoft.com/office/drawing/2014/main" id="{1965B9F4-B468-B74C-801E-4B92F57BBFA1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1B7C0F1-081F-4F49-9C95-DDEC19BDCA4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C820343-66F6-1449-910C-6F221EF2D6E1}"/>
                </a:ext>
              </a:extLst>
            </p:cNvPr>
            <p:cNvGrpSpPr/>
            <p:nvPr/>
          </p:nvGrpSpPr>
          <p:grpSpPr>
            <a:xfrm>
              <a:off x="518433" y="3938751"/>
              <a:ext cx="4172862" cy="282401"/>
              <a:chOff x="518433" y="3677875"/>
              <a:chExt cx="4172862" cy="282401"/>
            </a:xfrm>
          </p:grpSpPr>
          <p:sp>
            <p:nvSpPr>
              <p:cNvPr id="68" name="Rectangle: Rounded Corners 10">
                <a:extLst>
                  <a:ext uri="{FF2B5EF4-FFF2-40B4-BE49-F238E27FC236}">
                    <a16:creationId xmlns:a16="http://schemas.microsoft.com/office/drawing/2014/main" id="{749B685D-E5C7-AB4B-A850-52096BDCF991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FE8FBD6-2E1C-AD49-9F2E-E23A28E4FDEC}"/>
                  </a:ext>
                </a:extLst>
              </p:cNvPr>
              <p:cNvSpPr/>
              <p:nvPr/>
            </p:nvSpPr>
            <p:spPr>
              <a:xfrm>
                <a:off x="1155100" y="3677875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b="1" dirty="0"/>
                  <a:t>Data prep &amp;Experimentation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B9332AC-C838-734C-B7E7-9A0A56A12F51}"/>
                </a:ext>
              </a:extLst>
            </p:cNvPr>
            <p:cNvGrpSpPr/>
            <p:nvPr/>
          </p:nvGrpSpPr>
          <p:grpSpPr>
            <a:xfrm>
              <a:off x="518433" y="3425791"/>
              <a:ext cx="4201583" cy="1878727"/>
              <a:chOff x="518433" y="2961902"/>
              <a:chExt cx="4201583" cy="1878727"/>
            </a:xfrm>
          </p:grpSpPr>
          <p:sp>
            <p:nvSpPr>
              <p:cNvPr id="65" name="Rectangle: Rounded Corners 12">
                <a:extLst>
                  <a:ext uri="{FF2B5EF4-FFF2-40B4-BE49-F238E27FC236}">
                    <a16:creationId xmlns:a16="http://schemas.microsoft.com/office/drawing/2014/main" id="{A9B44B01-67E2-5B4B-AC9D-6FC98D2CDF1E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53EC86C-215B-9542-BC70-49564F53A0F6}"/>
                  </a:ext>
                </a:extLst>
              </p:cNvPr>
              <p:cNvSpPr/>
              <p:nvPr/>
            </p:nvSpPr>
            <p:spPr>
              <a:xfrm>
                <a:off x="1183821" y="2961902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b="1" dirty="0"/>
                  <a:t>Baseline Model</a:t>
                </a:r>
                <a:endParaRPr lang="en-US" sz="1600" b="1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347FA53C-859A-294E-B979-F7307FB4D842}"/>
              </a:ext>
            </a:extLst>
          </p:cNvPr>
          <p:cNvSpPr/>
          <p:nvPr/>
        </p:nvSpPr>
        <p:spPr>
          <a:xfrm>
            <a:off x="1160242" y="4456205"/>
            <a:ext cx="35361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precision , recall  and fbeta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A680E9B-1826-E847-A961-F1227E48929E}"/>
              </a:ext>
            </a:extLst>
          </p:cNvPr>
          <p:cNvSpPr/>
          <p:nvPr/>
        </p:nvSpPr>
        <p:spPr>
          <a:xfrm>
            <a:off x="1176577" y="4990436"/>
            <a:ext cx="35361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/>
              <a:t>solve the Imbalance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21959" y="814394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529918" y="1583032"/>
            <a:ext cx="7209726" cy="607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7030A0"/>
                </a:solidFill>
              </a:rPr>
              <a:t>XGBClassifier  (RandomizedSearchCV)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821149" y="2832014"/>
            <a:ext cx="622471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b="1" dirty="0"/>
              <a:t>F1:0.946</a:t>
            </a:r>
          </a:p>
        </p:txBody>
      </p:sp>
    </p:spTree>
    <p:extLst>
      <p:ext uri="{BB962C8B-B14F-4D97-AF65-F5344CB8AC3E}">
        <p14:creationId xmlns:p14="http://schemas.microsoft.com/office/powerpoint/2010/main" val="340640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79119" y="339783"/>
            <a:ext cx="7561991" cy="840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ROC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3AC07-2C37-4440-AD58-1CC59476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15" y="1179871"/>
            <a:ext cx="7793896" cy="541573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E180FB-B4DD-DA4E-B5C2-4A9501DA62B9}"/>
              </a:ext>
            </a:extLst>
          </p:cNvPr>
          <p:cNvGrpSpPr/>
          <p:nvPr/>
        </p:nvGrpSpPr>
        <p:grpSpPr>
          <a:xfrm>
            <a:off x="104332" y="914400"/>
            <a:ext cx="3566583" cy="5943600"/>
            <a:chOff x="117404" y="1951388"/>
            <a:chExt cx="3810340" cy="51979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DF9811-5321-7E4B-A1A9-CFEA4EBA9706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309584-2B32-BD4F-90D6-B0CC5A70C413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B357CA2D-6F7A-1546-B43A-0DD110D60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A3239BAD-B82B-734C-A2F2-3E0596E9D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8619CBE0-BD1B-2141-8926-6AA546690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495A0DA5-A822-6945-B11F-F1C45E41F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9E994AD0-17F5-F449-A759-D3A7B0AED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DFF93234-EAEC-8B49-881C-EA9200FAC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3D719917-F6C5-CB40-901F-768C9A2FC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04550C39-D4F4-9242-8F44-802868A3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CF5E39B7-F52C-B14A-B28E-A118D35AA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4">
                <a:extLst>
                  <a:ext uri="{FF2B5EF4-FFF2-40B4-BE49-F238E27FC236}">
                    <a16:creationId xmlns:a16="http://schemas.microsoft.com/office/drawing/2014/main" id="{11F3E252-8B84-D740-92B2-F3DA44AE7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345C49FD-1790-5D4C-8FDD-6253A8C9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18E53413-1136-2A4F-9CDD-A3E0BE7B7D4E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BEA90DC9-967C-7F49-8EC7-8D3B34410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BE4724-8945-C24D-9124-1E581349980A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7A5BF1-2FBE-6C4A-90AB-A24B6489326D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B65DD34-ABAD-3042-B1D5-94E4BC6D4966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862FC4D3-4456-E045-B5E1-8483AB60B629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EC44F104-47C6-4F43-892C-7C0E8D4F1807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90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27814" y="969996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Conclusion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83280D-BABF-A64D-B927-31364F65BB8C}"/>
              </a:ext>
            </a:extLst>
          </p:cNvPr>
          <p:cNvSpPr txBox="1"/>
          <p:nvPr/>
        </p:nvSpPr>
        <p:spPr>
          <a:xfrm>
            <a:off x="699982" y="2434091"/>
            <a:ext cx="48457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3055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randomforest and stacked is  the </a:t>
            </a:r>
            <a:r>
              <a:rPr lang="en-US" sz="1600" b="1" dirty="0">
                <a:solidFill>
                  <a:srgbClr val="030553"/>
                </a:solidFill>
              </a:rPr>
              <a:t>best model </a:t>
            </a:r>
            <a:endParaRPr lang="en-US" sz="1600" b="1" dirty="0">
              <a:solidFill>
                <a:srgbClr val="03055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D869678-2787-354A-A049-51092257EB9B}"/>
              </a:ext>
            </a:extLst>
          </p:cNvPr>
          <p:cNvSpPr txBox="1">
            <a:spLocks/>
          </p:cNvSpPr>
          <p:nvPr/>
        </p:nvSpPr>
        <p:spPr>
          <a:xfrm>
            <a:off x="296948" y="2939080"/>
            <a:ext cx="2653720" cy="777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randomforest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fbeta_score: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0.874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9D40D16-1C50-0348-8EF7-7E93777F45B0}"/>
              </a:ext>
            </a:extLst>
          </p:cNvPr>
          <p:cNvSpPr txBox="1">
            <a:spLocks/>
          </p:cNvSpPr>
          <p:nvPr/>
        </p:nvSpPr>
        <p:spPr>
          <a:xfrm>
            <a:off x="2891970" y="2940081"/>
            <a:ext cx="2653720" cy="777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stacked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fbeta_score:</a:t>
            </a:r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0.962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F6FEA-EA50-FE48-9B2B-E9291C1FE4A4}"/>
              </a:ext>
            </a:extLst>
          </p:cNvPr>
          <p:cNvSpPr txBox="1"/>
          <p:nvPr/>
        </p:nvSpPr>
        <p:spPr>
          <a:xfrm>
            <a:off x="699982" y="4167837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30553"/>
                </a:solidFill>
              </a:rPr>
              <a:t>solve the Imbalance Before model training(undersampling)</a:t>
            </a:r>
            <a:endParaRPr lang="en-US" sz="1600" i="1" dirty="0">
              <a:solidFill>
                <a:srgbClr val="030553"/>
              </a:solidFill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7D4E7-DABD-2448-AF70-A9067A6A3D5A}"/>
              </a:ext>
            </a:extLst>
          </p:cNvPr>
          <p:cNvSpPr/>
          <p:nvPr/>
        </p:nvSpPr>
        <p:spPr>
          <a:xfrm>
            <a:off x="699982" y="5064605"/>
            <a:ext cx="366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30553"/>
                </a:solidFill>
              </a:rPr>
              <a:t>XGBClassifier  (RandomizedSearchCV)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DE973-8926-694D-906F-5BDFBEA4D04D}"/>
              </a:ext>
            </a:extLst>
          </p:cNvPr>
          <p:cNvSpPr txBox="1"/>
          <p:nvPr/>
        </p:nvSpPr>
        <p:spPr>
          <a:xfrm>
            <a:off x="1106471" y="5570069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030553"/>
                </a:solidFill>
                <a:latin typeface="Segoe UI" panose="020B0502040204020203" pitchFamily="34" charset="0"/>
              </a:rPr>
              <a:t>F1: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0.946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5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178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EFE53F4-4CCC-C945-A4DA-4D1F7BF22CA5}"/>
              </a:ext>
            </a:extLst>
          </p:cNvPr>
          <p:cNvSpPr txBox="1"/>
          <p:nvPr/>
        </p:nvSpPr>
        <p:spPr>
          <a:xfrm>
            <a:off x="713852" y="1221642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Introduction</a:t>
            </a:r>
            <a:r>
              <a:rPr lang="en-US" dirty="0"/>
              <a:t>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C6C2D5-8FD0-7E4C-892E-89946100CA61}"/>
              </a:ext>
            </a:extLst>
          </p:cNvPr>
          <p:cNvSpPr txBox="1"/>
          <p:nvPr/>
        </p:nvSpPr>
        <p:spPr>
          <a:xfrm>
            <a:off x="381437" y="2927286"/>
            <a:ext cx="501007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1800" dirty="0"/>
              <a:t>Intended for HR analytics where companies can predict which employee is likely to leave this company based on several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6691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3ABD28-B2E7-764A-BB8B-012685FBA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47031"/>
              </p:ext>
            </p:extLst>
          </p:nvPr>
        </p:nvGraphicFramePr>
        <p:xfrm>
          <a:off x="363837" y="2004266"/>
          <a:ext cx="6654802" cy="383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401">
                  <a:extLst>
                    <a:ext uri="{9D8B030D-6E8A-4147-A177-3AD203B41FA5}">
                      <a16:colId xmlns:a16="http://schemas.microsoft.com/office/drawing/2014/main" val="3135779370"/>
                    </a:ext>
                  </a:extLst>
                </a:gridCol>
                <a:gridCol w="3327401">
                  <a:extLst>
                    <a:ext uri="{9D8B030D-6E8A-4147-A177-3AD203B41FA5}">
                      <a16:colId xmlns:a16="http://schemas.microsoft.com/office/drawing/2014/main" val="2390602378"/>
                    </a:ext>
                  </a:extLst>
                </a:gridCol>
              </a:tblGrid>
              <a:tr h="2469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87068"/>
                  </a:ext>
                </a:extLst>
              </a:tr>
              <a:tr h="246968">
                <a:tc>
                  <a:txBody>
                    <a:bodyPr/>
                    <a:lstStyle/>
                    <a:p>
                      <a:r>
                        <a:rPr lang="en-US" sz="1200" i="0" dirty="0"/>
                        <a:t>Satisfaction 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employee satisfaction level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94539"/>
                  </a:ext>
                </a:extLst>
              </a:tr>
              <a:tr h="246968">
                <a:tc>
                  <a:txBody>
                    <a:bodyPr/>
                    <a:lstStyle/>
                    <a:p>
                      <a:r>
                        <a:rPr lang="en-US" sz="1200" i="0" dirty="0"/>
                        <a:t>Last evaluation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employee last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64244"/>
                  </a:ext>
                </a:extLst>
              </a:tr>
              <a:tr h="246968">
                <a:tc>
                  <a:txBody>
                    <a:bodyPr/>
                    <a:lstStyle/>
                    <a:p>
                      <a:r>
                        <a:rPr lang="en-US" sz="1200" i="0" dirty="0"/>
                        <a:t>Number project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Number of employee projects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35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r>
                        <a:rPr lang="en-US" sz="1200" i="0" dirty="0"/>
                        <a:t>Average monthly hours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Average monthly hours spent by an employee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04718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r>
                        <a:rPr lang="en-US" sz="1200" i="0" dirty="0"/>
                        <a:t>Time spend company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How much time does he/she spend in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04193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r>
                        <a:rPr lang="en-US" sz="1200" i="0" dirty="0"/>
                        <a:t>Work accident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The number of accidents that occurred at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15476"/>
                  </a:ext>
                </a:extLst>
              </a:tr>
              <a:tr h="246968">
                <a:tc>
                  <a:txBody>
                    <a:bodyPr/>
                    <a:lstStyle/>
                    <a:p>
                      <a:r>
                        <a:rPr lang="en-US" sz="1200" i="0" dirty="0"/>
                        <a:t>left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Will he quit or continue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626737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r>
                        <a:rPr lang="en-US" sz="1200" i="0" dirty="0"/>
                        <a:t>promotion_last_5years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Did he have the promotion last 5 years?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44992"/>
                  </a:ext>
                </a:extLst>
              </a:tr>
              <a:tr h="432193">
                <a:tc>
                  <a:txBody>
                    <a:bodyPr/>
                    <a:lstStyle/>
                    <a:p>
                      <a:r>
                        <a:rPr lang="en-US" sz="1200" i="0" dirty="0"/>
                        <a:t>Department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In which department does he/she work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82549"/>
                  </a:ext>
                </a:extLst>
              </a:tr>
              <a:tr h="246968">
                <a:tc>
                  <a:txBody>
                    <a:bodyPr/>
                    <a:lstStyle/>
                    <a:p>
                      <a:r>
                        <a:rPr lang="en-US" sz="1200" i="0" dirty="0"/>
                        <a:t>Salary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/>
                        <a:t>How much is the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363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C10224-9C68-8B42-8B94-F388688C880E}"/>
              </a:ext>
            </a:extLst>
          </p:cNvPr>
          <p:cNvSpPr txBox="1"/>
          <p:nvPr/>
        </p:nvSpPr>
        <p:spPr>
          <a:xfrm>
            <a:off x="487547" y="490221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DESCRIBE DATA:</a:t>
            </a:r>
            <a:endParaRPr lang="en-US" sz="3200" i="1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28D17-ADC8-5A41-A94D-89BFED38DB61}"/>
              </a:ext>
            </a:extLst>
          </p:cNvPr>
          <p:cNvSpPr txBox="1"/>
          <p:nvPr/>
        </p:nvSpPr>
        <p:spPr>
          <a:xfrm>
            <a:off x="635685" y="1326735"/>
            <a:ext cx="53692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I have 10 columns and 14999 rows.</a:t>
            </a:r>
          </a:p>
        </p:txBody>
      </p:sp>
    </p:spTree>
    <p:extLst>
      <p:ext uri="{BB962C8B-B14F-4D97-AF65-F5344CB8AC3E}">
        <p14:creationId xmlns:p14="http://schemas.microsoft.com/office/powerpoint/2010/main" val="169029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336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7030A0"/>
                </a:solidFill>
              </a:rPr>
              <a:t>MOTIVATION</a:t>
            </a:r>
            <a:endParaRPr lang="en-US" sz="4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Employee behavior predicts who will stay and who will leave based on several characteristics.</a:t>
            </a:r>
          </a:p>
          <a:p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936485"/>
            <a:ext cx="3067397" cy="419259"/>
            <a:chOff x="7999616" y="3566010"/>
            <a:chExt cx="3067397" cy="41925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left :I would expect as a target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787509"/>
            <a:ext cx="3075334" cy="492443"/>
            <a:chOff x="7991679" y="4554108"/>
            <a:chExt cx="3075334" cy="492443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Features :All columns except  (left column)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883033-A8CB-B143-B7E8-27C44336B3B8}"/>
              </a:ext>
            </a:extLst>
          </p:cNvPr>
          <p:cNvGrpSpPr/>
          <p:nvPr/>
        </p:nvGrpSpPr>
        <p:grpSpPr>
          <a:xfrm>
            <a:off x="607063" y="814394"/>
            <a:ext cx="4430272" cy="6043606"/>
            <a:chOff x="117404" y="1951388"/>
            <a:chExt cx="3810340" cy="5197917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A42C517-7407-A145-8455-95B0FBA0896C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7689E2A-1443-A346-B573-34208D9B38AB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149" name="Freeform 5">
                <a:extLst>
                  <a:ext uri="{FF2B5EF4-FFF2-40B4-BE49-F238E27FC236}">
                    <a16:creationId xmlns:a16="http://schemas.microsoft.com/office/drawing/2014/main" id="{C08A79C2-120F-2447-9865-EC88DE3D7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6">
                <a:extLst>
                  <a:ext uri="{FF2B5EF4-FFF2-40B4-BE49-F238E27FC236}">
                    <a16:creationId xmlns:a16="http://schemas.microsoft.com/office/drawing/2014/main" id="{06478E31-B674-F24B-8818-33216F2F1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7">
                <a:extLst>
                  <a:ext uri="{FF2B5EF4-FFF2-40B4-BE49-F238E27FC236}">
                    <a16:creationId xmlns:a16="http://schemas.microsoft.com/office/drawing/2014/main" id="{E6A8AFBC-5121-304E-ADDE-89D88B748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">
                <a:extLst>
                  <a:ext uri="{FF2B5EF4-FFF2-40B4-BE49-F238E27FC236}">
                    <a16:creationId xmlns:a16="http://schemas.microsoft.com/office/drawing/2014/main" id="{07408885-2018-314F-915A-580738CCC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9">
                <a:extLst>
                  <a:ext uri="{FF2B5EF4-FFF2-40B4-BE49-F238E27FC236}">
                    <a16:creationId xmlns:a16="http://schemas.microsoft.com/office/drawing/2014/main" id="{0381A457-8020-DD4A-A637-4B191956F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">
                <a:extLst>
                  <a:ext uri="{FF2B5EF4-FFF2-40B4-BE49-F238E27FC236}">
                    <a16:creationId xmlns:a16="http://schemas.microsoft.com/office/drawing/2014/main" id="{614F01A3-C96A-4346-8328-1094B961F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">
                <a:extLst>
                  <a:ext uri="{FF2B5EF4-FFF2-40B4-BE49-F238E27FC236}">
                    <a16:creationId xmlns:a16="http://schemas.microsoft.com/office/drawing/2014/main" id="{B11947E6-D46D-BD4B-A1C5-C9FE580FB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2">
                <a:extLst>
                  <a:ext uri="{FF2B5EF4-FFF2-40B4-BE49-F238E27FC236}">
                    <a16:creationId xmlns:a16="http://schemas.microsoft.com/office/drawing/2014/main" id="{737F085D-B7A3-4C43-A882-B1D5E609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">
                <a:extLst>
                  <a:ext uri="{FF2B5EF4-FFF2-40B4-BE49-F238E27FC236}">
                    <a16:creationId xmlns:a16="http://schemas.microsoft.com/office/drawing/2014/main" id="{D5592921-8F99-854B-892C-F31CF0E4C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4">
                <a:extLst>
                  <a:ext uri="{FF2B5EF4-FFF2-40B4-BE49-F238E27FC236}">
                    <a16:creationId xmlns:a16="http://schemas.microsoft.com/office/drawing/2014/main" id="{4F785672-258D-5940-AF9F-44F28EF6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">
                <a:extLst>
                  <a:ext uri="{FF2B5EF4-FFF2-40B4-BE49-F238E27FC236}">
                    <a16:creationId xmlns:a16="http://schemas.microsoft.com/office/drawing/2014/main" id="{D91964D3-36EE-C949-9655-7C6B26CC4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6">
                <a:extLst>
                  <a:ext uri="{FF2B5EF4-FFF2-40B4-BE49-F238E27FC236}">
                    <a16:creationId xmlns:a16="http://schemas.microsoft.com/office/drawing/2014/main" id="{83EE2B65-060C-9444-BF7B-B4AC24E38EAF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7">
                <a:extLst>
                  <a:ext uri="{FF2B5EF4-FFF2-40B4-BE49-F238E27FC236}">
                    <a16:creationId xmlns:a16="http://schemas.microsoft.com/office/drawing/2014/main" id="{BC877553-1E76-5F4C-9F76-087F3994A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AD49009-5536-8E4B-BF01-0FA20D91CC4D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DE9F22-E492-9A4B-954D-48A5B22D55EE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Diamond 145">
              <a:extLst>
                <a:ext uri="{FF2B5EF4-FFF2-40B4-BE49-F238E27FC236}">
                  <a16:creationId xmlns:a16="http://schemas.microsoft.com/office/drawing/2014/main" id="{94A89A48-62C9-F84F-A800-6DE6D2F87DFF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B1EAC71D-5F1B-A147-B9CB-D2EFBEE1A0C6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5B8BBD31-8F4A-7B4E-AC4E-C1D3A6C061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621959" y="814394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EDA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188085"/>
            <a:ext cx="622471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The number of employees who left the company and the number of those who stayed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377B9-8819-F744-8DD9-038782986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80" y="2287011"/>
            <a:ext cx="6264910" cy="42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79119" y="33978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EDA</a:t>
            </a:r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45264-CF50-7145-88D8-CE496B8C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32" y="474921"/>
            <a:ext cx="6428328" cy="61598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28B9C3-46CD-7F4D-9D8A-8C8F2E3285A4}"/>
              </a:ext>
            </a:extLst>
          </p:cNvPr>
          <p:cNvSpPr/>
          <p:nvPr/>
        </p:nvSpPr>
        <p:spPr>
          <a:xfrm>
            <a:off x="579119" y="1867527"/>
            <a:ext cx="3433074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The relationship between target and </a:t>
            </a:r>
            <a:r>
              <a:rPr lang="en-US" sz="3200" i="1" dirty="0">
                <a:solidFill>
                  <a:srgbClr val="002060"/>
                </a:solidFill>
                <a:cs typeface="Segoe UI" panose="020B0502040204020203" pitchFamily="34" charset="0"/>
              </a:rPr>
              <a:t>Features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3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548845" y="1821121"/>
            <a:ext cx="4845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Train score: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548845" y="2295807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0.767</a:t>
            </a:r>
            <a:endParaRPr lang="en-US" sz="1400" b="1" i="1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89F122-3668-294D-9351-0C53CDB782F8}"/>
              </a:ext>
            </a:extLst>
          </p:cNvPr>
          <p:cNvSpPr txBox="1"/>
          <p:nvPr/>
        </p:nvSpPr>
        <p:spPr>
          <a:xfrm>
            <a:off x="548845" y="674411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Baseline Model</a:t>
            </a:r>
          </a:p>
          <a:p>
            <a:endParaRPr lang="en-US" sz="3200" i="1" dirty="0">
              <a:solidFill>
                <a:srgbClr val="7030A0"/>
              </a:solidFill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C4A4A3-39D6-A44E-8CC5-521355B8B563}"/>
              </a:ext>
            </a:extLst>
          </p:cNvPr>
          <p:cNvSpPr/>
          <p:nvPr/>
        </p:nvSpPr>
        <p:spPr>
          <a:xfrm>
            <a:off x="573292" y="328127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0.754</a:t>
            </a:r>
            <a:endParaRPr lang="en-US" sz="1400" b="1" i="1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BFD363-B4BA-D54D-99FD-4A07C328B630}"/>
              </a:ext>
            </a:extLst>
          </p:cNvPr>
          <p:cNvSpPr txBox="1"/>
          <p:nvPr/>
        </p:nvSpPr>
        <p:spPr>
          <a:xfrm>
            <a:off x="527814" y="2755814"/>
            <a:ext cx="4845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test score: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39064-856F-6B45-9CDE-B4DE2B90D9A8}"/>
              </a:ext>
            </a:extLst>
          </p:cNvPr>
          <p:cNvSpPr txBox="1"/>
          <p:nvPr/>
        </p:nvSpPr>
        <p:spPr>
          <a:xfrm>
            <a:off x="573292" y="3741296"/>
            <a:ext cx="48457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fbeta_score: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42EC5-27D5-A14E-80B1-F9FB3E2D770D}"/>
              </a:ext>
            </a:extLst>
          </p:cNvPr>
          <p:cNvSpPr/>
          <p:nvPr/>
        </p:nvSpPr>
        <p:spPr>
          <a:xfrm>
            <a:off x="585516" y="426287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0.415</a:t>
            </a:r>
            <a:endParaRPr lang="en-US" sz="1400" b="1" i="1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6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id-ID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Experimentation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7219583" y="1786565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5296149" y="1271394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4F9816-D761-44CD-80AC-A13A6A2BF4F4}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Ov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Ov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7" name="Freef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3702234" y="1741286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7756792" y="5095762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547843" y="3274307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</a:extLst>
          </p:cNvPr>
          <p:cNvGrpSpPr/>
          <p:nvPr/>
        </p:nvGrpSpPr>
        <p:grpSpPr>
          <a:xfrm>
            <a:off x="9453913" y="5219583"/>
            <a:ext cx="1786698" cy="1000217"/>
            <a:chOff x="9650576" y="4157408"/>
            <a:chExt cx="1779424" cy="960573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Expr1: with All the data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50576" y="4625538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0.7901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0.7806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</a:extLst>
          </p:cNvPr>
          <p:cNvGrpSpPr/>
          <p:nvPr/>
        </p:nvGrpSpPr>
        <p:grpSpPr>
          <a:xfrm>
            <a:off x="9386928" y="3345888"/>
            <a:ext cx="1598853" cy="1322865"/>
            <a:chOff x="9695998" y="4157408"/>
            <a:chExt cx="1734002" cy="1322865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Expr2: with scaling(minmax</a:t>
              </a:r>
            </a:p>
            <a:p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scaler) 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0.7908</a:t>
              </a:r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0.7853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</a:extLst>
          </p:cNvPr>
          <p:cNvGrpSpPr/>
          <p:nvPr/>
        </p:nvGrpSpPr>
        <p:grpSpPr>
          <a:xfrm>
            <a:off x="4812506" y="364173"/>
            <a:ext cx="2269717" cy="839562"/>
            <a:chOff x="1427303" y="2203556"/>
            <a:chExt cx="1910037" cy="777650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76763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Expr4 Decisio trees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742736" y="2488763"/>
              <a:ext cx="159460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score:1.0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0.971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</a:extLst>
          </p:cNvPr>
          <p:cNvGrpSpPr/>
          <p:nvPr/>
        </p:nvGrpSpPr>
        <p:grpSpPr>
          <a:xfrm>
            <a:off x="1707398" y="1246117"/>
            <a:ext cx="1598853" cy="1322865"/>
            <a:chOff x="9695998" y="4157408"/>
            <a:chExt cx="1734002" cy="1322865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Expe5: using GridsearchCV to Decision trees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0.9839</a:t>
              </a:r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0.975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</a:extLst>
          </p:cNvPr>
          <p:cNvGrpSpPr/>
          <p:nvPr/>
        </p:nvGrpSpPr>
        <p:grpSpPr>
          <a:xfrm>
            <a:off x="8044342" y="1570411"/>
            <a:ext cx="4284026" cy="764075"/>
            <a:chOff x="9379627" y="4410753"/>
            <a:chExt cx="2371352" cy="764075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/>
                <a:t>Expr3: using grid search Logistic Regression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0.7908</a:t>
              </a:r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0.7853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25ACD8C-6A25-E94B-B47E-1BC130E49D60}"/>
              </a:ext>
            </a:extLst>
          </p:cNvPr>
          <p:cNvGrpSpPr/>
          <p:nvPr/>
        </p:nvGrpSpPr>
        <p:grpSpPr>
          <a:xfrm>
            <a:off x="3086753" y="3152546"/>
            <a:ext cx="1397000" cy="1397000"/>
            <a:chOff x="3438525" y="2143125"/>
            <a:chExt cx="1397000" cy="1397000"/>
          </a:xfrm>
        </p:grpSpPr>
        <p:sp>
          <p:nvSpPr>
            <p:cNvPr id="132" name="Freeform 25">
              <a:extLst>
                <a:ext uri="{FF2B5EF4-FFF2-40B4-BE49-F238E27FC236}">
                  <a16:creationId xmlns:a16="http://schemas.microsoft.com/office/drawing/2014/main" id="{21C2E397-B7F5-D546-8D0B-33091A6E5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B053D36-F9E4-7240-A058-1440FDEB1526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34" name="Freeform 49">
                <a:extLst>
                  <a:ext uri="{FF2B5EF4-FFF2-40B4-BE49-F238E27FC236}">
                    <a16:creationId xmlns:a16="http://schemas.microsoft.com/office/drawing/2014/main" id="{E6780550-AF60-1547-8894-82E5A027E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50">
                <a:extLst>
                  <a:ext uri="{FF2B5EF4-FFF2-40B4-BE49-F238E27FC236}">
                    <a16:creationId xmlns:a16="http://schemas.microsoft.com/office/drawing/2014/main" id="{33CC1A1A-23A9-F343-9DBA-21B357A65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Oval 51">
                <a:extLst>
                  <a:ext uri="{FF2B5EF4-FFF2-40B4-BE49-F238E27FC236}">
                    <a16:creationId xmlns:a16="http://schemas.microsoft.com/office/drawing/2014/main" id="{4ED25051-47EC-E140-985D-BD3C1ED44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52">
                <a:extLst>
                  <a:ext uri="{FF2B5EF4-FFF2-40B4-BE49-F238E27FC236}">
                    <a16:creationId xmlns:a16="http://schemas.microsoft.com/office/drawing/2014/main" id="{56CC1659-DD6B-6A44-A546-DA6FF12CF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53">
                <a:extLst>
                  <a:ext uri="{FF2B5EF4-FFF2-40B4-BE49-F238E27FC236}">
                    <a16:creationId xmlns:a16="http://schemas.microsoft.com/office/drawing/2014/main" id="{3F7630EA-58E4-B34E-8776-08F20DA7D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54">
                <a:extLst>
                  <a:ext uri="{FF2B5EF4-FFF2-40B4-BE49-F238E27FC236}">
                    <a16:creationId xmlns:a16="http://schemas.microsoft.com/office/drawing/2014/main" id="{5591D84C-70EC-B64B-AE37-CDEF4077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Oval 55">
                <a:extLst>
                  <a:ext uri="{FF2B5EF4-FFF2-40B4-BE49-F238E27FC236}">
                    <a16:creationId xmlns:a16="http://schemas.microsoft.com/office/drawing/2014/main" id="{03CEE77F-D070-5D4B-88E3-7D3A686EF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1" name="Freeform 56">
                <a:extLst>
                  <a:ext uri="{FF2B5EF4-FFF2-40B4-BE49-F238E27FC236}">
                    <a16:creationId xmlns:a16="http://schemas.microsoft.com/office/drawing/2014/main" id="{077F007D-933A-C943-870E-D0947BC27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57">
                <a:extLst>
                  <a:ext uri="{FF2B5EF4-FFF2-40B4-BE49-F238E27FC236}">
                    <a16:creationId xmlns:a16="http://schemas.microsoft.com/office/drawing/2014/main" id="{C277D847-1D24-E848-83AE-5521A386F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3" name="Freeform 58">
                <a:extLst>
                  <a:ext uri="{FF2B5EF4-FFF2-40B4-BE49-F238E27FC236}">
                    <a16:creationId xmlns:a16="http://schemas.microsoft.com/office/drawing/2014/main" id="{35E4CBB3-8D87-3848-B207-7052028F5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9" name="Oval 59">
                <a:extLst>
                  <a:ext uri="{FF2B5EF4-FFF2-40B4-BE49-F238E27FC236}">
                    <a16:creationId xmlns:a16="http://schemas.microsoft.com/office/drawing/2014/main" id="{81D93C01-C6F5-1E44-A1F1-C2EFD6A8E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60">
                <a:extLst>
                  <a:ext uri="{FF2B5EF4-FFF2-40B4-BE49-F238E27FC236}">
                    <a16:creationId xmlns:a16="http://schemas.microsoft.com/office/drawing/2014/main" id="{4031E918-C8E0-204D-A1A9-3C22310A5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Line 61">
                <a:extLst>
                  <a:ext uri="{FF2B5EF4-FFF2-40B4-BE49-F238E27FC236}">
                    <a16:creationId xmlns:a16="http://schemas.microsoft.com/office/drawing/2014/main" id="{2EB547B4-1C7D-8141-BDE7-66F45D1F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8" name="Line 62">
                <a:extLst>
                  <a:ext uri="{FF2B5EF4-FFF2-40B4-BE49-F238E27FC236}">
                    <a16:creationId xmlns:a16="http://schemas.microsoft.com/office/drawing/2014/main" id="{9198DCE6-FA9B-254D-8722-20D7DE1BF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5E5A580-0589-7C45-823D-6FB9412D238C}"/>
              </a:ext>
            </a:extLst>
          </p:cNvPr>
          <p:cNvGrpSpPr/>
          <p:nvPr/>
        </p:nvGrpSpPr>
        <p:grpSpPr>
          <a:xfrm>
            <a:off x="939779" y="3162300"/>
            <a:ext cx="1599911" cy="1076644"/>
            <a:chOff x="9694851" y="4157408"/>
            <a:chExt cx="1735149" cy="1076644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355E9BC-7559-874F-860F-9315846CF628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Expe6:Random forest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EAACA92-B3FA-D142-B647-E8B1BD234CB4}"/>
                </a:ext>
              </a:extLst>
            </p:cNvPr>
            <p:cNvSpPr/>
            <p:nvPr/>
          </p:nvSpPr>
          <p:spPr>
            <a:xfrm>
              <a:off x="9694851" y="4741609"/>
              <a:ext cx="17293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0.9998</a:t>
              </a:r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0.9823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F4045BD-2649-C149-9564-0C834F72F578}"/>
              </a:ext>
            </a:extLst>
          </p:cNvPr>
          <p:cNvGrpSpPr/>
          <p:nvPr/>
        </p:nvGrpSpPr>
        <p:grpSpPr>
          <a:xfrm>
            <a:off x="790507" y="5025548"/>
            <a:ext cx="1598853" cy="1322865"/>
            <a:chOff x="9695998" y="4157408"/>
            <a:chExt cx="1734002" cy="132286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0DA3AF7-7FA8-B443-8735-4D352BDEE43A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id-ID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Expe7:using GridsearchCV to Random forest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35DD2B0F-1ADE-6648-9007-F5E22030D6CD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Train score:</a:t>
              </a:r>
              <a:r>
                <a:rPr lang="en-US" sz="1600" dirty="0"/>
                <a:t>0.9912</a:t>
              </a:r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 </a:t>
              </a:r>
            </a:p>
            <a:p>
              <a:r>
                <a:rPr lang="en-US" sz="1600" i="1" dirty="0">
                  <a:solidFill>
                    <a:srgbClr val="002060"/>
                  </a:solidFill>
                  <a:cs typeface="Segoe UI" panose="020B0502040204020203" pitchFamily="34" charset="0"/>
                </a:rPr>
                <a:t>test score: </a:t>
              </a:r>
              <a:r>
                <a:rPr lang="en-US" sz="1600" dirty="0"/>
                <a:t>0.9796</a:t>
              </a:r>
              <a:endParaRPr lang="en-US" sz="1600" i="1" dirty="0">
                <a:solidFill>
                  <a:srgbClr val="002060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1DFCCEC-CF9F-AE41-8AB4-3DDC90C0CCD5}"/>
              </a:ext>
            </a:extLst>
          </p:cNvPr>
          <p:cNvGrpSpPr/>
          <p:nvPr/>
        </p:nvGrpSpPr>
        <p:grpSpPr>
          <a:xfrm>
            <a:off x="3012559" y="5075237"/>
            <a:ext cx="1271588" cy="1273175"/>
            <a:chOff x="2690812" y="4162425"/>
            <a:chExt cx="1271588" cy="1273175"/>
          </a:xfrm>
        </p:grpSpPr>
        <p:sp>
          <p:nvSpPr>
            <p:cNvPr id="236" name="Oval 24">
              <a:extLst>
                <a:ext uri="{FF2B5EF4-FFF2-40B4-BE49-F238E27FC236}">
                  <a16:creationId xmlns:a16="http://schemas.microsoft.com/office/drawing/2014/main" id="{0ED34673-C684-304C-8F1F-1D1753EAB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4A9378C-C7D6-6041-94D2-D3E3CE075239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238" name="Freeform 258">
                <a:extLst>
                  <a:ext uri="{FF2B5EF4-FFF2-40B4-BE49-F238E27FC236}">
                    <a16:creationId xmlns:a16="http://schemas.microsoft.com/office/drawing/2014/main" id="{0A7EB1D9-7350-C544-8EB8-8FE7E9E49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9" name="Freeform 259">
                <a:extLst>
                  <a:ext uri="{FF2B5EF4-FFF2-40B4-BE49-F238E27FC236}">
                    <a16:creationId xmlns:a16="http://schemas.microsoft.com/office/drawing/2014/main" id="{E690E792-BA4D-744B-A08C-BF433688B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0" name="Freeform 260">
                <a:extLst>
                  <a:ext uri="{FF2B5EF4-FFF2-40B4-BE49-F238E27FC236}">
                    <a16:creationId xmlns:a16="http://schemas.microsoft.com/office/drawing/2014/main" id="{E5D7F8F4-4F20-4F4A-8423-99D65436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1" name="Line 261">
                <a:extLst>
                  <a:ext uri="{FF2B5EF4-FFF2-40B4-BE49-F238E27FC236}">
                    <a16:creationId xmlns:a16="http://schemas.microsoft.com/office/drawing/2014/main" id="{AB7AAF59-0D9E-C447-8BEB-8699C5838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2" name="Line 262">
                <a:extLst>
                  <a:ext uri="{FF2B5EF4-FFF2-40B4-BE49-F238E27FC236}">
                    <a16:creationId xmlns:a16="http://schemas.microsoft.com/office/drawing/2014/main" id="{6DDA51B4-F4D9-5F41-A288-CE22B0F9F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3" name="Line 263">
                <a:extLst>
                  <a:ext uri="{FF2B5EF4-FFF2-40B4-BE49-F238E27FC236}">
                    <a16:creationId xmlns:a16="http://schemas.microsoft.com/office/drawing/2014/main" id="{094D71A1-367E-6141-ADF3-7B8FB1FDB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44" name="Oval 264">
                <a:extLst>
                  <a:ext uri="{FF2B5EF4-FFF2-40B4-BE49-F238E27FC236}">
                    <a16:creationId xmlns:a16="http://schemas.microsoft.com/office/drawing/2014/main" id="{1A71A07A-6A99-8D4E-AFF9-96AC979AF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5" name="Oval 265">
                <a:extLst>
                  <a:ext uri="{FF2B5EF4-FFF2-40B4-BE49-F238E27FC236}">
                    <a16:creationId xmlns:a16="http://schemas.microsoft.com/office/drawing/2014/main" id="{822F049D-407E-CA4E-83A5-2D3E320F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6" name="Oval 266">
                <a:extLst>
                  <a:ext uri="{FF2B5EF4-FFF2-40B4-BE49-F238E27FC236}">
                    <a16:creationId xmlns:a16="http://schemas.microsoft.com/office/drawing/2014/main" id="{6AEB1746-0636-A446-B61C-6A3B5F7D9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7" name="Freeform 267">
                <a:extLst>
                  <a:ext uri="{FF2B5EF4-FFF2-40B4-BE49-F238E27FC236}">
                    <a16:creationId xmlns:a16="http://schemas.microsoft.com/office/drawing/2014/main" id="{AE1C7734-E5AA-5A4F-8568-CDB678397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608</Words>
  <Application>Microsoft Macintosh PowerPoint</Application>
  <PresentationFormat>Widescreen</PresentationFormat>
  <Paragraphs>142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 pramadita</dc:creator>
  <cp:lastModifiedBy>Microsoft Office User</cp:lastModifiedBy>
  <cp:revision>81</cp:revision>
  <dcterms:created xsi:type="dcterms:W3CDTF">2018-01-29T07:36:00Z</dcterms:created>
  <dcterms:modified xsi:type="dcterms:W3CDTF">2021-12-19T08:32:25Z</dcterms:modified>
</cp:coreProperties>
</file>