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Barlow Semi Condensed Light"/>
      <p:regular r:id="rId56"/>
      <p:bold r:id="rId57"/>
      <p:italic r:id="rId58"/>
      <p:boldItalic r:id="rId59"/>
    </p:embeddedFont>
    <p:embeddedFont>
      <p:font typeface="Fjalla One"/>
      <p:regular r:id="rId60"/>
    </p:embeddedFont>
    <p:embeddedFont>
      <p:font typeface="Barlow Semi Condensed Medium"/>
      <p:regular r:id="rId61"/>
      <p:bold r:id="rId62"/>
      <p:italic r:id="rId63"/>
      <p:boldItalic r:id="rId64"/>
    </p:embeddedFont>
    <p:embeddedFont>
      <p:font typeface="Barlow Semi Condensed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6CF26A-7A82-4DFA-AE9E-5DECABC0F407}">
  <a:tblStyle styleId="{D06CF26A-7A82-4DFA-AE9E-5DECABC0F4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SemiCondensedMedium-bold.fntdata"/><Relationship Id="rId61" Type="http://schemas.openxmlformats.org/officeDocument/2006/relationships/font" Target="fonts/BarlowSemiCondensedMedium-regular.fntdata"/><Relationship Id="rId20" Type="http://schemas.openxmlformats.org/officeDocument/2006/relationships/slide" Target="slides/slide15.xml"/><Relationship Id="rId64" Type="http://schemas.openxmlformats.org/officeDocument/2006/relationships/font" Target="fonts/BarlowSemiCondensedMedium-boldItalic.fntdata"/><Relationship Id="rId63" Type="http://schemas.openxmlformats.org/officeDocument/2006/relationships/font" Target="fonts/BarlowSemiCondensedMedium-italic.fntdata"/><Relationship Id="rId22" Type="http://schemas.openxmlformats.org/officeDocument/2006/relationships/slide" Target="slides/slide17.xml"/><Relationship Id="rId66" Type="http://schemas.openxmlformats.org/officeDocument/2006/relationships/font" Target="fonts/BarlowSemiCondensed-bold.fntdata"/><Relationship Id="rId21" Type="http://schemas.openxmlformats.org/officeDocument/2006/relationships/slide" Target="slides/slide16.xml"/><Relationship Id="rId65" Type="http://schemas.openxmlformats.org/officeDocument/2006/relationships/font" Target="fonts/BarlowSemiCondensed-regular.fntdata"/><Relationship Id="rId24" Type="http://schemas.openxmlformats.org/officeDocument/2006/relationships/slide" Target="slides/slide19.xml"/><Relationship Id="rId68" Type="http://schemas.openxmlformats.org/officeDocument/2006/relationships/font" Target="fonts/BarlowSemiCondensed-boldItalic.fntdata"/><Relationship Id="rId23" Type="http://schemas.openxmlformats.org/officeDocument/2006/relationships/slide" Target="slides/slide18.xml"/><Relationship Id="rId67" Type="http://schemas.openxmlformats.org/officeDocument/2006/relationships/font" Target="fonts/BarlowSemiCondensed-italic.fntdata"/><Relationship Id="rId60" Type="http://schemas.openxmlformats.org/officeDocument/2006/relationships/font" Target="fonts/FjallaOne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BarlowSemiCondensedLight-bold.fntdata"/><Relationship Id="rId12" Type="http://schemas.openxmlformats.org/officeDocument/2006/relationships/slide" Target="slides/slide7.xml"/><Relationship Id="rId56" Type="http://schemas.openxmlformats.org/officeDocument/2006/relationships/font" Target="fonts/BarlowSemiCondensedLight-regular.fntdata"/><Relationship Id="rId15" Type="http://schemas.openxmlformats.org/officeDocument/2006/relationships/slide" Target="slides/slide10.xml"/><Relationship Id="rId59" Type="http://schemas.openxmlformats.org/officeDocument/2006/relationships/font" Target="fonts/BarlowSemiCondensed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BarlowSemiCondensed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10a5b130b29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10a5b130b2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0a5b130b2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0a5b130b2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0a5b130b2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0a5b130b2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10a5b130b2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10a5b130b2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0a5b130b29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10a5b130b2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10a5b130b2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10a5b130b2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10a5b130b29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10a5b130b29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10a5b130b29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10a5b130b29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10a5b130b29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10a5b130b29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10a5b130b29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10a5b130b29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8714a43093_3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8714a43093_3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g10a5bf57f3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0" name="Google Shape;2400;g10a5bf57f3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0a5bf57f3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0a5bf57f3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10a5b130b29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1" name="Google Shape;2491;g10a5b130b29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0a5bf57f3f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10a5bf57f3f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10a5b130b29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10a5b130b29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10a5b130b29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10a5b130b29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10a5b130b29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10a5b130b29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86fa6133bc_4_2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9" name="Google Shape;2599;g86fa6133bc_4_2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10a5bf57f3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10a5bf57f3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g10a5bf57f3f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9" name="Google Shape;2639;g10a5bf57f3f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0a5bf57f3f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10a5bf57f3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10a5bf57f3f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10a5bf57f3f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10a5bf57f3f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2" name="Google Shape;2732;g10a5bf57f3f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10a5b130b29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10a5b130b29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10a5b130b29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10a5b130b29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8714a43093_3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8714a43093_3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0a5bf57f3f_4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0a5bf57f3f_4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g10a5bf57f3f_4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Google Shape;2811;g10a5bf57f3f_4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g10a5bf57f3f_4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7" name="Google Shape;2817;g10a5bf57f3f_4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g10a5bf57f3f_4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3" name="Google Shape;2823;g10a5bf57f3f_4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a5bf57f3f_4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a5bf57f3f_4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8714a43093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4" name="Google Shape;2834;g8714a43093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g10a5bf57f3f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8" name="Google Shape;2848;g10a5bf57f3f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g8714a43093_5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4" name="Google Shape;2854;g8714a43093_5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10a5b130b29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1" name="Google Shape;2861;g10a5b130b29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g10a5bf57f3f_4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2" name="Google Shape;2892;g10a5bf57f3f_4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10b434f6b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10b434f6b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g8714a43093_5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8" name="Google Shape;2898;g8714a43093_5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10b434f6b5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10b434f6b5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0b434f6b5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0b434f6b5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10b44cd0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10b44cd0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874199" y="1395520"/>
            <a:ext cx="3638700" cy="26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Research</a:t>
            </a:r>
            <a:r>
              <a:rPr lang="en" sz="5000"/>
              <a:t> Popularity Prediction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3" name="Google Shape;2233;p42"/>
          <p:cNvCxnSpPr/>
          <p:nvPr/>
        </p:nvCxnSpPr>
        <p:spPr>
          <a:xfrm>
            <a:off x="4844473" y="2927434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4" name="Google Shape;2234;p42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flow </a:t>
            </a:r>
            <a:r>
              <a:rPr lang="en"/>
              <a:t> </a:t>
            </a:r>
            <a:endParaRPr/>
          </a:p>
        </p:txBody>
      </p:sp>
      <p:sp>
        <p:nvSpPr>
          <p:cNvPr id="2235" name="Google Shape;2235;p42"/>
          <p:cNvSpPr txBox="1"/>
          <p:nvPr/>
        </p:nvSpPr>
        <p:spPr>
          <a:xfrm>
            <a:off x="626900" y="1469855"/>
            <a:ext cx="14853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Removed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non-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english articles.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6" name="Google Shape;2236;p42"/>
          <p:cNvSpPr txBox="1"/>
          <p:nvPr/>
        </p:nvSpPr>
        <p:spPr>
          <a:xfrm>
            <a:off x="2890679" y="1720587"/>
            <a:ext cx="1485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Text Preprocessing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7" name="Google Shape;2237;p42"/>
          <p:cNvSpPr txBox="1"/>
          <p:nvPr/>
        </p:nvSpPr>
        <p:spPr>
          <a:xfrm>
            <a:off x="1722906" y="3415331"/>
            <a:ext cx="1485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Removed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nulls from abstract column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8" name="Google Shape;2238;p42"/>
          <p:cNvSpPr txBox="1"/>
          <p:nvPr/>
        </p:nvSpPr>
        <p:spPr>
          <a:xfrm>
            <a:off x="3914900" y="3415322"/>
            <a:ext cx="1485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Pos and Tokenization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39" name="Google Shape;2239;p42"/>
          <p:cNvGrpSpPr/>
          <p:nvPr/>
        </p:nvGrpSpPr>
        <p:grpSpPr>
          <a:xfrm>
            <a:off x="1038355" y="2401818"/>
            <a:ext cx="3948640" cy="1023605"/>
            <a:chOff x="1621724" y="2106974"/>
            <a:chExt cx="5900539" cy="1517351"/>
          </a:xfrm>
        </p:grpSpPr>
        <p:grpSp>
          <p:nvGrpSpPr>
            <p:cNvPr id="2240" name="Google Shape;2240;p42"/>
            <p:cNvGrpSpPr/>
            <p:nvPr/>
          </p:nvGrpSpPr>
          <p:grpSpPr>
            <a:xfrm>
              <a:off x="2604781" y="2884996"/>
              <a:ext cx="4021755" cy="519"/>
              <a:chOff x="3762454" y="2553002"/>
              <a:chExt cx="1121578" cy="145"/>
            </a:xfrm>
          </p:grpSpPr>
          <p:cxnSp>
            <p:nvCxnSpPr>
              <p:cNvPr id="2241" name="Google Shape;2241;p42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2" name="Google Shape;2242;p42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3" name="Google Shape;2243;p42"/>
              <p:cNvCxnSpPr>
                <a:stCxn id="2244" idx="6"/>
                <a:endCxn id="2245" idx="2"/>
              </p:cNvCxnSpPr>
              <p:nvPr/>
            </p:nvCxnSpPr>
            <p:spPr>
              <a:xfrm>
                <a:off x="3762454" y="2553146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246" name="Google Shape;2246;p42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47" name="Google Shape;2247;p42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245" name="Google Shape;2245;p42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42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49" name="Google Shape;2249;p42"/>
            <p:cNvCxnSpPr>
              <a:stCxn id="2250" idx="0"/>
            </p:cNvCxnSpPr>
            <p:nvPr/>
          </p:nvCxnSpPr>
          <p:spPr>
            <a:xfrm rot="10800000">
              <a:off x="5391605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51" name="Google Shape;2251;p42"/>
            <p:cNvGrpSpPr/>
            <p:nvPr/>
          </p:nvGrpSpPr>
          <p:grpSpPr>
            <a:xfrm>
              <a:off x="4899976" y="2393376"/>
              <a:ext cx="983218" cy="983218"/>
              <a:chOff x="4987056" y="2480342"/>
              <a:chExt cx="809100" cy="809100"/>
            </a:xfrm>
          </p:grpSpPr>
          <p:sp>
            <p:nvSpPr>
              <p:cNvPr id="2252" name="Google Shape;2252;p42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42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53" name="Google Shape;2253;p42"/>
            <p:cNvCxnSpPr/>
            <p:nvPr/>
          </p:nvCxnSpPr>
          <p:spPr>
            <a:xfrm>
              <a:off x="7031106" y="3186309"/>
              <a:ext cx="0" cy="35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54" name="Google Shape;2254;p42"/>
            <p:cNvGrpSpPr/>
            <p:nvPr/>
          </p:nvGrpSpPr>
          <p:grpSpPr>
            <a:xfrm>
              <a:off x="6539045" y="2393178"/>
              <a:ext cx="983218" cy="983218"/>
              <a:chOff x="6626363" y="2480342"/>
              <a:chExt cx="809100" cy="809100"/>
            </a:xfrm>
          </p:grpSpPr>
          <p:sp>
            <p:nvSpPr>
              <p:cNvPr id="2255" name="Google Shape;2255;p42"/>
              <p:cNvSpPr/>
              <p:nvPr/>
            </p:nvSpPr>
            <p:spPr>
              <a:xfrm>
                <a:off x="6626363" y="2480342"/>
                <a:ext cx="809100" cy="8091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2"/>
              <p:cNvSpPr/>
              <p:nvPr/>
            </p:nvSpPr>
            <p:spPr>
              <a:xfrm>
                <a:off x="6729729" y="2583719"/>
                <a:ext cx="602400" cy="6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57" name="Google Shape;2257;p42"/>
            <p:cNvCxnSpPr>
              <a:stCxn id="2258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59" name="Google Shape;2259;p42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244" name="Google Shape;2244;p42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2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0" name="Google Shape;2260;p42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4" name="Google Shape;2264;p42"/>
          <p:cNvSpPr txBox="1"/>
          <p:nvPr/>
        </p:nvSpPr>
        <p:spPr>
          <a:xfrm>
            <a:off x="1133787" y="2818022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65" name="Google Shape;2265;p42"/>
          <p:cNvSpPr txBox="1"/>
          <p:nvPr/>
        </p:nvSpPr>
        <p:spPr>
          <a:xfrm>
            <a:off x="2229783" y="2831733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66" name="Google Shape;2266;p42"/>
          <p:cNvSpPr txBox="1"/>
          <p:nvPr/>
        </p:nvSpPr>
        <p:spPr>
          <a:xfrm>
            <a:off x="3325778" y="2831733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67" name="Google Shape;2267;p42"/>
          <p:cNvSpPr txBox="1"/>
          <p:nvPr/>
        </p:nvSpPr>
        <p:spPr>
          <a:xfrm>
            <a:off x="4421773" y="2831733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268" name="Google Shape;2268;p42"/>
          <p:cNvGrpSpPr/>
          <p:nvPr/>
        </p:nvGrpSpPr>
        <p:grpSpPr>
          <a:xfrm>
            <a:off x="5327669" y="2449859"/>
            <a:ext cx="1754916" cy="1023604"/>
            <a:chOff x="1621724" y="2106975"/>
            <a:chExt cx="2622409" cy="1517350"/>
          </a:xfrm>
        </p:grpSpPr>
        <p:cxnSp>
          <p:nvCxnSpPr>
            <p:cNvPr id="2269" name="Google Shape;2269;p42"/>
            <p:cNvCxnSpPr>
              <a:stCxn id="2270" idx="6"/>
              <a:endCxn id="2271" idx="2"/>
            </p:cNvCxnSpPr>
            <p:nvPr/>
          </p:nvCxnSpPr>
          <p:spPr>
            <a:xfrm flipH="1" rot="10800000">
              <a:off x="2604781" y="2885215"/>
              <a:ext cx="65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42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73" name="Google Shape;2273;p42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271" name="Google Shape;2271;p42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42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75" name="Google Shape;2275;p42"/>
            <p:cNvCxnSpPr>
              <a:stCxn id="2276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77" name="Google Shape;2277;p42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270" name="Google Shape;2270;p42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42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8" name="Google Shape;2278;p42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2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0" name="Google Shape;2280;p42"/>
          <p:cNvSpPr txBox="1"/>
          <p:nvPr/>
        </p:nvSpPr>
        <p:spPr>
          <a:xfrm>
            <a:off x="4724725" y="2012375"/>
            <a:ext cx="190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Removed Stopwords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81" name="Google Shape;2281;p42"/>
          <p:cNvSpPr txBox="1"/>
          <p:nvPr/>
        </p:nvSpPr>
        <p:spPr>
          <a:xfrm>
            <a:off x="5784175" y="3415325"/>
            <a:ext cx="1853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Applied Lemmatization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WordNetLemmatizer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82" name="Google Shape;2282;p42"/>
          <p:cNvSpPr txBox="1"/>
          <p:nvPr/>
        </p:nvSpPr>
        <p:spPr>
          <a:xfrm>
            <a:off x="5400109" y="2865987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83" name="Google Shape;2283;p42"/>
          <p:cNvSpPr txBox="1"/>
          <p:nvPr/>
        </p:nvSpPr>
        <p:spPr>
          <a:xfrm>
            <a:off x="6514128" y="2865978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6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84" name="Google Shape;2284;p42"/>
          <p:cNvSpPr txBox="1"/>
          <p:nvPr>
            <p:ph idx="1" type="subTitle"/>
          </p:nvPr>
        </p:nvSpPr>
        <p:spPr>
          <a:xfrm>
            <a:off x="944300" y="3318175"/>
            <a:ext cx="8505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D85C6"/>
                </a:solidFill>
              </a:rPr>
              <a:t>(1899,12)</a:t>
            </a:r>
            <a:endParaRPr b="1" sz="1100">
              <a:solidFill>
                <a:srgbClr val="3D85C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85" name="Google Shape;2285;p42"/>
          <p:cNvSpPr txBox="1"/>
          <p:nvPr>
            <p:ph idx="2" type="subTitle"/>
          </p:nvPr>
        </p:nvSpPr>
        <p:spPr>
          <a:xfrm>
            <a:off x="2040176" y="2330250"/>
            <a:ext cx="8505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D85C6"/>
                </a:solidFill>
              </a:rPr>
              <a:t>(</a:t>
            </a:r>
            <a:r>
              <a:rPr b="1" lang="en" sz="1200">
                <a:solidFill>
                  <a:srgbClr val="3D85C6"/>
                </a:solidFill>
              </a:rPr>
              <a:t>1185</a:t>
            </a:r>
            <a:r>
              <a:rPr b="1" lang="en" sz="1200">
                <a:solidFill>
                  <a:srgbClr val="3D85C6"/>
                </a:solidFill>
              </a:rPr>
              <a:t>,12)</a:t>
            </a:r>
            <a:endParaRPr b="1" sz="1200">
              <a:solidFill>
                <a:srgbClr val="3D85C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286" name="Google Shape;2286;p42"/>
          <p:cNvCxnSpPr/>
          <p:nvPr/>
        </p:nvCxnSpPr>
        <p:spPr>
          <a:xfrm>
            <a:off x="7081598" y="2992034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7" name="Google Shape;2287;p42"/>
          <p:cNvGrpSpPr/>
          <p:nvPr/>
        </p:nvGrpSpPr>
        <p:grpSpPr>
          <a:xfrm>
            <a:off x="7564794" y="2514459"/>
            <a:ext cx="3646499" cy="1023604"/>
            <a:chOff x="1621724" y="2106975"/>
            <a:chExt cx="5449042" cy="1517350"/>
          </a:xfrm>
        </p:grpSpPr>
        <p:cxnSp>
          <p:nvCxnSpPr>
            <p:cNvPr id="2288" name="Google Shape;2288;p42"/>
            <p:cNvCxnSpPr>
              <a:stCxn id="2289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90" name="Google Shape;2290;p42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291" name="Google Shape;2291;p42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42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2" name="Google Shape;2292;p42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4" name="Google Shape;2294;p42"/>
          <p:cNvSpPr txBox="1"/>
          <p:nvPr/>
        </p:nvSpPr>
        <p:spPr>
          <a:xfrm>
            <a:off x="7130225" y="1833133"/>
            <a:ext cx="1485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Vectorization: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Tfidf / CV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95" name="Google Shape;2295;p42"/>
          <p:cNvSpPr txBox="1"/>
          <p:nvPr/>
        </p:nvSpPr>
        <p:spPr>
          <a:xfrm>
            <a:off x="7637234" y="2930587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7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43"/>
          <p:cNvSpPr txBox="1"/>
          <p:nvPr>
            <p:ph type="title"/>
          </p:nvPr>
        </p:nvSpPr>
        <p:spPr>
          <a:xfrm>
            <a:off x="2548500" y="2231100"/>
            <a:ext cx="404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Topic Modeling</a:t>
            </a:r>
            <a:endParaRPr sz="3000"/>
          </a:p>
        </p:txBody>
      </p:sp>
      <p:sp>
        <p:nvSpPr>
          <p:cNvPr id="2301" name="Google Shape;2301;p4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2" name="Google Shape;2302;p43"/>
          <p:cNvSpPr txBox="1"/>
          <p:nvPr>
            <p:ph idx="1" type="subTitle"/>
          </p:nvPr>
        </p:nvSpPr>
        <p:spPr>
          <a:xfrm>
            <a:off x="29281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NMF, LDA, CorEx</a:t>
            </a:r>
            <a:r>
              <a:rPr lang="en"/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7" name="Google Shape;23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38" y="1000500"/>
            <a:ext cx="6182226" cy="31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2" name="Google Shape;2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125" y="937963"/>
            <a:ext cx="6887752" cy="38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4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 Topic Modeling</a:t>
            </a:r>
            <a:endParaRPr/>
          </a:p>
        </p:txBody>
      </p:sp>
      <p:grpSp>
        <p:nvGrpSpPr>
          <p:cNvPr id="2318" name="Google Shape;2318;p46"/>
          <p:cNvGrpSpPr/>
          <p:nvPr/>
        </p:nvGrpSpPr>
        <p:grpSpPr>
          <a:xfrm>
            <a:off x="3048981" y="1614240"/>
            <a:ext cx="3036214" cy="1115327"/>
            <a:chOff x="2771600" y="526920"/>
            <a:chExt cx="3480300" cy="1145100"/>
          </a:xfrm>
        </p:grpSpPr>
        <p:sp>
          <p:nvSpPr>
            <p:cNvPr id="2319" name="Google Shape;2319;p4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1" name="Google Shape;2321;p46"/>
          <p:cNvSpPr txBox="1"/>
          <p:nvPr>
            <p:ph idx="4294967295" type="title"/>
          </p:nvPr>
        </p:nvSpPr>
        <p:spPr>
          <a:xfrm>
            <a:off x="2952350" y="1870196"/>
            <a:ext cx="32298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 Vectorization</a:t>
            </a:r>
            <a:endParaRPr/>
          </a:p>
        </p:txBody>
      </p:sp>
      <p:grpSp>
        <p:nvGrpSpPr>
          <p:cNvPr id="2322" name="Google Shape;2322;p46"/>
          <p:cNvGrpSpPr/>
          <p:nvPr/>
        </p:nvGrpSpPr>
        <p:grpSpPr>
          <a:xfrm>
            <a:off x="3049066" y="3025951"/>
            <a:ext cx="3036214" cy="1115327"/>
            <a:chOff x="2771600" y="526920"/>
            <a:chExt cx="3480300" cy="1145100"/>
          </a:xfrm>
        </p:grpSpPr>
        <p:sp>
          <p:nvSpPr>
            <p:cNvPr id="2323" name="Google Shape;2323;p46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6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5" name="Google Shape;2325;p46"/>
          <p:cNvSpPr txBox="1"/>
          <p:nvPr>
            <p:ph idx="4294967295" type="title"/>
          </p:nvPr>
        </p:nvSpPr>
        <p:spPr>
          <a:xfrm>
            <a:off x="3262861" y="3218822"/>
            <a:ext cx="26088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16&gt;12&gt;10&gt;</a:t>
            </a:r>
            <a:r>
              <a:rPr lang="en">
                <a:solidFill>
                  <a:srgbClr val="6AA84F"/>
                </a:solidFill>
              </a:rPr>
              <a:t>9</a:t>
            </a:r>
            <a:r>
              <a:rPr lang="en"/>
              <a:t> </a:t>
            </a:r>
            <a:endParaRPr/>
          </a:p>
        </p:txBody>
      </p:sp>
      <p:sp>
        <p:nvSpPr>
          <p:cNvPr id="2326" name="Google Shape;2326;p46"/>
          <p:cNvSpPr txBox="1"/>
          <p:nvPr>
            <p:ph idx="3" type="subTitle"/>
          </p:nvPr>
        </p:nvSpPr>
        <p:spPr>
          <a:xfrm>
            <a:off x="3267799" y="3564615"/>
            <a:ext cx="2608800" cy="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topics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47"/>
          <p:cNvSpPr txBox="1"/>
          <p:nvPr>
            <p:ph type="title"/>
          </p:nvPr>
        </p:nvSpPr>
        <p:spPr>
          <a:xfrm>
            <a:off x="1568850" y="30700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 Topic Modeling</a:t>
            </a:r>
            <a:endParaRPr/>
          </a:p>
        </p:txBody>
      </p:sp>
      <p:sp>
        <p:nvSpPr>
          <p:cNvPr id="2332" name="Google Shape;2332;p47"/>
          <p:cNvSpPr txBox="1"/>
          <p:nvPr/>
        </p:nvSpPr>
        <p:spPr>
          <a:xfrm>
            <a:off x="2377600" y="756600"/>
            <a:ext cx="50622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Topic  0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political, policy, state, new, economic, power, right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Topic  1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sexual, drug, violence, gender, minority, health, sex, sexuality, identity, lgbtq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Topic  2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covid, health, pandemic, mental, lockdown, country, financial, psychologica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Topic  3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woman, party, gender, labour, policy, migrant, feminist, men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Topic  4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police, crime, justice, knife, policing, criminal, violence, armed,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Topic  5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student, school, education, university, learning, digital, online, teaching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Topic  6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patient, age, study, factor, disease, ci, risk, cancer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Topic  7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child, parent, family, food, childrens, abuse, parental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Topic  8</a:t>
            </a:r>
            <a:endParaRPr b="1"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care, people, service, community, disability, health</a:t>
            </a:r>
            <a:endParaRPr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4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CorEX Topic Modeling </a:t>
            </a:r>
            <a:endParaRPr/>
          </a:p>
        </p:txBody>
      </p:sp>
      <p:grpSp>
        <p:nvGrpSpPr>
          <p:cNvPr id="2338" name="Google Shape;2338;p48"/>
          <p:cNvGrpSpPr/>
          <p:nvPr/>
        </p:nvGrpSpPr>
        <p:grpSpPr>
          <a:xfrm>
            <a:off x="3048981" y="1385640"/>
            <a:ext cx="3036214" cy="1115327"/>
            <a:chOff x="2771600" y="526920"/>
            <a:chExt cx="3480300" cy="1145100"/>
          </a:xfrm>
        </p:grpSpPr>
        <p:sp>
          <p:nvSpPr>
            <p:cNvPr id="2339" name="Google Shape;2339;p4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1" name="Google Shape;2341;p48"/>
          <p:cNvSpPr txBox="1"/>
          <p:nvPr>
            <p:ph idx="4294967295" type="title"/>
          </p:nvPr>
        </p:nvSpPr>
        <p:spPr>
          <a:xfrm>
            <a:off x="2952350" y="1641596"/>
            <a:ext cx="32298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r>
              <a:rPr lang="en"/>
              <a:t> Vectorization</a:t>
            </a:r>
            <a:endParaRPr/>
          </a:p>
        </p:txBody>
      </p:sp>
      <p:grpSp>
        <p:nvGrpSpPr>
          <p:cNvPr id="2342" name="Google Shape;2342;p48"/>
          <p:cNvGrpSpPr/>
          <p:nvPr/>
        </p:nvGrpSpPr>
        <p:grpSpPr>
          <a:xfrm>
            <a:off x="3054741" y="2657780"/>
            <a:ext cx="3027861" cy="997955"/>
            <a:chOff x="2771600" y="526920"/>
            <a:chExt cx="3480300" cy="1145100"/>
          </a:xfrm>
        </p:grpSpPr>
        <p:sp>
          <p:nvSpPr>
            <p:cNvPr id="2343" name="Google Shape;2343;p4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5" name="Google Shape;2345;p48"/>
          <p:cNvSpPr txBox="1"/>
          <p:nvPr>
            <p:ph idx="4294967295" type="title"/>
          </p:nvPr>
        </p:nvSpPr>
        <p:spPr>
          <a:xfrm>
            <a:off x="3048924" y="2812189"/>
            <a:ext cx="30306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12</a:t>
            </a:r>
            <a:r>
              <a:rPr lang="en"/>
              <a:t> </a:t>
            </a:r>
            <a:endParaRPr/>
          </a:p>
        </p:txBody>
      </p:sp>
      <p:sp>
        <p:nvSpPr>
          <p:cNvPr id="2346" name="Google Shape;2346;p48"/>
          <p:cNvSpPr txBox="1"/>
          <p:nvPr>
            <p:ph idx="1" type="subTitle"/>
          </p:nvPr>
        </p:nvSpPr>
        <p:spPr>
          <a:xfrm>
            <a:off x="3054660" y="3188856"/>
            <a:ext cx="3030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topics </a:t>
            </a:r>
            <a:endParaRPr/>
          </a:p>
        </p:txBody>
      </p:sp>
      <p:grpSp>
        <p:nvGrpSpPr>
          <p:cNvPr id="2347" name="Google Shape;2347;p48"/>
          <p:cNvGrpSpPr/>
          <p:nvPr/>
        </p:nvGrpSpPr>
        <p:grpSpPr>
          <a:xfrm>
            <a:off x="3049006" y="3872660"/>
            <a:ext cx="3027861" cy="997955"/>
            <a:chOff x="2771600" y="526920"/>
            <a:chExt cx="3480300" cy="1145100"/>
          </a:xfrm>
        </p:grpSpPr>
        <p:sp>
          <p:nvSpPr>
            <p:cNvPr id="2348" name="Google Shape;2348;p48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0" name="Google Shape;2350;p48"/>
          <p:cNvSpPr txBox="1"/>
          <p:nvPr>
            <p:ph idx="2" type="subTitle"/>
          </p:nvPr>
        </p:nvSpPr>
        <p:spPr>
          <a:xfrm>
            <a:off x="3178026" y="4059751"/>
            <a:ext cx="2783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words from NMF as </a:t>
            </a:r>
            <a:r>
              <a:rPr lang="en"/>
              <a:t>anchor words</a:t>
            </a:r>
            <a:r>
              <a:rPr lang="en"/>
              <a:t>, with correlation strength of </a:t>
            </a:r>
            <a:r>
              <a:rPr b="1" lang="en"/>
              <a:t>7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CorEX Topic Modeling </a:t>
            </a:r>
            <a:endParaRPr/>
          </a:p>
        </p:txBody>
      </p:sp>
      <p:pic>
        <p:nvPicPr>
          <p:cNvPr id="2356" name="Google Shape;2356;p49"/>
          <p:cNvPicPr preferRelativeResize="0"/>
          <p:nvPr/>
        </p:nvPicPr>
        <p:blipFill rotWithShape="1">
          <a:blip r:embed="rId3">
            <a:alphaModFix/>
          </a:blip>
          <a:srcRect b="79394" l="0" r="0" t="0"/>
          <a:stretch/>
        </p:blipFill>
        <p:spPr>
          <a:xfrm>
            <a:off x="1083188" y="2078275"/>
            <a:ext cx="6760924" cy="1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5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CorEX Topic Modeling </a:t>
            </a:r>
            <a:endParaRPr/>
          </a:p>
        </p:txBody>
      </p:sp>
      <p:pic>
        <p:nvPicPr>
          <p:cNvPr id="2362" name="Google Shape;2362;p50"/>
          <p:cNvPicPr preferRelativeResize="0"/>
          <p:nvPr/>
        </p:nvPicPr>
        <p:blipFill rotWithShape="1">
          <a:blip r:embed="rId3">
            <a:alphaModFix/>
          </a:blip>
          <a:srcRect b="32757" l="0" r="0" t="34390"/>
          <a:stretch/>
        </p:blipFill>
        <p:spPr>
          <a:xfrm>
            <a:off x="1264275" y="1497925"/>
            <a:ext cx="6813851" cy="18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5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CorEX Topic Modeling </a:t>
            </a:r>
            <a:endParaRPr/>
          </a:p>
        </p:txBody>
      </p:sp>
      <p:pic>
        <p:nvPicPr>
          <p:cNvPr id="2368" name="Google Shape;2368;p51"/>
          <p:cNvPicPr preferRelativeResize="0"/>
          <p:nvPr/>
        </p:nvPicPr>
        <p:blipFill rotWithShape="1">
          <a:blip r:embed="rId3">
            <a:alphaModFix/>
          </a:blip>
          <a:srcRect b="-3446" l="0" r="0" t="78272"/>
          <a:stretch/>
        </p:blipFill>
        <p:spPr>
          <a:xfrm>
            <a:off x="1156975" y="1836312"/>
            <a:ext cx="6902251" cy="14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5" name="Google Shape;1885;p34"/>
          <p:cNvGrpSpPr/>
          <p:nvPr/>
        </p:nvGrpSpPr>
        <p:grpSpPr>
          <a:xfrm>
            <a:off x="7369605" y="3816132"/>
            <a:ext cx="1728309" cy="1327087"/>
            <a:chOff x="862950" y="825025"/>
            <a:chExt cx="5862650" cy="4111175"/>
          </a:xfrm>
        </p:grpSpPr>
        <p:sp>
          <p:nvSpPr>
            <p:cNvPr id="1886" name="Google Shape;1886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34"/>
          <p:cNvGrpSpPr/>
          <p:nvPr/>
        </p:nvGrpSpPr>
        <p:grpSpPr>
          <a:xfrm>
            <a:off x="224278" y="1653951"/>
            <a:ext cx="545551" cy="555280"/>
            <a:chOff x="731647" y="2728277"/>
            <a:chExt cx="635100" cy="734984"/>
          </a:xfrm>
        </p:grpSpPr>
        <p:grpSp>
          <p:nvGrpSpPr>
            <p:cNvPr id="2096" name="Google Shape;2096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097" name="Google Shape;2097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9" name="Google Shape;2099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00" name="Google Shape;210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1" name="Google Shape;210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3" name="Google Shape;2103;p34"/>
          <p:cNvGrpSpPr/>
          <p:nvPr/>
        </p:nvGrpSpPr>
        <p:grpSpPr>
          <a:xfrm>
            <a:off x="224278" y="2468681"/>
            <a:ext cx="545551" cy="555069"/>
            <a:chOff x="731647" y="3806675"/>
            <a:chExt cx="635100" cy="734704"/>
          </a:xfrm>
        </p:grpSpPr>
        <p:grpSp>
          <p:nvGrpSpPr>
            <p:cNvPr id="2104" name="Google Shape;2104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05" name="Google Shape;2105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Google Shape;2107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08" name="Google Shape;210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9" name="Google Shape;210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11" name="Google Shape;2111;p34"/>
          <p:cNvSpPr txBox="1"/>
          <p:nvPr>
            <p:ph type="title"/>
          </p:nvPr>
        </p:nvSpPr>
        <p:spPr>
          <a:xfrm>
            <a:off x="5837499" y="15856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12" name="Google Shape;2112;p34"/>
          <p:cNvSpPr txBox="1"/>
          <p:nvPr>
            <p:ph idx="5" type="subTitle"/>
          </p:nvPr>
        </p:nvSpPr>
        <p:spPr>
          <a:xfrm>
            <a:off x="869515" y="1703559"/>
            <a:ext cx="22464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Description</a:t>
            </a:r>
            <a:endParaRPr/>
          </a:p>
        </p:txBody>
      </p:sp>
      <p:grpSp>
        <p:nvGrpSpPr>
          <p:cNvPr id="2113" name="Google Shape;2113;p34"/>
          <p:cNvGrpSpPr/>
          <p:nvPr/>
        </p:nvGrpSpPr>
        <p:grpSpPr>
          <a:xfrm>
            <a:off x="198253" y="843210"/>
            <a:ext cx="545551" cy="555021"/>
            <a:chOff x="731647" y="573573"/>
            <a:chExt cx="635100" cy="734640"/>
          </a:xfrm>
        </p:grpSpPr>
        <p:grpSp>
          <p:nvGrpSpPr>
            <p:cNvPr id="2114" name="Google Shape;2114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15" name="Google Shape;2115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7" name="Google Shape;2117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8" name="Google Shape;211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21" name="Google Shape;2121;p34"/>
          <p:cNvSpPr txBox="1"/>
          <p:nvPr>
            <p:ph idx="7" type="subTitle"/>
          </p:nvPr>
        </p:nvSpPr>
        <p:spPr>
          <a:xfrm>
            <a:off x="869525" y="2530613"/>
            <a:ext cx="2695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 </a:t>
            </a:r>
            <a:endParaRPr/>
          </a:p>
        </p:txBody>
      </p:sp>
      <p:sp>
        <p:nvSpPr>
          <p:cNvPr id="2122" name="Google Shape;2122;p34"/>
          <p:cNvSpPr txBox="1"/>
          <p:nvPr>
            <p:ph idx="14" type="title"/>
          </p:nvPr>
        </p:nvSpPr>
        <p:spPr>
          <a:xfrm>
            <a:off x="294858" y="1768904"/>
            <a:ext cx="392700" cy="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02</a:t>
            </a:r>
            <a:endParaRPr sz="1500"/>
          </a:p>
        </p:txBody>
      </p:sp>
      <p:sp>
        <p:nvSpPr>
          <p:cNvPr id="2123" name="Google Shape;2123;p34"/>
          <p:cNvSpPr txBox="1"/>
          <p:nvPr>
            <p:ph idx="1" type="subTitle"/>
          </p:nvPr>
        </p:nvSpPr>
        <p:spPr>
          <a:xfrm>
            <a:off x="869515" y="899111"/>
            <a:ext cx="22464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24" name="Google Shape;2124;p34"/>
          <p:cNvSpPr txBox="1"/>
          <p:nvPr>
            <p:ph idx="15" type="title"/>
          </p:nvPr>
        </p:nvSpPr>
        <p:spPr>
          <a:xfrm>
            <a:off x="294858" y="2584103"/>
            <a:ext cx="392700" cy="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03</a:t>
            </a:r>
            <a:endParaRPr sz="1600"/>
          </a:p>
        </p:txBody>
      </p:sp>
      <p:grpSp>
        <p:nvGrpSpPr>
          <p:cNvPr id="2125" name="Google Shape;2125;p34"/>
          <p:cNvGrpSpPr/>
          <p:nvPr/>
        </p:nvGrpSpPr>
        <p:grpSpPr>
          <a:xfrm>
            <a:off x="224278" y="3306881"/>
            <a:ext cx="545551" cy="555069"/>
            <a:chOff x="731647" y="3806675"/>
            <a:chExt cx="635100" cy="734704"/>
          </a:xfrm>
        </p:grpSpPr>
        <p:grpSp>
          <p:nvGrpSpPr>
            <p:cNvPr id="2126" name="Google Shape;2126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7" name="Google Shape;2127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9" name="Google Shape;2129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0" name="Google Shape;213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1" name="Google Shape;213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2" name="Google Shape;213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3" name="Google Shape;2133;p34"/>
          <p:cNvSpPr txBox="1"/>
          <p:nvPr>
            <p:ph idx="7" type="subTitle"/>
          </p:nvPr>
        </p:nvSpPr>
        <p:spPr>
          <a:xfrm>
            <a:off x="869525" y="3331750"/>
            <a:ext cx="2695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r>
              <a:rPr lang="en"/>
              <a:t> Modeling</a:t>
            </a:r>
            <a:endParaRPr/>
          </a:p>
        </p:txBody>
      </p:sp>
      <p:sp>
        <p:nvSpPr>
          <p:cNvPr id="2134" name="Google Shape;2134;p34"/>
          <p:cNvSpPr txBox="1"/>
          <p:nvPr>
            <p:ph idx="15" type="title"/>
          </p:nvPr>
        </p:nvSpPr>
        <p:spPr>
          <a:xfrm>
            <a:off x="294858" y="3422303"/>
            <a:ext cx="392700" cy="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04</a:t>
            </a:r>
            <a:endParaRPr sz="1600"/>
          </a:p>
        </p:txBody>
      </p:sp>
      <p:sp>
        <p:nvSpPr>
          <p:cNvPr id="2135" name="Google Shape;2135;p34"/>
          <p:cNvSpPr txBox="1"/>
          <p:nvPr>
            <p:ph idx="9" type="title"/>
          </p:nvPr>
        </p:nvSpPr>
        <p:spPr>
          <a:xfrm>
            <a:off x="268833" y="955644"/>
            <a:ext cx="392700" cy="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01</a:t>
            </a:r>
            <a:endParaRPr sz="1500"/>
          </a:p>
        </p:txBody>
      </p:sp>
      <p:grpSp>
        <p:nvGrpSpPr>
          <p:cNvPr id="2136" name="Google Shape;2136;p34"/>
          <p:cNvGrpSpPr/>
          <p:nvPr/>
        </p:nvGrpSpPr>
        <p:grpSpPr>
          <a:xfrm>
            <a:off x="224278" y="4250718"/>
            <a:ext cx="545551" cy="555069"/>
            <a:chOff x="731647" y="3806675"/>
            <a:chExt cx="635100" cy="734704"/>
          </a:xfrm>
        </p:grpSpPr>
        <p:grpSp>
          <p:nvGrpSpPr>
            <p:cNvPr id="2137" name="Google Shape;2137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8" name="Google Shape;2138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0" name="Google Shape;2140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41" name="Google Shape;214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2" name="Google Shape;214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3" name="Google Shape;214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4" name="Google Shape;2144;p34"/>
          <p:cNvSpPr txBox="1"/>
          <p:nvPr>
            <p:ph idx="7" type="subTitle"/>
          </p:nvPr>
        </p:nvSpPr>
        <p:spPr>
          <a:xfrm>
            <a:off x="869525" y="4352350"/>
            <a:ext cx="2695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2145" name="Google Shape;2145;p34"/>
          <p:cNvSpPr txBox="1"/>
          <p:nvPr>
            <p:ph idx="15" type="title"/>
          </p:nvPr>
        </p:nvSpPr>
        <p:spPr>
          <a:xfrm>
            <a:off x="294858" y="4366141"/>
            <a:ext cx="392700" cy="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05</a:t>
            </a:r>
            <a:endParaRPr sz="1600"/>
          </a:p>
        </p:txBody>
      </p:sp>
      <p:grpSp>
        <p:nvGrpSpPr>
          <p:cNvPr id="2146" name="Google Shape;2146;p34"/>
          <p:cNvGrpSpPr/>
          <p:nvPr/>
        </p:nvGrpSpPr>
        <p:grpSpPr>
          <a:xfrm>
            <a:off x="3475103" y="835831"/>
            <a:ext cx="545551" cy="555069"/>
            <a:chOff x="731647" y="3806675"/>
            <a:chExt cx="635100" cy="734704"/>
          </a:xfrm>
        </p:grpSpPr>
        <p:grpSp>
          <p:nvGrpSpPr>
            <p:cNvPr id="2147" name="Google Shape;2147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48" name="Google Shape;2148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0" name="Google Shape;2150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51" name="Google Shape;215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2" name="Google Shape;215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3" name="Google Shape;215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54" name="Google Shape;2154;p34"/>
          <p:cNvSpPr txBox="1"/>
          <p:nvPr>
            <p:ph idx="7" type="subTitle"/>
          </p:nvPr>
        </p:nvSpPr>
        <p:spPr>
          <a:xfrm>
            <a:off x="4293500" y="899088"/>
            <a:ext cx="2695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155" name="Google Shape;2155;p34"/>
          <p:cNvSpPr txBox="1"/>
          <p:nvPr>
            <p:ph idx="15" type="title"/>
          </p:nvPr>
        </p:nvSpPr>
        <p:spPr>
          <a:xfrm>
            <a:off x="3545683" y="951253"/>
            <a:ext cx="392700" cy="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06</a:t>
            </a:r>
            <a:endParaRPr sz="1600"/>
          </a:p>
        </p:txBody>
      </p:sp>
      <p:grpSp>
        <p:nvGrpSpPr>
          <p:cNvPr id="2156" name="Google Shape;2156;p34"/>
          <p:cNvGrpSpPr/>
          <p:nvPr/>
        </p:nvGrpSpPr>
        <p:grpSpPr>
          <a:xfrm>
            <a:off x="3464115" y="1607231"/>
            <a:ext cx="545551" cy="555069"/>
            <a:chOff x="731647" y="3806675"/>
            <a:chExt cx="635100" cy="734704"/>
          </a:xfrm>
        </p:grpSpPr>
        <p:grpSp>
          <p:nvGrpSpPr>
            <p:cNvPr id="2157" name="Google Shape;2157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58" name="Google Shape;2158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0" name="Google Shape;2160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61" name="Google Shape;216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2" name="Google Shape;216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3" name="Google Shape;216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64" name="Google Shape;2164;p34"/>
          <p:cNvSpPr txBox="1"/>
          <p:nvPr>
            <p:ph idx="7" type="subTitle"/>
          </p:nvPr>
        </p:nvSpPr>
        <p:spPr>
          <a:xfrm>
            <a:off x="4293512" y="1636138"/>
            <a:ext cx="26952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65" name="Google Shape;2165;p34"/>
          <p:cNvSpPr txBox="1"/>
          <p:nvPr>
            <p:ph idx="15" type="title"/>
          </p:nvPr>
        </p:nvSpPr>
        <p:spPr>
          <a:xfrm>
            <a:off x="3534695" y="1722653"/>
            <a:ext cx="392700" cy="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07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5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 </a:t>
            </a:r>
            <a:r>
              <a:rPr lang="en"/>
              <a:t>Topics in Bigrams </a:t>
            </a:r>
            <a:endParaRPr/>
          </a:p>
        </p:txBody>
      </p:sp>
      <p:pic>
        <p:nvPicPr>
          <p:cNvPr id="2374" name="Google Shape;23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00" y="1466651"/>
            <a:ext cx="6908698" cy="245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53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CorEx Topics in Bigrams </a:t>
            </a:r>
            <a:endParaRPr/>
          </a:p>
        </p:txBody>
      </p:sp>
      <p:pic>
        <p:nvPicPr>
          <p:cNvPr id="2380" name="Google Shape;23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926" y="1409851"/>
            <a:ext cx="6908150" cy="245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54"/>
          <p:cNvSpPr txBox="1"/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Model </a:t>
            </a:r>
            <a:endParaRPr/>
          </a:p>
        </p:txBody>
      </p:sp>
      <p:sp>
        <p:nvSpPr>
          <p:cNvPr id="2386" name="Google Shape;2386;p54"/>
          <p:cNvSpPr txBox="1"/>
          <p:nvPr>
            <p:ph idx="2" type="subTitle"/>
          </p:nvPr>
        </p:nvSpPr>
        <p:spPr>
          <a:xfrm>
            <a:off x="4553712" y="1634990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87" name="Google Shape;2387;p54"/>
          <p:cNvSpPr txBox="1"/>
          <p:nvPr>
            <p:ph idx="3" type="subTitle"/>
          </p:nvPr>
        </p:nvSpPr>
        <p:spPr>
          <a:xfrm>
            <a:off x="2551176" y="2256568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88" name="Google Shape;2388;p54"/>
          <p:cNvSpPr/>
          <p:nvPr/>
        </p:nvSpPr>
        <p:spPr>
          <a:xfrm>
            <a:off x="4685275" y="2765825"/>
            <a:ext cx="1602300" cy="2377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54"/>
          <p:cNvSpPr/>
          <p:nvPr/>
        </p:nvSpPr>
        <p:spPr>
          <a:xfrm>
            <a:off x="2680500" y="3386650"/>
            <a:ext cx="1602300" cy="1757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0" name="Google Shape;2390;p54"/>
          <p:cNvGrpSpPr/>
          <p:nvPr/>
        </p:nvGrpSpPr>
        <p:grpSpPr>
          <a:xfrm>
            <a:off x="3293856" y="1848598"/>
            <a:ext cx="375591" cy="374060"/>
            <a:chOff x="-42062025" y="2316000"/>
            <a:chExt cx="319000" cy="317700"/>
          </a:xfrm>
        </p:grpSpPr>
        <p:sp>
          <p:nvSpPr>
            <p:cNvPr id="2391" name="Google Shape;2391;p54"/>
            <p:cNvSpPr/>
            <p:nvPr/>
          </p:nvSpPr>
          <p:spPr>
            <a:xfrm>
              <a:off x="-41965150" y="2477075"/>
              <a:ext cx="124475" cy="112675"/>
            </a:xfrm>
            <a:custGeom>
              <a:rect b="b" l="l" r="r" t="t"/>
              <a:pathLst>
                <a:path extrusionOk="0" h="4507" w="4979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4"/>
            <p:cNvSpPr/>
            <p:nvPr/>
          </p:nvSpPr>
          <p:spPr>
            <a:xfrm>
              <a:off x="-42062025" y="2316000"/>
              <a:ext cx="319000" cy="317700"/>
            </a:xfrm>
            <a:custGeom>
              <a:rect b="b" l="l" r="r" t="t"/>
              <a:pathLst>
                <a:path extrusionOk="0" h="12708" w="1276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54"/>
          <p:cNvGrpSpPr/>
          <p:nvPr/>
        </p:nvGrpSpPr>
        <p:grpSpPr>
          <a:xfrm>
            <a:off x="5298609" y="1209568"/>
            <a:ext cx="375591" cy="372824"/>
            <a:chOff x="-40171725" y="2705875"/>
            <a:chExt cx="319000" cy="316650"/>
          </a:xfrm>
        </p:grpSpPr>
        <p:sp>
          <p:nvSpPr>
            <p:cNvPr id="2394" name="Google Shape;2394;p54"/>
            <p:cNvSpPr/>
            <p:nvPr/>
          </p:nvSpPr>
          <p:spPr>
            <a:xfrm>
              <a:off x="-40068550" y="2788575"/>
              <a:ext cx="48075" cy="58775"/>
            </a:xfrm>
            <a:custGeom>
              <a:rect b="b" l="l" r="r" t="t"/>
              <a:pathLst>
                <a:path extrusionOk="0" h="2351" w="1923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4"/>
            <p:cNvSpPr/>
            <p:nvPr/>
          </p:nvSpPr>
          <p:spPr>
            <a:xfrm>
              <a:off x="-40171725" y="2705875"/>
              <a:ext cx="319000" cy="316650"/>
            </a:xfrm>
            <a:custGeom>
              <a:rect b="b" l="l" r="r" t="t"/>
              <a:pathLst>
                <a:path extrusionOk="0" h="12666" w="1276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6" name="Google Shape;2396;p54"/>
          <p:cNvSpPr txBox="1"/>
          <p:nvPr>
            <p:ph idx="5" type="subTitle"/>
          </p:nvPr>
        </p:nvSpPr>
        <p:spPr>
          <a:xfrm>
            <a:off x="4553712" y="1978676"/>
            <a:ext cx="1865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</a:t>
            </a:r>
            <a:r>
              <a:rPr lang="en"/>
              <a:t>separated</a:t>
            </a:r>
            <a:r>
              <a:rPr lang="en"/>
              <a:t> topics, probability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97" name="Google Shape;2397;p54"/>
          <p:cNvSpPr txBox="1"/>
          <p:nvPr>
            <p:ph idx="6" type="subTitle"/>
          </p:nvPr>
        </p:nvSpPr>
        <p:spPr>
          <a:xfrm>
            <a:off x="2551176" y="2599873"/>
            <a:ext cx="18654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give a </a:t>
            </a:r>
            <a:r>
              <a:rPr lang="en"/>
              <a:t>probability</a:t>
            </a:r>
            <a:r>
              <a:rPr lang="en"/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55"/>
          <p:cNvSpPr txBox="1"/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grpSp>
        <p:nvGrpSpPr>
          <p:cNvPr id="2403" name="Google Shape;2403;p55"/>
          <p:cNvGrpSpPr/>
          <p:nvPr/>
        </p:nvGrpSpPr>
        <p:grpSpPr>
          <a:xfrm>
            <a:off x="2280710" y="1937017"/>
            <a:ext cx="330252" cy="368815"/>
            <a:chOff x="731647" y="2728277"/>
            <a:chExt cx="635100" cy="734984"/>
          </a:xfrm>
        </p:grpSpPr>
        <p:grpSp>
          <p:nvGrpSpPr>
            <p:cNvPr id="2404" name="Google Shape;2404;p5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405" name="Google Shape;2405;p5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5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7" name="Google Shape;2407;p5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408" name="Google Shape;2408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09" name="Google Shape;2409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10" name="Google Shape;2410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411" name="Google Shape;2411;p55"/>
          <p:cNvGrpSpPr/>
          <p:nvPr/>
        </p:nvGrpSpPr>
        <p:grpSpPr>
          <a:xfrm>
            <a:off x="2280710" y="2478157"/>
            <a:ext cx="330252" cy="368675"/>
            <a:chOff x="731647" y="3806675"/>
            <a:chExt cx="635100" cy="734704"/>
          </a:xfrm>
        </p:grpSpPr>
        <p:grpSp>
          <p:nvGrpSpPr>
            <p:cNvPr id="2412" name="Google Shape;2412;p5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413" name="Google Shape;2413;p5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5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5" name="Google Shape;2415;p5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416" name="Google Shape;2416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17" name="Google Shape;2417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18" name="Google Shape;2418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419" name="Google Shape;2419;p55"/>
          <p:cNvGrpSpPr/>
          <p:nvPr/>
        </p:nvGrpSpPr>
        <p:grpSpPr>
          <a:xfrm>
            <a:off x="2264957" y="1398579"/>
            <a:ext cx="330252" cy="368642"/>
            <a:chOff x="731647" y="573573"/>
            <a:chExt cx="635100" cy="734640"/>
          </a:xfrm>
        </p:grpSpPr>
        <p:grpSp>
          <p:nvGrpSpPr>
            <p:cNvPr id="2420" name="Google Shape;2420;p5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421" name="Google Shape;2421;p5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5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5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424" name="Google Shape;2424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25" name="Google Shape;2425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26" name="Google Shape;2426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427" name="Google Shape;2427;p55"/>
          <p:cNvSpPr txBox="1"/>
          <p:nvPr>
            <p:ph idx="1" type="subTitle"/>
          </p:nvPr>
        </p:nvSpPr>
        <p:spPr>
          <a:xfrm>
            <a:off x="2610925" y="1217825"/>
            <a:ext cx="21174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Politics And Economics</a:t>
            </a:r>
            <a:endParaRPr sz="125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8" name="Google Shape;2428;p55"/>
          <p:cNvGrpSpPr/>
          <p:nvPr/>
        </p:nvGrpSpPr>
        <p:grpSpPr>
          <a:xfrm>
            <a:off x="2280710" y="3034940"/>
            <a:ext cx="330252" cy="368675"/>
            <a:chOff x="731647" y="3806675"/>
            <a:chExt cx="635100" cy="734704"/>
          </a:xfrm>
        </p:grpSpPr>
        <p:grpSp>
          <p:nvGrpSpPr>
            <p:cNvPr id="2429" name="Google Shape;2429;p5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430" name="Google Shape;2430;p5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5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2" name="Google Shape;2432;p5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433" name="Google Shape;2433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34" name="Google Shape;2434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35" name="Google Shape;2435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436" name="Google Shape;2436;p55"/>
          <p:cNvGrpSpPr/>
          <p:nvPr/>
        </p:nvGrpSpPr>
        <p:grpSpPr>
          <a:xfrm>
            <a:off x="2280710" y="3585694"/>
            <a:ext cx="330252" cy="368675"/>
            <a:chOff x="731647" y="3806675"/>
            <a:chExt cx="635100" cy="734704"/>
          </a:xfrm>
        </p:grpSpPr>
        <p:grpSp>
          <p:nvGrpSpPr>
            <p:cNvPr id="2437" name="Google Shape;2437;p5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438" name="Google Shape;2438;p5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5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0" name="Google Shape;2440;p5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441" name="Google Shape;2441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42" name="Google Shape;2442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43" name="Google Shape;2443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444" name="Google Shape;2444;p55"/>
          <p:cNvSpPr txBox="1"/>
          <p:nvPr>
            <p:ph idx="1" type="subTitle"/>
          </p:nvPr>
        </p:nvSpPr>
        <p:spPr>
          <a:xfrm>
            <a:off x="2624176" y="1769430"/>
            <a:ext cx="1851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Sexology</a:t>
            </a:r>
            <a:endParaRPr sz="12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55"/>
          <p:cNvSpPr txBox="1"/>
          <p:nvPr>
            <p:ph idx="1" type="subTitle"/>
          </p:nvPr>
        </p:nvSpPr>
        <p:spPr>
          <a:xfrm>
            <a:off x="2624184" y="2321039"/>
            <a:ext cx="1851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COVID</a:t>
            </a:r>
            <a:endParaRPr sz="125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55"/>
          <p:cNvSpPr txBox="1"/>
          <p:nvPr>
            <p:ph idx="1" type="subTitle"/>
          </p:nvPr>
        </p:nvSpPr>
        <p:spPr>
          <a:xfrm>
            <a:off x="2624184" y="2872678"/>
            <a:ext cx="1851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Women</a:t>
            </a:r>
            <a:endParaRPr sz="125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55"/>
          <p:cNvSpPr txBox="1"/>
          <p:nvPr>
            <p:ph idx="1" type="subTitle"/>
          </p:nvPr>
        </p:nvSpPr>
        <p:spPr>
          <a:xfrm>
            <a:off x="2624184" y="3418018"/>
            <a:ext cx="1851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Criminology</a:t>
            </a:r>
            <a:endParaRPr sz="125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8" name="Google Shape;2448;p55"/>
          <p:cNvGrpSpPr/>
          <p:nvPr/>
        </p:nvGrpSpPr>
        <p:grpSpPr>
          <a:xfrm>
            <a:off x="5269660" y="1449144"/>
            <a:ext cx="330252" cy="368675"/>
            <a:chOff x="731647" y="3806675"/>
            <a:chExt cx="635100" cy="734704"/>
          </a:xfrm>
        </p:grpSpPr>
        <p:grpSp>
          <p:nvGrpSpPr>
            <p:cNvPr id="2449" name="Google Shape;2449;p5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450" name="Google Shape;2450;p5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5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2" name="Google Shape;2452;p5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453" name="Google Shape;2453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54" name="Google Shape;2454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55" name="Google Shape;2455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456" name="Google Shape;2456;p55"/>
          <p:cNvGrpSpPr/>
          <p:nvPr/>
        </p:nvGrpSpPr>
        <p:grpSpPr>
          <a:xfrm>
            <a:off x="5269660" y="2005928"/>
            <a:ext cx="330252" cy="368675"/>
            <a:chOff x="731647" y="3806675"/>
            <a:chExt cx="635100" cy="734704"/>
          </a:xfrm>
        </p:grpSpPr>
        <p:grpSp>
          <p:nvGrpSpPr>
            <p:cNvPr id="2457" name="Google Shape;2457;p5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458" name="Google Shape;2458;p5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5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0" name="Google Shape;2460;p5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461" name="Google Shape;2461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62" name="Google Shape;2462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63" name="Google Shape;2463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464" name="Google Shape;2464;p55"/>
          <p:cNvGrpSpPr/>
          <p:nvPr/>
        </p:nvGrpSpPr>
        <p:grpSpPr>
          <a:xfrm>
            <a:off x="5269660" y="2556682"/>
            <a:ext cx="330252" cy="368675"/>
            <a:chOff x="731647" y="3806675"/>
            <a:chExt cx="635100" cy="734704"/>
          </a:xfrm>
        </p:grpSpPr>
        <p:grpSp>
          <p:nvGrpSpPr>
            <p:cNvPr id="2465" name="Google Shape;2465;p5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466" name="Google Shape;2466;p5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5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8" name="Google Shape;2468;p5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469" name="Google Shape;2469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70" name="Google Shape;2470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71" name="Google Shape;2471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472" name="Google Shape;2472;p55"/>
          <p:cNvSpPr txBox="1"/>
          <p:nvPr>
            <p:ph idx="1" type="subTitle"/>
          </p:nvPr>
        </p:nvSpPr>
        <p:spPr>
          <a:xfrm>
            <a:off x="5613134" y="1292027"/>
            <a:ext cx="1851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125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55"/>
          <p:cNvSpPr txBox="1"/>
          <p:nvPr>
            <p:ph idx="1" type="subTitle"/>
          </p:nvPr>
        </p:nvSpPr>
        <p:spPr>
          <a:xfrm>
            <a:off x="5613134" y="1843666"/>
            <a:ext cx="1851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Health &amp; Medicine </a:t>
            </a:r>
            <a:endParaRPr sz="125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55"/>
          <p:cNvSpPr txBox="1"/>
          <p:nvPr>
            <p:ph idx="1" type="subTitle"/>
          </p:nvPr>
        </p:nvSpPr>
        <p:spPr>
          <a:xfrm>
            <a:off x="5613134" y="2389005"/>
            <a:ext cx="1851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Family &amp; Child </a:t>
            </a:r>
            <a:endParaRPr sz="125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5" name="Google Shape;2475;p55"/>
          <p:cNvGrpSpPr/>
          <p:nvPr/>
        </p:nvGrpSpPr>
        <p:grpSpPr>
          <a:xfrm>
            <a:off x="5269660" y="3102007"/>
            <a:ext cx="330252" cy="368675"/>
            <a:chOff x="731647" y="3806675"/>
            <a:chExt cx="635100" cy="734704"/>
          </a:xfrm>
        </p:grpSpPr>
        <p:grpSp>
          <p:nvGrpSpPr>
            <p:cNvPr id="2476" name="Google Shape;2476;p5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477" name="Google Shape;2477;p5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5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9" name="Google Shape;2479;p5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480" name="Google Shape;2480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81" name="Google Shape;2481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82" name="Google Shape;2482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483" name="Google Shape;2483;p55"/>
          <p:cNvSpPr txBox="1"/>
          <p:nvPr>
            <p:ph idx="1" type="subTitle"/>
          </p:nvPr>
        </p:nvSpPr>
        <p:spPr>
          <a:xfrm>
            <a:off x="5613134" y="2934330"/>
            <a:ext cx="1851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Community Service </a:t>
            </a:r>
            <a:endParaRPr sz="125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56"/>
          <p:cNvSpPr txBox="1"/>
          <p:nvPr>
            <p:ph type="title"/>
          </p:nvPr>
        </p:nvSpPr>
        <p:spPr>
          <a:xfrm>
            <a:off x="2443200" y="2048400"/>
            <a:ext cx="40470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Generating Subtopics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p5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ubtopics</a:t>
            </a:r>
            <a:r>
              <a:rPr lang="en"/>
              <a:t> example: COVID</a:t>
            </a:r>
            <a:endParaRPr/>
          </a:p>
        </p:txBody>
      </p:sp>
      <p:pic>
        <p:nvPicPr>
          <p:cNvPr id="2494" name="Google Shape;24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50" y="1688538"/>
            <a:ext cx="6691474" cy="18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5" name="Google Shape;2495;p57"/>
          <p:cNvSpPr txBox="1"/>
          <p:nvPr/>
        </p:nvSpPr>
        <p:spPr>
          <a:xfrm>
            <a:off x="1997800" y="1736350"/>
            <a:ext cx="22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 Covid &amp; Mental Health )</a:t>
            </a:r>
            <a:endParaRPr b="1" sz="11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96" name="Google Shape;2496;p57"/>
          <p:cNvSpPr txBox="1"/>
          <p:nvPr/>
        </p:nvSpPr>
        <p:spPr>
          <a:xfrm>
            <a:off x="1997800" y="2175550"/>
            <a:ext cx="22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 Covid &amp; economy)</a:t>
            </a:r>
            <a:endParaRPr b="1" sz="11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97" name="Google Shape;2497;p57"/>
          <p:cNvSpPr txBox="1"/>
          <p:nvPr/>
        </p:nvSpPr>
        <p:spPr>
          <a:xfrm>
            <a:off x="1997800" y="2614750"/>
            <a:ext cx="22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 lockdown )</a:t>
            </a:r>
            <a:endParaRPr b="1" sz="11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98" name="Google Shape;2498;p57"/>
          <p:cNvSpPr txBox="1"/>
          <p:nvPr/>
        </p:nvSpPr>
        <p:spPr>
          <a:xfrm>
            <a:off x="1997800" y="3053950"/>
            <a:ext cx="22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 Policies )</a:t>
            </a:r>
            <a:endParaRPr b="1" sz="11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3" name="Google Shape;2503;p58"/>
          <p:cNvPicPr preferRelativeResize="0"/>
          <p:nvPr/>
        </p:nvPicPr>
        <p:blipFill rotWithShape="1">
          <a:blip r:embed="rId3">
            <a:alphaModFix/>
          </a:blip>
          <a:srcRect b="0" l="0" r="0" t="4141"/>
          <a:stretch/>
        </p:blipFill>
        <p:spPr>
          <a:xfrm>
            <a:off x="1649000" y="1827675"/>
            <a:ext cx="6684877" cy="17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4" name="Google Shape;2504;p58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Subtopics example: </a:t>
            </a:r>
            <a:r>
              <a:rPr lang="en"/>
              <a:t>Sexology</a:t>
            </a:r>
            <a:endParaRPr/>
          </a:p>
        </p:txBody>
      </p:sp>
      <p:sp>
        <p:nvSpPr>
          <p:cNvPr id="2505" name="Google Shape;2505;p58"/>
          <p:cNvSpPr txBox="1"/>
          <p:nvPr/>
        </p:nvSpPr>
        <p:spPr>
          <a:xfrm>
            <a:off x="2228400" y="1827663"/>
            <a:ext cx="22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  Sexual Health )</a:t>
            </a:r>
            <a:endParaRPr b="1" sz="11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06" name="Google Shape;2506;p58"/>
          <p:cNvSpPr txBox="1"/>
          <p:nvPr/>
        </p:nvSpPr>
        <p:spPr>
          <a:xfrm>
            <a:off x="2228400" y="2252288"/>
            <a:ext cx="22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(?)</a:t>
            </a:r>
            <a:endParaRPr b="1" sz="11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07" name="Google Shape;2507;p58"/>
          <p:cNvSpPr txBox="1"/>
          <p:nvPr/>
        </p:nvSpPr>
        <p:spPr>
          <a:xfrm>
            <a:off x="2228400" y="2686725"/>
            <a:ext cx="22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 Sex &amp; Drugs )</a:t>
            </a:r>
            <a:endParaRPr b="1" sz="11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08" name="Google Shape;2508;p58"/>
          <p:cNvSpPr txBox="1"/>
          <p:nvPr/>
        </p:nvSpPr>
        <p:spPr>
          <a:xfrm>
            <a:off x="2228400" y="3121150"/>
            <a:ext cx="22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( Sexual Violence )</a:t>
            </a:r>
            <a:endParaRPr b="1" sz="11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59"/>
          <p:cNvSpPr txBox="1"/>
          <p:nvPr>
            <p:ph type="title"/>
          </p:nvPr>
        </p:nvSpPr>
        <p:spPr>
          <a:xfrm>
            <a:off x="2548500" y="2231100"/>
            <a:ext cx="404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Regression</a:t>
            </a:r>
            <a:endParaRPr sz="3000"/>
          </a:p>
        </p:txBody>
      </p:sp>
      <p:sp>
        <p:nvSpPr>
          <p:cNvPr id="2514" name="Google Shape;2514;p59"/>
          <p:cNvSpPr txBox="1"/>
          <p:nvPr>
            <p:ph idx="2" type="title"/>
          </p:nvPr>
        </p:nvSpPr>
        <p:spPr>
          <a:xfrm>
            <a:off x="2928125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60"/>
          <p:cNvSpPr txBox="1"/>
          <p:nvPr>
            <p:ph type="title"/>
          </p:nvPr>
        </p:nvSpPr>
        <p:spPr>
          <a:xfrm>
            <a:off x="2479300" y="1841775"/>
            <a:ext cx="404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Predicting the number of Reads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4" name="Google Shape;2524;p61"/>
          <p:cNvCxnSpPr/>
          <p:nvPr/>
        </p:nvCxnSpPr>
        <p:spPr>
          <a:xfrm>
            <a:off x="4234873" y="2927434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5" name="Google Shape;2525;p61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61"/>
          <p:cNvSpPr txBox="1"/>
          <p:nvPr/>
        </p:nvSpPr>
        <p:spPr>
          <a:xfrm>
            <a:off x="17300" y="1469855"/>
            <a:ext cx="14853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Adding dominant topic column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27" name="Google Shape;2527;p61"/>
          <p:cNvSpPr txBox="1"/>
          <p:nvPr/>
        </p:nvSpPr>
        <p:spPr>
          <a:xfrm>
            <a:off x="2209179" y="1505649"/>
            <a:ext cx="1485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Title &amp; abstract sentiment polarity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28" name="Google Shape;2528;p61"/>
          <p:cNvSpPr txBox="1"/>
          <p:nvPr/>
        </p:nvSpPr>
        <p:spPr>
          <a:xfrm>
            <a:off x="1113306" y="3415331"/>
            <a:ext cx="1485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Adding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probability per topic columns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29" name="Google Shape;2529;p61"/>
          <p:cNvSpPr txBox="1"/>
          <p:nvPr/>
        </p:nvSpPr>
        <p:spPr>
          <a:xfrm>
            <a:off x="3305300" y="3415322"/>
            <a:ext cx="1485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Title &amp;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Abstract length in words / sentences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530" name="Google Shape;2530;p61"/>
          <p:cNvGrpSpPr/>
          <p:nvPr/>
        </p:nvGrpSpPr>
        <p:grpSpPr>
          <a:xfrm>
            <a:off x="428755" y="2401818"/>
            <a:ext cx="3948640" cy="1023605"/>
            <a:chOff x="1621724" y="2106974"/>
            <a:chExt cx="5900539" cy="1517351"/>
          </a:xfrm>
        </p:grpSpPr>
        <p:grpSp>
          <p:nvGrpSpPr>
            <p:cNvPr id="2531" name="Google Shape;2531;p61"/>
            <p:cNvGrpSpPr/>
            <p:nvPr/>
          </p:nvGrpSpPr>
          <p:grpSpPr>
            <a:xfrm>
              <a:off x="2604781" y="2884996"/>
              <a:ext cx="4021755" cy="519"/>
              <a:chOff x="3762454" y="2553002"/>
              <a:chExt cx="1121578" cy="145"/>
            </a:xfrm>
          </p:grpSpPr>
          <p:cxnSp>
            <p:nvCxnSpPr>
              <p:cNvPr id="2532" name="Google Shape;2532;p61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3" name="Google Shape;2533;p61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4" name="Google Shape;2534;p61"/>
              <p:cNvCxnSpPr>
                <a:stCxn id="2535" idx="6"/>
                <a:endCxn id="2536" idx="2"/>
              </p:cNvCxnSpPr>
              <p:nvPr/>
            </p:nvCxnSpPr>
            <p:spPr>
              <a:xfrm>
                <a:off x="3762454" y="2553146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37" name="Google Shape;2537;p61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38" name="Google Shape;2538;p61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536" name="Google Shape;2536;p61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61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40" name="Google Shape;2540;p61"/>
            <p:cNvCxnSpPr>
              <a:stCxn id="2541" idx="0"/>
            </p:cNvCxnSpPr>
            <p:nvPr/>
          </p:nvCxnSpPr>
          <p:spPr>
            <a:xfrm rot="10800000">
              <a:off x="5391605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42" name="Google Shape;2542;p61"/>
            <p:cNvGrpSpPr/>
            <p:nvPr/>
          </p:nvGrpSpPr>
          <p:grpSpPr>
            <a:xfrm>
              <a:off x="4899976" y="2393376"/>
              <a:ext cx="983218" cy="983218"/>
              <a:chOff x="4987056" y="2480342"/>
              <a:chExt cx="809100" cy="809100"/>
            </a:xfrm>
          </p:grpSpPr>
          <p:sp>
            <p:nvSpPr>
              <p:cNvPr id="2543" name="Google Shape;2543;p61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61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44" name="Google Shape;2544;p61"/>
            <p:cNvCxnSpPr/>
            <p:nvPr/>
          </p:nvCxnSpPr>
          <p:spPr>
            <a:xfrm>
              <a:off x="7031106" y="3186309"/>
              <a:ext cx="0" cy="35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45" name="Google Shape;2545;p61"/>
            <p:cNvGrpSpPr/>
            <p:nvPr/>
          </p:nvGrpSpPr>
          <p:grpSpPr>
            <a:xfrm>
              <a:off x="6539045" y="2393178"/>
              <a:ext cx="983218" cy="983218"/>
              <a:chOff x="6626363" y="2480342"/>
              <a:chExt cx="809100" cy="809100"/>
            </a:xfrm>
          </p:grpSpPr>
          <p:sp>
            <p:nvSpPr>
              <p:cNvPr id="2546" name="Google Shape;2546;p61"/>
              <p:cNvSpPr/>
              <p:nvPr/>
            </p:nvSpPr>
            <p:spPr>
              <a:xfrm>
                <a:off x="6626363" y="2480342"/>
                <a:ext cx="809100" cy="8091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61"/>
              <p:cNvSpPr/>
              <p:nvPr/>
            </p:nvSpPr>
            <p:spPr>
              <a:xfrm>
                <a:off x="6729729" y="2583719"/>
                <a:ext cx="602400" cy="6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48" name="Google Shape;2548;p61"/>
            <p:cNvCxnSpPr>
              <a:stCxn id="2549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50" name="Google Shape;2550;p61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535" name="Google Shape;2535;p61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61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1" name="Google Shape;2551;p61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1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1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1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5" name="Google Shape;2555;p61"/>
          <p:cNvSpPr txBox="1"/>
          <p:nvPr/>
        </p:nvSpPr>
        <p:spPr>
          <a:xfrm>
            <a:off x="524187" y="2818022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56" name="Google Shape;2556;p61"/>
          <p:cNvSpPr txBox="1"/>
          <p:nvPr/>
        </p:nvSpPr>
        <p:spPr>
          <a:xfrm>
            <a:off x="1620183" y="2831733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57" name="Google Shape;2557;p61"/>
          <p:cNvSpPr txBox="1"/>
          <p:nvPr/>
        </p:nvSpPr>
        <p:spPr>
          <a:xfrm>
            <a:off x="2716178" y="2831733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58" name="Google Shape;2558;p61"/>
          <p:cNvSpPr txBox="1"/>
          <p:nvPr/>
        </p:nvSpPr>
        <p:spPr>
          <a:xfrm>
            <a:off x="3812173" y="2831733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559" name="Google Shape;2559;p61"/>
          <p:cNvGrpSpPr/>
          <p:nvPr/>
        </p:nvGrpSpPr>
        <p:grpSpPr>
          <a:xfrm>
            <a:off x="4718069" y="2449859"/>
            <a:ext cx="1754916" cy="1023604"/>
            <a:chOff x="1621724" y="2106975"/>
            <a:chExt cx="2622409" cy="1517350"/>
          </a:xfrm>
        </p:grpSpPr>
        <p:cxnSp>
          <p:nvCxnSpPr>
            <p:cNvPr id="2560" name="Google Shape;2560;p61"/>
            <p:cNvCxnSpPr>
              <a:stCxn id="2561" idx="6"/>
              <a:endCxn id="2562" idx="2"/>
            </p:cNvCxnSpPr>
            <p:nvPr/>
          </p:nvCxnSpPr>
          <p:spPr>
            <a:xfrm flipH="1" rot="10800000">
              <a:off x="2604781" y="2885215"/>
              <a:ext cx="65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3" name="Google Shape;2563;p61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64" name="Google Shape;2564;p61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562" name="Google Shape;2562;p61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61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66" name="Google Shape;2566;p61"/>
            <p:cNvCxnSpPr>
              <a:stCxn id="2567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68" name="Google Shape;2568;p61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561" name="Google Shape;2561;p61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61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9" name="Google Shape;2569;p61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1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1" name="Google Shape;2571;p61"/>
          <p:cNvSpPr txBox="1"/>
          <p:nvPr/>
        </p:nvSpPr>
        <p:spPr>
          <a:xfrm>
            <a:off x="4074100" y="1768438"/>
            <a:ext cx="190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Reformatting addition date to days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72" name="Google Shape;2572;p61"/>
          <p:cNvSpPr txBox="1"/>
          <p:nvPr/>
        </p:nvSpPr>
        <p:spPr>
          <a:xfrm>
            <a:off x="5174575" y="3415325"/>
            <a:ext cx="1853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Number of authors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73" name="Google Shape;2573;p61"/>
          <p:cNvSpPr txBox="1"/>
          <p:nvPr/>
        </p:nvSpPr>
        <p:spPr>
          <a:xfrm>
            <a:off x="4790509" y="2865987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5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74" name="Google Shape;2574;p61"/>
          <p:cNvSpPr txBox="1"/>
          <p:nvPr/>
        </p:nvSpPr>
        <p:spPr>
          <a:xfrm>
            <a:off x="5904528" y="2865978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6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2575" name="Google Shape;2575;p61"/>
          <p:cNvCxnSpPr/>
          <p:nvPr/>
        </p:nvCxnSpPr>
        <p:spPr>
          <a:xfrm>
            <a:off x="6471998" y="2992034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6" name="Google Shape;2576;p61"/>
          <p:cNvGrpSpPr/>
          <p:nvPr/>
        </p:nvGrpSpPr>
        <p:grpSpPr>
          <a:xfrm>
            <a:off x="6955194" y="2514459"/>
            <a:ext cx="3646499" cy="1023604"/>
            <a:chOff x="1621724" y="2106975"/>
            <a:chExt cx="5449042" cy="1517350"/>
          </a:xfrm>
        </p:grpSpPr>
        <p:cxnSp>
          <p:nvCxnSpPr>
            <p:cNvPr id="2577" name="Google Shape;2577;p61"/>
            <p:cNvCxnSpPr>
              <a:stCxn id="2578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79" name="Google Shape;2579;p61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580" name="Google Shape;2580;p61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61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81" name="Google Shape;2581;p61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1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3" name="Google Shape;2583;p61"/>
          <p:cNvSpPr txBox="1"/>
          <p:nvPr/>
        </p:nvSpPr>
        <p:spPr>
          <a:xfrm>
            <a:off x="6520625" y="1833133"/>
            <a:ext cx="1485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Encoding Journal column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84" name="Google Shape;2584;p61"/>
          <p:cNvSpPr txBox="1"/>
          <p:nvPr/>
        </p:nvSpPr>
        <p:spPr>
          <a:xfrm>
            <a:off x="7027634" y="2930587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7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585" name="Google Shape;2585;p61"/>
          <p:cNvGrpSpPr/>
          <p:nvPr/>
        </p:nvGrpSpPr>
        <p:grpSpPr>
          <a:xfrm>
            <a:off x="7612962" y="2681577"/>
            <a:ext cx="1097097" cy="830136"/>
            <a:chOff x="2604717" y="2393765"/>
            <a:chExt cx="1639416" cy="1230560"/>
          </a:xfrm>
        </p:grpSpPr>
        <p:cxnSp>
          <p:nvCxnSpPr>
            <p:cNvPr id="2586" name="Google Shape;2586;p61"/>
            <p:cNvCxnSpPr>
              <a:stCxn id="2587" idx="6"/>
              <a:endCxn id="2588" idx="2"/>
            </p:cNvCxnSpPr>
            <p:nvPr/>
          </p:nvCxnSpPr>
          <p:spPr>
            <a:xfrm flipH="1" rot="10800000">
              <a:off x="2604717" y="2885273"/>
              <a:ext cx="65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9" name="Google Shape;2589;p61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90" name="Google Shape;2590;p61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588" name="Google Shape;2588;p61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61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92" name="Google Shape;2592;p61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3" name="Google Shape;2593;p61"/>
          <p:cNvSpPr txBox="1"/>
          <p:nvPr/>
        </p:nvSpPr>
        <p:spPr>
          <a:xfrm>
            <a:off x="7411650" y="3483825"/>
            <a:ext cx="1853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Mapping Full_text column to 0 and 1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94" name="Google Shape;2594;p61"/>
          <p:cNvSpPr txBox="1"/>
          <p:nvPr/>
        </p:nvSpPr>
        <p:spPr>
          <a:xfrm>
            <a:off x="8141603" y="2904228"/>
            <a:ext cx="471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8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95" name="Google Shape;2595;p61"/>
          <p:cNvSpPr txBox="1"/>
          <p:nvPr>
            <p:ph idx="1" type="subTitle"/>
          </p:nvPr>
        </p:nvSpPr>
        <p:spPr>
          <a:xfrm>
            <a:off x="334700" y="3346675"/>
            <a:ext cx="8505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D85C6"/>
                </a:solidFill>
              </a:rPr>
              <a:t>(</a:t>
            </a:r>
            <a:r>
              <a:rPr b="1" lang="en" sz="1200">
                <a:solidFill>
                  <a:srgbClr val="3D85C6"/>
                </a:solidFill>
              </a:rPr>
              <a:t>1185</a:t>
            </a:r>
            <a:r>
              <a:rPr b="1" lang="en" sz="1100">
                <a:solidFill>
                  <a:srgbClr val="3D85C6"/>
                </a:solidFill>
              </a:rPr>
              <a:t>,12)</a:t>
            </a:r>
            <a:endParaRPr b="1" sz="1100">
              <a:solidFill>
                <a:srgbClr val="3D85C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96" name="Google Shape;2596;p61"/>
          <p:cNvSpPr txBox="1"/>
          <p:nvPr>
            <p:ph idx="2" type="subTitle"/>
          </p:nvPr>
        </p:nvSpPr>
        <p:spPr>
          <a:xfrm>
            <a:off x="7952000" y="2401825"/>
            <a:ext cx="8505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D85C6"/>
                </a:solidFill>
              </a:rPr>
              <a:t>(</a:t>
            </a:r>
            <a:r>
              <a:rPr b="1" lang="en" sz="1200">
                <a:solidFill>
                  <a:srgbClr val="3D85C6"/>
                </a:solidFill>
              </a:rPr>
              <a:t>1185</a:t>
            </a:r>
            <a:r>
              <a:rPr b="1" lang="en" sz="1100">
                <a:solidFill>
                  <a:srgbClr val="3D85C6"/>
                </a:solidFill>
              </a:rPr>
              <a:t>,43)</a:t>
            </a:r>
            <a:endParaRPr b="1" sz="1100">
              <a:solidFill>
                <a:srgbClr val="3D85C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Introduction</a:t>
            </a:r>
            <a:endParaRPr sz="4700"/>
          </a:p>
        </p:txBody>
      </p:sp>
      <p:sp>
        <p:nvSpPr>
          <p:cNvPr id="2171" name="Google Shape;2171;p3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62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02" name="Google Shape;2602;p62"/>
          <p:cNvSpPr txBox="1"/>
          <p:nvPr/>
        </p:nvSpPr>
        <p:spPr>
          <a:xfrm>
            <a:off x="6372177" y="136245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</a:t>
            </a: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20K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03" name="Google Shape;2603;p62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10%</a:t>
            </a:r>
            <a:endParaRPr sz="27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04" name="Google Shape;2604;p62"/>
          <p:cNvSpPr txBox="1"/>
          <p:nvPr/>
        </p:nvSpPr>
        <p:spPr>
          <a:xfrm>
            <a:off x="1604900" y="64050"/>
            <a:ext cx="53685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Correlation Between Reads and other </a:t>
            </a: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Features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605" name="Google Shape;260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050" y="478975"/>
            <a:ext cx="7111777" cy="464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63"/>
          <p:cNvSpPr txBox="1"/>
          <p:nvPr>
            <p:ph type="title"/>
          </p:nvPr>
        </p:nvSpPr>
        <p:spPr>
          <a:xfrm>
            <a:off x="3160699" y="912775"/>
            <a:ext cx="29820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Baseline Model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Fill null values ​​with zero</a:t>
            </a:r>
            <a:endParaRPr sz="1800"/>
          </a:p>
        </p:txBody>
      </p:sp>
      <p:grpSp>
        <p:nvGrpSpPr>
          <p:cNvPr id="2611" name="Google Shape;2611;p63"/>
          <p:cNvGrpSpPr/>
          <p:nvPr/>
        </p:nvGrpSpPr>
        <p:grpSpPr>
          <a:xfrm>
            <a:off x="3046034" y="2454613"/>
            <a:ext cx="2028171" cy="1336482"/>
            <a:chOff x="1621724" y="2106975"/>
            <a:chExt cx="2622409" cy="1517350"/>
          </a:xfrm>
        </p:grpSpPr>
        <p:cxnSp>
          <p:nvCxnSpPr>
            <p:cNvPr id="2612" name="Google Shape;2612;p63"/>
            <p:cNvCxnSpPr>
              <a:stCxn id="2613" idx="6"/>
              <a:endCxn id="2614" idx="2"/>
            </p:cNvCxnSpPr>
            <p:nvPr/>
          </p:nvCxnSpPr>
          <p:spPr>
            <a:xfrm flipH="1" rot="10800000">
              <a:off x="2604781" y="2885215"/>
              <a:ext cx="65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5" name="Google Shape;2615;p63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16" name="Google Shape;2616;p63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614" name="Google Shape;2614;p63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63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18" name="Google Shape;2618;p63"/>
            <p:cNvCxnSpPr>
              <a:stCxn id="2619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20" name="Google Shape;2620;p63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613" name="Google Shape;2613;p63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63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1" name="Google Shape;2621;p63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3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3" name="Google Shape;2623;p63"/>
          <p:cNvSpPr txBox="1"/>
          <p:nvPr/>
        </p:nvSpPr>
        <p:spPr>
          <a:xfrm>
            <a:off x="3106599" y="2997913"/>
            <a:ext cx="6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0.145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24" name="Google Shape;2624;p63"/>
          <p:cNvSpPr txBox="1"/>
          <p:nvPr/>
        </p:nvSpPr>
        <p:spPr>
          <a:xfrm>
            <a:off x="4422475" y="3037601"/>
            <a:ext cx="600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0.142</a:t>
            </a:r>
            <a:endParaRPr sz="16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2625" name="Google Shape;2625;p63"/>
          <p:cNvCxnSpPr/>
          <p:nvPr/>
        </p:nvCxnSpPr>
        <p:spPr>
          <a:xfrm>
            <a:off x="5073067" y="3162593"/>
            <a:ext cx="64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26" name="Google Shape;2626;p63"/>
          <p:cNvGrpSpPr/>
          <p:nvPr/>
        </p:nvGrpSpPr>
        <p:grpSpPr>
          <a:xfrm>
            <a:off x="5631499" y="2538961"/>
            <a:ext cx="4214289" cy="1336482"/>
            <a:chOff x="1621724" y="2106975"/>
            <a:chExt cx="5449042" cy="1517350"/>
          </a:xfrm>
        </p:grpSpPr>
        <p:cxnSp>
          <p:nvCxnSpPr>
            <p:cNvPr id="2627" name="Google Shape;2627;p63"/>
            <p:cNvCxnSpPr>
              <a:stCxn id="2628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29" name="Google Shape;2629;p63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630" name="Google Shape;2630;p63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63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1" name="Google Shape;2631;p63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63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3" name="Google Shape;2633;p63"/>
          <p:cNvSpPr txBox="1"/>
          <p:nvPr/>
        </p:nvSpPr>
        <p:spPr>
          <a:xfrm>
            <a:off x="5654500" y="308225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0.233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34" name="Google Shape;2634;p63"/>
          <p:cNvSpPr txBox="1"/>
          <p:nvPr/>
        </p:nvSpPr>
        <p:spPr>
          <a:xfrm>
            <a:off x="2593675" y="2028938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score of the train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35" name="Google Shape;2635;p63"/>
          <p:cNvSpPr txBox="1"/>
          <p:nvPr/>
        </p:nvSpPr>
        <p:spPr>
          <a:xfrm>
            <a:off x="3574825" y="3791100"/>
            <a:ext cx="22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validations</a:t>
            </a:r>
            <a:endParaRPr/>
          </a:p>
        </p:txBody>
      </p:sp>
      <p:sp>
        <p:nvSpPr>
          <p:cNvPr id="2636" name="Google Shape;2636;p63"/>
          <p:cNvSpPr txBox="1"/>
          <p:nvPr/>
        </p:nvSpPr>
        <p:spPr>
          <a:xfrm>
            <a:off x="5217075" y="2133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test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64"/>
          <p:cNvSpPr txBox="1"/>
          <p:nvPr>
            <p:ph type="title"/>
          </p:nvPr>
        </p:nvSpPr>
        <p:spPr>
          <a:xfrm>
            <a:off x="3114925" y="1544350"/>
            <a:ext cx="32157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prep &amp; Experimentation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Fill null values ​​with mode/mean</a:t>
            </a:r>
            <a:r>
              <a:rPr lang="en" sz="2100"/>
              <a:t> 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642" name="Google Shape;2642;p64"/>
          <p:cNvGrpSpPr/>
          <p:nvPr/>
        </p:nvGrpSpPr>
        <p:grpSpPr>
          <a:xfrm>
            <a:off x="3046034" y="2454613"/>
            <a:ext cx="2028171" cy="1336482"/>
            <a:chOff x="1621724" y="2106975"/>
            <a:chExt cx="2622409" cy="1517350"/>
          </a:xfrm>
        </p:grpSpPr>
        <p:cxnSp>
          <p:nvCxnSpPr>
            <p:cNvPr id="2643" name="Google Shape;2643;p64"/>
            <p:cNvCxnSpPr>
              <a:stCxn id="2644" idx="6"/>
              <a:endCxn id="2645" idx="2"/>
            </p:cNvCxnSpPr>
            <p:nvPr/>
          </p:nvCxnSpPr>
          <p:spPr>
            <a:xfrm flipH="1" rot="10800000">
              <a:off x="2604781" y="2885215"/>
              <a:ext cx="65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64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7" name="Google Shape;2647;p64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645" name="Google Shape;2645;p64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64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49" name="Google Shape;2649;p64"/>
            <p:cNvCxnSpPr>
              <a:stCxn id="2650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51" name="Google Shape;2651;p64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644" name="Google Shape;2644;p64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64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2" name="Google Shape;2652;p64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64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4" name="Google Shape;2654;p64"/>
          <p:cNvSpPr txBox="1"/>
          <p:nvPr/>
        </p:nvSpPr>
        <p:spPr>
          <a:xfrm>
            <a:off x="3106599" y="2997913"/>
            <a:ext cx="6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0.145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55" name="Google Shape;2655;p64"/>
          <p:cNvSpPr txBox="1"/>
          <p:nvPr/>
        </p:nvSpPr>
        <p:spPr>
          <a:xfrm>
            <a:off x="4422475" y="3037601"/>
            <a:ext cx="600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0.155</a:t>
            </a:r>
            <a:endParaRPr sz="16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2656" name="Google Shape;2656;p64"/>
          <p:cNvCxnSpPr/>
          <p:nvPr/>
        </p:nvCxnSpPr>
        <p:spPr>
          <a:xfrm>
            <a:off x="5073067" y="3162593"/>
            <a:ext cx="64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7" name="Google Shape;2657;p64"/>
          <p:cNvGrpSpPr/>
          <p:nvPr/>
        </p:nvGrpSpPr>
        <p:grpSpPr>
          <a:xfrm>
            <a:off x="5631499" y="2538961"/>
            <a:ext cx="4214289" cy="1336482"/>
            <a:chOff x="1621724" y="2106975"/>
            <a:chExt cx="5449042" cy="1517350"/>
          </a:xfrm>
        </p:grpSpPr>
        <p:cxnSp>
          <p:nvCxnSpPr>
            <p:cNvPr id="2658" name="Google Shape;2658;p64"/>
            <p:cNvCxnSpPr>
              <a:stCxn id="2659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60" name="Google Shape;2660;p64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661" name="Google Shape;2661;p64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64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62" name="Google Shape;2662;p64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64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4" name="Google Shape;2664;p64"/>
          <p:cNvSpPr txBox="1"/>
          <p:nvPr/>
        </p:nvSpPr>
        <p:spPr>
          <a:xfrm>
            <a:off x="5654500" y="308225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0.239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65" name="Google Shape;2665;p64"/>
          <p:cNvSpPr txBox="1"/>
          <p:nvPr/>
        </p:nvSpPr>
        <p:spPr>
          <a:xfrm>
            <a:off x="2593675" y="2028938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score of the train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66" name="Google Shape;2666;p64"/>
          <p:cNvSpPr txBox="1"/>
          <p:nvPr/>
        </p:nvSpPr>
        <p:spPr>
          <a:xfrm>
            <a:off x="3574825" y="3791100"/>
            <a:ext cx="22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validations</a:t>
            </a:r>
            <a:endParaRPr/>
          </a:p>
        </p:txBody>
      </p:sp>
      <p:sp>
        <p:nvSpPr>
          <p:cNvPr id="2667" name="Google Shape;2667;p64"/>
          <p:cNvSpPr txBox="1"/>
          <p:nvPr/>
        </p:nvSpPr>
        <p:spPr>
          <a:xfrm>
            <a:off x="5217075" y="2133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test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65"/>
          <p:cNvSpPr txBox="1"/>
          <p:nvPr>
            <p:ph type="title"/>
          </p:nvPr>
        </p:nvSpPr>
        <p:spPr>
          <a:xfrm>
            <a:off x="3114925" y="1544350"/>
            <a:ext cx="32157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prep &amp; Experimentation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Feature Engineering 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673" name="Google Shape;2673;p65"/>
          <p:cNvGrpSpPr/>
          <p:nvPr/>
        </p:nvGrpSpPr>
        <p:grpSpPr>
          <a:xfrm>
            <a:off x="3046034" y="2454613"/>
            <a:ext cx="2028171" cy="1336482"/>
            <a:chOff x="1621724" y="2106975"/>
            <a:chExt cx="2622409" cy="1517350"/>
          </a:xfrm>
        </p:grpSpPr>
        <p:cxnSp>
          <p:nvCxnSpPr>
            <p:cNvPr id="2674" name="Google Shape;2674;p65"/>
            <p:cNvCxnSpPr>
              <a:stCxn id="2675" idx="6"/>
              <a:endCxn id="2676" idx="2"/>
            </p:cNvCxnSpPr>
            <p:nvPr/>
          </p:nvCxnSpPr>
          <p:spPr>
            <a:xfrm flipH="1" rot="10800000">
              <a:off x="2604781" y="2885215"/>
              <a:ext cx="65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7" name="Google Shape;2677;p65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78" name="Google Shape;2678;p65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676" name="Google Shape;2676;p65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65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80" name="Google Shape;2680;p65"/>
            <p:cNvCxnSpPr>
              <a:stCxn id="2681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82" name="Google Shape;2682;p65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675" name="Google Shape;2675;p65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65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3" name="Google Shape;2683;p65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65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5" name="Google Shape;2685;p65"/>
          <p:cNvSpPr txBox="1"/>
          <p:nvPr/>
        </p:nvSpPr>
        <p:spPr>
          <a:xfrm>
            <a:off x="3106599" y="2997913"/>
            <a:ext cx="6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0.236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86" name="Google Shape;2686;p65"/>
          <p:cNvSpPr txBox="1"/>
          <p:nvPr/>
        </p:nvSpPr>
        <p:spPr>
          <a:xfrm>
            <a:off x="4336938" y="2997925"/>
            <a:ext cx="692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0.204</a:t>
            </a:r>
            <a:endParaRPr sz="16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2687" name="Google Shape;2687;p65"/>
          <p:cNvCxnSpPr/>
          <p:nvPr/>
        </p:nvCxnSpPr>
        <p:spPr>
          <a:xfrm>
            <a:off x="5073067" y="3162593"/>
            <a:ext cx="64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88" name="Google Shape;2688;p65"/>
          <p:cNvGrpSpPr/>
          <p:nvPr/>
        </p:nvGrpSpPr>
        <p:grpSpPr>
          <a:xfrm>
            <a:off x="5631499" y="2538961"/>
            <a:ext cx="4214289" cy="1336482"/>
            <a:chOff x="1621724" y="2106975"/>
            <a:chExt cx="5449042" cy="1517350"/>
          </a:xfrm>
        </p:grpSpPr>
        <p:cxnSp>
          <p:nvCxnSpPr>
            <p:cNvPr id="2689" name="Google Shape;2689;p65"/>
            <p:cNvCxnSpPr>
              <a:stCxn id="2690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91" name="Google Shape;2691;p65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692" name="Google Shape;2692;p65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65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3" name="Google Shape;2693;p65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5" name="Google Shape;2695;p65"/>
          <p:cNvSpPr txBox="1"/>
          <p:nvPr/>
        </p:nvSpPr>
        <p:spPr>
          <a:xfrm>
            <a:off x="5654500" y="308225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0.054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96" name="Google Shape;2696;p65"/>
          <p:cNvSpPr txBox="1"/>
          <p:nvPr/>
        </p:nvSpPr>
        <p:spPr>
          <a:xfrm>
            <a:off x="2593675" y="2028938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score of the train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97" name="Google Shape;2697;p65"/>
          <p:cNvSpPr txBox="1"/>
          <p:nvPr/>
        </p:nvSpPr>
        <p:spPr>
          <a:xfrm>
            <a:off x="3574825" y="3791100"/>
            <a:ext cx="22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validations</a:t>
            </a:r>
            <a:endParaRPr/>
          </a:p>
        </p:txBody>
      </p:sp>
      <p:sp>
        <p:nvSpPr>
          <p:cNvPr id="2698" name="Google Shape;2698;p65"/>
          <p:cNvSpPr txBox="1"/>
          <p:nvPr/>
        </p:nvSpPr>
        <p:spPr>
          <a:xfrm>
            <a:off x="5217075" y="2133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test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66"/>
          <p:cNvSpPr txBox="1"/>
          <p:nvPr>
            <p:ph type="title"/>
          </p:nvPr>
        </p:nvSpPr>
        <p:spPr>
          <a:xfrm>
            <a:off x="3114925" y="1544350"/>
            <a:ext cx="32157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prep &amp; Experimentation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Ridge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704" name="Google Shape;2704;p66"/>
          <p:cNvGrpSpPr/>
          <p:nvPr/>
        </p:nvGrpSpPr>
        <p:grpSpPr>
          <a:xfrm>
            <a:off x="3046034" y="2454613"/>
            <a:ext cx="2028171" cy="1336482"/>
            <a:chOff x="1621724" y="2106975"/>
            <a:chExt cx="2622409" cy="1517350"/>
          </a:xfrm>
        </p:grpSpPr>
        <p:cxnSp>
          <p:nvCxnSpPr>
            <p:cNvPr id="2705" name="Google Shape;2705;p66"/>
            <p:cNvCxnSpPr>
              <a:stCxn id="2706" idx="6"/>
              <a:endCxn id="2707" idx="2"/>
            </p:cNvCxnSpPr>
            <p:nvPr/>
          </p:nvCxnSpPr>
          <p:spPr>
            <a:xfrm flipH="1" rot="10800000">
              <a:off x="2604781" y="2885215"/>
              <a:ext cx="65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8" name="Google Shape;2708;p66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09" name="Google Shape;2709;p66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707" name="Google Shape;2707;p66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66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711" name="Google Shape;2711;p66"/>
            <p:cNvCxnSpPr>
              <a:stCxn id="2712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13" name="Google Shape;2713;p66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706" name="Google Shape;2706;p66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66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4" name="Google Shape;2714;p66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66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6" name="Google Shape;2716;p66"/>
          <p:cNvSpPr txBox="1"/>
          <p:nvPr/>
        </p:nvSpPr>
        <p:spPr>
          <a:xfrm>
            <a:off x="3106599" y="2997913"/>
            <a:ext cx="6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0.133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17" name="Google Shape;2717;p66"/>
          <p:cNvSpPr txBox="1"/>
          <p:nvPr/>
        </p:nvSpPr>
        <p:spPr>
          <a:xfrm>
            <a:off x="4336938" y="2997925"/>
            <a:ext cx="692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0.172</a:t>
            </a:r>
            <a:endParaRPr sz="16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2718" name="Google Shape;2718;p66"/>
          <p:cNvCxnSpPr/>
          <p:nvPr/>
        </p:nvCxnSpPr>
        <p:spPr>
          <a:xfrm>
            <a:off x="5073067" y="3162593"/>
            <a:ext cx="64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9" name="Google Shape;2719;p66"/>
          <p:cNvGrpSpPr/>
          <p:nvPr/>
        </p:nvGrpSpPr>
        <p:grpSpPr>
          <a:xfrm>
            <a:off x="5631499" y="2538961"/>
            <a:ext cx="4214289" cy="1336482"/>
            <a:chOff x="1621724" y="2106975"/>
            <a:chExt cx="5449042" cy="1517350"/>
          </a:xfrm>
        </p:grpSpPr>
        <p:cxnSp>
          <p:nvCxnSpPr>
            <p:cNvPr id="2720" name="Google Shape;2720;p66"/>
            <p:cNvCxnSpPr>
              <a:stCxn id="2721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22" name="Google Shape;2722;p66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723" name="Google Shape;2723;p66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66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4" name="Google Shape;2724;p66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66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6" name="Google Shape;2726;p66"/>
          <p:cNvSpPr txBox="1"/>
          <p:nvPr/>
        </p:nvSpPr>
        <p:spPr>
          <a:xfrm>
            <a:off x="5654500" y="308225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0.121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66"/>
          <p:cNvSpPr txBox="1"/>
          <p:nvPr/>
        </p:nvSpPr>
        <p:spPr>
          <a:xfrm>
            <a:off x="2593675" y="2028938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score of the train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8" name="Google Shape;2728;p66"/>
          <p:cNvSpPr txBox="1"/>
          <p:nvPr/>
        </p:nvSpPr>
        <p:spPr>
          <a:xfrm>
            <a:off x="3574825" y="3791100"/>
            <a:ext cx="22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validations</a:t>
            </a:r>
            <a:endParaRPr/>
          </a:p>
        </p:txBody>
      </p:sp>
      <p:sp>
        <p:nvSpPr>
          <p:cNvPr id="2729" name="Google Shape;2729;p66"/>
          <p:cNvSpPr txBox="1"/>
          <p:nvPr/>
        </p:nvSpPr>
        <p:spPr>
          <a:xfrm>
            <a:off x="5217075" y="2133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test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67"/>
          <p:cNvSpPr txBox="1"/>
          <p:nvPr>
            <p:ph type="title"/>
          </p:nvPr>
        </p:nvSpPr>
        <p:spPr>
          <a:xfrm>
            <a:off x="3114925" y="1544350"/>
            <a:ext cx="32157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prep &amp; Experimentation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Lasso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735" name="Google Shape;2735;p67"/>
          <p:cNvGrpSpPr/>
          <p:nvPr/>
        </p:nvGrpSpPr>
        <p:grpSpPr>
          <a:xfrm>
            <a:off x="3046034" y="2454613"/>
            <a:ext cx="2028171" cy="1336482"/>
            <a:chOff x="1621724" y="2106975"/>
            <a:chExt cx="2622409" cy="1517350"/>
          </a:xfrm>
        </p:grpSpPr>
        <p:cxnSp>
          <p:nvCxnSpPr>
            <p:cNvPr id="2736" name="Google Shape;2736;p67"/>
            <p:cNvCxnSpPr>
              <a:stCxn id="2737" idx="6"/>
              <a:endCxn id="2738" idx="2"/>
            </p:cNvCxnSpPr>
            <p:nvPr/>
          </p:nvCxnSpPr>
          <p:spPr>
            <a:xfrm flipH="1" rot="10800000">
              <a:off x="2604781" y="2885215"/>
              <a:ext cx="65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9" name="Google Shape;2739;p67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40" name="Google Shape;2740;p67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738" name="Google Shape;2738;p67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67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742" name="Google Shape;2742;p67"/>
            <p:cNvCxnSpPr>
              <a:stCxn id="2743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44" name="Google Shape;2744;p67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737" name="Google Shape;2737;p67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67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5" name="Google Shape;2745;p67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67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7" name="Google Shape;2747;p67"/>
          <p:cNvSpPr txBox="1"/>
          <p:nvPr/>
        </p:nvSpPr>
        <p:spPr>
          <a:xfrm>
            <a:off x="3106599" y="2997913"/>
            <a:ext cx="6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0.167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48" name="Google Shape;2748;p67"/>
          <p:cNvSpPr txBox="1"/>
          <p:nvPr/>
        </p:nvSpPr>
        <p:spPr>
          <a:xfrm>
            <a:off x="4336938" y="2997925"/>
            <a:ext cx="692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0.197</a:t>
            </a:r>
            <a:endParaRPr sz="16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2749" name="Google Shape;2749;p67"/>
          <p:cNvCxnSpPr/>
          <p:nvPr/>
        </p:nvCxnSpPr>
        <p:spPr>
          <a:xfrm>
            <a:off x="5073067" y="3162593"/>
            <a:ext cx="64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50" name="Google Shape;2750;p67"/>
          <p:cNvGrpSpPr/>
          <p:nvPr/>
        </p:nvGrpSpPr>
        <p:grpSpPr>
          <a:xfrm>
            <a:off x="5631499" y="2538961"/>
            <a:ext cx="4214289" cy="1336482"/>
            <a:chOff x="1621724" y="2106975"/>
            <a:chExt cx="5449042" cy="1517350"/>
          </a:xfrm>
        </p:grpSpPr>
        <p:cxnSp>
          <p:nvCxnSpPr>
            <p:cNvPr id="2751" name="Google Shape;2751;p67"/>
            <p:cNvCxnSpPr>
              <a:stCxn id="2752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53" name="Google Shape;2753;p67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754" name="Google Shape;2754;p67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67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55" name="Google Shape;2755;p67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67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7" name="Google Shape;2757;p67"/>
          <p:cNvSpPr txBox="1"/>
          <p:nvPr/>
        </p:nvSpPr>
        <p:spPr>
          <a:xfrm>
            <a:off x="5654500" y="308225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0.127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58" name="Google Shape;2758;p67"/>
          <p:cNvSpPr txBox="1"/>
          <p:nvPr/>
        </p:nvSpPr>
        <p:spPr>
          <a:xfrm>
            <a:off x="2593675" y="2028938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score of the train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9" name="Google Shape;2759;p67"/>
          <p:cNvSpPr txBox="1"/>
          <p:nvPr/>
        </p:nvSpPr>
        <p:spPr>
          <a:xfrm>
            <a:off x="3574825" y="3791100"/>
            <a:ext cx="22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validations</a:t>
            </a:r>
            <a:endParaRPr/>
          </a:p>
        </p:txBody>
      </p:sp>
      <p:sp>
        <p:nvSpPr>
          <p:cNvPr id="2760" name="Google Shape;2760;p67"/>
          <p:cNvSpPr txBox="1"/>
          <p:nvPr/>
        </p:nvSpPr>
        <p:spPr>
          <a:xfrm>
            <a:off x="5217075" y="2133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of the test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6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Based on the unsatisfactory results in the linear regression, we decided to for the problem as a classification problem.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p69"/>
          <p:cNvSpPr txBox="1"/>
          <p:nvPr>
            <p:ph type="title"/>
          </p:nvPr>
        </p:nvSpPr>
        <p:spPr>
          <a:xfrm>
            <a:off x="2548500" y="2231100"/>
            <a:ext cx="404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Classification </a:t>
            </a:r>
            <a:endParaRPr sz="3000"/>
          </a:p>
        </p:txBody>
      </p:sp>
      <p:sp>
        <p:nvSpPr>
          <p:cNvPr id="2771" name="Google Shape;2771;p69"/>
          <p:cNvSpPr txBox="1"/>
          <p:nvPr>
            <p:ph idx="2" type="title"/>
          </p:nvPr>
        </p:nvSpPr>
        <p:spPr>
          <a:xfrm>
            <a:off x="2937125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7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 After Mapping</a:t>
            </a:r>
            <a:endParaRPr/>
          </a:p>
        </p:txBody>
      </p:sp>
      <p:pic>
        <p:nvPicPr>
          <p:cNvPr id="2777" name="Google Shape;2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575" y="1797000"/>
            <a:ext cx="3762375" cy="250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8" name="Google Shape;2778;p70"/>
          <p:cNvGrpSpPr/>
          <p:nvPr/>
        </p:nvGrpSpPr>
        <p:grpSpPr>
          <a:xfrm>
            <a:off x="929325" y="1530795"/>
            <a:ext cx="3480300" cy="1145100"/>
            <a:chOff x="2771600" y="526920"/>
            <a:chExt cx="3480300" cy="1145100"/>
          </a:xfrm>
        </p:grpSpPr>
        <p:sp>
          <p:nvSpPr>
            <p:cNvPr id="2779" name="Google Shape;2779;p70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70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1" name="Google Shape;2781;p70"/>
          <p:cNvGrpSpPr/>
          <p:nvPr/>
        </p:nvGrpSpPr>
        <p:grpSpPr>
          <a:xfrm>
            <a:off x="929325" y="3003070"/>
            <a:ext cx="3480300" cy="1145100"/>
            <a:chOff x="2771600" y="526920"/>
            <a:chExt cx="3480300" cy="1145100"/>
          </a:xfrm>
        </p:grpSpPr>
        <p:sp>
          <p:nvSpPr>
            <p:cNvPr id="2782" name="Google Shape;2782;p70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70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4" name="Google Shape;2784;p70"/>
          <p:cNvSpPr txBox="1"/>
          <p:nvPr>
            <p:ph idx="4294967295" type="title"/>
          </p:nvPr>
        </p:nvSpPr>
        <p:spPr>
          <a:xfrm>
            <a:off x="927521" y="1856776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Average #reads = 57</a:t>
            </a:r>
            <a:endParaRPr/>
          </a:p>
        </p:txBody>
      </p:sp>
      <p:sp>
        <p:nvSpPr>
          <p:cNvPr id="2785" name="Google Shape;2785;p70"/>
          <p:cNvSpPr txBox="1"/>
          <p:nvPr>
            <p:ph idx="4294967295" type="title"/>
          </p:nvPr>
        </p:nvSpPr>
        <p:spPr>
          <a:xfrm>
            <a:off x="927521" y="3343482"/>
            <a:ext cx="34839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Popular if Reads &gt;= 200</a:t>
            </a:r>
            <a:endParaRPr/>
          </a:p>
        </p:txBody>
      </p:sp>
      <p:sp>
        <p:nvSpPr>
          <p:cNvPr id="2786" name="Google Shape;2786;p70"/>
          <p:cNvSpPr txBox="1"/>
          <p:nvPr/>
        </p:nvSpPr>
        <p:spPr>
          <a:xfrm>
            <a:off x="7291250" y="1915875"/>
            <a:ext cx="88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0    1107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1      78</a:t>
            </a:r>
            <a:endParaRPr sz="10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71"/>
          <p:cNvSpPr txBox="1"/>
          <p:nvPr>
            <p:ph type="title"/>
          </p:nvPr>
        </p:nvSpPr>
        <p:spPr>
          <a:xfrm>
            <a:off x="1608250" y="1424475"/>
            <a:ext cx="6252600" cy="12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</a:t>
            </a:r>
            <a:r>
              <a:rPr lang="en" sz="10000"/>
              <a:t>!</a:t>
            </a:r>
            <a:endParaRPr sz="10000"/>
          </a:p>
        </p:txBody>
      </p:sp>
      <p:sp>
        <p:nvSpPr>
          <p:cNvPr id="2792" name="Google Shape;2792;p71"/>
          <p:cNvSpPr txBox="1"/>
          <p:nvPr>
            <p:ph idx="1" type="subTitle"/>
          </p:nvPr>
        </p:nvSpPr>
        <p:spPr>
          <a:xfrm>
            <a:off x="2933525" y="2699917"/>
            <a:ext cx="3276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grouping </a:t>
            </a:r>
            <a:r>
              <a:rPr lang="en"/>
              <a:t>continuous</a:t>
            </a:r>
            <a:r>
              <a:rPr lang="en"/>
              <a:t> data into a number of intervals or bins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6" name="Google Shape;2176;p36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77" name="Google Shape;2177;p36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9" name="Google Shape;2179;p36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80" name="Google Shape;2180;p36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0" name="Google Shape;2190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Description</a:t>
            </a:r>
            <a:r>
              <a:rPr lang="en"/>
              <a:t> </a:t>
            </a:r>
            <a:endParaRPr/>
          </a:p>
        </p:txBody>
      </p:sp>
      <p:sp>
        <p:nvSpPr>
          <p:cNvPr id="2191" name="Google Shape;2191;p3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We’re going to </a:t>
            </a:r>
            <a:r>
              <a:rPr lang="en" sz="1600"/>
              <a:t>analyse what factors contribute</a:t>
            </a:r>
            <a:r>
              <a:rPr lang="en" sz="1600"/>
              <a:t> to social science research articles popularity and </a:t>
            </a:r>
            <a:r>
              <a:rPr lang="en" sz="1600"/>
              <a:t>predict</a:t>
            </a:r>
            <a:r>
              <a:rPr lang="en" sz="1600"/>
              <a:t> the popularity of </a:t>
            </a:r>
            <a:r>
              <a:rPr lang="en" sz="1600"/>
              <a:t>articles</a:t>
            </a:r>
            <a:r>
              <a:rPr lang="en" sz="1600"/>
              <a:t>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7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Articles numerical </a:t>
            </a:r>
            <a:r>
              <a:rPr lang="en"/>
              <a:t>description</a:t>
            </a:r>
            <a:endParaRPr/>
          </a:p>
        </p:txBody>
      </p:sp>
      <p:grpSp>
        <p:nvGrpSpPr>
          <p:cNvPr id="2798" name="Google Shape;2798;p72"/>
          <p:cNvGrpSpPr/>
          <p:nvPr/>
        </p:nvGrpSpPr>
        <p:grpSpPr>
          <a:xfrm>
            <a:off x="3048981" y="1080840"/>
            <a:ext cx="3036214" cy="1115327"/>
            <a:chOff x="2771600" y="526920"/>
            <a:chExt cx="3480300" cy="1145100"/>
          </a:xfrm>
        </p:grpSpPr>
        <p:sp>
          <p:nvSpPr>
            <p:cNvPr id="2799" name="Google Shape;2799;p72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2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1" name="Google Shape;2801;p72"/>
          <p:cNvSpPr txBox="1"/>
          <p:nvPr>
            <p:ph idx="4294967295" type="title"/>
          </p:nvPr>
        </p:nvSpPr>
        <p:spPr>
          <a:xfrm>
            <a:off x="2952350" y="1336796"/>
            <a:ext cx="32298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: 78</a:t>
            </a:r>
            <a:endParaRPr/>
          </a:p>
        </p:txBody>
      </p:sp>
      <p:grpSp>
        <p:nvGrpSpPr>
          <p:cNvPr id="2802" name="Google Shape;2802;p72"/>
          <p:cNvGrpSpPr/>
          <p:nvPr/>
        </p:nvGrpSpPr>
        <p:grpSpPr>
          <a:xfrm>
            <a:off x="3053731" y="2425040"/>
            <a:ext cx="3036214" cy="1115327"/>
            <a:chOff x="2771600" y="526920"/>
            <a:chExt cx="3480300" cy="1145100"/>
          </a:xfrm>
        </p:grpSpPr>
        <p:sp>
          <p:nvSpPr>
            <p:cNvPr id="2803" name="Google Shape;2803;p72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72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5" name="Google Shape;2805;p72"/>
          <p:cNvSpPr txBox="1"/>
          <p:nvPr>
            <p:ph idx="4294967295" type="title"/>
          </p:nvPr>
        </p:nvSpPr>
        <p:spPr>
          <a:xfrm>
            <a:off x="2957100" y="2680996"/>
            <a:ext cx="3229800" cy="5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Reads</a:t>
            </a:r>
            <a:r>
              <a:rPr lang="en"/>
              <a:t> : 398</a:t>
            </a:r>
            <a:endParaRPr/>
          </a:p>
        </p:txBody>
      </p:sp>
      <p:grpSp>
        <p:nvGrpSpPr>
          <p:cNvPr id="2806" name="Google Shape;2806;p72"/>
          <p:cNvGrpSpPr/>
          <p:nvPr/>
        </p:nvGrpSpPr>
        <p:grpSpPr>
          <a:xfrm>
            <a:off x="3048981" y="3769240"/>
            <a:ext cx="3036214" cy="1115327"/>
            <a:chOff x="2771600" y="526920"/>
            <a:chExt cx="3480300" cy="1145100"/>
          </a:xfrm>
        </p:grpSpPr>
        <p:sp>
          <p:nvSpPr>
            <p:cNvPr id="2807" name="Google Shape;2807;p72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2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   Max</a:t>
              </a:r>
              <a:r>
                <a:rPr lang="en" sz="2800">
                  <a:solidFill>
                    <a:schemeClr val="dk2"/>
                  </a:solidFill>
                  <a:latin typeface="Fjalla One"/>
                  <a:ea typeface="Fjalla One"/>
                  <a:cs typeface="Fjalla One"/>
                  <a:sym typeface="Fjalla One"/>
                </a:rPr>
                <a:t> Reads : 936</a:t>
              </a:r>
              <a:endPara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73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journal</a:t>
            </a:r>
            <a:endParaRPr/>
          </a:p>
        </p:txBody>
      </p:sp>
      <p:pic>
        <p:nvPicPr>
          <p:cNvPr id="2814" name="Google Shape;281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425" y="1030525"/>
            <a:ext cx="4119849" cy="320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74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Popular Topics</a:t>
            </a:r>
            <a:endParaRPr/>
          </a:p>
        </p:txBody>
      </p:sp>
      <p:pic>
        <p:nvPicPr>
          <p:cNvPr id="2820" name="Google Shape;282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825" y="1026050"/>
            <a:ext cx="3634325" cy="3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75"/>
          <p:cNvSpPr txBox="1"/>
          <p:nvPr>
            <p:ph type="title"/>
          </p:nvPr>
        </p:nvSpPr>
        <p:spPr>
          <a:xfrm>
            <a:off x="2607600" y="374175"/>
            <a:ext cx="374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Full Text </a:t>
            </a:r>
            <a:r>
              <a:rPr lang="en"/>
              <a:t>availability</a:t>
            </a:r>
            <a:endParaRPr/>
          </a:p>
        </p:txBody>
      </p:sp>
      <p:pic>
        <p:nvPicPr>
          <p:cNvPr id="2826" name="Google Shape;282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500" y="1070863"/>
            <a:ext cx="6084351" cy="31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76"/>
          <p:cNvSpPr txBox="1"/>
          <p:nvPr>
            <p:ph type="title"/>
          </p:nvPr>
        </p:nvSpPr>
        <p:spPr>
          <a:xfrm>
            <a:off x="2479300" y="1841775"/>
            <a:ext cx="404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</a:t>
            </a:r>
            <a:r>
              <a:rPr lang="en" sz="3000"/>
              <a:t> </a:t>
            </a:r>
            <a:endParaRPr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5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p77"/>
          <p:cNvSpPr txBox="1"/>
          <p:nvPr>
            <p:ph idx="1" type="subTitle"/>
          </p:nvPr>
        </p:nvSpPr>
        <p:spPr>
          <a:xfrm>
            <a:off x="2589225" y="21979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Interest</a:t>
            </a:r>
            <a:endParaRPr/>
          </a:p>
        </p:txBody>
      </p:sp>
      <p:sp>
        <p:nvSpPr>
          <p:cNvPr id="2837" name="Google Shape;2837;p77"/>
          <p:cNvSpPr txBox="1"/>
          <p:nvPr>
            <p:ph idx="3" type="subTitle"/>
          </p:nvPr>
        </p:nvSpPr>
        <p:spPr>
          <a:xfrm>
            <a:off x="4756352" y="21979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2838" name="Google Shape;2838;p77"/>
          <p:cNvSpPr txBox="1"/>
          <p:nvPr>
            <p:ph idx="2" type="subTitle"/>
          </p:nvPr>
        </p:nvSpPr>
        <p:spPr>
          <a:xfrm>
            <a:off x="2589225" y="2537769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from other </a:t>
            </a:r>
            <a:r>
              <a:rPr lang="en"/>
              <a:t>features</a:t>
            </a:r>
            <a:r>
              <a:rPr lang="en"/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39" name="Google Shape;2839;p7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Uninclude </a:t>
            </a:r>
            <a:r>
              <a:rPr lang="en"/>
              <a:t>Features</a:t>
            </a:r>
            <a:r>
              <a:rPr lang="en"/>
              <a:t> </a:t>
            </a:r>
            <a:endParaRPr/>
          </a:p>
        </p:txBody>
      </p:sp>
      <p:sp>
        <p:nvSpPr>
          <p:cNvPr id="2840" name="Google Shape;2840;p77"/>
          <p:cNvSpPr/>
          <p:nvPr/>
        </p:nvSpPr>
        <p:spPr>
          <a:xfrm>
            <a:off x="3299910" y="1817922"/>
            <a:ext cx="343530" cy="340186"/>
          </a:xfrm>
          <a:custGeom>
            <a:rect b="b" l="l" r="r" t="t"/>
            <a:pathLst>
              <a:path extrusionOk="0" h="19326" w="19516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841" name="Google Shape;2841;p77"/>
          <p:cNvGrpSpPr/>
          <p:nvPr/>
        </p:nvGrpSpPr>
        <p:grpSpPr>
          <a:xfrm>
            <a:off x="5466491" y="1817905"/>
            <a:ext cx="344622" cy="340204"/>
            <a:chOff x="6238300" y="1426975"/>
            <a:chExt cx="489450" cy="483175"/>
          </a:xfrm>
        </p:grpSpPr>
        <p:sp>
          <p:nvSpPr>
            <p:cNvPr id="2842" name="Google Shape;2842;p77"/>
            <p:cNvSpPr/>
            <p:nvPr/>
          </p:nvSpPr>
          <p:spPr>
            <a:xfrm>
              <a:off x="6238300" y="1426975"/>
              <a:ext cx="489450" cy="483175"/>
            </a:xfrm>
            <a:custGeom>
              <a:rect b="b" l="l" r="r" t="t"/>
              <a:pathLst>
                <a:path extrusionOk="0" h="19327" w="19578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43" name="Google Shape;2843;p77"/>
            <p:cNvSpPr/>
            <p:nvPr/>
          </p:nvSpPr>
          <p:spPr>
            <a:xfrm>
              <a:off x="6426850" y="1596875"/>
              <a:ext cx="115150" cy="113250"/>
            </a:xfrm>
            <a:custGeom>
              <a:rect b="b" l="l" r="r" t="t"/>
              <a:pathLst>
                <a:path extrusionOk="0" h="4530" w="4606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44" name="Google Shape;2844;p77"/>
            <p:cNvSpPr/>
            <p:nvPr/>
          </p:nvSpPr>
          <p:spPr>
            <a:xfrm>
              <a:off x="6485350" y="1796900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845" name="Google Shape;2845;p77"/>
          <p:cNvSpPr txBox="1"/>
          <p:nvPr>
            <p:ph idx="2" type="subTitle"/>
          </p:nvPr>
        </p:nvSpPr>
        <p:spPr>
          <a:xfrm>
            <a:off x="4756350" y="2528269"/>
            <a:ext cx="176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articles are usually cited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9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0" name="Google Shape;285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00" y="1713270"/>
            <a:ext cx="5341651" cy="17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1" name="Google Shape;2851;p78"/>
          <p:cNvSpPr txBox="1"/>
          <p:nvPr>
            <p:ph idx="4294967295"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Before Balancing </a:t>
            </a:r>
            <a:r>
              <a:rPr lang="en"/>
              <a:t>Techniques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79"/>
          <p:cNvSpPr txBox="1"/>
          <p:nvPr>
            <p:ph idx="4294967295"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data : </a:t>
            </a:r>
            <a:r>
              <a:rPr lang="en"/>
              <a:t>BorderLine</a:t>
            </a:r>
            <a:r>
              <a:rPr lang="en"/>
              <a:t> SMOTE</a:t>
            </a:r>
            <a:endParaRPr/>
          </a:p>
        </p:txBody>
      </p:sp>
      <p:pic>
        <p:nvPicPr>
          <p:cNvPr id="2857" name="Google Shape;2857;p79"/>
          <p:cNvPicPr preferRelativeResize="0"/>
          <p:nvPr/>
        </p:nvPicPr>
        <p:blipFill rotWithShape="1">
          <a:blip r:embed="rId3">
            <a:alphaModFix/>
          </a:blip>
          <a:srcRect b="0" l="0" r="0" t="2477"/>
          <a:stretch/>
        </p:blipFill>
        <p:spPr>
          <a:xfrm>
            <a:off x="2272950" y="1326475"/>
            <a:ext cx="4819674" cy="29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8" name="Google Shape;2858;p79"/>
          <p:cNvSpPr txBox="1"/>
          <p:nvPr/>
        </p:nvSpPr>
        <p:spPr>
          <a:xfrm>
            <a:off x="3813975" y="4141850"/>
            <a:ext cx="200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Class=0, n=1107 (45.991%)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Class=1, n=1300 (54.009%)</a:t>
            </a:r>
            <a:endParaRPr sz="105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80"/>
          <p:cNvSpPr txBox="1"/>
          <p:nvPr>
            <p:ph type="title"/>
          </p:nvPr>
        </p:nvSpPr>
        <p:spPr>
          <a:xfrm>
            <a:off x="3075450" y="1065675"/>
            <a:ext cx="32157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Results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2864" name="Google Shape;2864;p80"/>
          <p:cNvGrpSpPr/>
          <p:nvPr/>
        </p:nvGrpSpPr>
        <p:grpSpPr>
          <a:xfrm>
            <a:off x="3046034" y="2073613"/>
            <a:ext cx="2028171" cy="1336482"/>
            <a:chOff x="1621724" y="2106975"/>
            <a:chExt cx="2622409" cy="1517350"/>
          </a:xfrm>
        </p:grpSpPr>
        <p:cxnSp>
          <p:nvCxnSpPr>
            <p:cNvPr id="2865" name="Google Shape;2865;p80"/>
            <p:cNvCxnSpPr>
              <a:stCxn id="2866" idx="6"/>
              <a:endCxn id="2867" idx="2"/>
            </p:cNvCxnSpPr>
            <p:nvPr/>
          </p:nvCxnSpPr>
          <p:spPr>
            <a:xfrm flipH="1" rot="10800000">
              <a:off x="2604781" y="2885215"/>
              <a:ext cx="65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8" name="Google Shape;2868;p80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69" name="Google Shape;2869;p80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867" name="Google Shape;2867;p80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80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71" name="Google Shape;2871;p80"/>
            <p:cNvCxnSpPr>
              <a:stCxn id="2872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73" name="Google Shape;2873;p80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866" name="Google Shape;2866;p80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80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4" name="Google Shape;2874;p80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80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6" name="Google Shape;2876;p80"/>
          <p:cNvSpPr txBox="1"/>
          <p:nvPr/>
        </p:nvSpPr>
        <p:spPr>
          <a:xfrm>
            <a:off x="3106599" y="2616913"/>
            <a:ext cx="628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0.89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877" name="Google Shape;2877;p80"/>
          <p:cNvSpPr txBox="1"/>
          <p:nvPr/>
        </p:nvSpPr>
        <p:spPr>
          <a:xfrm>
            <a:off x="4336938" y="2616925"/>
            <a:ext cx="692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0.87</a:t>
            </a:r>
            <a:endParaRPr sz="16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2878" name="Google Shape;2878;p80"/>
          <p:cNvCxnSpPr/>
          <p:nvPr/>
        </p:nvCxnSpPr>
        <p:spPr>
          <a:xfrm>
            <a:off x="5073067" y="2781593"/>
            <a:ext cx="642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79" name="Google Shape;2879;p80"/>
          <p:cNvGrpSpPr/>
          <p:nvPr/>
        </p:nvGrpSpPr>
        <p:grpSpPr>
          <a:xfrm>
            <a:off x="5631499" y="2157961"/>
            <a:ext cx="4214289" cy="1336482"/>
            <a:chOff x="1621724" y="2106975"/>
            <a:chExt cx="5449042" cy="1517350"/>
          </a:xfrm>
        </p:grpSpPr>
        <p:cxnSp>
          <p:nvCxnSpPr>
            <p:cNvPr id="2880" name="Google Shape;2880;p80"/>
            <p:cNvCxnSpPr>
              <a:stCxn id="2881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82" name="Google Shape;2882;p80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883" name="Google Shape;2883;p80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80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4" name="Google Shape;2884;p80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80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6" name="Google Shape;2886;p80"/>
          <p:cNvSpPr txBox="1"/>
          <p:nvPr/>
        </p:nvSpPr>
        <p:spPr>
          <a:xfrm>
            <a:off x="5654500" y="270125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0.90</a:t>
            </a:r>
            <a:endParaRPr sz="16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887" name="Google Shape;2887;p80"/>
          <p:cNvSpPr txBox="1"/>
          <p:nvPr/>
        </p:nvSpPr>
        <p:spPr>
          <a:xfrm>
            <a:off x="2593675" y="1647938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Train </a:t>
            </a:r>
            <a:r>
              <a:rPr lang="en">
                <a:solidFill>
                  <a:schemeClr val="dk2"/>
                </a:solidFill>
              </a:rPr>
              <a:t>Accuracy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88" name="Google Shape;2888;p80"/>
          <p:cNvSpPr txBox="1"/>
          <p:nvPr/>
        </p:nvSpPr>
        <p:spPr>
          <a:xfrm>
            <a:off x="3574825" y="3410100"/>
            <a:ext cx="22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Validation</a:t>
            </a:r>
            <a:r>
              <a:rPr lang="en">
                <a:solidFill>
                  <a:schemeClr val="dk2"/>
                </a:solidFill>
              </a:rPr>
              <a:t> Accuracy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80"/>
          <p:cNvSpPr txBox="1"/>
          <p:nvPr/>
        </p:nvSpPr>
        <p:spPr>
          <a:xfrm>
            <a:off x="4869400" y="1707775"/>
            <a:ext cx="22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</a:t>
            </a:r>
            <a:r>
              <a:rPr lang="en">
                <a:solidFill>
                  <a:schemeClr val="dk2"/>
                </a:solidFill>
              </a:rPr>
              <a:t> Accuracy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p81"/>
          <p:cNvSpPr txBox="1"/>
          <p:nvPr>
            <p:ph idx="2" type="subTitle"/>
          </p:nvPr>
        </p:nvSpPr>
        <p:spPr>
          <a:xfrm>
            <a:off x="2306850" y="1506962"/>
            <a:ext cx="4530300" cy="17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found 9 main topics in the articles, predicting the reads with the </a:t>
            </a:r>
            <a:r>
              <a:rPr lang="en" sz="2000"/>
              <a:t>available</a:t>
            </a:r>
            <a:r>
              <a:rPr lang="en" sz="2000"/>
              <a:t> data isn’t possible, more data needs to be collected, but it’s possible to classify articles  </a:t>
            </a:r>
            <a:r>
              <a:rPr lang="en" sz="2000"/>
              <a:t>according</a:t>
            </a:r>
            <a:r>
              <a:rPr lang="en" sz="2000"/>
              <a:t> to </a:t>
            </a:r>
            <a:r>
              <a:rPr lang="en" sz="2000"/>
              <a:t>popularity. 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95" name="Google Shape;2895;p81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7"/>
          <p:cNvSpPr txBox="1"/>
          <p:nvPr>
            <p:ph type="title"/>
          </p:nvPr>
        </p:nvSpPr>
        <p:spPr>
          <a:xfrm>
            <a:off x="2396700" y="2231125"/>
            <a:ext cx="41652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Data Description</a:t>
            </a:r>
            <a:endParaRPr sz="4700"/>
          </a:p>
        </p:txBody>
      </p:sp>
      <p:sp>
        <p:nvSpPr>
          <p:cNvPr id="2197" name="Google Shape;2197;p3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82"/>
          <p:cNvSpPr txBox="1"/>
          <p:nvPr>
            <p:ph type="title"/>
          </p:nvPr>
        </p:nvSpPr>
        <p:spPr>
          <a:xfrm>
            <a:off x="2009825" y="1525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901" name="Google Shape;2901;p82"/>
          <p:cNvSpPr txBox="1"/>
          <p:nvPr>
            <p:ph idx="1" type="subTitle"/>
          </p:nvPr>
        </p:nvSpPr>
        <p:spPr>
          <a:xfrm>
            <a:off x="3020295" y="2604153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902" name="Google Shape;2902;p82"/>
          <p:cNvSpPr txBox="1"/>
          <p:nvPr>
            <p:ph idx="4294967295" type="subTitle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03" name="Google Shape;2903;p82"/>
          <p:cNvSpPr/>
          <p:nvPr/>
        </p:nvSpPr>
        <p:spPr>
          <a:xfrm>
            <a:off x="2377275" y="3059350"/>
            <a:ext cx="4493400" cy="182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2" name="Google Shape;2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601" y="1211850"/>
            <a:ext cx="1353000" cy="13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3" name="Google Shape;2203;p38"/>
          <p:cNvSpPr txBox="1"/>
          <p:nvPr>
            <p:ph idx="1" type="subTitle"/>
          </p:nvPr>
        </p:nvSpPr>
        <p:spPr>
          <a:xfrm>
            <a:off x="2104303" y="27219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600"/>
              <a:t>We scraped the data from researchgate.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articles are from social science departments.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9"/>
          <p:cNvSpPr txBox="1"/>
          <p:nvPr>
            <p:ph type="title"/>
          </p:nvPr>
        </p:nvSpPr>
        <p:spPr>
          <a:xfrm>
            <a:off x="948275" y="2134800"/>
            <a:ext cx="21576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Dataset</a:t>
            </a:r>
            <a:endParaRPr sz="5000"/>
          </a:p>
        </p:txBody>
      </p:sp>
      <p:graphicFrame>
        <p:nvGraphicFramePr>
          <p:cNvPr id="2209" name="Google Shape;2209;p39"/>
          <p:cNvGraphicFramePr/>
          <p:nvPr/>
        </p:nvGraphicFramePr>
        <p:xfrm>
          <a:off x="3518763" y="151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{D06CF26A-7A82-4DFA-AE9E-5DECABC0F407}</a:tableStyleId>
              </a:tblPr>
              <a:tblGrid>
                <a:gridCol w="1052275"/>
                <a:gridCol w="3439125"/>
                <a:gridCol w="759500"/>
              </a:tblGrid>
              <a:tr h="39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column</a:t>
                      </a:r>
                      <a:endParaRPr b="1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Description</a:t>
                      </a:r>
                      <a:endParaRPr b="1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Type</a:t>
                      </a:r>
                      <a:endParaRPr b="1">
                        <a:solidFill>
                          <a:schemeClr val="lt1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accent1"/>
                    </a:solidFil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title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article's title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string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author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author</a:t>
                      </a: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name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string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abstract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</a:t>
                      </a: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bstract </a:t>
                      </a: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full-text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string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  <a:tr h="40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category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article, literature review, conference paper..etc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string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date_published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date the article was </a:t>
                      </a: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published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date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  <a:tr h="40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date_added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date the article was uploaded to researchgate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date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figures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 if there're figures &amp; 0 if not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int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  <a:tr h="407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full_text?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availability</a:t>
                      </a: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of full text ( using download or Request full-text as keywords)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string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citation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number of times that paper was cited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int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  <a:tr h="30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900">
                          <a:solidFill>
                            <a:srgbClr val="374957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reads</a:t>
                      </a:r>
                      <a:endParaRPr b="1" sz="900">
                        <a:solidFill>
                          <a:srgbClr val="374957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number of views (target variable)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rgbClr val="24292F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int</a:t>
                      </a:r>
                      <a:endParaRPr sz="900">
                        <a:solidFill>
                          <a:srgbClr val="24292F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57150" marB="57150" marR="123825" marL="1238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10" name="Google Shape;2210;p39"/>
          <p:cNvSpPr txBox="1"/>
          <p:nvPr>
            <p:ph idx="1" type="subTitle"/>
          </p:nvPr>
        </p:nvSpPr>
        <p:spPr>
          <a:xfrm>
            <a:off x="1490375" y="2808775"/>
            <a:ext cx="107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D85C6"/>
                </a:solidFill>
              </a:rPr>
              <a:t>(1899,12)</a:t>
            </a:r>
            <a:endParaRPr b="1" sz="1500">
              <a:solidFill>
                <a:srgbClr val="3D85C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r>
              <a:rPr lang="en"/>
              <a:t>Limitations</a:t>
            </a:r>
            <a:r>
              <a:rPr lang="en"/>
              <a:t> </a:t>
            </a:r>
            <a:endParaRPr/>
          </a:p>
        </p:txBody>
      </p:sp>
      <p:sp>
        <p:nvSpPr>
          <p:cNvPr id="2216" name="Google Shape;2216;p40"/>
          <p:cNvSpPr txBox="1"/>
          <p:nvPr>
            <p:ph idx="1" type="subTitle"/>
          </p:nvPr>
        </p:nvSpPr>
        <p:spPr>
          <a:xfrm>
            <a:off x="4773600" y="2614175"/>
            <a:ext cx="19770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Q</a:t>
            </a:r>
            <a:r>
              <a:rPr lang="en"/>
              <a:t>uota</a:t>
            </a:r>
            <a:r>
              <a:rPr lang="en"/>
              <a:t> Per Day</a:t>
            </a:r>
            <a:endParaRPr/>
          </a:p>
        </p:txBody>
      </p:sp>
      <p:sp>
        <p:nvSpPr>
          <p:cNvPr id="2217" name="Google Shape;2217;p40"/>
          <p:cNvSpPr txBox="1"/>
          <p:nvPr>
            <p:ph idx="2" type="subTitle"/>
          </p:nvPr>
        </p:nvSpPr>
        <p:spPr>
          <a:xfrm>
            <a:off x="2011525" y="2614175"/>
            <a:ext cx="25446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To use </a:t>
            </a:r>
            <a:r>
              <a:rPr lang="en"/>
              <a:t>organization </a:t>
            </a:r>
            <a:r>
              <a:rPr lang="en"/>
              <a:t>email Address </a:t>
            </a:r>
            <a:endParaRPr/>
          </a:p>
        </p:txBody>
      </p:sp>
      <p:sp>
        <p:nvSpPr>
          <p:cNvPr id="2218" name="Google Shape;2218;p40"/>
          <p:cNvSpPr/>
          <p:nvPr/>
        </p:nvSpPr>
        <p:spPr>
          <a:xfrm>
            <a:off x="2930900" y="2010725"/>
            <a:ext cx="705863" cy="467620"/>
          </a:xfrm>
          <a:custGeom>
            <a:rect b="b" l="l" r="r" t="t"/>
            <a:pathLst>
              <a:path extrusionOk="0" h="8192" w="11658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9" name="Google Shape;2219;p40"/>
          <p:cNvGrpSpPr/>
          <p:nvPr/>
        </p:nvGrpSpPr>
        <p:grpSpPr>
          <a:xfrm>
            <a:off x="5397004" y="1947619"/>
            <a:ext cx="662642" cy="644108"/>
            <a:chOff x="-30806075" y="2657050"/>
            <a:chExt cx="291425" cy="291425"/>
          </a:xfrm>
        </p:grpSpPr>
        <p:sp>
          <p:nvSpPr>
            <p:cNvPr id="2220" name="Google Shape;2220;p40"/>
            <p:cNvSpPr/>
            <p:nvPr/>
          </p:nvSpPr>
          <p:spPr>
            <a:xfrm>
              <a:off x="-30806075" y="2657050"/>
              <a:ext cx="291425" cy="291425"/>
            </a:xfrm>
            <a:custGeom>
              <a:rect b="b" l="l" r="r" t="t"/>
              <a:pathLst>
                <a:path extrusionOk="0" h="11657" w="11657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-30771425" y="2692475"/>
              <a:ext cx="222125" cy="222925"/>
            </a:xfrm>
            <a:custGeom>
              <a:rect b="b" l="l" r="r" t="t"/>
              <a:pathLst>
                <a:path extrusionOk="0" h="8917" w="8885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-30669050" y="2726350"/>
              <a:ext cx="52025" cy="119150"/>
            </a:xfrm>
            <a:custGeom>
              <a:rect b="b" l="l" r="r" t="t"/>
              <a:pathLst>
                <a:path extrusionOk="0" h="4766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41"/>
          <p:cNvSpPr txBox="1"/>
          <p:nvPr>
            <p:ph type="title"/>
          </p:nvPr>
        </p:nvSpPr>
        <p:spPr>
          <a:xfrm>
            <a:off x="2504825" y="2231100"/>
            <a:ext cx="40470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 </a:t>
            </a:r>
            <a:endParaRPr sz="3000"/>
          </a:p>
        </p:txBody>
      </p:sp>
      <p:sp>
        <p:nvSpPr>
          <p:cNvPr id="2228" name="Google Shape;2228;p41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