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15"/>
  </p:notesMasterIdLst>
  <p:sldIdLst>
    <p:sldId id="266" r:id="rId2"/>
    <p:sldId id="257" r:id="rId3"/>
    <p:sldId id="258" r:id="rId4"/>
    <p:sldId id="282" r:id="rId5"/>
    <p:sldId id="283" r:id="rId6"/>
    <p:sldId id="284" r:id="rId7"/>
    <p:sldId id="285" r:id="rId8"/>
    <p:sldId id="287" r:id="rId9"/>
    <p:sldId id="286" r:id="rId10"/>
    <p:sldId id="288" r:id="rId11"/>
    <p:sldId id="294" r:id="rId12"/>
    <p:sldId id="289"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04D2D72-4CD5-4826-A414-2B1DC4169773}">
          <p14:sldIdLst>
            <p14:sldId id="266"/>
            <p14:sldId id="257"/>
            <p14:sldId id="258"/>
            <p14:sldId id="282"/>
            <p14:sldId id="283"/>
            <p14:sldId id="284"/>
            <p14:sldId id="285"/>
            <p14:sldId id="287"/>
            <p14:sldId id="286"/>
            <p14:sldId id="288"/>
            <p14:sldId id="294"/>
            <p14:sldId id="289"/>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BFD"/>
    <a:srgbClr val="E6F2E8"/>
    <a:srgbClr val="204F47"/>
    <a:srgbClr val="B5D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3FAE9B-A8F6-46E8-A146-C3D818371648}" v="94" dt="2022-07-22T03:38:07.6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4" autoAdjust="0"/>
    <p:restoredTop sz="93792" autoAdjust="0"/>
  </p:normalViewPr>
  <p:slideViewPr>
    <p:cSldViewPr snapToGrid="0">
      <p:cViewPr varScale="1">
        <p:scale>
          <a:sx n="80" d="100"/>
          <a:sy n="80" d="100"/>
        </p:scale>
        <p:origin x="1123" y="67"/>
      </p:cViewPr>
      <p:guideLst/>
    </p:cSldViewPr>
  </p:slideViewPr>
  <p:outlineViewPr>
    <p:cViewPr>
      <p:scale>
        <a:sx n="33" d="100"/>
        <a:sy n="33" d="100"/>
      </p:scale>
      <p:origin x="0" y="-508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8F85C-AB57-4590-8845-0859473FC14E}" type="datetimeFigureOut">
              <a:rPr lang="en-US" smtClean="0"/>
              <a:t>7/17/2023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F2E57-E009-4838-ACD1-6750A2BF0BA8}" type="slidenum">
              <a:rPr lang="en-US" smtClean="0"/>
              <a:t>‹#›</a:t>
            </a:fld>
            <a:endParaRPr lang="en-US" dirty="0"/>
          </a:p>
        </p:txBody>
      </p:sp>
    </p:spTree>
    <p:extLst>
      <p:ext uri="{BB962C8B-B14F-4D97-AF65-F5344CB8AC3E}">
        <p14:creationId xmlns:p14="http://schemas.microsoft.com/office/powerpoint/2010/main" val="419686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63873-C6DB-4C66-83F0-309F202507E5}"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6596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1B56-B4C4-4BED-A6CA-B79902C2C348}"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32512583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1B56-B4C4-4BED-A6CA-B79902C2C348}"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35968237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1B56-B4C4-4BED-A6CA-B79902C2C348}"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28872566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1241ED-279B-49E2-BFEB-58E223F4D672}"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137221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551B56-B4C4-4BED-A6CA-B79902C2C348}"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3086374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51B56-B4C4-4BED-A6CA-B79902C2C348}" type="datetime1">
              <a:rPr lang="en-US" smtClean="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7484375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E85D5-B49F-417F-A38C-D4E6DEAF49E4}" type="datetime1">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84438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4E1B7-9B9B-4F43-81D9-70FBB598F7D5}" type="datetime1">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144225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551B56-B4C4-4BED-A6CA-B79902C2C348}"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33463989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842536-28EA-4922-89FE-7AC5F8C5E5EF}"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3DBF-9A11-4474-BA7E-22C767663A7D}" type="slidenum">
              <a:rPr lang="en-US" smtClean="0"/>
              <a:t>‹#›</a:t>
            </a:fld>
            <a:endParaRPr lang="en-US" dirty="0"/>
          </a:p>
        </p:txBody>
      </p:sp>
    </p:spTree>
    <p:extLst>
      <p:ext uri="{BB962C8B-B14F-4D97-AF65-F5344CB8AC3E}">
        <p14:creationId xmlns:p14="http://schemas.microsoft.com/office/powerpoint/2010/main" val="170753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51B56-B4C4-4BED-A6CA-B79902C2C348}" type="datetime1">
              <a:rPr lang="en-US" smtClean="0"/>
              <a:t>7/17/2023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03DBF-9A11-4474-BA7E-22C767663A7D}" type="slidenum">
              <a:rPr lang="en-US" smtClean="0"/>
              <a:t>‹#›</a:t>
            </a:fld>
            <a:endParaRPr lang="en-US" dirty="0"/>
          </a:p>
        </p:txBody>
      </p:sp>
    </p:spTree>
    <p:extLst>
      <p:ext uri="{BB962C8B-B14F-4D97-AF65-F5344CB8AC3E}">
        <p14:creationId xmlns:p14="http://schemas.microsoft.com/office/powerpoint/2010/main" val="331193215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483CB92-221F-4A02-8416-B5CE3395A38B}"/>
              </a:ext>
            </a:extLst>
          </p:cNvPr>
          <p:cNvSpPr>
            <a:spLocks noGrp="1"/>
          </p:cNvSpPr>
          <p:nvPr>
            <p:ph type="title"/>
          </p:nvPr>
        </p:nvSpPr>
        <p:spPr>
          <a:xfrm>
            <a:off x="114299" y="891364"/>
            <a:ext cx="5095876" cy="2228074"/>
          </a:xfrm>
        </p:spPr>
        <p:txBody>
          <a:bodyPr>
            <a:normAutofit/>
          </a:bodyPr>
          <a:lstStyle/>
          <a:p>
            <a:r>
              <a:rPr lang="en-CA" sz="4000" b="1" dirty="0">
                <a:latin typeface="Andalus" panose="02020603050405020304" pitchFamily="18" charset="-78"/>
                <a:cs typeface="Andalus" panose="02020603050405020304" pitchFamily="18" charset="-78"/>
              </a:rPr>
              <a:t>Academy Web Solution</a:t>
            </a:r>
            <a:endParaRPr lang="en-US" sz="4000" b="1" dirty="0">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A846CA76-627F-4543-8153-DCC91343BDF8}"/>
              </a:ext>
            </a:extLst>
          </p:cNvPr>
          <p:cNvSpPr>
            <a:spLocks noGrp="1"/>
          </p:cNvSpPr>
          <p:nvPr>
            <p:ph idx="1"/>
          </p:nvPr>
        </p:nvSpPr>
        <p:spPr>
          <a:xfrm>
            <a:off x="371476" y="2657479"/>
            <a:ext cx="3799425" cy="3143241"/>
          </a:xfrm>
        </p:spPr>
        <p:txBody>
          <a:bodyPr>
            <a:normAutofit/>
          </a:bodyPr>
          <a:lstStyle/>
          <a:p>
            <a:pPr marL="0" indent="0">
              <a:buNone/>
            </a:pPr>
            <a:r>
              <a:rPr lang="en-US" sz="2000" b="1" dirty="0">
                <a:latin typeface="Andalus" panose="02020603050405020304" pitchFamily="18" charset="-78"/>
                <a:cs typeface="Andalus" panose="02020603050405020304" pitchFamily="18" charset="-78"/>
              </a:rPr>
              <a:t>Represented by</a:t>
            </a:r>
          </a:p>
          <a:p>
            <a:r>
              <a:rPr lang="en-CA" sz="2000" b="1" dirty="0">
                <a:latin typeface="Andalus" panose="02020603050405020304" pitchFamily="18" charset="-78"/>
                <a:cs typeface="Andalus" panose="02020603050405020304" pitchFamily="18" charset="-78"/>
              </a:rPr>
              <a:t>Sara Mohamed</a:t>
            </a:r>
            <a:endParaRPr lang="en-US" sz="2000" b="1" dirty="0">
              <a:latin typeface="Andalus" panose="02020603050405020304" pitchFamily="18" charset="-78"/>
              <a:ea typeface="+mj-ea"/>
              <a:cs typeface="Andalus" panose="02020603050405020304" pitchFamily="18" charset="-78"/>
            </a:endParaRPr>
          </a:p>
          <a:p>
            <a:r>
              <a:rPr lang="en-US" sz="2000" b="1" dirty="0" err="1">
                <a:latin typeface="Andalus" panose="02020603050405020304" pitchFamily="18" charset="-78"/>
                <a:ea typeface="+mj-ea"/>
                <a:cs typeface="Andalus" panose="02020603050405020304" pitchFamily="18" charset="-78"/>
              </a:rPr>
              <a:t>Moamen</a:t>
            </a:r>
            <a:r>
              <a:rPr lang="en-US" sz="2000" b="1" dirty="0">
                <a:latin typeface="Andalus" panose="02020603050405020304" pitchFamily="18" charset="-78"/>
                <a:ea typeface="+mj-ea"/>
                <a:cs typeface="Andalus" panose="02020603050405020304" pitchFamily="18" charset="-78"/>
              </a:rPr>
              <a:t> </a:t>
            </a:r>
            <a:r>
              <a:rPr lang="en-US" sz="2000" b="1" dirty="0" err="1">
                <a:latin typeface="Andalus" panose="02020603050405020304" pitchFamily="18" charset="-78"/>
                <a:ea typeface="+mj-ea"/>
                <a:cs typeface="Andalus" panose="02020603050405020304" pitchFamily="18" charset="-78"/>
              </a:rPr>
              <a:t>Elaiashy</a:t>
            </a:r>
            <a:endParaRPr lang="en-US" sz="2000" b="1" dirty="0">
              <a:latin typeface="Andalus" panose="02020603050405020304" pitchFamily="18" charset="-78"/>
              <a:ea typeface="+mj-ea"/>
              <a:cs typeface="Andalus" panose="02020603050405020304" pitchFamily="18" charset="-78"/>
            </a:endParaRPr>
          </a:p>
          <a:p>
            <a:r>
              <a:rPr lang="en-US" sz="2000" b="1" dirty="0">
                <a:latin typeface="Andalus" panose="02020603050405020304" pitchFamily="18" charset="-78"/>
                <a:ea typeface="+mj-ea"/>
                <a:cs typeface="Andalus" panose="02020603050405020304" pitchFamily="18" charset="-78"/>
              </a:rPr>
              <a:t>Aliaa Wasel</a:t>
            </a:r>
            <a:endParaRPr lang="en-CA" sz="2000" b="1" dirty="0">
              <a:latin typeface="Andalus" panose="02020603050405020304" pitchFamily="18" charset="-78"/>
              <a:ea typeface="+mj-ea"/>
              <a:cs typeface="Andalus" panose="02020603050405020304" pitchFamily="18" charset="-78"/>
            </a:endParaRPr>
          </a:p>
          <a:p>
            <a:r>
              <a:rPr lang="en-CA" sz="2000" b="1" dirty="0">
                <a:latin typeface="Andalus" panose="02020603050405020304" pitchFamily="18" charset="-78"/>
                <a:ea typeface="+mj-ea"/>
                <a:cs typeface="Andalus" panose="02020603050405020304" pitchFamily="18" charset="-78"/>
              </a:rPr>
              <a:t>Hagar Mansour</a:t>
            </a:r>
          </a:p>
          <a:p>
            <a:r>
              <a:rPr lang="en-CA" sz="2000" b="1" dirty="0" err="1">
                <a:latin typeface="Andalus" panose="02020603050405020304" pitchFamily="18" charset="-78"/>
                <a:ea typeface="+mj-ea"/>
                <a:cs typeface="Andalus" panose="02020603050405020304" pitchFamily="18" charset="-78"/>
              </a:rPr>
              <a:t>Mayar</a:t>
            </a:r>
            <a:r>
              <a:rPr lang="en-CA" sz="2000" b="1" dirty="0">
                <a:latin typeface="Andalus" panose="02020603050405020304" pitchFamily="18" charset="-78"/>
                <a:ea typeface="+mj-ea"/>
                <a:cs typeface="Andalus" panose="02020603050405020304" pitchFamily="18" charset="-78"/>
              </a:rPr>
              <a:t> Ashraf</a:t>
            </a:r>
          </a:p>
          <a:p>
            <a:r>
              <a:rPr lang="en-CA" sz="2000" b="1" dirty="0">
                <a:latin typeface="Andalus" panose="02020603050405020304" pitchFamily="18" charset="-78"/>
                <a:ea typeface="+mj-ea"/>
                <a:cs typeface="Andalus" panose="02020603050405020304" pitchFamily="18" charset="-78"/>
              </a:rPr>
              <a:t>Mostafa Ashraf</a:t>
            </a:r>
          </a:p>
          <a:p>
            <a:pPr marL="0" indent="0">
              <a:buNone/>
            </a:pPr>
            <a:endParaRPr lang="en-US" sz="2000" b="1" dirty="0">
              <a:latin typeface="Andalus" panose="02020603050405020304" pitchFamily="18" charset="-78"/>
              <a:cs typeface="Andalus" panose="02020603050405020304" pitchFamily="18" charset="-78"/>
            </a:endParaRPr>
          </a:p>
        </p:txBody>
      </p:sp>
      <p:pic>
        <p:nvPicPr>
          <p:cNvPr id="7" name="Content Placeholder 4" descr="A person sitting at a desk with a person standing next to a white board&#10;&#10;Description automatically generated">
            <a:extLst>
              <a:ext uri="{FF2B5EF4-FFF2-40B4-BE49-F238E27FC236}">
                <a16:creationId xmlns:a16="http://schemas.microsoft.com/office/drawing/2014/main" id="{AEF02C5D-1B64-2CE0-772E-6FEADF9899B5}"/>
              </a:ext>
            </a:extLst>
          </p:cNvPr>
          <p:cNvPicPr>
            <a:picLocks noChangeAspect="1"/>
          </p:cNvPicPr>
          <p:nvPr/>
        </p:nvPicPr>
        <p:blipFill rotWithShape="1">
          <a:blip r:embed="rId2">
            <a:extLst>
              <a:ext uri="{28A0092B-C50C-407E-A947-70E740481C1C}">
                <a14:useLocalDpi xmlns:a14="http://schemas.microsoft.com/office/drawing/2010/main" val="0"/>
              </a:ext>
            </a:extLst>
          </a:blip>
          <a:srcRect l="20547" r="20548"/>
          <a:stretch/>
        </p:blipFill>
        <p:spPr>
          <a:xfrm>
            <a:off x="5010386" y="10"/>
            <a:ext cx="7181613" cy="6857990"/>
          </a:xfrm>
          <a:prstGeom prst="rect">
            <a:avLst/>
          </a:prstGeom>
          <a:effectLst/>
        </p:spPr>
      </p:pic>
      <p:sp>
        <p:nvSpPr>
          <p:cNvPr id="4" name="Slide Number Placeholder 3">
            <a:extLst>
              <a:ext uri="{FF2B5EF4-FFF2-40B4-BE49-F238E27FC236}">
                <a16:creationId xmlns:a16="http://schemas.microsoft.com/office/drawing/2014/main" id="{AD6E20A3-A886-41FE-9D90-E781C5B57C0B}"/>
              </a:ext>
            </a:extLst>
          </p:cNvPr>
          <p:cNvSpPr>
            <a:spLocks noGrp="1"/>
          </p:cNvSpPr>
          <p:nvPr>
            <p:ph type="sldNum" sz="quarter" idx="12"/>
          </p:nvPr>
        </p:nvSpPr>
        <p:spPr>
          <a:xfrm>
            <a:off x="10200102" y="6356350"/>
            <a:ext cx="1153697" cy="365125"/>
          </a:xfrm>
        </p:spPr>
        <p:txBody>
          <a:bodyPr>
            <a:normAutofit/>
          </a:bodyPr>
          <a:lstStyle/>
          <a:p>
            <a:pPr>
              <a:spcAft>
                <a:spcPts val="600"/>
              </a:spcAft>
            </a:pPr>
            <a:fld id="{42E03DBF-9A11-4474-BA7E-22C767663A7D}" type="slidenum">
              <a:rPr lang="en-US">
                <a:solidFill>
                  <a:srgbClr val="FFFFFF"/>
                </a:solidFill>
              </a:rPr>
              <a:pPr>
                <a:spcAft>
                  <a:spcPts val="600"/>
                </a:spcAft>
              </a:pPr>
              <a:t>1</a:t>
            </a:fld>
            <a:endParaRPr lang="en-US" dirty="0">
              <a:solidFill>
                <a:srgbClr val="FFFFFF"/>
              </a:solidFill>
            </a:endParaRPr>
          </a:p>
        </p:txBody>
      </p:sp>
      <p:sp>
        <p:nvSpPr>
          <p:cNvPr id="22" name="Title 1">
            <a:extLst>
              <a:ext uri="{FF2B5EF4-FFF2-40B4-BE49-F238E27FC236}">
                <a16:creationId xmlns:a16="http://schemas.microsoft.com/office/drawing/2014/main" id="{28CD5179-DB6C-4475-9CD8-1F2147449F57}"/>
              </a:ext>
            </a:extLst>
          </p:cNvPr>
          <p:cNvSpPr txBox="1">
            <a:spLocks/>
          </p:cNvSpPr>
          <p:nvPr/>
        </p:nvSpPr>
        <p:spPr>
          <a:xfrm>
            <a:off x="-3573" y="0"/>
            <a:ext cx="6231835" cy="41974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100" b="1">
                <a:solidFill>
                  <a:schemeClr val="bg1">
                    <a:lumMod val="95000"/>
                  </a:schemeClr>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CHEST</a:t>
            </a:r>
            <a:r>
              <a:rPr lang="en-US" sz="1100" b="1" i="1">
                <a:solidFill>
                  <a:schemeClr val="bg1">
                    <a:lumMod val="95000"/>
                  </a:schemeClr>
                </a:solidFill>
                <a:effectLst>
                  <a:outerShdw blurRad="38100" dist="38100" dir="2700000" algn="tl">
                    <a:srgbClr val="000000">
                      <a:alpha val="43137"/>
                    </a:srgbClr>
                  </a:outerShdw>
                </a:effectLst>
                <a:latin typeface="Proxima Nova"/>
              </a:rPr>
              <a:t> </a:t>
            </a:r>
            <a:r>
              <a:rPr lang="en-US" sz="1100" b="1">
                <a:solidFill>
                  <a:schemeClr val="bg1">
                    <a:lumMod val="95000"/>
                  </a:schemeClr>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DISEASES</a:t>
            </a:r>
          </a:p>
        </p:txBody>
      </p:sp>
      <p:sp>
        <p:nvSpPr>
          <p:cNvPr id="10" name="Slide Number Placeholder 3">
            <a:extLst>
              <a:ext uri="{FF2B5EF4-FFF2-40B4-BE49-F238E27FC236}">
                <a16:creationId xmlns:a16="http://schemas.microsoft.com/office/drawing/2014/main" id="{D08EC4B7-7CCD-4516-8F1A-8D0E14082412}"/>
              </a:ext>
            </a:extLst>
          </p:cNvPr>
          <p:cNvSpPr txBox="1">
            <a:spLocks/>
          </p:cNvSpPr>
          <p:nvPr/>
        </p:nvSpPr>
        <p:spPr>
          <a:xfrm>
            <a:off x="10453254" y="6356350"/>
            <a:ext cx="900545" cy="365125"/>
          </a:xfrm>
          <a:prstGeom prst="ellipse">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endParaRPr lang="en-US" sz="2400" dirty="0">
              <a:solidFill>
                <a:srgbClr val="E6F2E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334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withEffect">
                                  <p:stCondLst>
                                    <p:cond delay="1000"/>
                                  </p:stCondLst>
                                  <p:childTnLst>
                                    <p:set>
                                      <p:cBhvr>
                                        <p:cTn id="6" dur="1300"/>
                                        <p:tgtEl>
                                          <p:spTgt spid="22"/>
                                        </p:tgtEl>
                                        <p:attrNameLst>
                                          <p:attrName>style.opacity</p:attrName>
                                        </p:attrNameLst>
                                      </p:cBhvr>
                                      <p:to>
                                        <p:strVal val="0.5"/>
                                      </p:to>
                                    </p:set>
                                    <p:animEffect filter="image" prLst="opacity: 0.5">
                                      <p:cBhvr rctx="IE">
                                        <p:cTn id="7" dur="1300"/>
                                        <p:tgtEl>
                                          <p:spTgt spid="22"/>
                                        </p:tgtEl>
                                      </p:cBhvr>
                                    </p:animEffect>
                                  </p:childTnLst>
                                </p:cTn>
                              </p:par>
                              <p:par>
                                <p:cTn id="8" presetID="3" presetClass="emph" presetSubtype="2" fill="hold" grpId="0" nodeType="withEffect">
                                  <p:stCondLst>
                                    <p:cond delay="1000"/>
                                  </p:stCondLst>
                                  <p:childTnLst>
                                    <p:animClr clrSpc="rgb" dir="cw">
                                      <p:cBhvr override="childStyle">
                                        <p:cTn id="9" dur="1300" fill="hold"/>
                                        <p:tgtEl>
                                          <p:spTgt spid="22"/>
                                        </p:tgtEl>
                                        <p:attrNameLst>
                                          <p:attrName>style.color</p:attrName>
                                        </p:attrNameLst>
                                      </p:cBhvr>
                                      <p:to>
                                        <a:srgbClr val="204F47"/>
                                      </p:to>
                                    </p:animClr>
                                  </p:childTnLst>
                                </p:cTn>
                              </p:par>
                              <p:par>
                                <p:cTn id="10" presetID="42" presetClass="entr" presetSubtype="0"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300"/>
                                        <p:tgtEl>
                                          <p:spTgt spid="5"/>
                                        </p:tgtEl>
                                      </p:cBhvr>
                                    </p:animEffect>
                                    <p:anim calcmode="lin" valueType="num">
                                      <p:cBhvr>
                                        <p:cTn id="13" dur="1300" fill="hold"/>
                                        <p:tgtEl>
                                          <p:spTgt spid="5"/>
                                        </p:tgtEl>
                                        <p:attrNameLst>
                                          <p:attrName>ppt_x</p:attrName>
                                        </p:attrNameLst>
                                      </p:cBhvr>
                                      <p:tavLst>
                                        <p:tav tm="0">
                                          <p:val>
                                            <p:strVal val="#ppt_x"/>
                                          </p:val>
                                        </p:tav>
                                        <p:tav tm="100000">
                                          <p:val>
                                            <p:strVal val="#ppt_x"/>
                                          </p:val>
                                        </p:tav>
                                      </p:tavLst>
                                    </p:anim>
                                    <p:anim calcmode="lin" valueType="num">
                                      <p:cBhvr>
                                        <p:cTn id="14" dur="1300" fill="hold"/>
                                        <p:tgtEl>
                                          <p:spTgt spid="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3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3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3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300"/>
                                        <p:tgtEl>
                                          <p:spTgt spid="3">
                                            <p:txEl>
                                              <p:pRg st="3" end="3"/>
                                            </p:txEl>
                                          </p:spTgt>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3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00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300"/>
                                        <p:tgtEl>
                                          <p:spTgt spid="3">
                                            <p:txEl>
                                              <p:pRg st="5" end="5"/>
                                            </p:txEl>
                                          </p:spTgt>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3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P spid="22" grpId="0"/>
      <p:bldP spid="2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9" name="Rectangle 22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804672" y="802955"/>
            <a:ext cx="4977976" cy="14540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b="1" dirty="0">
                <a:solidFill>
                  <a:schemeClr val="accent1">
                    <a:lumMod val="75000"/>
                  </a:schemeClr>
                </a:solidFill>
                <a:latin typeface="Andalus" panose="02020603050405020304" pitchFamily="18" charset="-78"/>
                <a:ea typeface="+mj-ea"/>
                <a:cs typeface="Andalus" panose="02020603050405020304" pitchFamily="18" charset="-78"/>
              </a:rPr>
              <a:t>Project</a:t>
            </a:r>
            <a:r>
              <a:rPr lang="en-US" sz="3600" kern="1200" dirty="0">
                <a:solidFill>
                  <a:schemeClr val="accent1">
                    <a:lumMod val="75000"/>
                  </a:schemeClr>
                </a:solidFill>
                <a:latin typeface="+mj-lt"/>
                <a:ea typeface="+mj-ea"/>
                <a:cs typeface="+mj-cs"/>
              </a:rPr>
              <a:t> </a:t>
            </a:r>
            <a:r>
              <a:rPr lang="en-US" sz="3800" b="1" dirty="0">
                <a:solidFill>
                  <a:schemeClr val="accent1">
                    <a:lumMod val="75000"/>
                  </a:schemeClr>
                </a:solidFill>
                <a:latin typeface="Andalus" panose="02020603050405020304" pitchFamily="18" charset="-78"/>
                <a:ea typeface="+mj-ea"/>
                <a:cs typeface="Andalus" panose="02020603050405020304" pitchFamily="18" charset="-78"/>
              </a:rPr>
              <a:t>Restful</a:t>
            </a:r>
            <a:r>
              <a:rPr lang="en-US" sz="3600" kern="1200" dirty="0">
                <a:solidFill>
                  <a:schemeClr val="accent1">
                    <a:lumMod val="75000"/>
                  </a:schemeClr>
                </a:solidFill>
                <a:latin typeface="+mj-lt"/>
                <a:ea typeface="+mj-ea"/>
                <a:cs typeface="+mj-cs"/>
              </a:rPr>
              <a:t> </a:t>
            </a:r>
            <a:r>
              <a:rPr lang="en-US" sz="3800" b="1" dirty="0">
                <a:solidFill>
                  <a:schemeClr val="accent1">
                    <a:lumMod val="75000"/>
                  </a:schemeClr>
                </a:solidFill>
                <a:latin typeface="Andalus" panose="02020603050405020304" pitchFamily="18" charset="-78"/>
                <a:ea typeface="+mj-ea"/>
                <a:cs typeface="Andalus" panose="02020603050405020304" pitchFamily="18" charset="-78"/>
              </a:rPr>
              <a:t>API</a:t>
            </a:r>
          </a:p>
        </p:txBody>
      </p:sp>
      <p:sp>
        <p:nvSpPr>
          <p:cNvPr id="8" name="TextBox 7">
            <a:extLst>
              <a:ext uri="{FF2B5EF4-FFF2-40B4-BE49-F238E27FC236}">
                <a16:creationId xmlns:a16="http://schemas.microsoft.com/office/drawing/2014/main" id="{E5ADDD7B-1759-8B37-5AD6-B29E25C07A32}"/>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dirty="0">
                <a:solidFill>
                  <a:schemeClr val="accent1">
                    <a:lumMod val="75000"/>
                  </a:schemeClr>
                </a:solidFill>
              </a:rPr>
              <a:t>We have used the </a:t>
            </a:r>
            <a:r>
              <a:rPr lang="en-US" b="1" dirty="0" err="1">
                <a:solidFill>
                  <a:schemeClr val="accent1">
                    <a:lumMod val="75000"/>
                  </a:schemeClr>
                </a:solidFill>
              </a:rPr>
              <a:t>microsoft’s</a:t>
            </a:r>
            <a:r>
              <a:rPr lang="en-US" b="1" dirty="0">
                <a:solidFill>
                  <a:schemeClr val="accent1">
                    <a:lumMod val="75000"/>
                  </a:schemeClr>
                </a:solidFill>
              </a:rPr>
              <a:t> tool of ASP.NET Web API (With Controllers), and adapted the design architecture of N-Layers with Repository design pattern, and finally ended up with a project that have the following four layers: </a:t>
            </a:r>
          </a:p>
          <a:p>
            <a:pPr defTabSz="914400">
              <a:lnSpc>
                <a:spcPct val="90000"/>
              </a:lnSpc>
              <a:spcAft>
                <a:spcPts val="600"/>
              </a:spcAft>
            </a:pPr>
            <a:r>
              <a:rPr lang="en-US" b="1" dirty="0">
                <a:solidFill>
                  <a:schemeClr val="accent1">
                    <a:lumMod val="75000"/>
                  </a:schemeClr>
                </a:solidFill>
              </a:rPr>
              <a:t>     ❏ Models Layer. </a:t>
            </a:r>
          </a:p>
          <a:p>
            <a:pPr defTabSz="914400">
              <a:lnSpc>
                <a:spcPct val="90000"/>
              </a:lnSpc>
              <a:spcAft>
                <a:spcPts val="600"/>
              </a:spcAft>
            </a:pPr>
            <a:r>
              <a:rPr lang="en-US" b="1" dirty="0">
                <a:solidFill>
                  <a:schemeClr val="accent1">
                    <a:lumMod val="75000"/>
                  </a:schemeClr>
                </a:solidFill>
              </a:rPr>
              <a:t>     ❏ Repositories Layer. </a:t>
            </a:r>
          </a:p>
          <a:p>
            <a:pPr defTabSz="914400">
              <a:lnSpc>
                <a:spcPct val="90000"/>
              </a:lnSpc>
              <a:spcAft>
                <a:spcPts val="600"/>
              </a:spcAft>
            </a:pPr>
            <a:r>
              <a:rPr lang="en-US" b="1" dirty="0">
                <a:solidFill>
                  <a:schemeClr val="accent1">
                    <a:lumMod val="75000"/>
                  </a:schemeClr>
                </a:solidFill>
              </a:rPr>
              <a:t>     ❏ Data Transfer Objects (DTOs) Layer. </a:t>
            </a:r>
          </a:p>
          <a:p>
            <a:pPr defTabSz="914400">
              <a:lnSpc>
                <a:spcPct val="90000"/>
              </a:lnSpc>
              <a:spcAft>
                <a:spcPts val="600"/>
              </a:spcAft>
            </a:pPr>
            <a:r>
              <a:rPr lang="en-US" b="1" dirty="0">
                <a:solidFill>
                  <a:schemeClr val="accent1">
                    <a:lumMod val="75000"/>
                  </a:schemeClr>
                </a:solidFill>
              </a:rPr>
              <a:t>     ❏ Controllers Layer</a:t>
            </a:r>
          </a:p>
        </p:txBody>
      </p:sp>
      <p:grpSp>
        <p:nvGrpSpPr>
          <p:cNvPr id="233" name="Group 23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34" name="Freeform: Shape 23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Shape 23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Shape 23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6" name="Graphic 225" descr="Cloud Computing">
            <a:extLst>
              <a:ext uri="{FF2B5EF4-FFF2-40B4-BE49-F238E27FC236}">
                <a16:creationId xmlns:a16="http://schemas.microsoft.com/office/drawing/2014/main" id="{389659AB-C070-A052-E2E4-BA4A42B58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2E03DBF-9A11-4474-BA7E-22C767663A7D}" type="slidenum">
              <a:rPr lang="en-US"/>
              <a:pPr defTabSz="914400">
                <a:lnSpc>
                  <a:spcPct val="90000"/>
                </a:lnSpc>
                <a:spcAft>
                  <a:spcPts val="600"/>
                </a:spcAft>
                <a:defRPr/>
              </a:pPr>
              <a:t>10</a:t>
            </a:fld>
            <a:endParaRPr lang="en-US"/>
          </a:p>
        </p:txBody>
      </p:sp>
    </p:spTree>
    <p:extLst>
      <p:ext uri="{BB962C8B-B14F-4D97-AF65-F5344CB8AC3E}">
        <p14:creationId xmlns:p14="http://schemas.microsoft.com/office/powerpoint/2010/main" val="385620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4" name="Rectangle 393">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5" name="Picture 374" descr="Magnifying glass on clear background">
            <a:extLst>
              <a:ext uri="{FF2B5EF4-FFF2-40B4-BE49-F238E27FC236}">
                <a16:creationId xmlns:a16="http://schemas.microsoft.com/office/drawing/2014/main" id="{1A7385AF-DB89-04C3-7884-6DB7333FF78E}"/>
              </a:ext>
            </a:extLst>
          </p:cNvPr>
          <p:cNvPicPr>
            <a:picLocks noChangeAspect="1"/>
          </p:cNvPicPr>
          <p:nvPr/>
        </p:nvPicPr>
        <p:blipFill rotWithShape="1">
          <a:blip r:embed="rId2"/>
          <a:srcRect t="7951" b="28091"/>
          <a:stretch/>
        </p:blipFill>
        <p:spPr>
          <a:xfrm>
            <a:off x="4267201" y="10"/>
            <a:ext cx="7924800" cy="3383270"/>
          </a:xfrm>
          <a:prstGeom prst="rect">
            <a:avLst/>
          </a:prstGeom>
        </p:spPr>
      </p:pic>
      <p:pic>
        <p:nvPicPr>
          <p:cNvPr id="3" name="Picture 2" descr="A magnifying glass over a computer monitor&#10;&#10;Description automatically generated">
            <a:extLst>
              <a:ext uri="{FF2B5EF4-FFF2-40B4-BE49-F238E27FC236}">
                <a16:creationId xmlns:a16="http://schemas.microsoft.com/office/drawing/2014/main" id="{46A9697E-3D68-2E16-D421-D0765CCEFEEA}"/>
              </a:ext>
            </a:extLst>
          </p:cNvPr>
          <p:cNvPicPr>
            <a:picLocks noChangeAspect="1"/>
          </p:cNvPicPr>
          <p:nvPr/>
        </p:nvPicPr>
        <p:blipFill rotWithShape="1">
          <a:blip r:embed="rId3">
            <a:extLst>
              <a:ext uri="{28A0092B-C50C-407E-A947-70E740481C1C}">
                <a14:useLocalDpi xmlns:a14="http://schemas.microsoft.com/office/drawing/2010/main" val="0"/>
              </a:ext>
            </a:extLst>
          </a:blip>
          <a:srcRect t="7882" r="2" b="12517"/>
          <a:stretch/>
        </p:blipFill>
        <p:spPr>
          <a:xfrm>
            <a:off x="4650916" y="3474720"/>
            <a:ext cx="7555832" cy="3383280"/>
          </a:xfrm>
          <a:prstGeom prst="rect">
            <a:avLst/>
          </a:prstGeom>
        </p:spPr>
      </p:pic>
      <p:sp useBgFill="1">
        <p:nvSpPr>
          <p:cNvPr id="396" name="Freeform: Shape 395">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643468" y="609600"/>
            <a:ext cx="3992700" cy="387719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b="1" kern="1200">
                <a:solidFill>
                  <a:schemeClr val="tx1"/>
                </a:solidFill>
                <a:latin typeface="+mj-lt"/>
                <a:ea typeface="+mj-ea"/>
                <a:cs typeface="+mj-cs"/>
              </a:rPr>
              <a:t>UI Implementation Let’s explore the real system… </a:t>
            </a:r>
          </a:p>
        </p:txBody>
      </p:sp>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9906000" y="6356350"/>
            <a:ext cx="1447800"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2E03DBF-9A11-4474-BA7E-22C767663A7D}" type="slidenum">
              <a:rPr lang="en-US">
                <a:solidFill>
                  <a:srgbClr val="FFFFFF"/>
                </a:solidFill>
              </a:rPr>
              <a:pPr defTabSz="914400">
                <a:lnSpc>
                  <a:spcPct val="90000"/>
                </a:lnSpc>
                <a:spcAft>
                  <a:spcPts val="600"/>
                </a:spcAft>
                <a:defRPr/>
              </a:pPr>
              <a:t>11</a:t>
            </a:fld>
            <a:endParaRPr lang="en-US">
              <a:solidFill>
                <a:srgbClr val="FFFFFF"/>
              </a:solidFill>
            </a:endParaRPr>
          </a:p>
        </p:txBody>
      </p:sp>
    </p:spTree>
    <p:extLst>
      <p:ext uri="{BB962C8B-B14F-4D97-AF65-F5344CB8AC3E}">
        <p14:creationId xmlns:p14="http://schemas.microsoft.com/office/powerpoint/2010/main" val="384855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8" name="Rectangle 28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838199" y="1093788"/>
            <a:ext cx="10506455" cy="296720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b="1" kern="1200">
                <a:solidFill>
                  <a:schemeClr val="tx1"/>
                </a:solidFill>
                <a:latin typeface="+mj-lt"/>
                <a:ea typeface="+mj-ea"/>
                <a:cs typeface="+mj-cs"/>
              </a:rPr>
              <a:t>Any Qusetions?</a:t>
            </a:r>
          </a:p>
        </p:txBody>
      </p:sp>
      <p:sp>
        <p:nvSpPr>
          <p:cNvPr id="290" name="Rectangle 28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2" name="Rectangle 29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2E03DBF-9A11-4474-BA7E-22C767663A7D}" type="slidenum">
              <a:rPr lang="en-US">
                <a:solidFill>
                  <a:schemeClr val="tx1">
                    <a:lumMod val="50000"/>
                    <a:lumOff val="50000"/>
                  </a:schemeClr>
                </a:solidFill>
              </a:rPr>
              <a:pPr defTabSz="914400">
                <a:lnSpc>
                  <a:spcPct val="90000"/>
                </a:lnSpc>
                <a:spcAft>
                  <a:spcPts val="600"/>
                </a:spcAft>
                <a:defRPr/>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166878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0" name="Rectangle 28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Rectangle 29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FFD59B0-5E88-4A15-7745-B3F69324C525}"/>
              </a:ext>
            </a:extLst>
          </p:cNvPr>
          <p:cNvSpPr txBox="1"/>
          <p:nvPr/>
        </p:nvSpPr>
        <p:spPr>
          <a:xfrm>
            <a:off x="1127208" y="857251"/>
            <a:ext cx="4747280" cy="30980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kern="1200" dirty="0">
                <a:solidFill>
                  <a:srgbClr val="FFFFFF"/>
                </a:solidFill>
                <a:latin typeface="+mj-lt"/>
                <a:ea typeface="+mj-ea"/>
                <a:cs typeface="+mj-cs"/>
              </a:rPr>
              <a:t>Thank you For Your Attention</a:t>
            </a:r>
          </a:p>
        </p:txBody>
      </p:sp>
      <p:sp>
        <p:nvSpPr>
          <p:cNvPr id="298" name="Rectangle 29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7" name="Graphic 286" descr="Handshake">
            <a:extLst>
              <a:ext uri="{FF2B5EF4-FFF2-40B4-BE49-F238E27FC236}">
                <a16:creationId xmlns:a16="http://schemas.microsoft.com/office/drawing/2014/main" id="{3A74B044-16D4-555C-0673-AB603FA32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11704320" y="6451600"/>
            <a:ext cx="444500" cy="365125"/>
          </a:xfrm>
          <a:prstGeom prst="ellipse">
            <a:avLst/>
          </a:prstGeom>
        </p:spPr>
        <p:txBody>
          <a:bodyPr vert="horz" lIns="91440" tIns="45720" rIns="91440" bIns="45720" rtlCol="0" anchor="ctr">
            <a:normAutofit fontScale="92500"/>
          </a:bodyPr>
          <a:lstStyle/>
          <a:p>
            <a:pPr defTabSz="914400">
              <a:lnSpc>
                <a:spcPct val="90000"/>
              </a:lnSpc>
              <a:spcAft>
                <a:spcPts val="600"/>
              </a:spcAft>
              <a:defRPr/>
            </a:pPr>
            <a:fld id="{42E03DBF-9A11-4474-BA7E-22C767663A7D}" type="slidenum">
              <a:rPr lang="en-US" sz="1100">
                <a:solidFill>
                  <a:srgbClr val="FFFFFF"/>
                </a:solidFill>
              </a:rPr>
              <a:pPr defTabSz="914400">
                <a:lnSpc>
                  <a:spcPct val="90000"/>
                </a:lnSpc>
                <a:spcAft>
                  <a:spcPts val="600"/>
                </a:spcAft>
                <a:defRPr/>
              </a:pPr>
              <a:t>13</a:t>
            </a:fld>
            <a:endParaRPr lang="en-US" sz="1100">
              <a:solidFill>
                <a:srgbClr val="FFFFFF"/>
              </a:solidFill>
            </a:endParaRPr>
          </a:p>
        </p:txBody>
      </p:sp>
    </p:spTree>
    <p:extLst>
      <p:ext uri="{BB962C8B-B14F-4D97-AF65-F5344CB8AC3E}">
        <p14:creationId xmlns:p14="http://schemas.microsoft.com/office/powerpoint/2010/main" val="4895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87"/>
                                        </p:tgtEl>
                                        <p:attrNameLst>
                                          <p:attrName>style.visibility</p:attrName>
                                        </p:attrNameLst>
                                      </p:cBhvr>
                                      <p:to>
                                        <p:strVal val="visible"/>
                                      </p:to>
                                    </p:set>
                                    <p:animEffect transition="in" filter="fade">
                                      <p:cBhvr>
                                        <p:cTn id="7" dur="7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16E7272-10DB-4F6D-B703-059B6ECB79CB}"/>
              </a:ext>
            </a:extLst>
          </p:cNvPr>
          <p:cNvSpPr txBox="1"/>
          <p:nvPr/>
        </p:nvSpPr>
        <p:spPr>
          <a:xfrm>
            <a:off x="793662" y="386930"/>
            <a:ext cx="10066122" cy="129844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b="1" dirty="0">
                <a:solidFill>
                  <a:schemeClr val="accent1">
                    <a:lumMod val="75000"/>
                  </a:schemeClr>
                </a:solidFill>
                <a:latin typeface="Andalus" panose="02020603050405020304" pitchFamily="18" charset="-78"/>
                <a:ea typeface="+mj-ea"/>
                <a:cs typeface="Andalus" panose="02020603050405020304" pitchFamily="18" charset="-78"/>
              </a:rPr>
              <a:t>Agenda</a:t>
            </a:r>
          </a:p>
        </p:txBody>
      </p:sp>
      <p:sp>
        <p:nvSpPr>
          <p:cNvPr id="38" name="Rectangle 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3F1C01-0A7C-4483-310C-72371CFE3A36}"/>
              </a:ext>
            </a:extLst>
          </p:cNvPr>
          <p:cNvSpPr>
            <a:spLocks noGrp="1"/>
          </p:cNvSpPr>
          <p:nvPr>
            <p:ph idx="1"/>
          </p:nvPr>
        </p:nvSpPr>
        <p:spPr>
          <a:xfrm>
            <a:off x="737407" y="2725426"/>
            <a:ext cx="4530898" cy="3639450"/>
          </a:xfrm>
        </p:spPr>
        <p:txBody>
          <a:bodyPr vert="horz" lIns="91440" tIns="45720" rIns="91440" bIns="45720" rtlCol="0" anchor="ctr">
            <a:normAutofit/>
          </a:bodyPr>
          <a:lstStyle/>
          <a:p>
            <a:pPr marL="0"/>
            <a:r>
              <a:rPr lang="en-US" sz="2200" b="1" dirty="0">
                <a:solidFill>
                  <a:schemeClr val="accent1">
                    <a:lumMod val="75000"/>
                  </a:schemeClr>
                </a:solidFill>
                <a:latin typeface="Times New Roman" panose="02020603050405020304" pitchFamily="18" charset="0"/>
                <a:cs typeface="Times New Roman" panose="02020603050405020304" pitchFamily="18" charset="0"/>
              </a:rPr>
              <a:t>❏ introduction</a:t>
            </a:r>
          </a:p>
          <a:p>
            <a:pPr marL="0"/>
            <a:r>
              <a:rPr lang="en-US" sz="2200" b="1" dirty="0">
                <a:solidFill>
                  <a:schemeClr val="accent1">
                    <a:lumMod val="75000"/>
                  </a:schemeClr>
                </a:solidFill>
                <a:latin typeface="Times New Roman" panose="02020603050405020304" pitchFamily="18" charset="0"/>
                <a:cs typeface="Times New Roman" panose="02020603050405020304" pitchFamily="18" charset="0"/>
              </a:rPr>
              <a:t>❏ Project Overview</a:t>
            </a:r>
          </a:p>
          <a:p>
            <a:pPr marL="0"/>
            <a:r>
              <a:rPr lang="en-US" sz="2200" b="1" dirty="0">
                <a:solidFill>
                  <a:schemeClr val="accent1">
                    <a:lumMod val="75000"/>
                  </a:schemeClr>
                </a:solidFill>
                <a:latin typeface="Times New Roman" panose="02020603050405020304" pitchFamily="18" charset="0"/>
                <a:cs typeface="Times New Roman" panose="02020603050405020304" pitchFamily="18" charset="0"/>
              </a:rPr>
              <a:t>❏ Project Structure</a:t>
            </a:r>
          </a:p>
          <a:p>
            <a:pPr marL="0"/>
            <a:r>
              <a:rPr lang="en-US" sz="2200" b="1" dirty="0">
                <a:solidFill>
                  <a:schemeClr val="accent1">
                    <a:lumMod val="75000"/>
                  </a:schemeClr>
                </a:solidFill>
                <a:latin typeface="Times New Roman" panose="02020603050405020304" pitchFamily="18" charset="0"/>
                <a:cs typeface="Times New Roman" panose="02020603050405020304" pitchFamily="18" charset="0"/>
              </a:rPr>
              <a:t>❏ Front-End Technologies</a:t>
            </a:r>
          </a:p>
          <a:p>
            <a:pPr marL="0"/>
            <a:r>
              <a:rPr lang="en-US" sz="2200" b="1" dirty="0">
                <a:solidFill>
                  <a:schemeClr val="accent1">
                    <a:lumMod val="75000"/>
                  </a:schemeClr>
                </a:solidFill>
                <a:latin typeface="Times New Roman" panose="02020603050405020304" pitchFamily="18" charset="0"/>
                <a:cs typeface="Times New Roman" panose="02020603050405020304" pitchFamily="18" charset="0"/>
              </a:rPr>
              <a:t>❏ Back-End Technologies</a:t>
            </a:r>
          </a:p>
          <a:p>
            <a:pPr marL="0"/>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a:solidFill>
                  <a:schemeClr val="accent1">
                    <a:lumMod val="75000"/>
                  </a:schemeClr>
                </a:solidFill>
                <a:latin typeface="Times New Roman" panose="02020603050405020304" pitchFamily="18" charset="0"/>
                <a:cs typeface="Times New Roman" panose="02020603050405020304" pitchFamily="18" charset="0"/>
              </a:rPr>
              <a:t>Project Database(ERD)</a:t>
            </a:r>
          </a:p>
          <a:p>
            <a:pPr marL="0"/>
            <a:r>
              <a:rPr lang="en-US" sz="2000" b="1"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solidFill>
                  <a:schemeClr val="accent1">
                    <a:lumMod val="75000"/>
                  </a:schemeClr>
                </a:solidFill>
                <a:latin typeface="Times New Roman" panose="02020603050405020304" pitchFamily="18" charset="0"/>
                <a:cs typeface="Times New Roman" panose="02020603050405020304" pitchFamily="18" charset="0"/>
              </a:rPr>
              <a:t>Project Restful API</a:t>
            </a:r>
          </a:p>
          <a:p>
            <a:pPr marL="0"/>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pPr marL="0"/>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000" dirty="0"/>
          </a:p>
        </p:txBody>
      </p:sp>
      <p:pic>
        <p:nvPicPr>
          <p:cNvPr id="17" name="Graphic 16" descr="Check List">
            <a:extLst>
              <a:ext uri="{FF2B5EF4-FFF2-40B4-BE49-F238E27FC236}">
                <a16:creationId xmlns:a16="http://schemas.microsoft.com/office/drawing/2014/main" id="{A7FFCB63-9548-FCC1-D06C-D27E39191C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7421" y="2725426"/>
            <a:ext cx="2769498" cy="2769498"/>
          </a:xfrm>
          <a:prstGeom prst="rect">
            <a:avLst/>
          </a:prstGeom>
        </p:spPr>
      </p:pic>
      <p:sp>
        <p:nvSpPr>
          <p:cNvPr id="42" name="Rectangle 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FF136551-820E-467F-8AE8-3CB667E1B0CA}"/>
              </a:ext>
            </a:extLst>
          </p:cNvPr>
          <p:cNvSpPr>
            <a:spLocks noGrp="1"/>
          </p:cNvSpPr>
          <p:nvPr>
            <p:ph type="sldNum" sz="quarter" idx="12"/>
          </p:nvPr>
        </p:nvSpPr>
        <p:spPr>
          <a:xfrm>
            <a:off x="8610600" y="6492240"/>
            <a:ext cx="2743200" cy="365125"/>
          </a:xfrm>
          <a:prstGeom prst="ellipse">
            <a:avLst/>
          </a:prstGeom>
        </p:spPr>
        <p:txBody>
          <a:bodyPr vert="horz" lIns="91440" tIns="45720" rIns="91440" bIns="45720" rtlCol="0" anchor="ctr">
            <a:normAutofit/>
          </a:bodyPr>
          <a:lstStyle/>
          <a:p>
            <a:pPr defTabSz="914400">
              <a:lnSpc>
                <a:spcPct val="90000"/>
              </a:lnSpc>
              <a:spcAft>
                <a:spcPts val="600"/>
              </a:spcAft>
            </a:pPr>
            <a:fld id="{42E03DBF-9A11-4474-BA7E-22C767663A7D}" type="slidenum">
              <a:rPr lang="en-US"/>
              <a:pPr defTabSz="914400">
                <a:lnSpc>
                  <a:spcPct val="90000"/>
                </a:lnSpc>
                <a:spcAft>
                  <a:spcPts val="600"/>
                </a:spcAft>
              </a:pPr>
              <a:t>2</a:t>
            </a:fld>
            <a:endParaRPr lang="en-US"/>
          </a:p>
        </p:txBody>
      </p:sp>
    </p:spTree>
    <p:extLst>
      <p:ext uri="{BB962C8B-B14F-4D97-AF65-F5344CB8AC3E}">
        <p14:creationId xmlns:p14="http://schemas.microsoft.com/office/powerpoint/2010/main" val="38981824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2000"/>
                            </p:stCondLst>
                            <p:childTnLst>
                              <p:par>
                                <p:cTn id="9" presetID="2" presetClass="entr" presetSubtype="4" fill="hold" grpId="0"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100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100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100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100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100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100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13D101F-8C62-4226-8A7D-4ABFD241401E}"/>
              </a:ext>
            </a:extLst>
          </p:cNvPr>
          <p:cNvSpPr>
            <a:spLocks noGrp="1"/>
          </p:cNvSpPr>
          <p:nvPr>
            <p:ph type="title"/>
          </p:nvPr>
        </p:nvSpPr>
        <p:spPr>
          <a:xfrm>
            <a:off x="1099425" y="1238081"/>
            <a:ext cx="4709345" cy="962953"/>
          </a:xfrm>
        </p:spPr>
        <p:txBody>
          <a:bodyPr anchor="b">
            <a:normAutofit/>
          </a:bodyPr>
          <a:lstStyle/>
          <a:p>
            <a:r>
              <a:rPr lang="en-US" sz="3800" b="1" dirty="0">
                <a:solidFill>
                  <a:schemeClr val="accent1">
                    <a:lumMod val="75000"/>
                  </a:schemeClr>
                </a:solidFill>
                <a:latin typeface="Andalus" panose="02020603050405020304" pitchFamily="18" charset="-78"/>
                <a:cs typeface="Andalus" panose="02020603050405020304" pitchFamily="18" charset="-78"/>
              </a:rPr>
              <a:t>Introduction</a:t>
            </a:r>
            <a:endParaRPr lang="en-US" sz="3800" b="1" dirty="0">
              <a:solidFill>
                <a:schemeClr val="accent1">
                  <a:lumMod val="75000"/>
                </a:schemeClr>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5EC98-C619-C9F1-262E-DE534B0C9B5A}"/>
              </a:ext>
            </a:extLst>
          </p:cNvPr>
          <p:cNvSpPr>
            <a:spLocks noGrp="1"/>
          </p:cNvSpPr>
          <p:nvPr>
            <p:ph idx="1"/>
          </p:nvPr>
        </p:nvSpPr>
        <p:spPr>
          <a:xfrm>
            <a:off x="1100736" y="2508105"/>
            <a:ext cx="4709345" cy="3632493"/>
          </a:xfrm>
        </p:spPr>
        <p:txBody>
          <a:bodyPr anchor="ctr">
            <a:normAutofit/>
          </a:bodyPr>
          <a:lstStyle/>
          <a:p>
            <a:pPr marL="0" indent="0">
              <a:buNone/>
            </a:pPr>
            <a:endParaRPr lang="en-CA" sz="2000" dirty="0"/>
          </a:p>
          <a:p>
            <a:r>
              <a:rPr lang="en-CA" sz="2200" b="1" dirty="0">
                <a:solidFill>
                  <a:schemeClr val="accent1">
                    <a:lumMod val="75000"/>
                  </a:schemeClr>
                </a:solidFill>
                <a:latin typeface="Times New Roman" panose="02020603050405020304" pitchFamily="18" charset="0"/>
                <a:cs typeface="Times New Roman" panose="02020603050405020304" pitchFamily="18" charset="0"/>
              </a:rPr>
              <a:t>An academic system that facilitates the process of managing the academy and saves the data of each of the students, users, branches, and each of the courses and materials offered by the academy to students, and facilitates financial transactions for the user</a:t>
            </a:r>
            <a:r>
              <a:rPr lang="ar-EG" sz="2200" b="1" dirty="0">
                <a:solidFill>
                  <a:schemeClr val="accent1">
                    <a:lumMod val="75000"/>
                  </a:schemeClr>
                </a:solidFill>
                <a:latin typeface="Times New Roman" panose="02020603050405020304" pitchFamily="18" charset="0"/>
                <a:cs typeface="Times New Roman" panose="02020603050405020304" pitchFamily="18" charset="0"/>
              </a:rPr>
              <a:t>.</a:t>
            </a:r>
            <a:endParaRPr lang="en-CA" sz="2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CA"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 person in a graduation cap holding a book and a pointer&#10;&#10;Description automatically generated">
            <a:extLst>
              <a:ext uri="{FF2B5EF4-FFF2-40B4-BE49-F238E27FC236}">
                <a16:creationId xmlns:a16="http://schemas.microsoft.com/office/drawing/2014/main" id="{D594FDE8-417A-29ED-CEAA-6CAA3605991B}"/>
              </a:ext>
            </a:extLst>
          </p:cNvPr>
          <p:cNvPicPr>
            <a:picLocks noChangeAspect="1"/>
          </p:cNvPicPr>
          <p:nvPr/>
        </p:nvPicPr>
        <p:blipFill rotWithShape="1">
          <a:blip r:embed="rId2">
            <a:extLst>
              <a:ext uri="{28A0092B-C50C-407E-A947-70E740481C1C}">
                <a14:useLocalDpi xmlns:a14="http://schemas.microsoft.com/office/drawing/2010/main" val="0"/>
              </a:ext>
            </a:extLst>
          </a:blip>
          <a:srcRect t="5907" r="2" b="2"/>
          <a:stretch/>
        </p:blipFill>
        <p:spPr>
          <a:xfrm>
            <a:off x="6538366" y="1383738"/>
            <a:ext cx="4929098" cy="4756870"/>
          </a:xfrm>
          <a:prstGeom prst="rect">
            <a:avLst/>
          </a:prstGeom>
        </p:spPr>
      </p:pic>
      <p:sp>
        <p:nvSpPr>
          <p:cNvPr id="9" name="Slide Number Placeholder 3">
            <a:extLst>
              <a:ext uri="{FF2B5EF4-FFF2-40B4-BE49-F238E27FC236}">
                <a16:creationId xmlns:a16="http://schemas.microsoft.com/office/drawing/2014/main" id="{07BC59AF-C3C0-4C35-8204-271030D0E999}"/>
              </a:ext>
            </a:extLst>
          </p:cNvPr>
          <p:cNvSpPr>
            <a:spLocks noGrp="1"/>
          </p:cNvSpPr>
          <p:nvPr>
            <p:ph type="sldNum" sz="quarter" idx="12"/>
          </p:nvPr>
        </p:nvSpPr>
        <p:spPr>
          <a:xfrm>
            <a:off x="8610600" y="6492240"/>
            <a:ext cx="2743200" cy="365125"/>
          </a:xfrm>
          <a:prstGeom prst="ellipse">
            <a:avLst/>
          </a:prstGeom>
        </p:spPr>
        <p:txBody>
          <a:bodyPr>
            <a:normAutofit/>
          </a:bodyPr>
          <a:lstStyle/>
          <a:p>
            <a:pPr>
              <a:lnSpc>
                <a:spcPct val="90000"/>
              </a:lnSpc>
              <a:spcAft>
                <a:spcPts val="600"/>
              </a:spcAft>
            </a:pPr>
            <a:fld id="{42E03DBF-9A11-4474-BA7E-22C767663A7D}" type="slidenum">
              <a:rPr lang="en-US">
                <a:latin typeface="Times New Roman" panose="02020603050405020304" pitchFamily="18" charset="0"/>
                <a:cs typeface="Times New Roman" panose="02020603050405020304" pitchFamily="18" charset="0"/>
              </a:rPr>
              <a:pPr>
                <a:lnSpc>
                  <a:spcPct val="90000"/>
                </a:lnSpc>
                <a:spcAft>
                  <a:spcPts val="600"/>
                </a:spcAft>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680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5">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7">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13D101F-8C62-4226-8A7D-4ABFD241401E}"/>
              </a:ext>
            </a:extLst>
          </p:cNvPr>
          <p:cNvSpPr>
            <a:spLocks noGrp="1"/>
          </p:cNvSpPr>
          <p:nvPr>
            <p:ph type="title"/>
          </p:nvPr>
        </p:nvSpPr>
        <p:spPr>
          <a:xfrm>
            <a:off x="-1794219" y="1234364"/>
            <a:ext cx="9829800" cy="1325880"/>
          </a:xfrm>
        </p:spPr>
        <p:txBody>
          <a:bodyPr anchor="b">
            <a:normAutofit/>
          </a:bodyPr>
          <a:lstStyle/>
          <a:p>
            <a:pPr algn="ctr"/>
            <a:r>
              <a:rPr lang="en-CA" sz="3800" b="1" dirty="0">
                <a:solidFill>
                  <a:schemeClr val="accent1">
                    <a:lumMod val="75000"/>
                  </a:schemeClr>
                </a:solidFill>
                <a:latin typeface="Andalus" panose="02020603050405020304" pitchFamily="18" charset="-78"/>
                <a:cs typeface="Andalus" panose="02020603050405020304" pitchFamily="18" charset="-78"/>
              </a:rPr>
              <a:t>Project</a:t>
            </a:r>
            <a:r>
              <a:rPr lang="en-CA" sz="3600" dirty="0">
                <a:solidFill>
                  <a:schemeClr val="tx2"/>
                </a:solidFill>
              </a:rPr>
              <a:t> </a:t>
            </a:r>
            <a:r>
              <a:rPr lang="en-CA" sz="3800" b="1" dirty="0">
                <a:solidFill>
                  <a:schemeClr val="accent1">
                    <a:lumMod val="75000"/>
                  </a:schemeClr>
                </a:solidFill>
                <a:latin typeface="Andalus" panose="02020603050405020304" pitchFamily="18" charset="-78"/>
                <a:cs typeface="Andalus" panose="02020603050405020304" pitchFamily="18" charset="-78"/>
              </a:rPr>
              <a:t>Overview</a:t>
            </a:r>
            <a:r>
              <a:rPr lang="en-CA" sz="3600" dirty="0">
                <a:solidFill>
                  <a:schemeClr val="tx2"/>
                </a:solidFill>
              </a:rPr>
              <a:t> </a:t>
            </a:r>
            <a:endParaRPr lang="en-US" sz="3600" b="1" dirty="0">
              <a:solidFill>
                <a:schemeClr val="tx2"/>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grpSp>
        <p:nvGrpSpPr>
          <p:cNvPr id="50" name="Group 49">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51" name="Freeform: Shape 50">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erson and person standing next to a large screen&#10;&#10;Description automatically generated">
            <a:extLst>
              <a:ext uri="{FF2B5EF4-FFF2-40B4-BE49-F238E27FC236}">
                <a16:creationId xmlns:a16="http://schemas.microsoft.com/office/drawing/2014/main" id="{14C4B891-3AB4-3663-CA40-5B93212F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9" y="2844911"/>
            <a:ext cx="5251060" cy="3938295"/>
          </a:xfrm>
          <a:prstGeom prst="rect">
            <a:avLst/>
          </a:prstGeom>
        </p:spPr>
      </p:pic>
      <p:sp>
        <p:nvSpPr>
          <p:cNvPr id="3" name="Content Placeholder 2">
            <a:extLst>
              <a:ext uri="{FF2B5EF4-FFF2-40B4-BE49-F238E27FC236}">
                <a16:creationId xmlns:a16="http://schemas.microsoft.com/office/drawing/2014/main" id="{9E65EC98-C619-C9F1-262E-DE534B0C9B5A}"/>
              </a:ext>
            </a:extLst>
          </p:cNvPr>
          <p:cNvSpPr>
            <a:spLocks noGrp="1"/>
          </p:cNvSpPr>
          <p:nvPr>
            <p:ph idx="1"/>
          </p:nvPr>
        </p:nvSpPr>
        <p:spPr>
          <a:xfrm>
            <a:off x="5451684" y="-1"/>
            <a:ext cx="6822378" cy="7678616"/>
          </a:xfrm>
        </p:spPr>
        <p:txBody>
          <a:bodyPr anchor="ctr">
            <a:normAutofit/>
          </a:bodyPr>
          <a:lstStyle/>
          <a:p>
            <a:pPr marL="0" indent="0">
              <a:buNone/>
            </a:pPr>
            <a:endParaRPr lang="en-CA" sz="2000" dirty="0">
              <a:solidFill>
                <a:schemeClr val="tx2"/>
              </a:solidFill>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Ability to register academy instructors and employees as system users.</a:t>
            </a:r>
          </a:p>
          <a:p>
            <a:pPr marL="0" indent="0">
              <a:buNone/>
            </a:pP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Ability to make groups for the system users, each group can have different permissions on the system. </a:t>
            </a:r>
          </a:p>
          <a:p>
            <a:pPr marL="0" indent="0">
              <a:buNone/>
            </a:pP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Ability to register academy branches each with its supervisor name, phone number, … etc. </a:t>
            </a:r>
          </a:p>
          <a:p>
            <a:pPr marL="0" indent="0">
              <a:buNone/>
            </a:pP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Ability to register course subjects (Course can contain many subjects, and no the opposite).</a:t>
            </a:r>
          </a:p>
          <a:p>
            <a:pPr marL="0" indent="0">
              <a:buNone/>
            </a:pP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Ability to register academy trainees. </a:t>
            </a:r>
          </a:p>
          <a:p>
            <a:pPr marL="0" indent="0">
              <a:buNone/>
            </a:pP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Ability to register trainee financial transactions regarding payment of a course, or more than one course.</a:t>
            </a:r>
            <a:endParaRPr lang="ar-EG"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CA"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CA" sz="20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07BC59AF-C3C0-4C35-8204-271030D0E999}"/>
              </a:ext>
            </a:extLst>
          </p:cNvPr>
          <p:cNvSpPr>
            <a:spLocks noGrp="1"/>
          </p:cNvSpPr>
          <p:nvPr>
            <p:ph type="sldNum" sz="quarter" idx="12"/>
          </p:nvPr>
        </p:nvSpPr>
        <p:spPr>
          <a:xfrm>
            <a:off x="8540261" y="6297735"/>
            <a:ext cx="2743200" cy="365125"/>
          </a:xfrm>
          <a:prstGeom prst="ellipse">
            <a:avLst/>
          </a:prstGeom>
        </p:spPr>
        <p:txBody>
          <a:bodyPr>
            <a:normAutofit/>
          </a:bodyPr>
          <a:lstStyle/>
          <a:p>
            <a:pPr>
              <a:lnSpc>
                <a:spcPct val="90000"/>
              </a:lnSpc>
              <a:spcAft>
                <a:spcPts val="600"/>
              </a:spcAft>
            </a:pPr>
            <a:fld id="{42E03DBF-9A11-4474-BA7E-22C767663A7D}" type="slidenum">
              <a:rPr lang="en-US">
                <a:latin typeface="Times New Roman" panose="02020603050405020304" pitchFamily="18" charset="0"/>
                <a:cs typeface="Times New Roman" panose="02020603050405020304" pitchFamily="18" charset="0"/>
              </a:rPr>
              <a:pPr>
                <a:lnSpc>
                  <a:spcPct val="90000"/>
                </a:lnSpc>
                <a:spcAft>
                  <a:spcPts val="600"/>
                </a:spcAft>
              </a:pPr>
              <a:t>4</a:t>
            </a:fld>
            <a:endParaRPr lang="en-US" dirty="0">
              <a:latin typeface="Times New Roman" panose="02020603050405020304" pitchFamily="18" charset="0"/>
              <a:cs typeface="Times New Roman" panose="02020603050405020304" pitchFamily="18" charset="0"/>
            </a:endParaRPr>
          </a:p>
        </p:txBody>
      </p:sp>
      <p:grpSp>
        <p:nvGrpSpPr>
          <p:cNvPr id="56" name="Group 55">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57" name="Freeform: Shape 56">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0" name="Freeform: Shape 59">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30260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10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10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100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100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1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100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3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699714" y="353160"/>
            <a:ext cx="7091300" cy="89858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a:solidFill>
                  <a:srgbClr val="FFFFFF"/>
                </a:solidFill>
                <a:latin typeface="+mj-lt"/>
                <a:ea typeface="+mj-ea"/>
                <a:cs typeface="+mj-cs"/>
              </a:rPr>
              <a:t>Project Structure</a:t>
            </a:r>
            <a:endParaRPr lang="en-US" sz="400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defTabSz="914400">
              <a:spcAft>
                <a:spcPts val="600"/>
              </a:spcAft>
              <a:defRPr/>
            </a:pPr>
            <a:fld id="{42E03DBF-9A11-4474-BA7E-22C767663A7D}" type="slidenum">
              <a:rPr lang="en-US" sz="1100">
                <a:solidFill>
                  <a:schemeClr val="tx1">
                    <a:lumMod val="50000"/>
                    <a:lumOff val="50000"/>
                  </a:schemeClr>
                </a:solidFill>
              </a:rPr>
              <a:pPr defTabSz="914400">
                <a:spcAft>
                  <a:spcPts val="600"/>
                </a:spcAft>
                <a:defRPr/>
              </a:pPr>
              <a:t>5</a:t>
            </a:fld>
            <a:endParaRPr lang="en-US" sz="1100">
              <a:solidFill>
                <a:schemeClr val="tx1">
                  <a:lumMod val="50000"/>
                  <a:lumOff val="50000"/>
                </a:schemeClr>
              </a:solidFill>
            </a:endParaRPr>
          </a:p>
        </p:txBody>
      </p:sp>
      <p:sp>
        <p:nvSpPr>
          <p:cNvPr id="11" name="TextBox 10">
            <a:extLst>
              <a:ext uri="{FF2B5EF4-FFF2-40B4-BE49-F238E27FC236}">
                <a16:creationId xmlns:a16="http://schemas.microsoft.com/office/drawing/2014/main" id="{2314A848-823C-F858-B0B6-9E47A6193ACB}"/>
              </a:ext>
            </a:extLst>
          </p:cNvPr>
          <p:cNvSpPr txBox="1"/>
          <p:nvPr/>
        </p:nvSpPr>
        <p:spPr>
          <a:xfrm>
            <a:off x="1334151" y="2028696"/>
            <a:ext cx="6096000" cy="923330"/>
          </a:xfrm>
          <a:prstGeom prst="rect">
            <a:avLst/>
          </a:prstGeom>
          <a:noFill/>
        </p:spPr>
        <p:txBody>
          <a:bodyPr wrap="square">
            <a:spAutoFit/>
          </a:bodyPr>
          <a:lstStyle/>
          <a:p>
            <a:r>
              <a:rPr lang="en-CA" sz="5400" b="1" dirty="0">
                <a:solidFill>
                  <a:schemeClr val="accent1">
                    <a:lumMod val="75000"/>
                  </a:schemeClr>
                </a:solidFill>
                <a:latin typeface="Andalus" panose="02020603050405020304" pitchFamily="18" charset="-78"/>
                <a:ea typeface="+mj-ea"/>
                <a:cs typeface="Andalus" panose="02020603050405020304" pitchFamily="18" charset="-78"/>
              </a:rPr>
              <a:t>Back-End</a:t>
            </a:r>
          </a:p>
        </p:txBody>
      </p:sp>
      <p:sp>
        <p:nvSpPr>
          <p:cNvPr id="13" name="TextBox 12">
            <a:extLst>
              <a:ext uri="{FF2B5EF4-FFF2-40B4-BE49-F238E27FC236}">
                <a16:creationId xmlns:a16="http://schemas.microsoft.com/office/drawing/2014/main" id="{643E311B-3030-0E89-CF56-4891996AE018}"/>
              </a:ext>
            </a:extLst>
          </p:cNvPr>
          <p:cNvSpPr txBox="1"/>
          <p:nvPr/>
        </p:nvSpPr>
        <p:spPr>
          <a:xfrm>
            <a:off x="7586994" y="1928621"/>
            <a:ext cx="6096000" cy="923330"/>
          </a:xfrm>
          <a:prstGeom prst="rect">
            <a:avLst/>
          </a:prstGeom>
          <a:noFill/>
        </p:spPr>
        <p:txBody>
          <a:bodyPr wrap="square">
            <a:spAutoFit/>
          </a:bodyPr>
          <a:lstStyle/>
          <a:p>
            <a:r>
              <a:rPr lang="en-CA" sz="5400" b="1" dirty="0">
                <a:solidFill>
                  <a:schemeClr val="accent1">
                    <a:lumMod val="75000"/>
                  </a:schemeClr>
                </a:solidFill>
                <a:latin typeface="Andalus" panose="02020603050405020304" pitchFamily="18" charset="-78"/>
                <a:ea typeface="+mj-ea"/>
                <a:cs typeface="Andalus" panose="02020603050405020304" pitchFamily="18" charset="-78"/>
              </a:rPr>
              <a:t>Front-End</a:t>
            </a:r>
          </a:p>
        </p:txBody>
      </p:sp>
      <p:pic>
        <p:nvPicPr>
          <p:cNvPr id="17" name="Picture 16" descr="A logo for a company&#10;&#10;Description automatically generated">
            <a:extLst>
              <a:ext uri="{FF2B5EF4-FFF2-40B4-BE49-F238E27FC236}">
                <a16:creationId xmlns:a16="http://schemas.microsoft.com/office/drawing/2014/main" id="{E53B5862-C1A9-9A2C-C961-275A77B66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28" y="2746853"/>
            <a:ext cx="6680865" cy="3757987"/>
          </a:xfrm>
          <a:prstGeom prst="rect">
            <a:avLst/>
          </a:prstGeom>
        </p:spPr>
      </p:pic>
    </p:spTree>
    <p:extLst>
      <p:ext uri="{BB962C8B-B14F-4D97-AF65-F5344CB8AC3E}">
        <p14:creationId xmlns:p14="http://schemas.microsoft.com/office/powerpoint/2010/main" val="310757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FD59B0-5E88-4A15-7745-B3F69324C525}"/>
              </a:ext>
            </a:extLst>
          </p:cNvPr>
          <p:cNvSpPr txBox="1"/>
          <p:nvPr/>
        </p:nvSpPr>
        <p:spPr>
          <a:xfrm>
            <a:off x="774574" y="3520000"/>
            <a:ext cx="5046196" cy="179580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kern="1200" dirty="0">
                <a:solidFill>
                  <a:schemeClr val="tx1"/>
                </a:solidFill>
                <a:latin typeface="+mj-lt"/>
                <a:ea typeface="+mj-ea"/>
                <a:cs typeface="+mj-cs"/>
              </a:rPr>
              <a:t>Front-End Technologies</a:t>
            </a:r>
            <a:endParaRPr lang="en-US" sz="4800" kern="1200" dirty="0">
              <a:solidFill>
                <a:schemeClr val="tx1"/>
              </a:solidFill>
              <a:latin typeface="+mj-lt"/>
              <a:ea typeface="+mj-ea"/>
              <a:cs typeface="+mj-cs"/>
            </a:endParaRPr>
          </a:p>
        </p:txBody>
      </p:sp>
      <p:pic>
        <p:nvPicPr>
          <p:cNvPr id="12" name="Picture 2">
            <a:extLst>
              <a:ext uri="{FF2B5EF4-FFF2-40B4-BE49-F238E27FC236}">
                <a16:creationId xmlns:a16="http://schemas.microsoft.com/office/drawing/2014/main" id="{150D7E0B-E084-F0B1-1BF9-B1ECCC1A3C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8" r="1190" b="-3"/>
          <a:stretch/>
        </p:blipFill>
        <p:spPr bwMode="auto">
          <a:xfrm>
            <a:off x="1023178" y="968991"/>
            <a:ext cx="2150527" cy="2223248"/>
          </a:xfrm>
          <a:prstGeom prst="rect">
            <a:avLst/>
          </a:prstGeom>
          <a:noFill/>
          <a:extLst>
            <a:ext uri="{909E8E84-426E-40DD-AFC4-6F175D3DCCD1}">
              <a14:hiddenFill xmlns:a14="http://schemas.microsoft.com/office/drawing/2010/main">
                <a:solidFill>
                  <a:srgbClr val="FFFFFF"/>
                </a:solidFill>
              </a14:hiddenFill>
            </a:ext>
          </a:extLst>
        </p:spPr>
      </p:pic>
      <p:sp>
        <p:nvSpPr>
          <p:cNvPr id="113" name="Freeform: Shape 112">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5" name="Picture 14" descr="A purple square with white letter b&#10;&#10;Description automatically generated">
            <a:extLst>
              <a:ext uri="{FF2B5EF4-FFF2-40B4-BE49-F238E27FC236}">
                <a16:creationId xmlns:a16="http://schemas.microsoft.com/office/drawing/2014/main" id="{414E24DE-4513-B7A9-41F5-37FBD7B99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570" y="434000"/>
            <a:ext cx="2758238" cy="2758238"/>
          </a:xfrm>
          <a:prstGeom prst="rect">
            <a:avLst/>
          </a:prstGeom>
        </p:spPr>
      </p:pic>
      <p:pic>
        <p:nvPicPr>
          <p:cNvPr id="3" name="Picture 2" descr="Logo, icon&#10;&#10;Description automatically generated">
            <a:extLst>
              <a:ext uri="{FF2B5EF4-FFF2-40B4-BE49-F238E27FC236}">
                <a16:creationId xmlns:a16="http://schemas.microsoft.com/office/drawing/2014/main" id="{EDD53C18-5405-7CE7-A42A-851CA08BC35B}"/>
              </a:ext>
            </a:extLst>
          </p:cNvPr>
          <p:cNvPicPr>
            <a:picLocks noChangeAspect="1"/>
          </p:cNvPicPr>
          <p:nvPr/>
        </p:nvPicPr>
        <p:blipFill rotWithShape="1">
          <a:blip r:embed="rId4">
            <a:extLst>
              <a:ext uri="{28A0092B-C50C-407E-A947-70E740481C1C}">
                <a14:useLocalDpi xmlns:a14="http://schemas.microsoft.com/office/drawing/2010/main" val="0"/>
              </a:ext>
            </a:extLst>
          </a:blip>
          <a:srcRect t="1488" r="1" b="1"/>
          <a:stretch/>
        </p:blipFill>
        <p:spPr>
          <a:xfrm>
            <a:off x="8952724" y="893928"/>
            <a:ext cx="1892365" cy="1864207"/>
          </a:xfrm>
          <a:prstGeom prst="rect">
            <a:avLst/>
          </a:prstGeom>
        </p:spPr>
      </p:pic>
      <p:sp>
        <p:nvSpPr>
          <p:cNvPr id="115" name="Freeform: Shape 114">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cxnSp>
        <p:nvCxnSpPr>
          <p:cNvPr id="117" name="Straight Connector 116">
            <a:extLst>
              <a:ext uri="{FF2B5EF4-FFF2-40B4-BE49-F238E27FC236}">
                <a16:creationId xmlns:a16="http://schemas.microsoft.com/office/drawing/2014/main" id="{1918D9D3-1370-4FF6-9DFC-9F87F90395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 y="5377218"/>
            <a:ext cx="4387755"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4">
            <a:extLst>
              <a:ext uri="{FF2B5EF4-FFF2-40B4-BE49-F238E27FC236}">
                <a16:creationId xmlns:a16="http://schemas.microsoft.com/office/drawing/2014/main" id="{796ABD57-C011-DD21-A7A2-9F27527C60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409" r="4585"/>
          <a:stretch/>
        </p:blipFill>
        <p:spPr bwMode="auto">
          <a:xfrm>
            <a:off x="6290754" y="3428999"/>
            <a:ext cx="1885118" cy="24166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red and white logo&#10;&#10;Description automatically generated">
            <a:extLst>
              <a:ext uri="{FF2B5EF4-FFF2-40B4-BE49-F238E27FC236}">
                <a16:creationId xmlns:a16="http://schemas.microsoft.com/office/drawing/2014/main" id="{B57C5D57-9EAE-4364-B8FF-31797E53372B}"/>
              </a:ext>
            </a:extLst>
          </p:cNvPr>
          <p:cNvPicPr>
            <a:picLocks noChangeAspect="1"/>
          </p:cNvPicPr>
          <p:nvPr/>
        </p:nvPicPr>
        <p:blipFill rotWithShape="1">
          <a:blip r:embed="rId6">
            <a:extLst>
              <a:ext uri="{28A0092B-C50C-407E-A947-70E740481C1C}">
                <a14:useLocalDpi xmlns:a14="http://schemas.microsoft.com/office/drawing/2010/main" val="0"/>
              </a:ext>
            </a:extLst>
          </a:blip>
          <a:srcRect r="3" b="3"/>
          <a:stretch/>
        </p:blipFill>
        <p:spPr>
          <a:xfrm>
            <a:off x="9034072" y="3022979"/>
            <a:ext cx="2722728" cy="2722728"/>
          </a:xfrm>
          <a:prstGeom prst="rect">
            <a:avLst/>
          </a:prstGeom>
        </p:spPr>
      </p:pic>
      <p:sp>
        <p:nvSpPr>
          <p:cNvPr id="119"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10580913" y="6453386"/>
            <a:ext cx="846061" cy="404614"/>
          </a:xfrm>
          <a:prstGeom prst="ellipse">
            <a:avLst/>
          </a:prstGeom>
        </p:spPr>
        <p:txBody>
          <a:bodyPr vert="horz" lIns="91440" tIns="45720" rIns="91440" bIns="45720" rtlCol="0" anchor="ctr">
            <a:normAutofit/>
          </a:bodyPr>
          <a:lstStyle/>
          <a:p>
            <a:pPr defTabSz="914400">
              <a:spcAft>
                <a:spcPts val="600"/>
              </a:spcAft>
              <a:defRPr/>
            </a:pPr>
            <a:fld id="{42E03DBF-9A11-4474-BA7E-22C767663A7D}" type="slidenum">
              <a:rPr lang="en-US">
                <a:solidFill>
                  <a:schemeClr val="tx1">
                    <a:lumMod val="75000"/>
                    <a:lumOff val="25000"/>
                  </a:schemeClr>
                </a:solidFill>
              </a:rPr>
              <a:pPr defTabSz="914400">
                <a:spcAft>
                  <a:spcPts val="600"/>
                </a:spcAft>
                <a:defRPr/>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291025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86FC9B80-93C7-4A8E-80F9-67E218482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A1D39D31-4CCD-4B76-9350-5B4F35B7E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14000"/>
          </a:xfrm>
          <a:custGeom>
            <a:avLst/>
            <a:gdLst>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563475 w 12192000"/>
              <a:gd name="connsiteY15" fmla="*/ 2792135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60312 w 12192000"/>
              <a:gd name="connsiteY22" fmla="*/ 32121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305050 w 12192000"/>
              <a:gd name="connsiteY21" fmla="*/ 31623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73250 w 12192000"/>
              <a:gd name="connsiteY23" fmla="*/ 31623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9177 w 12192000"/>
              <a:gd name="connsiteY14" fmla="*/ 2907018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85543 w 12192000"/>
              <a:gd name="connsiteY13" fmla="*/ 3085728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112013 w 12192000"/>
              <a:gd name="connsiteY19" fmla="*/ 2847448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3414000">
                <a:moveTo>
                  <a:pt x="0" y="0"/>
                </a:moveTo>
                <a:lnTo>
                  <a:pt x="12192000" y="0"/>
                </a:lnTo>
                <a:lnTo>
                  <a:pt x="12192000" y="3363677"/>
                </a:lnTo>
                <a:lnTo>
                  <a:pt x="12141171" y="3348643"/>
                </a:lnTo>
                <a:cubicBezTo>
                  <a:pt x="12130340" y="3352656"/>
                  <a:pt x="12120137" y="3342208"/>
                  <a:pt x="12096804" y="3337419"/>
                </a:cubicBezTo>
                <a:cubicBezTo>
                  <a:pt x="12073471" y="3332630"/>
                  <a:pt x="12025984" y="3353421"/>
                  <a:pt x="12001172" y="3319906"/>
                </a:cubicBezTo>
                <a:cubicBezTo>
                  <a:pt x="11931984" y="3317322"/>
                  <a:pt x="11987030" y="3316977"/>
                  <a:pt x="11929171" y="3326226"/>
                </a:cubicBezTo>
                <a:cubicBezTo>
                  <a:pt x="11931062" y="3332410"/>
                  <a:pt x="11821861" y="3285262"/>
                  <a:pt x="11820782" y="3289139"/>
                </a:cubicBezTo>
                <a:lnTo>
                  <a:pt x="11760586" y="3251827"/>
                </a:lnTo>
                <a:cubicBezTo>
                  <a:pt x="11725035" y="3246909"/>
                  <a:pt x="11677570" y="3253905"/>
                  <a:pt x="11653933" y="3237073"/>
                </a:cubicBezTo>
                <a:cubicBezTo>
                  <a:pt x="11648284" y="3237361"/>
                  <a:pt x="11597503" y="3198993"/>
                  <a:pt x="11577355" y="3211512"/>
                </a:cubicBezTo>
                <a:cubicBezTo>
                  <a:pt x="11529762" y="3203503"/>
                  <a:pt x="11537361" y="3169633"/>
                  <a:pt x="11462173" y="3157413"/>
                </a:cubicBezTo>
                <a:cubicBezTo>
                  <a:pt x="11410782" y="3145332"/>
                  <a:pt x="11394963" y="3124923"/>
                  <a:pt x="11336983" y="3096805"/>
                </a:cubicBezTo>
                <a:cubicBezTo>
                  <a:pt x="11307545" y="3084857"/>
                  <a:pt x="11278574" y="3101437"/>
                  <a:pt x="11255758" y="3091685"/>
                </a:cubicBezTo>
                <a:cubicBezTo>
                  <a:pt x="11232943" y="3081933"/>
                  <a:pt x="11238810" y="3066090"/>
                  <a:pt x="11200090" y="3038291"/>
                </a:cubicBezTo>
                <a:cubicBezTo>
                  <a:pt x="11153789" y="3006660"/>
                  <a:pt x="11084773" y="2967348"/>
                  <a:pt x="11053220" y="2918932"/>
                </a:cubicBezTo>
                <a:cubicBezTo>
                  <a:pt x="11009753" y="2888387"/>
                  <a:pt x="10991742" y="2867291"/>
                  <a:pt x="10939288" y="2855023"/>
                </a:cubicBezTo>
                <a:cubicBezTo>
                  <a:pt x="10775958" y="2834655"/>
                  <a:pt x="10755286" y="2847290"/>
                  <a:pt x="10744450" y="2833410"/>
                </a:cubicBezTo>
                <a:cubicBezTo>
                  <a:pt x="10732967" y="2835610"/>
                  <a:pt x="10488076" y="2783584"/>
                  <a:pt x="10343114" y="2798726"/>
                </a:cubicBezTo>
                <a:cubicBezTo>
                  <a:pt x="10237708" y="2801066"/>
                  <a:pt x="10137651" y="2840908"/>
                  <a:pt x="10082228" y="2811706"/>
                </a:cubicBezTo>
                <a:cubicBezTo>
                  <a:pt x="10002977" y="2836117"/>
                  <a:pt x="10065027" y="2834240"/>
                  <a:pt x="9724642" y="2837965"/>
                </a:cubicBezTo>
                <a:cubicBezTo>
                  <a:pt x="9384257" y="2841690"/>
                  <a:pt x="8208254" y="2743821"/>
                  <a:pt x="8039917" y="2834055"/>
                </a:cubicBezTo>
                <a:cubicBezTo>
                  <a:pt x="7683020" y="2867979"/>
                  <a:pt x="7380768" y="2943417"/>
                  <a:pt x="6923165" y="2920979"/>
                </a:cubicBezTo>
                <a:cubicBezTo>
                  <a:pt x="5970797" y="2826377"/>
                  <a:pt x="4381148" y="3024063"/>
                  <a:pt x="3308916" y="3049911"/>
                </a:cubicBezTo>
                <a:cubicBezTo>
                  <a:pt x="2539230" y="3090131"/>
                  <a:pt x="2490112" y="3162141"/>
                  <a:pt x="2279650" y="3187700"/>
                </a:cubicBezTo>
                <a:cubicBezTo>
                  <a:pt x="2069188" y="3213259"/>
                  <a:pt x="2113875" y="3207496"/>
                  <a:pt x="2046142" y="3203263"/>
                </a:cubicBezTo>
                <a:cubicBezTo>
                  <a:pt x="1978409" y="3199030"/>
                  <a:pt x="1916122" y="3198915"/>
                  <a:pt x="1835150" y="3200400"/>
                </a:cubicBezTo>
                <a:cubicBezTo>
                  <a:pt x="1728778" y="3151085"/>
                  <a:pt x="1655086" y="3208292"/>
                  <a:pt x="1560312" y="3212173"/>
                </a:cubicBezTo>
                <a:cubicBezTo>
                  <a:pt x="1488788" y="3201117"/>
                  <a:pt x="1381396" y="3228826"/>
                  <a:pt x="1304604" y="3185587"/>
                </a:cubicBezTo>
                <a:cubicBezTo>
                  <a:pt x="1214758" y="3240983"/>
                  <a:pt x="1240861" y="3204815"/>
                  <a:pt x="1160924" y="3219675"/>
                </a:cubicBezTo>
                <a:cubicBezTo>
                  <a:pt x="1120940" y="3215838"/>
                  <a:pt x="1029088" y="3185515"/>
                  <a:pt x="909691" y="3216917"/>
                </a:cubicBezTo>
                <a:cubicBezTo>
                  <a:pt x="894584" y="3261614"/>
                  <a:pt x="794971" y="3221232"/>
                  <a:pt x="764022" y="3235844"/>
                </a:cubicBezTo>
                <a:cubicBezTo>
                  <a:pt x="713144" y="3261930"/>
                  <a:pt x="769147" y="3237497"/>
                  <a:pt x="701916" y="3250221"/>
                </a:cubicBezTo>
                <a:cubicBezTo>
                  <a:pt x="644189" y="3215026"/>
                  <a:pt x="469866" y="3373155"/>
                  <a:pt x="408703" y="3323459"/>
                </a:cubicBezTo>
                <a:cubicBezTo>
                  <a:pt x="401506" y="3343302"/>
                  <a:pt x="389128" y="3337529"/>
                  <a:pt x="369867" y="3339093"/>
                </a:cubicBezTo>
                <a:cubicBezTo>
                  <a:pt x="365490" y="3372373"/>
                  <a:pt x="330308" y="3346613"/>
                  <a:pt x="318912" y="3367911"/>
                </a:cubicBezTo>
                <a:cubicBezTo>
                  <a:pt x="256532" y="3381125"/>
                  <a:pt x="186613" y="3396059"/>
                  <a:pt x="119549" y="3404650"/>
                </a:cubicBezTo>
                <a:lnTo>
                  <a:pt x="0" y="3414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1397478" y="508003"/>
            <a:ext cx="9385539" cy="80044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a:solidFill>
                  <a:schemeClr val="tx1">
                    <a:lumMod val="85000"/>
                    <a:lumOff val="15000"/>
                  </a:schemeClr>
                </a:solidFill>
                <a:latin typeface="+mj-lt"/>
                <a:ea typeface="+mj-ea"/>
                <a:cs typeface="+mj-cs"/>
              </a:rPr>
              <a:t>Back-End Technologies</a:t>
            </a:r>
            <a:endParaRPr lang="en-US" sz="4000">
              <a:solidFill>
                <a:schemeClr val="tx1">
                  <a:lumMod val="85000"/>
                  <a:lumOff val="15000"/>
                </a:schemeClr>
              </a:solidFill>
              <a:latin typeface="+mj-lt"/>
              <a:ea typeface="+mj-ea"/>
              <a:cs typeface="+mj-cs"/>
            </a:endParaRPr>
          </a:p>
        </p:txBody>
      </p:sp>
      <p:sp>
        <p:nvSpPr>
          <p:cNvPr id="181" name="Freeform: Shape 180">
            <a:extLst>
              <a:ext uri="{FF2B5EF4-FFF2-40B4-BE49-F238E27FC236}">
                <a16:creationId xmlns:a16="http://schemas.microsoft.com/office/drawing/2014/main" id="{85306E64-E868-4378-9486-393C92BC8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4187" y="1598654"/>
            <a:ext cx="3707642" cy="25478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descr="A blue and white logo&#10;&#10;Description automatically generated">
            <a:extLst>
              <a:ext uri="{FF2B5EF4-FFF2-40B4-BE49-F238E27FC236}">
                <a16:creationId xmlns:a16="http://schemas.microsoft.com/office/drawing/2014/main" id="{A7EE710B-4A50-894D-434A-B694E188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414" y="1773986"/>
            <a:ext cx="2197189" cy="2197189"/>
          </a:xfrm>
          <a:prstGeom prst="rect">
            <a:avLst/>
          </a:prstGeom>
        </p:spPr>
      </p:pic>
      <p:sp>
        <p:nvSpPr>
          <p:cNvPr id="183" name="Freeform: Shape 182">
            <a:extLst>
              <a:ext uri="{FF2B5EF4-FFF2-40B4-BE49-F238E27FC236}">
                <a16:creationId xmlns:a16="http://schemas.microsoft.com/office/drawing/2014/main" id="{746397E0-ADFC-4B92-B60C-7861F0210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112" y="1598654"/>
            <a:ext cx="3707642" cy="25478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logo of a server&#10;&#10;Description automatically generated">
            <a:extLst>
              <a:ext uri="{FF2B5EF4-FFF2-40B4-BE49-F238E27FC236}">
                <a16:creationId xmlns:a16="http://schemas.microsoft.com/office/drawing/2014/main" id="{10ED64A1-9705-0CF7-BFCF-511C82316773}"/>
              </a:ext>
            </a:extLst>
          </p:cNvPr>
          <p:cNvPicPr>
            <a:picLocks noChangeAspect="1"/>
          </p:cNvPicPr>
          <p:nvPr/>
        </p:nvPicPr>
        <p:blipFill rotWithShape="1">
          <a:blip r:embed="rId3">
            <a:extLst>
              <a:ext uri="{28A0092B-C50C-407E-A947-70E740481C1C}">
                <a14:useLocalDpi xmlns:a14="http://schemas.microsoft.com/office/drawing/2010/main" val="0"/>
              </a:ext>
            </a:extLst>
          </a:blip>
          <a:srcRect r="5644" b="5"/>
          <a:stretch/>
        </p:blipFill>
        <p:spPr>
          <a:xfrm>
            <a:off x="6739635" y="1774390"/>
            <a:ext cx="2368595" cy="2196381"/>
          </a:xfrm>
          <a:prstGeom prst="rect">
            <a:avLst/>
          </a:prstGeom>
        </p:spPr>
      </p:pic>
      <p:sp>
        <p:nvSpPr>
          <p:cNvPr id="11" name="TextBox 10">
            <a:extLst>
              <a:ext uri="{FF2B5EF4-FFF2-40B4-BE49-F238E27FC236}">
                <a16:creationId xmlns:a16="http://schemas.microsoft.com/office/drawing/2014/main" id="{26335F13-6944-DECB-9D5B-969A3DE78DE3}"/>
              </a:ext>
            </a:extLst>
          </p:cNvPr>
          <p:cNvSpPr txBox="1"/>
          <p:nvPr/>
        </p:nvSpPr>
        <p:spPr>
          <a:xfrm>
            <a:off x="1620942" y="4712068"/>
            <a:ext cx="8898340" cy="1711600"/>
          </a:xfrm>
          <a:prstGeom prst="rect">
            <a:avLst/>
          </a:prstGeom>
        </p:spPr>
        <p:txBody>
          <a:bodyPr vert="horz" lIns="91440" tIns="45720" rIns="91440" bIns="45720" rtlCol="0">
            <a:normAutofit fontScale="92500" lnSpcReduction="10000"/>
          </a:bodyPr>
          <a:lstStyle/>
          <a:p>
            <a:pPr algn="ctr" defTabSz="914400">
              <a:lnSpc>
                <a:spcPct val="90000"/>
              </a:lnSpc>
              <a:spcAft>
                <a:spcPts val="600"/>
              </a:spcAft>
            </a:pPr>
            <a:r>
              <a:rPr lang="en-US" sz="2400" b="1" dirty="0">
                <a:solidFill>
                  <a:schemeClr val="accent1">
                    <a:lumMod val="75000"/>
                  </a:schemeClr>
                </a:solidFill>
                <a:latin typeface="Times New Roman" panose="02020603050405020304" pitchFamily="18" charset="0"/>
                <a:cs typeface="Times New Roman" panose="02020603050405020304" pitchFamily="18" charset="0"/>
              </a:rPr>
              <a:t>❏ Microsoft SQL Server (For Database). </a:t>
            </a:r>
          </a:p>
          <a:p>
            <a:pPr indent="-228600" algn="ctr" defTabSz="914400">
              <a:lnSpc>
                <a:spcPct val="90000"/>
              </a:lnSpc>
              <a:spcAft>
                <a:spcPts val="600"/>
              </a:spcAft>
              <a:buFont typeface="Arial" panose="020B0604020202020204" pitchFamily="34" charset="0"/>
              <a:buChar char="•"/>
            </a:pPr>
            <a:endParaRPr lang="en-US" sz="1300" b="1" dirty="0">
              <a:solidFill>
                <a:schemeClr val="tx1">
                  <a:lumMod val="85000"/>
                  <a:lumOff val="15000"/>
                </a:schemeClr>
              </a:solidFill>
            </a:endParaRPr>
          </a:p>
          <a:p>
            <a:pPr algn="ctr" defTabSz="914400">
              <a:lnSpc>
                <a:spcPct val="90000"/>
              </a:lnSpc>
              <a:spcAft>
                <a:spcPts val="600"/>
              </a:spcAft>
            </a:pPr>
            <a:endParaRPr lang="en-US" sz="1300" b="1" dirty="0">
              <a:solidFill>
                <a:schemeClr val="tx1">
                  <a:lumMod val="85000"/>
                  <a:lumOff val="15000"/>
                </a:schemeClr>
              </a:solidFill>
            </a:endParaRPr>
          </a:p>
          <a:p>
            <a:pPr indent="-228600" algn="ctr" defTabSz="914400">
              <a:lnSpc>
                <a:spcPct val="90000"/>
              </a:lnSpc>
              <a:spcAft>
                <a:spcPts val="600"/>
              </a:spcAft>
              <a:buFont typeface="Arial" panose="020B0604020202020204" pitchFamily="34" charset="0"/>
              <a:buChar char="•"/>
            </a:pPr>
            <a:endParaRPr lang="en-US" sz="1300" b="1" dirty="0">
              <a:solidFill>
                <a:schemeClr val="tx1">
                  <a:lumMod val="85000"/>
                  <a:lumOff val="15000"/>
                </a:schemeClr>
              </a:solidFill>
            </a:endParaRPr>
          </a:p>
          <a:p>
            <a:pPr algn="ctr" defTabSz="914400">
              <a:lnSpc>
                <a:spcPct val="90000"/>
              </a:lnSpc>
              <a:spcAft>
                <a:spcPts val="600"/>
              </a:spcAft>
            </a:pPr>
            <a:r>
              <a:rPr lang="en-US" sz="1300" b="1" dirty="0">
                <a:solidFill>
                  <a:schemeClr val="tx1">
                    <a:lumMod val="85000"/>
                    <a:lumOff val="15000"/>
                  </a:schemeClr>
                </a:solidFill>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 Microsoft ASP.NET Web API 2.2 (With Controllers) (For Back-End Application)</a:t>
            </a:r>
          </a:p>
        </p:txBody>
      </p:sp>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defTabSz="914400">
              <a:spcAft>
                <a:spcPts val="600"/>
              </a:spcAft>
              <a:defRPr/>
            </a:pPr>
            <a:fld id="{42E03DBF-9A11-4474-BA7E-22C767663A7D}" type="slidenum">
              <a:rPr lang="en-US" sz="1000"/>
              <a:pPr defTabSz="914400">
                <a:spcAft>
                  <a:spcPts val="600"/>
                </a:spcAft>
                <a:defRPr/>
              </a:pPr>
              <a:t>7</a:t>
            </a:fld>
            <a:endParaRPr lang="en-US" sz="1000"/>
          </a:p>
        </p:txBody>
      </p:sp>
    </p:spTree>
    <p:extLst>
      <p:ext uri="{BB962C8B-B14F-4D97-AF65-F5344CB8AC3E}">
        <p14:creationId xmlns:p14="http://schemas.microsoft.com/office/powerpoint/2010/main" val="41173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600" kern="1200" dirty="0">
                <a:solidFill>
                  <a:schemeClr val="tx1"/>
                </a:solidFill>
                <a:latin typeface="+mj-lt"/>
                <a:ea typeface="+mj-ea"/>
                <a:cs typeface="+mj-cs"/>
              </a:rPr>
              <a:t>Project Database(ERD)</a:t>
            </a:r>
          </a:p>
        </p:txBody>
      </p:sp>
      <p:sp>
        <p:nvSpPr>
          <p:cNvPr id="20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diagram&#10;&#10;Description automatically generated">
            <a:extLst>
              <a:ext uri="{FF2B5EF4-FFF2-40B4-BE49-F238E27FC236}">
                <a16:creationId xmlns:a16="http://schemas.microsoft.com/office/drawing/2014/main" id="{3ED1553F-2AC3-6B2E-7F77-351656118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720476"/>
            <a:ext cx="11548872" cy="3435791"/>
          </a:xfrm>
          <a:prstGeom prst="rect">
            <a:avLst/>
          </a:prstGeom>
        </p:spPr>
      </p:pic>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2E03DBF-9A11-4474-BA7E-22C767663A7D}" type="slidenum">
              <a:rPr lang="en-US"/>
              <a:pPr defTabSz="914400">
                <a:lnSpc>
                  <a:spcPct val="90000"/>
                </a:lnSpc>
                <a:spcAft>
                  <a:spcPts val="600"/>
                </a:spcAft>
                <a:defRPr/>
              </a:pPr>
              <a:t>8</a:t>
            </a:fld>
            <a:endParaRPr lang="en-US"/>
          </a:p>
        </p:txBody>
      </p:sp>
    </p:spTree>
    <p:extLst>
      <p:ext uri="{BB962C8B-B14F-4D97-AF65-F5344CB8AC3E}">
        <p14:creationId xmlns:p14="http://schemas.microsoft.com/office/powerpoint/2010/main" val="291208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6" name="Rectangle 2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D59B0-5E88-4A15-7745-B3F69324C525}"/>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kern="1200">
                <a:solidFill>
                  <a:srgbClr val="FFFFFF"/>
                </a:solidFill>
                <a:latin typeface="+mj-lt"/>
                <a:ea typeface="+mj-ea"/>
                <a:cs typeface="+mj-cs"/>
              </a:rPr>
              <a:t>Project Database</a:t>
            </a:r>
          </a:p>
        </p:txBody>
      </p:sp>
      <p:pic>
        <p:nvPicPr>
          <p:cNvPr id="3" name="Picture 2" descr="A grid with lines and dots&#10;&#10;Description automatically generated">
            <a:extLst>
              <a:ext uri="{FF2B5EF4-FFF2-40B4-BE49-F238E27FC236}">
                <a16:creationId xmlns:a16="http://schemas.microsoft.com/office/drawing/2014/main" id="{CD2483BD-7E2D-3DD2-04BF-FDCA1507E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76" y="1655276"/>
            <a:ext cx="11796571" cy="5102017"/>
          </a:xfrm>
          <a:prstGeom prst="rect">
            <a:avLst/>
          </a:prstGeom>
        </p:spPr>
      </p:pic>
      <p:sp>
        <p:nvSpPr>
          <p:cNvPr id="4" name="Slide Number Placeholder 3">
            <a:extLst>
              <a:ext uri="{FF2B5EF4-FFF2-40B4-BE49-F238E27FC236}">
                <a16:creationId xmlns:a16="http://schemas.microsoft.com/office/drawing/2014/main" id="{852C8C63-286B-271E-0095-779C6C6F5788}"/>
              </a:ext>
            </a:extLst>
          </p:cNvPr>
          <p:cNvSpPr>
            <a:spLocks noGrp="1"/>
          </p:cNvSpPr>
          <p:nvPr>
            <p:ph type="sldNum" sz="quarter" idx="12"/>
          </p:nvPr>
        </p:nvSpPr>
        <p:spPr>
          <a:xfrm>
            <a:off x="11704319" y="6455664"/>
            <a:ext cx="448056"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2E03DBF-9A11-4474-BA7E-22C767663A7D}" type="slidenum">
              <a:rPr lang="en-US" sz="1100">
                <a:solidFill>
                  <a:schemeClr val="tx1">
                    <a:lumMod val="50000"/>
                    <a:lumOff val="50000"/>
                  </a:schemeClr>
                </a:solidFill>
              </a:rPr>
              <a:pPr defTabSz="914400">
                <a:lnSpc>
                  <a:spcPct val="90000"/>
                </a:lnSpc>
                <a:spcAft>
                  <a:spcPts val="600"/>
                </a:spcAft>
                <a:defRPr/>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4182326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2436</TotalTime>
  <Words>323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Andalus</vt:lpstr>
      <vt:lpstr>Arial</vt:lpstr>
      <vt:lpstr>Calibri</vt:lpstr>
      <vt:lpstr>Calibri Light</vt:lpstr>
      <vt:lpstr>Proxima Nova</vt:lpstr>
      <vt:lpstr>Times New Roman</vt:lpstr>
      <vt:lpstr>Office Theme</vt:lpstr>
      <vt:lpstr>Academy Web Solution</vt:lpstr>
      <vt:lpstr>PowerPoint Presentation</vt:lpstr>
      <vt:lpstr>Introduction</vt:lpstr>
      <vt:lpstr>Project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Diseases</dc:title>
  <dc:creator>ALAAA.SAYED</dc:creator>
  <cp:lastModifiedBy>ALIAA HAMDY</cp:lastModifiedBy>
  <cp:revision>107</cp:revision>
  <dcterms:created xsi:type="dcterms:W3CDTF">2022-07-21T23:35:15Z</dcterms:created>
  <dcterms:modified xsi:type="dcterms:W3CDTF">2023-07-17T21:38:53Z</dcterms:modified>
</cp:coreProperties>
</file>