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8"/>
  </p:notesMasterIdLst>
  <p:handoutMasterIdLst>
    <p:handoutMasterId r:id="rId29"/>
  </p:handoutMasterIdLst>
  <p:sldIdLst>
    <p:sldId id="277" r:id="rId4"/>
    <p:sldId id="399" r:id="rId5"/>
    <p:sldId id="400" r:id="rId6"/>
    <p:sldId id="401" r:id="rId7"/>
    <p:sldId id="402" r:id="rId8"/>
    <p:sldId id="403" r:id="rId9"/>
    <p:sldId id="404" r:id="rId10"/>
    <p:sldId id="410" r:id="rId11"/>
    <p:sldId id="411" r:id="rId12"/>
    <p:sldId id="412" r:id="rId13"/>
    <p:sldId id="415" r:id="rId14"/>
    <p:sldId id="413" r:id="rId15"/>
    <p:sldId id="414" r:id="rId16"/>
    <p:sldId id="416" r:id="rId17"/>
    <p:sldId id="417" r:id="rId18"/>
    <p:sldId id="418" r:id="rId19"/>
    <p:sldId id="419" r:id="rId20"/>
    <p:sldId id="420" r:id="rId21"/>
    <p:sldId id="421" r:id="rId22"/>
    <p:sldId id="406" r:id="rId23"/>
    <p:sldId id="422" r:id="rId24"/>
    <p:sldId id="408" r:id="rId25"/>
    <p:sldId id="409" r:id="rId26"/>
    <p:sldId id="40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113" d="100"/>
          <a:sy n="113" d="100"/>
        </p:scale>
        <p:origin x="792"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3/15/2024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3/15/2024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120544"/>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BIG DATA ANALYTICS BRANCH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Fake News Detection Project</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82787" y="4332733"/>
            <a:ext cx="3244030" cy="1938992"/>
          </a:xfrm>
          <a:prstGeom prst="rect">
            <a:avLst/>
          </a:prstGeom>
          <a:noFill/>
        </p:spPr>
        <p:txBody>
          <a:bodyPr wrap="none" rtlCol="0">
            <a:spAutoFit/>
          </a:bodyPr>
          <a:lstStyle/>
          <a:p>
            <a:r>
              <a:rPr lang="en-US" sz="2000" b="1" dirty="0"/>
              <a:t>Submitted by: </a:t>
            </a:r>
          </a:p>
          <a:p>
            <a:r>
              <a:rPr lang="en-US" sz="2000" dirty="0"/>
              <a:t>Jatin Choudhary (20BCS4494)</a:t>
            </a:r>
          </a:p>
          <a:p>
            <a:r>
              <a:rPr lang="en-US" sz="2000" dirty="0"/>
              <a:t>Mriganka Das     (20BCS4457)</a:t>
            </a:r>
          </a:p>
          <a:p>
            <a:r>
              <a:rPr lang="en-US" sz="2000" dirty="0"/>
              <a:t>Jatin Saini            (20BCS4446)</a:t>
            </a:r>
          </a:p>
          <a:p>
            <a:r>
              <a:rPr lang="en-US" sz="2000" dirty="0"/>
              <a:t>Saksham Bhatia (20BCS4441)</a:t>
            </a:r>
          </a:p>
          <a:p>
            <a:endParaRPr lang="en-US" sz="2000" dirty="0"/>
          </a:p>
        </p:txBody>
      </p:sp>
      <p:sp>
        <p:nvSpPr>
          <p:cNvPr id="6" name="TextBox 5"/>
          <p:cNvSpPr txBox="1"/>
          <p:nvPr/>
        </p:nvSpPr>
        <p:spPr>
          <a:xfrm>
            <a:off x="7681250" y="4725655"/>
            <a:ext cx="3576620" cy="707886"/>
          </a:xfrm>
          <a:prstGeom prst="rect">
            <a:avLst/>
          </a:prstGeom>
          <a:noFill/>
        </p:spPr>
        <p:txBody>
          <a:bodyPr wrap="none" rtlCol="0">
            <a:spAutoFit/>
          </a:bodyPr>
          <a:lstStyle/>
          <a:p>
            <a:r>
              <a:rPr lang="en-US" sz="2000" b="1" dirty="0"/>
              <a:t>Under the Supervision of: </a:t>
            </a:r>
            <a:endParaRPr lang="en-US" sz="2000" dirty="0"/>
          </a:p>
          <a:p>
            <a:r>
              <a:rPr lang="en-US" sz="2000" dirty="0"/>
              <a:t>Ms. Jayashree Mohanty(E12791)</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8" name="TextBox 7">
            <a:extLst>
              <a:ext uri="{FF2B5EF4-FFF2-40B4-BE49-F238E27FC236}">
                <a16:creationId xmlns:a16="http://schemas.microsoft.com/office/drawing/2014/main" id="{28283AB6-4C2F-B42C-F8FE-177833E61779}"/>
              </a:ext>
            </a:extLst>
          </p:cNvPr>
          <p:cNvSpPr txBox="1"/>
          <p:nvPr/>
        </p:nvSpPr>
        <p:spPr>
          <a:xfrm>
            <a:off x="1174103" y="5226069"/>
            <a:ext cx="10179697" cy="923330"/>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Step4: </a:t>
            </a:r>
          </a:p>
          <a:p>
            <a:r>
              <a:rPr lang="en-IN" dirty="0">
                <a:latin typeface="Times New Roman" panose="02020603050405020304" pitchFamily="18" charset="0"/>
                <a:cs typeface="Times New Roman" panose="02020603050405020304" pitchFamily="18" charset="0"/>
              </a:rPr>
              <a:t>Select the model that you wish to use. Here we used the DecisionTreeClassifier.</a:t>
            </a:r>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Model selection </a:t>
            </a:r>
            <a:r>
              <a:rPr lang="en-IN" dirty="0">
                <a:latin typeface="Times New Roman" panose="02020603050405020304" pitchFamily="18" charset="0"/>
                <a:cs typeface="Times New Roman" panose="02020603050405020304" pitchFamily="18" charset="0"/>
              </a:rPr>
              <a:t>is very important step.  </a:t>
            </a:r>
          </a:p>
        </p:txBody>
      </p:sp>
      <p:pic>
        <p:nvPicPr>
          <p:cNvPr id="9" name="Picture 8">
            <a:extLst>
              <a:ext uri="{FF2B5EF4-FFF2-40B4-BE49-F238E27FC236}">
                <a16:creationId xmlns:a16="http://schemas.microsoft.com/office/drawing/2014/main" id="{F625E12F-87EF-A4D1-35D0-063EEECE1075}"/>
              </a:ext>
            </a:extLst>
          </p:cNvPr>
          <p:cNvPicPr>
            <a:picLocks noChangeAspect="1"/>
          </p:cNvPicPr>
          <p:nvPr/>
        </p:nvPicPr>
        <p:blipFill>
          <a:blip r:embed="rId2"/>
          <a:stretch>
            <a:fillRect/>
          </a:stretch>
        </p:blipFill>
        <p:spPr>
          <a:xfrm>
            <a:off x="3694923" y="1372025"/>
            <a:ext cx="4420162" cy="3552968"/>
          </a:xfrm>
          <a:prstGeom prst="rect">
            <a:avLst/>
          </a:prstGeom>
        </p:spPr>
      </p:pic>
    </p:spTree>
    <p:extLst>
      <p:ext uri="{BB962C8B-B14F-4D97-AF65-F5344CB8AC3E}">
        <p14:creationId xmlns:p14="http://schemas.microsoft.com/office/powerpoint/2010/main" val="354722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
        <p:nvSpPr>
          <p:cNvPr id="8" name="TextBox 7">
            <a:extLst>
              <a:ext uri="{FF2B5EF4-FFF2-40B4-BE49-F238E27FC236}">
                <a16:creationId xmlns:a16="http://schemas.microsoft.com/office/drawing/2014/main" id="{28283AB6-4C2F-B42C-F8FE-177833E61779}"/>
              </a:ext>
            </a:extLst>
          </p:cNvPr>
          <p:cNvSpPr txBox="1"/>
          <p:nvPr/>
        </p:nvSpPr>
        <p:spPr>
          <a:xfrm>
            <a:off x="1174103" y="5226069"/>
            <a:ext cx="10179697" cy="646331"/>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Step5: </a:t>
            </a:r>
          </a:p>
          <a:p>
            <a:r>
              <a:rPr lang="en-IN" b="1" u="sng" dirty="0">
                <a:latin typeface="Times New Roman" panose="02020603050405020304" pitchFamily="18" charset="0"/>
                <a:cs typeface="Times New Roman" panose="02020603050405020304" pitchFamily="18" charset="0"/>
              </a:rPr>
              <a:t>Train the model </a:t>
            </a:r>
            <a:r>
              <a:rPr lang="en-IN" dirty="0">
                <a:latin typeface="Times New Roman" panose="02020603050405020304" pitchFamily="18" charset="0"/>
                <a:cs typeface="Times New Roman" panose="02020603050405020304" pitchFamily="18" charset="0"/>
              </a:rPr>
              <a:t>and spilt the data into training and testing data</a:t>
            </a:r>
          </a:p>
        </p:txBody>
      </p:sp>
      <p:pic>
        <p:nvPicPr>
          <p:cNvPr id="5" name="Picture 4">
            <a:extLst>
              <a:ext uri="{FF2B5EF4-FFF2-40B4-BE49-F238E27FC236}">
                <a16:creationId xmlns:a16="http://schemas.microsoft.com/office/drawing/2014/main" id="{C84F62E7-200D-3BA5-2A74-3EEA36A3BAEF}"/>
              </a:ext>
            </a:extLst>
          </p:cNvPr>
          <p:cNvPicPr>
            <a:picLocks noChangeAspect="1"/>
          </p:cNvPicPr>
          <p:nvPr/>
        </p:nvPicPr>
        <p:blipFill>
          <a:blip r:embed="rId2"/>
          <a:stretch>
            <a:fillRect/>
          </a:stretch>
        </p:blipFill>
        <p:spPr>
          <a:xfrm>
            <a:off x="3084223" y="1897639"/>
            <a:ext cx="5631668" cy="2324301"/>
          </a:xfrm>
          <a:prstGeom prst="rect">
            <a:avLst/>
          </a:prstGeom>
        </p:spPr>
      </p:pic>
    </p:spTree>
    <p:extLst>
      <p:ext uri="{BB962C8B-B14F-4D97-AF65-F5344CB8AC3E}">
        <p14:creationId xmlns:p14="http://schemas.microsoft.com/office/powerpoint/2010/main" val="414238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8" name="TextBox 7">
            <a:extLst>
              <a:ext uri="{FF2B5EF4-FFF2-40B4-BE49-F238E27FC236}">
                <a16:creationId xmlns:a16="http://schemas.microsoft.com/office/drawing/2014/main" id="{28283AB6-4C2F-B42C-F8FE-177833E61779}"/>
              </a:ext>
            </a:extLst>
          </p:cNvPr>
          <p:cNvSpPr txBox="1"/>
          <p:nvPr/>
        </p:nvSpPr>
        <p:spPr>
          <a:xfrm>
            <a:off x="1174103" y="4466272"/>
            <a:ext cx="10179697" cy="1477328"/>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Step6:</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Now we make a function for predicting whether the news is fake or real. </a:t>
            </a:r>
          </a:p>
          <a:p>
            <a:r>
              <a:rPr lang="en-IN" dirty="0">
                <a:latin typeface="Times New Roman" panose="02020603050405020304" pitchFamily="18" charset="0"/>
                <a:cs typeface="Times New Roman" panose="02020603050405020304" pitchFamily="18" charset="0"/>
              </a:rPr>
              <a:t>And we do </a:t>
            </a:r>
            <a:r>
              <a:rPr lang="en-IN" b="1" u="sng" dirty="0">
                <a:latin typeface="Times New Roman" panose="02020603050405020304" pitchFamily="18" charset="0"/>
                <a:cs typeface="Times New Roman" panose="02020603050405020304" pitchFamily="18" charset="0"/>
              </a:rPr>
              <a:t>Testing</a:t>
            </a:r>
            <a:r>
              <a:rPr lang="en-IN" dirty="0">
                <a:latin typeface="Times New Roman" panose="02020603050405020304" pitchFamily="18" charset="0"/>
                <a:cs typeface="Times New Roman" panose="02020603050405020304" pitchFamily="18" charset="0"/>
              </a:rPr>
              <a:t>. If the news is reliable, it will show the user that it is reliable, otherwise unreliable.</a:t>
            </a:r>
            <a:r>
              <a:rPr lang="en-IN" b="1"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EDAB0B0B-8EE6-C1F5-B763-E0907D354E5A}"/>
              </a:ext>
            </a:extLst>
          </p:cNvPr>
          <p:cNvPicPr>
            <a:picLocks noChangeAspect="1"/>
          </p:cNvPicPr>
          <p:nvPr/>
        </p:nvPicPr>
        <p:blipFill rotWithShape="1">
          <a:blip r:embed="rId2"/>
          <a:srcRect b="37780"/>
          <a:stretch/>
        </p:blipFill>
        <p:spPr>
          <a:xfrm>
            <a:off x="2546075" y="1425548"/>
            <a:ext cx="6709891" cy="2880014"/>
          </a:xfrm>
          <a:prstGeom prst="rect">
            <a:avLst/>
          </a:prstGeom>
        </p:spPr>
      </p:pic>
    </p:spTree>
    <p:extLst>
      <p:ext uri="{BB962C8B-B14F-4D97-AF65-F5344CB8AC3E}">
        <p14:creationId xmlns:p14="http://schemas.microsoft.com/office/powerpoint/2010/main" val="2238419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8" name="TextBox 7">
            <a:extLst>
              <a:ext uri="{FF2B5EF4-FFF2-40B4-BE49-F238E27FC236}">
                <a16:creationId xmlns:a16="http://schemas.microsoft.com/office/drawing/2014/main" id="{28283AB6-4C2F-B42C-F8FE-177833E61779}"/>
              </a:ext>
            </a:extLst>
          </p:cNvPr>
          <p:cNvSpPr txBox="1"/>
          <p:nvPr/>
        </p:nvSpPr>
        <p:spPr>
          <a:xfrm>
            <a:off x="1174103" y="4466272"/>
            <a:ext cx="10179697" cy="1200329"/>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Step7:</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Now once we know whether a news is fake or not. We will do analysis of the result and we will find the accuracy score of the training data.</a:t>
            </a:r>
            <a:r>
              <a:rPr lang="en-IN" b="1"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FFFEF20F-A103-B371-11BB-129139766793}"/>
              </a:ext>
            </a:extLst>
          </p:cNvPr>
          <p:cNvPicPr>
            <a:picLocks noChangeAspect="1"/>
          </p:cNvPicPr>
          <p:nvPr/>
        </p:nvPicPr>
        <p:blipFill>
          <a:blip r:embed="rId2"/>
          <a:stretch>
            <a:fillRect/>
          </a:stretch>
        </p:blipFill>
        <p:spPr>
          <a:xfrm>
            <a:off x="1806562" y="1547508"/>
            <a:ext cx="7533381" cy="2088461"/>
          </a:xfrm>
          <a:prstGeom prst="rect">
            <a:avLst/>
          </a:prstGeom>
        </p:spPr>
      </p:pic>
    </p:spTree>
    <p:extLst>
      <p:ext uri="{BB962C8B-B14F-4D97-AF65-F5344CB8AC3E}">
        <p14:creationId xmlns:p14="http://schemas.microsoft.com/office/powerpoint/2010/main" val="3213775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
        <p:nvSpPr>
          <p:cNvPr id="8" name="TextBox 7">
            <a:extLst>
              <a:ext uri="{FF2B5EF4-FFF2-40B4-BE49-F238E27FC236}">
                <a16:creationId xmlns:a16="http://schemas.microsoft.com/office/drawing/2014/main" id="{28283AB6-4C2F-B42C-F8FE-177833E61779}"/>
              </a:ext>
            </a:extLst>
          </p:cNvPr>
          <p:cNvSpPr txBox="1"/>
          <p:nvPr/>
        </p:nvSpPr>
        <p:spPr>
          <a:xfrm>
            <a:off x="567612" y="5168438"/>
            <a:ext cx="11056776" cy="1200329"/>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Step8:</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Now since analysis is done, we can go for making the website. Use PyCharm or any IDE for python and import the libraries and write the code using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7504CBA3-8B25-8544-2A65-E7B8D8B115DB}"/>
              </a:ext>
            </a:extLst>
          </p:cNvPr>
          <p:cNvPicPr>
            <a:picLocks noChangeAspect="1"/>
          </p:cNvPicPr>
          <p:nvPr/>
        </p:nvPicPr>
        <p:blipFill>
          <a:blip r:embed="rId2"/>
          <a:stretch>
            <a:fillRect/>
          </a:stretch>
        </p:blipFill>
        <p:spPr>
          <a:xfrm>
            <a:off x="2760307" y="1300820"/>
            <a:ext cx="6038460" cy="3880034"/>
          </a:xfrm>
          <a:prstGeom prst="rect">
            <a:avLst/>
          </a:prstGeom>
        </p:spPr>
      </p:pic>
    </p:spTree>
    <p:extLst>
      <p:ext uri="{BB962C8B-B14F-4D97-AF65-F5344CB8AC3E}">
        <p14:creationId xmlns:p14="http://schemas.microsoft.com/office/powerpoint/2010/main" val="361088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
        <p:nvSpPr>
          <p:cNvPr id="8" name="TextBox 7">
            <a:extLst>
              <a:ext uri="{FF2B5EF4-FFF2-40B4-BE49-F238E27FC236}">
                <a16:creationId xmlns:a16="http://schemas.microsoft.com/office/drawing/2014/main" id="{28283AB6-4C2F-B42C-F8FE-177833E61779}"/>
              </a:ext>
            </a:extLst>
          </p:cNvPr>
          <p:cNvSpPr txBox="1"/>
          <p:nvPr/>
        </p:nvSpPr>
        <p:spPr>
          <a:xfrm>
            <a:off x="838200" y="4906963"/>
            <a:ext cx="9755899" cy="1200329"/>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Step8:</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Now since analysis is done, we can go for making the website. Use PyCharm or any IDE for python and import the libraries and write the code using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7F8C4D03-8142-50F7-190B-0FAA8EA4792A}"/>
              </a:ext>
            </a:extLst>
          </p:cNvPr>
          <p:cNvPicPr>
            <a:picLocks noChangeAspect="1"/>
          </p:cNvPicPr>
          <p:nvPr/>
        </p:nvPicPr>
        <p:blipFill>
          <a:blip r:embed="rId2"/>
          <a:stretch>
            <a:fillRect/>
          </a:stretch>
        </p:blipFill>
        <p:spPr>
          <a:xfrm>
            <a:off x="2945256" y="1397252"/>
            <a:ext cx="5834105" cy="3260653"/>
          </a:xfrm>
          <a:prstGeom prst="rect">
            <a:avLst/>
          </a:prstGeom>
        </p:spPr>
      </p:pic>
    </p:spTree>
    <p:extLst>
      <p:ext uri="{BB962C8B-B14F-4D97-AF65-F5344CB8AC3E}">
        <p14:creationId xmlns:p14="http://schemas.microsoft.com/office/powerpoint/2010/main" val="864912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
        <p:nvSpPr>
          <p:cNvPr id="8" name="TextBox 7">
            <a:extLst>
              <a:ext uri="{FF2B5EF4-FFF2-40B4-BE49-F238E27FC236}">
                <a16:creationId xmlns:a16="http://schemas.microsoft.com/office/drawing/2014/main" id="{28283AB6-4C2F-B42C-F8FE-177833E61779}"/>
              </a:ext>
            </a:extLst>
          </p:cNvPr>
          <p:cNvSpPr txBox="1"/>
          <p:nvPr/>
        </p:nvSpPr>
        <p:spPr>
          <a:xfrm>
            <a:off x="838200" y="4906963"/>
            <a:ext cx="9755899" cy="1200329"/>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Step9:</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Run the app.py using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 run app.py”</a:t>
            </a:r>
          </a:p>
          <a:p>
            <a:r>
              <a:rPr lang="en-IN" dirty="0">
                <a:latin typeface="Times New Roman" panose="02020603050405020304" pitchFamily="18" charset="0"/>
                <a:cs typeface="Times New Roman" panose="02020603050405020304" pitchFamily="18" charset="0"/>
              </a:rPr>
              <a:t>And the interface will look like this. </a:t>
            </a:r>
          </a:p>
        </p:txBody>
      </p:sp>
      <p:pic>
        <p:nvPicPr>
          <p:cNvPr id="6" name="Picture 5">
            <a:extLst>
              <a:ext uri="{FF2B5EF4-FFF2-40B4-BE49-F238E27FC236}">
                <a16:creationId xmlns:a16="http://schemas.microsoft.com/office/drawing/2014/main" id="{AC2CC9C8-1168-AFEA-635D-8FD8D4AEBA9B}"/>
              </a:ext>
            </a:extLst>
          </p:cNvPr>
          <p:cNvPicPr>
            <a:picLocks noChangeAspect="1"/>
          </p:cNvPicPr>
          <p:nvPr/>
        </p:nvPicPr>
        <p:blipFill>
          <a:blip r:embed="rId2"/>
          <a:stretch>
            <a:fillRect/>
          </a:stretch>
        </p:blipFill>
        <p:spPr>
          <a:xfrm>
            <a:off x="1922106" y="1408923"/>
            <a:ext cx="7937411" cy="3639876"/>
          </a:xfrm>
          <a:prstGeom prst="rect">
            <a:avLst/>
          </a:prstGeom>
        </p:spPr>
      </p:pic>
    </p:spTree>
    <p:extLst>
      <p:ext uri="{BB962C8B-B14F-4D97-AF65-F5344CB8AC3E}">
        <p14:creationId xmlns:p14="http://schemas.microsoft.com/office/powerpoint/2010/main" val="1034300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
        <p:nvSpPr>
          <p:cNvPr id="8" name="TextBox 7">
            <a:extLst>
              <a:ext uri="{FF2B5EF4-FFF2-40B4-BE49-F238E27FC236}">
                <a16:creationId xmlns:a16="http://schemas.microsoft.com/office/drawing/2014/main" id="{28283AB6-4C2F-B42C-F8FE-177833E61779}"/>
              </a:ext>
            </a:extLst>
          </p:cNvPr>
          <p:cNvSpPr txBox="1"/>
          <p:nvPr/>
        </p:nvSpPr>
        <p:spPr>
          <a:xfrm>
            <a:off x="838200" y="4906963"/>
            <a:ext cx="9755899" cy="1200329"/>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Step9:</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It will show a </a:t>
            </a:r>
            <a:r>
              <a:rPr lang="en-IN" dirty="0" err="1">
                <a:latin typeface="Times New Roman" panose="02020603050405020304" pitchFamily="18" charset="0"/>
                <a:cs typeface="Times New Roman" panose="02020603050405020304" pitchFamily="18" charset="0"/>
              </a:rPr>
              <a:t>lil</a:t>
            </a:r>
            <a:r>
              <a:rPr lang="en-IN" dirty="0">
                <a:latin typeface="Times New Roman" panose="02020603050405020304" pitchFamily="18" charset="0"/>
                <a:cs typeface="Times New Roman" panose="02020603050405020304" pitchFamily="18" charset="0"/>
              </a:rPr>
              <a:t> description about the project and the current time. Along with it, it will also show until when the data is updated. Also about the dataset.</a:t>
            </a:r>
          </a:p>
        </p:txBody>
      </p:sp>
      <p:pic>
        <p:nvPicPr>
          <p:cNvPr id="6" name="Picture 5">
            <a:extLst>
              <a:ext uri="{FF2B5EF4-FFF2-40B4-BE49-F238E27FC236}">
                <a16:creationId xmlns:a16="http://schemas.microsoft.com/office/drawing/2014/main" id="{AC2CC9C8-1168-AFEA-635D-8FD8D4AEBA9B}"/>
              </a:ext>
            </a:extLst>
          </p:cNvPr>
          <p:cNvPicPr>
            <a:picLocks noChangeAspect="1"/>
          </p:cNvPicPr>
          <p:nvPr/>
        </p:nvPicPr>
        <p:blipFill>
          <a:blip r:embed="rId2"/>
          <a:stretch>
            <a:fillRect/>
          </a:stretch>
        </p:blipFill>
        <p:spPr>
          <a:xfrm>
            <a:off x="1922106" y="1408923"/>
            <a:ext cx="7937411" cy="3639876"/>
          </a:xfrm>
          <a:prstGeom prst="rect">
            <a:avLst/>
          </a:prstGeom>
        </p:spPr>
      </p:pic>
    </p:spTree>
    <p:extLst>
      <p:ext uri="{BB962C8B-B14F-4D97-AF65-F5344CB8AC3E}">
        <p14:creationId xmlns:p14="http://schemas.microsoft.com/office/powerpoint/2010/main" val="72177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
        <p:nvSpPr>
          <p:cNvPr id="8" name="TextBox 7">
            <a:extLst>
              <a:ext uri="{FF2B5EF4-FFF2-40B4-BE49-F238E27FC236}">
                <a16:creationId xmlns:a16="http://schemas.microsoft.com/office/drawing/2014/main" id="{28283AB6-4C2F-B42C-F8FE-177833E61779}"/>
              </a:ext>
            </a:extLst>
          </p:cNvPr>
          <p:cNvSpPr txBox="1"/>
          <p:nvPr/>
        </p:nvSpPr>
        <p:spPr>
          <a:xfrm>
            <a:off x="838200" y="5032197"/>
            <a:ext cx="9755899" cy="1200329"/>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Step9:</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Now I checked for the fake news and it says ‘unreliable’ which is correct. It also shows us the accuracy of the model which is 0.99</a:t>
            </a:r>
          </a:p>
        </p:txBody>
      </p:sp>
      <p:pic>
        <p:nvPicPr>
          <p:cNvPr id="5" name="Picture 4">
            <a:extLst>
              <a:ext uri="{FF2B5EF4-FFF2-40B4-BE49-F238E27FC236}">
                <a16:creationId xmlns:a16="http://schemas.microsoft.com/office/drawing/2014/main" id="{F795F5AA-7F59-8ED7-8F6B-0CDAB8EE4392}"/>
              </a:ext>
            </a:extLst>
          </p:cNvPr>
          <p:cNvPicPr>
            <a:picLocks noChangeAspect="1"/>
          </p:cNvPicPr>
          <p:nvPr/>
        </p:nvPicPr>
        <p:blipFill>
          <a:blip r:embed="rId2"/>
          <a:stretch>
            <a:fillRect/>
          </a:stretch>
        </p:blipFill>
        <p:spPr>
          <a:xfrm>
            <a:off x="1929881" y="1442803"/>
            <a:ext cx="8163947" cy="3712045"/>
          </a:xfrm>
          <a:prstGeom prst="rect">
            <a:avLst/>
          </a:prstGeom>
        </p:spPr>
      </p:pic>
    </p:spTree>
    <p:extLst>
      <p:ext uri="{BB962C8B-B14F-4D97-AF65-F5344CB8AC3E}">
        <p14:creationId xmlns:p14="http://schemas.microsoft.com/office/powerpoint/2010/main" val="261907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
        <p:nvSpPr>
          <p:cNvPr id="8" name="TextBox 7">
            <a:extLst>
              <a:ext uri="{FF2B5EF4-FFF2-40B4-BE49-F238E27FC236}">
                <a16:creationId xmlns:a16="http://schemas.microsoft.com/office/drawing/2014/main" id="{28283AB6-4C2F-B42C-F8FE-177833E61779}"/>
              </a:ext>
            </a:extLst>
          </p:cNvPr>
          <p:cNvSpPr txBox="1"/>
          <p:nvPr/>
        </p:nvSpPr>
        <p:spPr>
          <a:xfrm>
            <a:off x="838200" y="5032197"/>
            <a:ext cx="9755899" cy="923330"/>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Step9:</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And it will form a graph of the accuracy score</a:t>
            </a:r>
          </a:p>
        </p:txBody>
      </p:sp>
      <p:pic>
        <p:nvPicPr>
          <p:cNvPr id="6" name="Picture 5">
            <a:extLst>
              <a:ext uri="{FF2B5EF4-FFF2-40B4-BE49-F238E27FC236}">
                <a16:creationId xmlns:a16="http://schemas.microsoft.com/office/drawing/2014/main" id="{DE0E1828-5E1B-224C-3A20-96BA057063AF}"/>
              </a:ext>
            </a:extLst>
          </p:cNvPr>
          <p:cNvPicPr>
            <a:picLocks noChangeAspect="1"/>
          </p:cNvPicPr>
          <p:nvPr/>
        </p:nvPicPr>
        <p:blipFill>
          <a:blip r:embed="rId2"/>
          <a:stretch>
            <a:fillRect/>
          </a:stretch>
        </p:blipFill>
        <p:spPr>
          <a:xfrm>
            <a:off x="1798847" y="1450076"/>
            <a:ext cx="7834604" cy="3582121"/>
          </a:xfrm>
          <a:prstGeom prst="rect">
            <a:avLst/>
          </a:prstGeom>
        </p:spPr>
      </p:pic>
    </p:spTree>
    <p:extLst>
      <p:ext uri="{BB962C8B-B14F-4D97-AF65-F5344CB8AC3E}">
        <p14:creationId xmlns:p14="http://schemas.microsoft.com/office/powerpoint/2010/main" val="367969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marL="0" indent="0">
              <a:buNone/>
            </a:pPr>
            <a:r>
              <a:rPr lang="en-US" dirty="0">
                <a:effectLst/>
                <a:latin typeface="Times New Roman" panose="02020603050405020304" pitchFamily="18" charset="0"/>
                <a:ea typeface="Times New Roman" panose="02020603050405020304" pitchFamily="18" charset="0"/>
              </a:rPr>
              <a:t>Our project aimed to tackle the problem of fake news by building a smart system that can tell if news is real or fake. We used fancy computer techniques to teach the system how to recognize clues that show whether a news story is true or not. After a lot of training and testing, the system got pretty good at it. This system can help people know which news to believe and stop false information from spreading. While the problem of fake news is complex, our project is a step towards making sure we can trust the news we read and share. We'll keep working to make it even better and to help everyone be smarter news consumers.</a:t>
            </a:r>
            <a:endParaRPr lang="en-IN"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1952428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a:bodyPr>
          <a:lstStyle/>
          <a:p>
            <a:r>
              <a:rPr lang="en-GB" sz="2400" dirty="0"/>
              <a:t>In the future, a web-based GUI can be created for the proposed fake news detection system to classify the news as fake or real on real-time social media platforms such as Facebook, Instagram, Twitter, WhatsApp, etc. Also, the annotated dataset in the sequence of images (with textual content written on them) will be collected and maintained from Facebook and Reddit platforms. The annotated dataset is often used for detecting fake images within the future as no such dataset is out there at the present. </a:t>
            </a:r>
          </a:p>
          <a:p>
            <a:r>
              <a:rPr lang="en-GB" sz="2400" dirty="0"/>
              <a:t>The proposed system has the potential to provide an impulse to various emerging applications such as controlling the spread of fake news during elections, terrorism, natural calamities, crimes for the betterment of society. In the future, the efficiency and accuracy of the prototype can be enhanced to a certain level, and also enhance the user interface of the proposed model.</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3293230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
        <p:nvSpPr>
          <p:cNvPr id="9" name="TextBox 8">
            <a:extLst>
              <a:ext uri="{FF2B5EF4-FFF2-40B4-BE49-F238E27FC236}">
                <a16:creationId xmlns:a16="http://schemas.microsoft.com/office/drawing/2014/main" id="{3E1579A0-688D-7CA8-8FBB-4993F5F5A25A}"/>
              </a:ext>
            </a:extLst>
          </p:cNvPr>
          <p:cNvSpPr txBox="1"/>
          <p:nvPr/>
        </p:nvSpPr>
        <p:spPr>
          <a:xfrm>
            <a:off x="838200" y="1690688"/>
            <a:ext cx="10674246" cy="4770537"/>
          </a:xfrm>
          <a:prstGeom prst="rect">
            <a:avLst/>
          </a:prstGeom>
          <a:noFill/>
        </p:spPr>
        <p:txBody>
          <a:bodyPr wrap="square">
            <a:spAutoFit/>
          </a:bodyPr>
          <a:lstStyle/>
          <a:p>
            <a:pPr algn="just"/>
            <a:r>
              <a:rPr lang="en-IN" sz="1600" dirty="0">
                <a:effectLst/>
                <a:latin typeface="Times New Roman" panose="02020603050405020304" pitchFamily="18" charset="0"/>
                <a:ea typeface="SimSun" panose="02010600030101010101" pitchFamily="2" charset="-122"/>
              </a:rPr>
              <a:t>[1] Aral, S., Roy, D., and </a:t>
            </a:r>
            <a:r>
              <a:rPr lang="en-IN" sz="1600" dirty="0" err="1">
                <a:effectLst/>
                <a:latin typeface="Times New Roman" panose="02020603050405020304" pitchFamily="18" charset="0"/>
                <a:ea typeface="SimSun" panose="02010600030101010101" pitchFamily="2" charset="-122"/>
              </a:rPr>
              <a:t>Vosoughi</a:t>
            </a:r>
            <a:r>
              <a:rPr lang="en-IN" sz="1600" dirty="0">
                <a:effectLst/>
                <a:latin typeface="Times New Roman" panose="02020603050405020304" pitchFamily="18" charset="0"/>
                <a:ea typeface="SimSun" panose="02010600030101010101" pitchFamily="2" charset="-122"/>
              </a:rPr>
              <a:t>, S. (2018). internet dissemination of both factual and fake news. 359(6380), 1146–1151 in science.</a:t>
            </a:r>
          </a:p>
          <a:p>
            <a:pPr algn="just"/>
            <a:r>
              <a:rPr lang="en-IN" sz="1600" dirty="0">
                <a:effectLst/>
                <a:latin typeface="Times New Roman" panose="02020603050405020304" pitchFamily="18" charset="0"/>
                <a:ea typeface="SimSun" panose="02010600030101010101" pitchFamily="2" charset="-122"/>
              </a:rPr>
              <a:t> </a:t>
            </a:r>
          </a:p>
          <a:p>
            <a:pPr algn="just"/>
            <a:endParaRPr lang="en-IN" sz="1600" dirty="0">
              <a:effectLst/>
              <a:latin typeface="Times New Roman" panose="02020603050405020304" pitchFamily="18" charset="0"/>
              <a:ea typeface="SimSun" panose="02010600030101010101" pitchFamily="2" charset="-122"/>
            </a:endParaRPr>
          </a:p>
          <a:p>
            <a:pPr algn="just"/>
            <a:r>
              <a:rPr lang="en-IN" sz="1600" dirty="0">
                <a:effectLst/>
                <a:latin typeface="Times New Roman" panose="02020603050405020304" pitchFamily="18" charset="0"/>
                <a:ea typeface="SimSun" panose="02010600030101010101" pitchFamily="2" charset="-122"/>
              </a:rPr>
              <a:t>[2] Wang, S., Lee, D., Shu, K., </a:t>
            </a:r>
            <a:r>
              <a:rPr lang="en-IN" sz="1600" dirty="0" err="1">
                <a:effectLst/>
                <a:latin typeface="Times New Roman" panose="02020603050405020304" pitchFamily="18" charset="0"/>
                <a:ea typeface="SimSun" panose="02010600030101010101" pitchFamily="2" charset="-122"/>
              </a:rPr>
              <a:t>Mahudeswaran</a:t>
            </a:r>
            <a:r>
              <a:rPr lang="en-IN" sz="1600" dirty="0">
                <a:effectLst/>
                <a:latin typeface="Times New Roman" panose="02020603050405020304" pitchFamily="18" charset="0"/>
                <a:ea typeface="SimSun" panose="02010600030101010101" pitchFamily="2" charset="-122"/>
              </a:rPr>
              <a:t>, D., &amp; Liu, H. (2017). Social media fake news identification from a data mining standpoint. Newsletter for ACM SIGKDD Explorations, 19(1), 22–36.</a:t>
            </a:r>
          </a:p>
          <a:p>
            <a:pPr algn="just"/>
            <a:r>
              <a:rPr lang="en-IN" sz="1600" dirty="0">
                <a:effectLst/>
                <a:latin typeface="Times New Roman" panose="02020603050405020304" pitchFamily="18" charset="0"/>
                <a:ea typeface="SimSun" panose="02010600030101010101" pitchFamily="2" charset="-122"/>
              </a:rPr>
              <a:t> </a:t>
            </a:r>
          </a:p>
          <a:p>
            <a:pPr algn="just"/>
            <a:endParaRPr lang="en-IN" sz="1600" dirty="0">
              <a:effectLst/>
              <a:latin typeface="Times New Roman" panose="02020603050405020304" pitchFamily="18" charset="0"/>
              <a:ea typeface="SimSun" panose="02010600030101010101" pitchFamily="2" charset="-122"/>
            </a:endParaRPr>
          </a:p>
          <a:p>
            <a:pPr algn="just"/>
            <a:r>
              <a:rPr lang="en-IN" sz="1600" dirty="0">
                <a:effectLst/>
                <a:latin typeface="Times New Roman" panose="02020603050405020304" pitchFamily="18" charset="0"/>
                <a:ea typeface="SimSun" panose="02010600030101010101" pitchFamily="2" charset="-122"/>
              </a:rPr>
              <a:t>[3] </a:t>
            </a:r>
            <a:r>
              <a:rPr lang="en-IN" sz="1600" dirty="0" err="1">
                <a:effectLst/>
                <a:latin typeface="Times New Roman" panose="02020603050405020304" pitchFamily="18" charset="0"/>
                <a:ea typeface="SimSun" panose="02010600030101010101" pitchFamily="2" charset="-122"/>
              </a:rPr>
              <a:t>Friggeri</a:t>
            </a:r>
            <a:r>
              <a:rPr lang="en-IN" sz="1600" dirty="0">
                <a:effectLst/>
                <a:latin typeface="Times New Roman" panose="02020603050405020304" pitchFamily="18" charset="0"/>
                <a:ea typeface="SimSun" panose="02010600030101010101" pitchFamily="2" charset="-122"/>
              </a:rPr>
              <a:t>, Adamic, Eckles, &amp; Kleinberg, J. M. (2014). </a:t>
            </a:r>
            <a:r>
              <a:rPr lang="en-IN" sz="1600" dirty="0" err="1">
                <a:effectLst/>
                <a:latin typeface="Times New Roman" panose="02020603050405020304" pitchFamily="18" charset="0"/>
                <a:ea typeface="SimSun" panose="02010600030101010101" pitchFamily="2" charset="-122"/>
              </a:rPr>
              <a:t>Friggeri</a:t>
            </a:r>
            <a:r>
              <a:rPr lang="en-IN" sz="1600" dirty="0">
                <a:effectLst/>
                <a:latin typeface="Times New Roman" panose="02020603050405020304" pitchFamily="18" charset="0"/>
                <a:ea typeface="SimSun" panose="02010600030101010101" pitchFamily="2" charset="-122"/>
              </a:rPr>
              <a:t>, A., Adamic, L. A. A rumour spreads. Eighth International Conference on Weblogs and Social Media Proceedings, 101–110.</a:t>
            </a:r>
          </a:p>
          <a:p>
            <a:pPr algn="just"/>
            <a:r>
              <a:rPr lang="en-IN" sz="1600" dirty="0">
                <a:effectLst/>
                <a:latin typeface="Times New Roman" panose="02020603050405020304" pitchFamily="18" charset="0"/>
                <a:ea typeface="SimSun" panose="02010600030101010101" pitchFamily="2" charset="-122"/>
              </a:rPr>
              <a:t> </a:t>
            </a:r>
          </a:p>
          <a:p>
            <a:pPr algn="just"/>
            <a:endParaRPr lang="en-IN" sz="1600" dirty="0">
              <a:effectLst/>
              <a:latin typeface="Times New Roman" panose="02020603050405020304" pitchFamily="18" charset="0"/>
              <a:ea typeface="SimSun" panose="02010600030101010101" pitchFamily="2" charset="-122"/>
            </a:endParaRPr>
          </a:p>
          <a:p>
            <a:pPr algn="just"/>
            <a:r>
              <a:rPr lang="en-IN" sz="1600" dirty="0">
                <a:effectLst/>
                <a:latin typeface="Times New Roman" panose="02020603050405020304" pitchFamily="18" charset="0"/>
                <a:ea typeface="SimSun" panose="02010600030101010101" pitchFamily="2" charset="-122"/>
              </a:rPr>
              <a:t>[4] </a:t>
            </a:r>
            <a:r>
              <a:rPr lang="en-IN" sz="1600" dirty="0" err="1">
                <a:effectLst/>
                <a:latin typeface="Times New Roman" panose="02020603050405020304" pitchFamily="18" charset="0"/>
                <a:ea typeface="SimSun" panose="02010600030101010101" pitchFamily="2" charset="-122"/>
              </a:rPr>
              <a:t>Mihalcea</a:t>
            </a:r>
            <a:r>
              <a:rPr lang="en-IN" sz="1600" dirty="0">
                <a:effectLst/>
                <a:latin typeface="Times New Roman" panose="02020603050405020304" pitchFamily="18" charset="0"/>
                <a:ea typeface="SimSun" panose="02010600030101010101" pitchFamily="2" charset="-122"/>
              </a:rPr>
              <a:t>, R., Lefevre, A., Kleinberg, B., &amp; Pérez-Rosas, V. (2018). Fake news identification done automatically. 27</a:t>
            </a:r>
            <a:r>
              <a:rPr lang="en-IN" sz="1600" baseline="30000" dirty="0">
                <a:effectLst/>
                <a:latin typeface="Times New Roman" panose="02020603050405020304" pitchFamily="18" charset="0"/>
                <a:ea typeface="SimSun" panose="02010600030101010101" pitchFamily="2" charset="-122"/>
              </a:rPr>
              <a:t>th</a:t>
            </a:r>
            <a:r>
              <a:rPr lang="en-IN" sz="1600" dirty="0">
                <a:effectLst/>
                <a:latin typeface="Times New Roman" panose="02020603050405020304" pitchFamily="18" charset="0"/>
                <a:ea typeface="SimSun" panose="02010600030101010101" pitchFamily="2" charset="-122"/>
              </a:rPr>
              <a:t> International Conference on Computational Linguistics: Proceedings, 3391-3401.</a:t>
            </a:r>
          </a:p>
          <a:p>
            <a:pPr algn="just"/>
            <a:r>
              <a:rPr lang="en-IN" sz="1600" dirty="0">
                <a:effectLst/>
                <a:latin typeface="Times New Roman" panose="02020603050405020304" pitchFamily="18" charset="0"/>
                <a:ea typeface="SimSun" panose="02010600030101010101" pitchFamily="2" charset="-122"/>
              </a:rPr>
              <a:t> </a:t>
            </a:r>
          </a:p>
          <a:p>
            <a:pPr algn="just"/>
            <a:endParaRPr lang="en-IN" sz="1600" dirty="0">
              <a:effectLst/>
              <a:latin typeface="Times New Roman" panose="02020603050405020304" pitchFamily="18" charset="0"/>
              <a:ea typeface="SimSun" panose="02010600030101010101" pitchFamily="2" charset="-122"/>
            </a:endParaRPr>
          </a:p>
          <a:p>
            <a:pPr algn="just"/>
            <a:r>
              <a:rPr lang="en-IN" sz="1600" dirty="0">
                <a:effectLst/>
                <a:latin typeface="Times New Roman" panose="02020603050405020304" pitchFamily="18" charset="0"/>
                <a:ea typeface="SimSun" panose="02010600030101010101" pitchFamily="2" charset="-122"/>
              </a:rPr>
              <a:t>[5] Lui, M. T., Zhao, L., and Wang, W. Y. (2020). transformer combined with multi-modal fusion for the identification of bogus news. preprint arXiv:2006.11138, </a:t>
            </a:r>
            <a:r>
              <a:rPr lang="en-IN" sz="1600" dirty="0" err="1">
                <a:effectLst/>
                <a:latin typeface="Times New Roman" panose="02020603050405020304" pitchFamily="18" charset="0"/>
                <a:ea typeface="SimSun" panose="02010600030101010101" pitchFamily="2" charset="-122"/>
              </a:rPr>
              <a:t>arXiv</a:t>
            </a:r>
            <a:r>
              <a:rPr lang="en-IN" sz="1600" dirty="0">
                <a:effectLst/>
                <a:latin typeface="Times New Roman" panose="02020603050405020304" pitchFamily="18" charset="0"/>
                <a:ea typeface="SimSun" panose="02010600030101010101" pitchFamily="2" charset="-122"/>
              </a:rPr>
              <a:t>.</a:t>
            </a:r>
          </a:p>
          <a:p>
            <a:pPr algn="just"/>
            <a:r>
              <a:rPr lang="en-IN" sz="1600" dirty="0">
                <a:effectLst/>
                <a:latin typeface="Times New Roman" panose="02020603050405020304" pitchFamily="18" charset="0"/>
                <a:ea typeface="SimSun" panose="02010600030101010101" pitchFamily="2" charset="-122"/>
              </a:rPr>
              <a:t> </a:t>
            </a:r>
          </a:p>
        </p:txBody>
      </p:sp>
    </p:spTree>
    <p:extLst>
      <p:ext uri="{BB962C8B-B14F-4D97-AF65-F5344CB8AC3E}">
        <p14:creationId xmlns:p14="http://schemas.microsoft.com/office/powerpoint/2010/main" val="1088897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sp>
        <p:nvSpPr>
          <p:cNvPr id="9" name="TextBox 8">
            <a:extLst>
              <a:ext uri="{FF2B5EF4-FFF2-40B4-BE49-F238E27FC236}">
                <a16:creationId xmlns:a16="http://schemas.microsoft.com/office/drawing/2014/main" id="{3E1579A0-688D-7CA8-8FBB-4993F5F5A25A}"/>
              </a:ext>
            </a:extLst>
          </p:cNvPr>
          <p:cNvSpPr txBox="1"/>
          <p:nvPr/>
        </p:nvSpPr>
        <p:spPr>
          <a:xfrm>
            <a:off x="838200" y="1690688"/>
            <a:ext cx="10674246" cy="2776145"/>
          </a:xfrm>
          <a:prstGeom prst="rect">
            <a:avLst/>
          </a:prstGeom>
          <a:noFill/>
        </p:spPr>
        <p:txBody>
          <a:bodyPr wrap="square">
            <a:spAutoFit/>
          </a:bodyPr>
          <a:lstStyle/>
          <a:p>
            <a:pPr algn="just"/>
            <a:endParaRPr lang="en-IN" sz="1600" dirty="0">
              <a:effectLst/>
              <a:latin typeface="Times New Roman" panose="02020603050405020304" pitchFamily="18" charset="0"/>
              <a:ea typeface="SimSun" panose="02010600030101010101" pitchFamily="2" charset="-122"/>
            </a:endParaRPr>
          </a:p>
          <a:p>
            <a:pPr marL="118745" algn="just">
              <a:lnSpc>
                <a:spcPct val="115000"/>
              </a:lnSpc>
            </a:pPr>
            <a:r>
              <a:rPr lang="en-US" sz="1600" dirty="0">
                <a:effectLst/>
                <a:latin typeface="Times New Roman" panose="02020603050405020304" pitchFamily="18" charset="0"/>
                <a:ea typeface="Times New Roman" panose="02020603050405020304" pitchFamily="18" charset="0"/>
              </a:rPr>
              <a:t>[6] </a:t>
            </a:r>
            <a:r>
              <a:rPr lang="en-US" sz="1600" dirty="0" err="1">
                <a:effectLst/>
                <a:latin typeface="Times New Roman" panose="02020603050405020304" pitchFamily="18" charset="0"/>
                <a:ea typeface="Times New Roman" panose="02020603050405020304" pitchFamily="18" charset="0"/>
              </a:rPr>
              <a:t>Potthast</a:t>
            </a:r>
            <a:r>
              <a:rPr lang="en-US" sz="1600" dirty="0">
                <a:effectLst/>
                <a:latin typeface="Times New Roman" panose="02020603050405020304" pitchFamily="18" charset="0"/>
                <a:ea typeface="Times New Roman" panose="02020603050405020304" pitchFamily="18" charset="0"/>
              </a:rPr>
              <a:t>, M., </a:t>
            </a:r>
            <a:r>
              <a:rPr lang="en-US" sz="1600" dirty="0" err="1">
                <a:effectLst/>
                <a:latin typeface="Times New Roman" panose="02020603050405020304" pitchFamily="18" charset="0"/>
                <a:ea typeface="Times New Roman" panose="02020603050405020304" pitchFamily="18" charset="0"/>
              </a:rPr>
              <a:t>Stede</a:t>
            </a:r>
            <a:r>
              <a:rPr lang="en-US" sz="1600" dirty="0">
                <a:effectLst/>
                <a:latin typeface="Times New Roman" panose="02020603050405020304" pitchFamily="18" charset="0"/>
                <a:ea typeface="Times New Roman" panose="02020603050405020304" pitchFamily="18" charset="0"/>
              </a:rPr>
              <a:t>, M., </a:t>
            </a:r>
            <a:r>
              <a:rPr lang="en-US" sz="1600" dirty="0" err="1">
                <a:effectLst/>
                <a:latin typeface="Times New Roman" panose="02020603050405020304" pitchFamily="18" charset="0"/>
                <a:ea typeface="Times New Roman" panose="02020603050405020304" pitchFamily="18" charset="0"/>
              </a:rPr>
              <a:t>Schubotz</a:t>
            </a:r>
            <a:r>
              <a:rPr lang="en-US" sz="1600" dirty="0">
                <a:effectLst/>
                <a:latin typeface="Times New Roman" panose="02020603050405020304" pitchFamily="18" charset="0"/>
                <a:ea typeface="Times New Roman" panose="02020603050405020304" pitchFamily="18" charset="0"/>
              </a:rPr>
              <a:t>, M., </a:t>
            </a:r>
            <a:r>
              <a:rPr lang="en-US" sz="1600" dirty="0" err="1">
                <a:effectLst/>
                <a:latin typeface="Times New Roman" panose="02020603050405020304" pitchFamily="18" charset="0"/>
                <a:ea typeface="Times New Roman" panose="02020603050405020304" pitchFamily="18" charset="0"/>
              </a:rPr>
              <a:t>Kiesel</a:t>
            </a:r>
            <a:r>
              <a:rPr lang="en-US" sz="1600" dirty="0">
                <a:effectLst/>
                <a:latin typeface="Times New Roman" panose="02020603050405020304" pitchFamily="18" charset="0"/>
                <a:ea typeface="Times New Roman" panose="02020603050405020304" pitchFamily="18" charset="0"/>
              </a:rPr>
              <a:t>, J., </a:t>
            </a:r>
            <a:r>
              <a:rPr lang="en-US" sz="1600" dirty="0" err="1">
                <a:effectLst/>
                <a:latin typeface="Times New Roman" panose="02020603050405020304" pitchFamily="18" charset="0"/>
                <a:ea typeface="Times New Roman" panose="02020603050405020304" pitchFamily="18" charset="0"/>
              </a:rPr>
              <a:t>Reinartz</a:t>
            </a:r>
            <a:r>
              <a:rPr lang="en-US" sz="1600" dirty="0">
                <a:effectLst/>
                <a:latin typeface="Times New Roman" panose="02020603050405020304" pitchFamily="18" charset="0"/>
                <a:ea typeface="Times New Roman" panose="02020603050405020304" pitchFamily="18" charset="0"/>
              </a:rPr>
              <a:t>, K., </a:t>
            </a:r>
            <a:r>
              <a:rPr lang="en-US" sz="1600" dirty="0" err="1">
                <a:effectLst/>
                <a:latin typeface="Times New Roman" panose="02020603050405020304" pitchFamily="18" charset="0"/>
                <a:ea typeface="Times New Roman" panose="02020603050405020304" pitchFamily="18" charset="0"/>
              </a:rPr>
              <a:t>Bevendorff</a:t>
            </a:r>
            <a:r>
              <a:rPr lang="en-US" sz="1600" dirty="0">
                <a:effectLst/>
                <a:latin typeface="Times New Roman" panose="02020603050405020304" pitchFamily="18" charset="0"/>
                <a:ea typeface="Times New Roman" panose="02020603050405020304" pitchFamily="18" charset="0"/>
              </a:rPr>
              <a:t>, J., &amp; </a:t>
            </a:r>
            <a:r>
              <a:rPr lang="en-US" sz="1600" dirty="0" err="1">
                <a:effectLst/>
                <a:latin typeface="Times New Roman" panose="02020603050405020304" pitchFamily="18" charset="0"/>
                <a:ea typeface="Times New Roman" panose="02020603050405020304" pitchFamily="18" charset="0"/>
              </a:rPr>
              <a:t>Gurevych</a:t>
            </a:r>
            <a:r>
              <a:rPr lang="en-US" sz="1600" dirty="0">
                <a:effectLst/>
                <a:latin typeface="Times New Roman" panose="02020603050405020304" pitchFamily="18" charset="0"/>
                <a:ea typeface="Times New Roman" panose="02020603050405020304" pitchFamily="18" charset="0"/>
              </a:rPr>
              <a:t>, I. (2018). A Stylometric Investigation into Fake News and </a:t>
            </a:r>
            <a:r>
              <a:rPr lang="en-US" sz="1600" dirty="0" err="1">
                <a:effectLst/>
                <a:latin typeface="Times New Roman" panose="02020603050405020304" pitchFamily="18" charset="0"/>
                <a:ea typeface="Times New Roman" panose="02020603050405020304" pitchFamily="18" charset="0"/>
              </a:rPr>
              <a:t>Hyperpartisanship</a:t>
            </a:r>
            <a:r>
              <a:rPr lang="en-US" sz="1600" dirty="0">
                <a:effectLst/>
                <a:latin typeface="Times New Roman" panose="02020603050405020304" pitchFamily="18" charset="0"/>
                <a:ea typeface="Times New Roman" panose="02020603050405020304" pitchFamily="18" charset="0"/>
              </a:rPr>
              <a:t>. preprint arXiv:1801.07741; </a:t>
            </a:r>
            <a:r>
              <a:rPr lang="en-US" sz="1600" dirty="0" err="1">
                <a:effectLst/>
                <a:latin typeface="Times New Roman" panose="02020603050405020304" pitchFamily="18" charset="0"/>
                <a:ea typeface="Times New Roman" panose="02020603050405020304" pitchFamily="18" charset="0"/>
              </a:rPr>
              <a:t>arXiv</a:t>
            </a:r>
            <a:endParaRPr lang="en-IN" sz="1600" dirty="0">
              <a:effectLst/>
              <a:latin typeface="Times New Roman" panose="02020603050405020304" pitchFamily="18" charset="0"/>
              <a:ea typeface="Times New Roman" panose="02020603050405020304" pitchFamily="18" charset="0"/>
            </a:endParaRPr>
          </a:p>
          <a:p>
            <a:pPr marL="118745" algn="just">
              <a:lnSpc>
                <a:spcPct val="115000"/>
              </a:lnSpc>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118745" algn="just">
              <a:lnSpc>
                <a:spcPct val="115000"/>
              </a:lnSpc>
            </a:pPr>
            <a:r>
              <a:rPr lang="en-US" sz="1600" dirty="0">
                <a:effectLst/>
                <a:latin typeface="Times New Roman" panose="02020603050405020304" pitchFamily="18" charset="0"/>
                <a:ea typeface="Times New Roman" panose="02020603050405020304" pitchFamily="18" charset="0"/>
              </a:rPr>
              <a:t>[7] Liu, Y., </a:t>
            </a:r>
            <a:r>
              <a:rPr lang="en-US" sz="1600" dirty="0" err="1">
                <a:effectLst/>
                <a:latin typeface="Times New Roman" panose="02020603050405020304" pitchFamily="18" charset="0"/>
                <a:ea typeface="Times New Roman" panose="02020603050405020304" pitchFamily="18" charset="0"/>
              </a:rPr>
              <a:t>Ruchansky</a:t>
            </a:r>
            <a:r>
              <a:rPr lang="en-US" sz="1600" dirty="0">
                <a:effectLst/>
                <a:latin typeface="Times New Roman" panose="02020603050405020304" pitchFamily="18" charset="0"/>
                <a:ea typeface="Times New Roman" panose="02020603050405020304" pitchFamily="18" charset="0"/>
              </a:rPr>
              <a:t>, N., and Seo, S. (2017). "</a:t>
            </a:r>
            <a:r>
              <a:rPr lang="en-US" sz="1600" dirty="0" err="1">
                <a:effectLst/>
                <a:latin typeface="Times New Roman" panose="02020603050405020304" pitchFamily="18" charset="0"/>
                <a:ea typeface="Times New Roman" panose="02020603050405020304" pitchFamily="18" charset="0"/>
              </a:rPr>
              <a:t>Csi</a:t>
            </a:r>
            <a:r>
              <a:rPr lang="en-US" sz="1600" dirty="0">
                <a:effectLst/>
                <a:latin typeface="Times New Roman" panose="02020603050405020304" pitchFamily="18" charset="0"/>
                <a:ea typeface="Times New Roman" panose="02020603050405020304" pitchFamily="18" charset="0"/>
              </a:rPr>
              <a:t>: Cyberbullying": Tracking down instances of cyberbullying on the social media platform Instagram. The 2017 ACM Conference on Web Science: Proceedings, 13–22.</a:t>
            </a:r>
          </a:p>
          <a:p>
            <a:pPr marL="118745" algn="just">
              <a:lnSpc>
                <a:spcPct val="115000"/>
              </a:lnSpc>
            </a:pP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   [8] Roy, D., </a:t>
            </a:r>
            <a:r>
              <a:rPr lang="en-US" sz="1600" dirty="0" err="1">
                <a:effectLst/>
                <a:latin typeface="Times New Roman" panose="02020603050405020304" pitchFamily="18" charset="0"/>
                <a:ea typeface="Times New Roman" panose="02020603050405020304" pitchFamily="18" charset="0"/>
              </a:rPr>
              <a:t>Vosoughi</a:t>
            </a:r>
            <a:r>
              <a:rPr lang="en-US" sz="1600" dirty="0">
                <a:effectLst/>
                <a:latin typeface="Times New Roman" panose="02020603050405020304" pitchFamily="18" charset="0"/>
                <a:ea typeface="Times New Roman" panose="02020603050405020304" pitchFamily="18" charset="0"/>
              </a:rPr>
              <a:t>, S., and Aral, S. (2018). spread of news, both accurate and fraudulent, online. Science, 359(6380),     1146–1151.</a:t>
            </a:r>
            <a:endParaRPr lang="en-IN" sz="1600" dirty="0">
              <a:effectLst/>
              <a:latin typeface="Times New Roman" panose="02020603050405020304" pitchFamily="18" charset="0"/>
              <a:ea typeface="SimSun" panose="02010600030101010101" pitchFamily="2" charset="-122"/>
            </a:endParaRPr>
          </a:p>
          <a:p>
            <a:pPr algn="just"/>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7072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0360" y="2370137"/>
            <a:ext cx="10515600" cy="4351338"/>
          </a:xfrm>
        </p:spPr>
        <p:txBody>
          <a:bodyPr>
            <a:normAutofit/>
          </a:bodyPr>
          <a:lstStyle/>
          <a:p>
            <a:pPr marL="0" indent="0">
              <a:buNone/>
            </a:pPr>
            <a:r>
              <a:rPr lang="en-US" sz="8800" dirty="0">
                <a:latin typeface="Arial Rounded MT Bold" panose="020F0704030504030204" pitchFamily="34" charset="0"/>
              </a:rPr>
              <a:t>Thank You </a:t>
            </a:r>
            <a:r>
              <a:rPr lang="en-US" sz="8800" dirty="0">
                <a:latin typeface="Arial Rounded MT Bold" panose="020F0704030504030204" pitchFamily="34" charset="0"/>
                <a:sym typeface="Wingdings" panose="05000000000000000000" pitchFamily="2" charset="2"/>
              </a:rPr>
              <a:t></a:t>
            </a:r>
            <a:endParaRPr lang="en-US" sz="8800" dirty="0">
              <a:latin typeface="Arial Rounded MT Bold" panose="020F070403050403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spTree>
    <p:extLst>
      <p:ext uri="{BB962C8B-B14F-4D97-AF65-F5344CB8AC3E}">
        <p14:creationId xmlns:p14="http://schemas.microsoft.com/office/powerpoint/2010/main" val="19122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a:xfrm>
            <a:off x="838200" y="2197734"/>
            <a:ext cx="10515600" cy="4351338"/>
          </a:xfrm>
        </p:spPr>
        <p:txBody>
          <a:bodyPr>
            <a:normAutofit/>
          </a:bodyPr>
          <a:lstStyle/>
          <a:p>
            <a:pPr marL="0" indent="0">
              <a:buNone/>
            </a:pPr>
            <a:r>
              <a:rPr lang="en-GB" dirty="0"/>
              <a:t>In today's digital age, the ongoing rapid circulation of fake news has become a pressing concern. This project addresses this issue by developing a solution for identifying fake news using the vast sea of information online. We're constructing an intelligent system that possesses the ability to differentiate between factual news stories and fabricated ones. To do this, we're assembling a diverse range of news articles to teach the system the distinctive traits that separate real news from deceptive content.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Formulation</a:t>
            </a:r>
          </a:p>
        </p:txBody>
      </p:sp>
      <p:sp>
        <p:nvSpPr>
          <p:cNvPr id="3" name="Content Placeholder 2"/>
          <p:cNvSpPr>
            <a:spLocks noGrp="1"/>
          </p:cNvSpPr>
          <p:nvPr>
            <p:ph idx="1"/>
          </p:nvPr>
        </p:nvSpPr>
        <p:spPr/>
        <p:txBody>
          <a:bodyPr/>
          <a:lstStyle/>
          <a:p>
            <a:pPr marL="0" indent="0">
              <a:buNone/>
            </a:pPr>
            <a:r>
              <a:rPr lang="en-GB" dirty="0"/>
              <a:t>In today's digital world, fake news spreads quickly and confuses people. Fake news can lead to wrong decisions and create problems. We want to solve this by building a smart system that can tell if a news story is true or fake. This will help people know what news to trust and stop false information from spreading. With the advent of social media and online platforms, false information can rapidly circulate, leading to serious consequences such as public panic, damage to reputations, and distorted public discourse. Misleading news can also influence critical decisions, including voting choices and public health behaviours.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the Work</a:t>
            </a:r>
          </a:p>
        </p:txBody>
      </p:sp>
      <p:sp>
        <p:nvSpPr>
          <p:cNvPr id="3" name="Content Placeholder 2"/>
          <p:cNvSpPr>
            <a:spLocks noGrp="1"/>
          </p:cNvSpPr>
          <p:nvPr>
            <p:ph idx="1"/>
          </p:nvPr>
        </p:nvSpPr>
        <p:spPr>
          <a:xfrm>
            <a:off x="838200" y="1690688"/>
            <a:ext cx="10515600" cy="4486275"/>
          </a:xfrm>
        </p:spPr>
        <p:txBody>
          <a:bodyPr>
            <a:normAutofit lnSpcReduction="10000"/>
          </a:bodyPr>
          <a:lstStyle/>
          <a:p>
            <a:pPr marL="0" indent="0">
              <a:buNone/>
            </a:pPr>
            <a:r>
              <a:rPr lang="en-US" dirty="0"/>
              <a:t>T</a:t>
            </a:r>
            <a:r>
              <a:rPr lang="en-GB" dirty="0"/>
              <a:t>he research objective of this study is to develop and evaluate an accurate and efficient fake news detection model using advanced NLP and machine learning techniques. This involves: </a:t>
            </a:r>
          </a:p>
          <a:p>
            <a:r>
              <a:rPr lang="en-GB" sz="2200" dirty="0"/>
              <a:t>Data Collection and Preparation</a:t>
            </a:r>
          </a:p>
          <a:p>
            <a:r>
              <a:rPr lang="en-GB" sz="2200" dirty="0"/>
              <a:t>Feature Extraction</a:t>
            </a:r>
          </a:p>
          <a:p>
            <a:r>
              <a:rPr lang="en-GB" sz="2200" dirty="0"/>
              <a:t>Model Development</a:t>
            </a:r>
          </a:p>
          <a:p>
            <a:r>
              <a:rPr lang="en-GB" sz="2200" dirty="0"/>
              <a:t>Training and Evaluation</a:t>
            </a:r>
          </a:p>
          <a:p>
            <a:r>
              <a:rPr lang="en-GB" sz="2200" dirty="0"/>
              <a:t>Interpretability</a:t>
            </a:r>
          </a:p>
          <a:p>
            <a:r>
              <a:rPr lang="en-GB" sz="2200" dirty="0"/>
              <a:t>Ethical Considerations</a:t>
            </a:r>
          </a:p>
          <a:p>
            <a:r>
              <a:rPr lang="en-GB" sz="2200" dirty="0"/>
              <a:t>Comparative Analysis</a:t>
            </a:r>
          </a:p>
          <a:p>
            <a:r>
              <a:rPr lang="en-GB" sz="2200" dirty="0"/>
              <a:t>User Interface (UI)</a:t>
            </a:r>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pic>
        <p:nvPicPr>
          <p:cNvPr id="6" name="Content Placeholder 5">
            <a:extLst>
              <a:ext uri="{FF2B5EF4-FFF2-40B4-BE49-F238E27FC236}">
                <a16:creationId xmlns:a16="http://schemas.microsoft.com/office/drawing/2014/main" id="{7ADC67EA-72AC-569F-CA46-742A14BDAA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682" t="19921" r="22550" b="21940"/>
          <a:stretch/>
        </p:blipFill>
        <p:spPr>
          <a:xfrm>
            <a:off x="1729895" y="1396793"/>
            <a:ext cx="8534400" cy="5096082"/>
          </a:xfrm>
        </p:spPr>
      </p:pic>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10" name="Content Placeholder 9">
            <a:extLst>
              <a:ext uri="{FF2B5EF4-FFF2-40B4-BE49-F238E27FC236}">
                <a16:creationId xmlns:a16="http://schemas.microsoft.com/office/drawing/2014/main" id="{E7FC7F34-5D75-3EEF-C7D2-C38BA6BCA5E8}"/>
              </a:ext>
            </a:extLst>
          </p:cNvPr>
          <p:cNvSpPr>
            <a:spLocks noGrp="1"/>
          </p:cNvSpPr>
          <p:nvPr>
            <p:ph idx="1"/>
          </p:nvPr>
        </p:nvSpPr>
        <p:spPr>
          <a:xfrm>
            <a:off x="838200" y="4975913"/>
            <a:ext cx="10515600" cy="1201050"/>
          </a:xfrm>
        </p:spPr>
        <p:txBody>
          <a:bodyPr>
            <a:normAutofit lnSpcReduction="10000"/>
          </a:bodyPr>
          <a:lstStyle/>
          <a:p>
            <a:r>
              <a:rPr lang="en-IN" sz="2000" b="1" dirty="0"/>
              <a:t>Step1: </a:t>
            </a:r>
          </a:p>
          <a:p>
            <a:r>
              <a:rPr lang="en-IN" sz="2000" b="1" u="sng" dirty="0"/>
              <a:t>Data Collection</a:t>
            </a:r>
          </a:p>
          <a:p>
            <a:pPr marL="457200" lvl="1" indent="0">
              <a:buNone/>
            </a:pPr>
            <a:r>
              <a:rPr lang="en-IN" sz="1600" dirty="0"/>
              <a:t>We will need to collect the data either from dataset available on Kaggle, google or web scrap the data. And save it in excel file or in format of csv.  </a:t>
            </a:r>
          </a:p>
        </p:txBody>
      </p:sp>
      <p:pic>
        <p:nvPicPr>
          <p:cNvPr id="12" name="Picture 11">
            <a:extLst>
              <a:ext uri="{FF2B5EF4-FFF2-40B4-BE49-F238E27FC236}">
                <a16:creationId xmlns:a16="http://schemas.microsoft.com/office/drawing/2014/main" id="{699A0E94-C42D-74F2-52F6-543BF46A092B}"/>
              </a:ext>
            </a:extLst>
          </p:cNvPr>
          <p:cNvPicPr>
            <a:picLocks noChangeAspect="1"/>
          </p:cNvPicPr>
          <p:nvPr/>
        </p:nvPicPr>
        <p:blipFill rotWithShape="1">
          <a:blip r:embed="rId2"/>
          <a:srcRect t="30559" r="25926"/>
          <a:stretch/>
        </p:blipFill>
        <p:spPr>
          <a:xfrm>
            <a:off x="2376196" y="1499270"/>
            <a:ext cx="7170575" cy="3394773"/>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pic>
        <p:nvPicPr>
          <p:cNvPr id="6" name="Content Placeholder 5">
            <a:extLst>
              <a:ext uri="{FF2B5EF4-FFF2-40B4-BE49-F238E27FC236}">
                <a16:creationId xmlns:a16="http://schemas.microsoft.com/office/drawing/2014/main" id="{281A93A3-9517-F398-AE22-88C13C835A0F}"/>
              </a:ext>
            </a:extLst>
          </p:cNvPr>
          <p:cNvPicPr>
            <a:picLocks noGrp="1" noChangeAspect="1"/>
          </p:cNvPicPr>
          <p:nvPr>
            <p:ph idx="1"/>
          </p:nvPr>
        </p:nvPicPr>
        <p:blipFill>
          <a:blip r:embed="rId2"/>
          <a:stretch>
            <a:fillRect/>
          </a:stretch>
        </p:blipFill>
        <p:spPr>
          <a:xfrm>
            <a:off x="2153627" y="1417399"/>
            <a:ext cx="6719785" cy="3719967"/>
          </a:xfrm>
        </p:spPr>
      </p:pic>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8" name="TextBox 7">
            <a:extLst>
              <a:ext uri="{FF2B5EF4-FFF2-40B4-BE49-F238E27FC236}">
                <a16:creationId xmlns:a16="http://schemas.microsoft.com/office/drawing/2014/main" id="{28283AB6-4C2F-B42C-F8FE-177833E61779}"/>
              </a:ext>
            </a:extLst>
          </p:cNvPr>
          <p:cNvSpPr txBox="1"/>
          <p:nvPr/>
        </p:nvSpPr>
        <p:spPr>
          <a:xfrm>
            <a:off x="2080727" y="5543309"/>
            <a:ext cx="10179697" cy="923330"/>
          </a:xfrm>
          <a:prstGeom prst="rect">
            <a:avLst/>
          </a:prstGeom>
          <a:noFill/>
        </p:spPr>
        <p:txBody>
          <a:bodyPr wrap="square" rtlCol="0">
            <a:spAutoFit/>
          </a:bodyPr>
          <a:lstStyle/>
          <a:p>
            <a:r>
              <a:rPr lang="en-IN" b="1" u="sng" dirty="0"/>
              <a:t>Step2: </a:t>
            </a:r>
          </a:p>
          <a:p>
            <a:r>
              <a:rPr lang="en-IN" dirty="0"/>
              <a:t>Load the dataset for </a:t>
            </a:r>
            <a:r>
              <a:rPr lang="en-IN" b="1" u="sng" dirty="0"/>
              <a:t>Data preprocessing</a:t>
            </a:r>
            <a:r>
              <a:rPr lang="en-IN" dirty="0"/>
              <a:t> in Jupyter notebook:</a:t>
            </a:r>
          </a:p>
          <a:p>
            <a:r>
              <a:rPr lang="en-IN" b="1" dirty="0"/>
              <a:t>	</a:t>
            </a:r>
            <a:r>
              <a:rPr lang="en-IN" u="sng" dirty="0"/>
              <a:t>  </a:t>
            </a:r>
          </a:p>
        </p:txBody>
      </p:sp>
    </p:spTree>
    <p:extLst>
      <p:ext uri="{BB962C8B-B14F-4D97-AF65-F5344CB8AC3E}">
        <p14:creationId xmlns:p14="http://schemas.microsoft.com/office/powerpoint/2010/main" val="389515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8" name="TextBox 7">
            <a:extLst>
              <a:ext uri="{FF2B5EF4-FFF2-40B4-BE49-F238E27FC236}">
                <a16:creationId xmlns:a16="http://schemas.microsoft.com/office/drawing/2014/main" id="{28283AB6-4C2F-B42C-F8FE-177833E61779}"/>
              </a:ext>
            </a:extLst>
          </p:cNvPr>
          <p:cNvSpPr txBox="1"/>
          <p:nvPr/>
        </p:nvSpPr>
        <p:spPr>
          <a:xfrm>
            <a:off x="1006151" y="5095440"/>
            <a:ext cx="10179697" cy="923330"/>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Step3: </a:t>
            </a:r>
          </a:p>
          <a:p>
            <a:r>
              <a:rPr lang="en-IN" dirty="0">
                <a:latin typeface="Times New Roman" panose="02020603050405020304" pitchFamily="18" charset="0"/>
                <a:cs typeface="Times New Roman" panose="02020603050405020304" pitchFamily="18" charset="0"/>
              </a:rPr>
              <a:t>Look for null values and fill them with ‘ ‘ or with some special letter. Also use the columns that are required for your analysis and drop the rest. </a:t>
            </a:r>
            <a:r>
              <a:rPr lang="en-IN" b="1" u="sng" dirty="0">
                <a:latin typeface="Times New Roman" panose="02020603050405020304" pitchFamily="18" charset="0"/>
                <a:cs typeface="Times New Roman" panose="02020603050405020304" pitchFamily="18" charset="0"/>
              </a:rPr>
              <a:t>Feature Selection </a:t>
            </a:r>
            <a:r>
              <a:rPr lang="en-IN" dirty="0">
                <a:latin typeface="Times New Roman" panose="02020603050405020304" pitchFamily="18" charset="0"/>
                <a:cs typeface="Times New Roman" panose="02020603050405020304" pitchFamily="18" charset="0"/>
              </a:rPr>
              <a:t>is done.</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85BF0B00-4D5C-03EB-E312-7A94700F9D45}"/>
              </a:ext>
            </a:extLst>
          </p:cNvPr>
          <p:cNvPicPr>
            <a:picLocks noChangeAspect="1"/>
          </p:cNvPicPr>
          <p:nvPr/>
        </p:nvPicPr>
        <p:blipFill>
          <a:blip r:embed="rId2"/>
          <a:stretch>
            <a:fillRect/>
          </a:stretch>
        </p:blipFill>
        <p:spPr>
          <a:xfrm>
            <a:off x="3501165" y="1561938"/>
            <a:ext cx="4689110" cy="3373956"/>
          </a:xfrm>
          <a:prstGeom prst="rect">
            <a:avLst/>
          </a:prstGeom>
        </p:spPr>
      </p:pic>
    </p:spTree>
    <p:extLst>
      <p:ext uri="{BB962C8B-B14F-4D97-AF65-F5344CB8AC3E}">
        <p14:creationId xmlns:p14="http://schemas.microsoft.com/office/powerpoint/2010/main" val="170770006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6290</TotalTime>
  <Words>1435</Words>
  <Application>Microsoft Office PowerPoint</Application>
  <PresentationFormat>Widescreen</PresentationFormat>
  <Paragraphs>141</Paragraphs>
  <Slides>24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24</vt:i4>
      </vt:variant>
    </vt:vector>
  </HeadingPairs>
  <TitlesOfParts>
    <vt:vector size="35" baseType="lpstr">
      <vt:lpstr>Arial</vt:lpstr>
      <vt:lpstr>Arial Black</vt:lpstr>
      <vt:lpstr>Arial Rounded MT Bold</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Conclusion</vt:lpstr>
      <vt:lpstr>Future Scope</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20BCS 4457</cp:lastModifiedBy>
  <cp:revision>499</cp:revision>
  <dcterms:created xsi:type="dcterms:W3CDTF">2019-01-09T10:33:58Z</dcterms:created>
  <dcterms:modified xsi:type="dcterms:W3CDTF">2024-03-15T05:02:41Z</dcterms:modified>
</cp:coreProperties>
</file>