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D1A7-B2ED-49B4-AF4A-C4200DA92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weeks!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118A2B-AE2C-44CD-B61C-E041093F8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little pep talk! Don’t be afraid! &lt;3</a:t>
            </a:r>
            <a:endParaRPr lang="en-DK" dirty="0"/>
          </a:p>
        </p:txBody>
      </p:sp>
      <p:pic>
        <p:nvPicPr>
          <p:cNvPr id="1026" name="Picture 2" descr="May the odds be EVER in your favor! - Hunger Games Odds - quickmeme">
            <a:extLst>
              <a:ext uri="{FF2B5EF4-FFF2-40B4-BE49-F238E27FC236}">
                <a16:creationId xmlns:a16="http://schemas.microsoft.com/office/drawing/2014/main" id="{66D281CE-836A-4BA6-820F-A197A7C2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62" y="4819301"/>
            <a:ext cx="24574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94C398-D545-43F8-9E6B-3624D51D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Small exercise from last week!</a:t>
            </a:r>
            <a:endParaRPr lang="en-DK" dirty="0"/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18C66271-A203-4554-907C-232785C2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Let’s go into R studio and have a look at how to code different types of randomization.</a:t>
            </a:r>
          </a:p>
          <a:p>
            <a:r>
              <a:rPr lang="en-US" dirty="0">
                <a:solidFill>
                  <a:srgbClr val="FFFFFF"/>
                </a:solidFill>
              </a:rPr>
              <a:t>- In your papers you should always specify how you’ve randomized (if you randomize) the conditions or participants. </a:t>
            </a:r>
          </a:p>
          <a:p>
            <a:r>
              <a:rPr lang="en-US" dirty="0">
                <a:solidFill>
                  <a:srgbClr val="FFFFFF"/>
                </a:solidFill>
              </a:rPr>
              <a:t>- Also, a nice way of getting used to working with functions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R Coding Style Guide | R-bloggers">
            <a:extLst>
              <a:ext uri="{FF2B5EF4-FFF2-40B4-BE49-F238E27FC236}">
                <a16:creationId xmlns:a16="http://schemas.microsoft.com/office/drawing/2014/main" id="{D4B78B1E-F01A-499C-BEDD-95BC46914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r="27678"/>
          <a:stretch/>
        </p:blipFill>
        <p:spPr bwMode="auto">
          <a:xfrm>
            <a:off x="7208520" y="1126397"/>
            <a:ext cx="3867912" cy="4288536"/>
          </a:xfrm>
          <a:prstGeom prst="rect">
            <a:avLst/>
          </a:prstGeom>
          <a:noFill/>
          <a:ln w="317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1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D9167-F980-4ECC-9A8B-D5267E4C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F45B0D-8BC4-4E29-B97A-D5ECE01B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didn’t choose math… math chose you.</a:t>
            </a:r>
          </a:p>
          <a:p>
            <a:r>
              <a:rPr lang="en-US" dirty="0"/>
              <a:t>I am just a lowly AI and Neuroscience guy. </a:t>
            </a:r>
          </a:p>
          <a:p>
            <a:pPr lvl="1"/>
            <a:r>
              <a:rPr lang="en-US" dirty="0"/>
              <a:t>No math expert but it is fun. </a:t>
            </a:r>
          </a:p>
          <a:p>
            <a:pPr lvl="1"/>
            <a:r>
              <a:rPr lang="en-US" dirty="0"/>
              <a:t>Before it gets fun, we need the basics. </a:t>
            </a:r>
          </a:p>
          <a:p>
            <a:pPr lvl="1"/>
            <a:endParaRPr lang="en-US" dirty="0"/>
          </a:p>
          <a:p>
            <a:r>
              <a:rPr lang="en-US" dirty="0"/>
              <a:t>But why??? </a:t>
            </a:r>
          </a:p>
          <a:p>
            <a:pPr lvl="1"/>
            <a:r>
              <a:rPr lang="en-US" dirty="0"/>
              <a:t>I just want to do cognitive science? </a:t>
            </a:r>
          </a:p>
          <a:p>
            <a:pPr lvl="1"/>
            <a:r>
              <a:rPr lang="en-US" dirty="0"/>
              <a:t>What does math have to do with it. </a:t>
            </a:r>
            <a:endParaRPr lang="en-DK" dirty="0"/>
          </a:p>
        </p:txBody>
      </p:sp>
      <p:pic>
        <p:nvPicPr>
          <p:cNvPr id="2052" name="Picture 4" descr="How Big Tech dominates EU&amp;#39;s AI ethics group">
            <a:extLst>
              <a:ext uri="{FF2B5EF4-FFF2-40B4-BE49-F238E27FC236}">
                <a16:creationId xmlns:a16="http://schemas.microsoft.com/office/drawing/2014/main" id="{F66DC90D-E3B0-4033-A0FF-34DB20EB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67" y="2638044"/>
            <a:ext cx="4353933" cy="34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FEF16-7DD2-4EEA-B5EE-0EDE560F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Why?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5F41B325-AF71-495D-AF67-A40E670AF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3768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1) All algorithms (including linear regression) has a math formula.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we do when doing OLS is we minimize the errors (RSS). </a:t>
                </a:r>
              </a:p>
              <a:p>
                <a:pPr marL="0" indent="0">
                  <a:buNone/>
                </a:pPr>
                <a:r>
                  <a:rPr lang="en-US" dirty="0"/>
                  <a:t>This is essentially saying</a:t>
                </a:r>
              </a:p>
              <a:p>
                <a:pPr marL="0" indent="0">
                  <a:buNone/>
                </a:pPr>
                <a:r>
                  <a:rPr lang="en-US" dirty="0"/>
                  <a:t>Let’s unpack it.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Understanding the basis allows for “safer” usage. </a:t>
                </a:r>
              </a:p>
              <a:p>
                <a:pPr marL="0" indent="0">
                  <a:buNone/>
                </a:pPr>
                <a:r>
                  <a:rPr lang="en-US" dirty="0"/>
                  <a:t>3) All literature on advanced modelling and statistics uses math notation. </a:t>
                </a:r>
              </a:p>
              <a:p>
                <a:pPr marL="0" indent="0">
                  <a:buNone/>
                </a:pPr>
                <a:r>
                  <a:rPr lang="en-US" dirty="0"/>
                  <a:t>4) Eventually you can create your own models and optimizers. (methods-4).  </a:t>
                </a:r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5F41B325-AF71-495D-AF67-A40E670AF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376862"/>
              </a:xfrm>
              <a:blipFill>
                <a:blip r:embed="rId2"/>
                <a:stretch>
                  <a:fillRect l="-631" t="-180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9E3A025A-8A3A-49DE-9BB5-C257020F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29" y="3598946"/>
            <a:ext cx="2747928" cy="8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655C3-9269-448E-B63D-6246D737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Our plan:</a:t>
            </a:r>
            <a:endParaRPr lang="en-DK" sz="24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7C7453-15D1-48C7-ABC8-733C3844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We need the basics! </a:t>
            </a:r>
          </a:p>
          <a:p>
            <a:pPr lvl="1"/>
            <a:r>
              <a:rPr lang="en-US" dirty="0"/>
              <a:t>May seem redundant now but will make A LOT of sense in the coming semesters.</a:t>
            </a:r>
          </a:p>
          <a:p>
            <a:pPr lvl="2"/>
            <a:r>
              <a:rPr lang="en-US" dirty="0"/>
              <a:t>Principal-Component - eigen-values.</a:t>
            </a:r>
          </a:p>
          <a:p>
            <a:pPr lvl="2"/>
            <a:r>
              <a:rPr lang="en-US" dirty="0"/>
              <a:t>Optimizers - </a:t>
            </a:r>
            <a:r>
              <a:rPr lang="en-US" dirty="0" err="1"/>
              <a:t>argmin</a:t>
            </a:r>
            <a:r>
              <a:rPr lang="en-US" dirty="0"/>
              <a:t>() argmax().</a:t>
            </a:r>
          </a:p>
          <a:p>
            <a:pPr lvl="2"/>
            <a:r>
              <a:rPr lang="en-US" dirty="0"/>
              <a:t>Derivatives for machine learning optimizers (Gradient Decent) (Boosted gradient decent) among others.  </a:t>
            </a:r>
          </a:p>
          <a:p>
            <a:pPr lvl="2"/>
            <a:r>
              <a:rPr lang="en-US" dirty="0"/>
              <a:t>Algebraic solutions to OLS using matrix multiplication (later this semester). </a:t>
            </a:r>
          </a:p>
          <a:p>
            <a:pPr lvl="2"/>
            <a:endParaRPr lang="en-US" dirty="0"/>
          </a:p>
        </p:txBody>
      </p:sp>
      <p:pic>
        <p:nvPicPr>
          <p:cNvPr id="3074" name="Picture 2" descr="8 Basic Programming ideas | basic programming, computer humor, programming  humor">
            <a:extLst>
              <a:ext uri="{FF2B5EF4-FFF2-40B4-BE49-F238E27FC236}">
                <a16:creationId xmlns:a16="http://schemas.microsoft.com/office/drawing/2014/main" id="{C86BC42A-C832-483B-9C41-5740BD7BB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" r="-1" b="796"/>
          <a:stretch/>
        </p:blipFill>
        <p:spPr bwMode="auto">
          <a:xfrm>
            <a:off x="7534654" y="10"/>
            <a:ext cx="46573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6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AFCE9-C1B3-4BAE-BF25-55BF08FF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C4998F-5C83-4AFA-88C2-3F0FC783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1" indent="-457200">
              <a:buAutoNum type="arabicPeriod"/>
            </a:pPr>
            <a:r>
              <a:rPr lang="en-US" sz="2400" dirty="0"/>
              <a:t>Math notation and latex. </a:t>
            </a:r>
          </a:p>
          <a:p>
            <a:pPr lvl="2"/>
            <a:r>
              <a:rPr lang="en-US" sz="2400" dirty="0"/>
              <a:t>Without this you’re doomed. </a:t>
            </a:r>
          </a:p>
          <a:p>
            <a:pPr lvl="2"/>
            <a:r>
              <a:rPr lang="en-US" sz="2400" dirty="0"/>
              <a:t>So, exercises on this and we sum it up in the class together. </a:t>
            </a:r>
          </a:p>
          <a:p>
            <a:pPr marL="228600" lvl="1" indent="0">
              <a:buNone/>
            </a:pPr>
            <a:r>
              <a:rPr lang="en-US" sz="2400" dirty="0"/>
              <a:t>2. Set calculation (in .</a:t>
            </a:r>
            <a:r>
              <a:rPr lang="en-US" sz="2400" dirty="0" err="1"/>
              <a:t>Rmd</a:t>
            </a:r>
            <a:r>
              <a:rPr lang="en-US" sz="2400" dirty="0"/>
              <a:t>)</a:t>
            </a:r>
          </a:p>
          <a:p>
            <a:pPr marL="228600" lvl="1" indent="0">
              <a:buNone/>
            </a:pPr>
            <a:r>
              <a:rPr lang="en-US" sz="2400" dirty="0"/>
              <a:t>3. Exercises from chapter 1, (in hand/.</a:t>
            </a:r>
            <a:r>
              <a:rPr lang="en-US" sz="2400" dirty="0" err="1"/>
              <a:t>Rmd</a:t>
            </a:r>
            <a:r>
              <a:rPr lang="en-US" sz="2400" dirty="0"/>
              <a:t> no computer solvers allowed) </a:t>
            </a:r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7342218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340</TotalTime>
  <Words>336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Gill Sans MT</vt:lpstr>
      <vt:lpstr>Pakke</vt:lpstr>
      <vt:lpstr>Math weeks!</vt:lpstr>
      <vt:lpstr>Small exercise from last week!</vt:lpstr>
      <vt:lpstr>Disclaimer</vt:lpstr>
      <vt:lpstr>The Why?</vt:lpstr>
      <vt:lpstr>Our plan: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weeks!</dc:title>
  <dc:creator>Sigurd Sørensen</dc:creator>
  <cp:lastModifiedBy>Sigurd Sørensen</cp:lastModifiedBy>
  <cp:revision>6</cp:revision>
  <cp:lastPrinted>2022-02-22T15:12:51Z</cp:lastPrinted>
  <dcterms:created xsi:type="dcterms:W3CDTF">2022-02-22T09:34:33Z</dcterms:created>
  <dcterms:modified xsi:type="dcterms:W3CDTF">2022-02-22T15:14:55Z</dcterms:modified>
</cp:coreProperties>
</file>