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7" r:id="rId5"/>
    <p:sldId id="389" r:id="rId6"/>
    <p:sldId id="384" r:id="rId7"/>
    <p:sldId id="393" r:id="rId8"/>
    <p:sldId id="392" r:id="rId9"/>
    <p:sldId id="394" r:id="rId10"/>
    <p:sldId id="395" r:id="rId11"/>
    <p:sldId id="396" r:id="rId12"/>
    <p:sldId id="400" r:id="rId13"/>
    <p:sldId id="399" r:id="rId14"/>
    <p:sldId id="397" r:id="rId15"/>
    <p:sldId id="398" r:id="rId16"/>
    <p:sldId id="401" r:id="rId17"/>
    <p:sldId id="407" r:id="rId18"/>
    <p:sldId id="402" r:id="rId19"/>
    <p:sldId id="403" r:id="rId20"/>
    <p:sldId id="404" r:id="rId21"/>
    <p:sldId id="405" r:id="rId22"/>
    <p:sldId id="406" r:id="rId23"/>
    <p:sldId id="408" r:id="rId24"/>
    <p:sldId id="409" r:id="rId25"/>
    <p:sldId id="321" r:id="rId26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urd Sørensen" initials="SS" lastIdx="1" clrIdx="0">
    <p:extLst>
      <p:ext uri="{19B8F6BF-5375-455C-9EA6-DF929625EA0E}">
        <p15:presenceInfo xmlns:p15="http://schemas.microsoft.com/office/powerpoint/2012/main" userId="68069536d65d0e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ED2"/>
    <a:srgbClr val="EAE5EB"/>
    <a:srgbClr val="473561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79903-6E3E-469C-91EA-DF2301156933}" v="47" dt="2022-03-22T23:46:0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396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 Fyhn" userId="33696c89-188f-4710-b76d-30dec9ba2208" providerId="ADAL" clId="{D4A79903-6E3E-469C-91EA-DF2301156933}"/>
    <pc:docChg chg="undo custSel delSld modSld">
      <pc:chgData name="Sigurd Fyhn" userId="33696c89-188f-4710-b76d-30dec9ba2208" providerId="ADAL" clId="{D4A79903-6E3E-469C-91EA-DF2301156933}" dt="2022-03-23T11:27:50.482" v="475" actId="1076"/>
      <pc:docMkLst>
        <pc:docMk/>
      </pc:docMkLst>
      <pc:sldChg chg="del">
        <pc:chgData name="Sigurd Fyhn" userId="33696c89-188f-4710-b76d-30dec9ba2208" providerId="ADAL" clId="{D4A79903-6E3E-469C-91EA-DF2301156933}" dt="2022-03-21T09:13:51.967" v="0" actId="2696"/>
        <pc:sldMkLst>
          <pc:docMk/>
          <pc:sldMk cId="560021826" sldId="317"/>
        </pc:sldMkLst>
      </pc:sldChg>
      <pc:sldChg chg="modSp mod">
        <pc:chgData name="Sigurd Fyhn" userId="33696c89-188f-4710-b76d-30dec9ba2208" providerId="ADAL" clId="{D4A79903-6E3E-469C-91EA-DF2301156933}" dt="2022-03-23T11:27:50.482" v="475" actId="1076"/>
        <pc:sldMkLst>
          <pc:docMk/>
          <pc:sldMk cId="3521561301" sldId="321"/>
        </pc:sldMkLst>
        <pc:spChg chg="mod">
          <ac:chgData name="Sigurd Fyhn" userId="33696c89-188f-4710-b76d-30dec9ba2208" providerId="ADAL" clId="{D4A79903-6E3E-469C-91EA-DF2301156933}" dt="2022-03-23T11:27:50.482" v="475" actId="1076"/>
          <ac:spMkLst>
            <pc:docMk/>
            <pc:sldMk cId="3521561301" sldId="321"/>
            <ac:spMk id="13" creationId="{C0287FEC-3826-4868-8D93-52429C6156F5}"/>
          </ac:spMkLst>
        </pc:spChg>
      </pc:sldChg>
      <pc:sldChg chg="modSp mod">
        <pc:chgData name="Sigurd Fyhn" userId="33696c89-188f-4710-b76d-30dec9ba2208" providerId="ADAL" clId="{D4A79903-6E3E-469C-91EA-DF2301156933}" dt="2022-03-22T23:34:27.123" v="38" actId="20577"/>
        <pc:sldMkLst>
          <pc:docMk/>
          <pc:sldMk cId="2059441456" sldId="393"/>
        </pc:sldMkLst>
        <pc:spChg chg="mod">
          <ac:chgData name="Sigurd Fyhn" userId="33696c89-188f-4710-b76d-30dec9ba2208" providerId="ADAL" clId="{D4A79903-6E3E-469C-91EA-DF2301156933}" dt="2022-03-22T23:34:27.123" v="38" actId="20577"/>
          <ac:spMkLst>
            <pc:docMk/>
            <pc:sldMk cId="2059441456" sldId="393"/>
            <ac:spMk id="135" creationId="{B7BBAF5A-EA31-F058-ADEB-CBABDAF7EBA2}"/>
          </ac:spMkLst>
        </pc:spChg>
      </pc:sldChg>
      <pc:sldChg chg="addSp modSp mod modClrScheme chgLayout">
        <pc:chgData name="Sigurd Fyhn" userId="33696c89-188f-4710-b76d-30dec9ba2208" providerId="ADAL" clId="{D4A79903-6E3E-469C-91EA-DF2301156933}" dt="2022-03-22T23:37:53.203" v="161" actId="20577"/>
        <pc:sldMkLst>
          <pc:docMk/>
          <pc:sldMk cId="2460483014" sldId="400"/>
        </pc:sldMkLst>
        <pc:spChg chg="mod">
          <ac:chgData name="Sigurd Fyhn" userId="33696c89-188f-4710-b76d-30dec9ba2208" providerId="ADAL" clId="{D4A79903-6E3E-469C-91EA-DF2301156933}" dt="2022-03-22T23:36:44.342" v="42" actId="26606"/>
          <ac:spMkLst>
            <pc:docMk/>
            <pc:sldMk cId="2460483014" sldId="400"/>
            <ac:spMk id="2" creationId="{9CD033D1-DE18-4C4A-AAA7-16EF2C52DCA8}"/>
          </ac:spMkLst>
        </pc:spChg>
        <pc:spChg chg="mod">
          <ac:chgData name="Sigurd Fyhn" userId="33696c89-188f-4710-b76d-30dec9ba2208" providerId="ADAL" clId="{D4A79903-6E3E-469C-91EA-DF2301156933}" dt="2022-03-22T23:36:44.342" v="42" actId="26606"/>
          <ac:spMkLst>
            <pc:docMk/>
            <pc:sldMk cId="2460483014" sldId="400"/>
            <ac:spMk id="3" creationId="{B8CAE882-9078-4189-A537-69D71FCB0C44}"/>
          </ac:spMkLst>
        </pc:spChg>
        <pc:spChg chg="mod">
          <ac:chgData name="Sigurd Fyhn" userId="33696c89-188f-4710-b76d-30dec9ba2208" providerId="ADAL" clId="{D4A79903-6E3E-469C-91EA-DF2301156933}" dt="2022-03-22T23:36:44.342" v="42" actId="26606"/>
          <ac:spMkLst>
            <pc:docMk/>
            <pc:sldMk cId="2460483014" sldId="400"/>
            <ac:spMk id="4" creationId="{0F31C111-A4B7-4FB2-89D4-ECF4730D24AE}"/>
          </ac:spMkLst>
        </pc:spChg>
        <pc:spChg chg="mod">
          <ac:chgData name="Sigurd Fyhn" userId="33696c89-188f-4710-b76d-30dec9ba2208" providerId="ADAL" clId="{D4A79903-6E3E-469C-91EA-DF2301156933}" dt="2022-03-22T23:36:44.342" v="42" actId="26606"/>
          <ac:spMkLst>
            <pc:docMk/>
            <pc:sldMk cId="2460483014" sldId="400"/>
            <ac:spMk id="5" creationId="{9ED3DDEA-1523-4A69-B0D8-06056E37F1AC}"/>
          </ac:spMkLst>
        </pc:spChg>
        <pc:spChg chg="mod">
          <ac:chgData name="Sigurd Fyhn" userId="33696c89-188f-4710-b76d-30dec9ba2208" providerId="ADAL" clId="{D4A79903-6E3E-469C-91EA-DF2301156933}" dt="2022-03-22T23:36:44.342" v="42" actId="26606"/>
          <ac:spMkLst>
            <pc:docMk/>
            <pc:sldMk cId="2460483014" sldId="400"/>
            <ac:spMk id="6" creationId="{8BEE3B93-722C-4138-9C9C-9C1133D68BE8}"/>
          </ac:spMkLst>
        </pc:spChg>
        <pc:spChg chg="add mod">
          <ac:chgData name="Sigurd Fyhn" userId="33696c89-188f-4710-b76d-30dec9ba2208" providerId="ADAL" clId="{D4A79903-6E3E-469C-91EA-DF2301156933}" dt="2022-03-22T23:37:28.692" v="81" actId="20577"/>
          <ac:spMkLst>
            <pc:docMk/>
            <pc:sldMk cId="2460483014" sldId="400"/>
            <ac:spMk id="71" creationId="{D6B8DE5D-00DA-B389-E02B-93EFFC269ED8}"/>
          </ac:spMkLst>
        </pc:spChg>
        <pc:spChg chg="add mod">
          <ac:chgData name="Sigurd Fyhn" userId="33696c89-188f-4710-b76d-30dec9ba2208" providerId="ADAL" clId="{D4A79903-6E3E-469C-91EA-DF2301156933}" dt="2022-03-22T23:37:53.203" v="161" actId="20577"/>
          <ac:spMkLst>
            <pc:docMk/>
            <pc:sldMk cId="2460483014" sldId="400"/>
            <ac:spMk id="73" creationId="{2610396F-FE6A-32FB-4366-03A090EDA4BA}"/>
          </ac:spMkLst>
        </pc:spChg>
        <pc:picChg chg="add mod ord">
          <ac:chgData name="Sigurd Fyhn" userId="33696c89-188f-4710-b76d-30dec9ba2208" providerId="ADAL" clId="{D4A79903-6E3E-469C-91EA-DF2301156933}" dt="2022-03-22T23:36:44.342" v="42" actId="26606"/>
          <ac:picMkLst>
            <pc:docMk/>
            <pc:sldMk cId="2460483014" sldId="400"/>
            <ac:picMk id="1026" creationId="{FD603630-C201-4AD3-B66E-38C8407CA7C4}"/>
          </ac:picMkLst>
        </pc:picChg>
      </pc:sldChg>
      <pc:sldChg chg="addSp modSp mod">
        <pc:chgData name="Sigurd Fyhn" userId="33696c89-188f-4710-b76d-30dec9ba2208" providerId="ADAL" clId="{D4A79903-6E3E-469C-91EA-DF2301156933}" dt="2022-03-22T23:42:27.303" v="285" actId="20577"/>
        <pc:sldMkLst>
          <pc:docMk/>
          <pc:sldMk cId="94142426" sldId="403"/>
        </pc:sldMkLst>
        <pc:spChg chg="mod">
          <ac:chgData name="Sigurd Fyhn" userId="33696c89-188f-4710-b76d-30dec9ba2208" providerId="ADAL" clId="{D4A79903-6E3E-469C-91EA-DF2301156933}" dt="2022-03-22T23:42:27.303" v="285" actId="20577"/>
          <ac:spMkLst>
            <pc:docMk/>
            <pc:sldMk cId="94142426" sldId="403"/>
            <ac:spMk id="3" creationId="{932424B8-F4C2-4C70-A315-841E88777785}"/>
          </ac:spMkLst>
        </pc:spChg>
        <pc:picChg chg="mod">
          <ac:chgData name="Sigurd Fyhn" userId="33696c89-188f-4710-b76d-30dec9ba2208" providerId="ADAL" clId="{D4A79903-6E3E-469C-91EA-DF2301156933}" dt="2022-03-22T23:40:20.602" v="254" actId="1076"/>
          <ac:picMkLst>
            <pc:docMk/>
            <pc:sldMk cId="94142426" sldId="403"/>
            <ac:picMk id="9" creationId="{C0EF52DC-F531-473B-91B6-F4865DBCCE57}"/>
          </ac:picMkLst>
        </pc:picChg>
        <pc:picChg chg="mod">
          <ac:chgData name="Sigurd Fyhn" userId="33696c89-188f-4710-b76d-30dec9ba2208" providerId="ADAL" clId="{D4A79903-6E3E-469C-91EA-DF2301156933}" dt="2022-03-22T23:40:15.942" v="253" actId="1076"/>
          <ac:picMkLst>
            <pc:docMk/>
            <pc:sldMk cId="94142426" sldId="403"/>
            <ac:picMk id="11" creationId="{23701E60-70A2-4FEB-B0A7-9C08A98950A6}"/>
          </ac:picMkLst>
        </pc:picChg>
        <pc:cxnChg chg="add">
          <ac:chgData name="Sigurd Fyhn" userId="33696c89-188f-4710-b76d-30dec9ba2208" providerId="ADAL" clId="{D4A79903-6E3E-469C-91EA-DF2301156933}" dt="2022-03-22T23:40:36.105" v="255" actId="11529"/>
          <ac:cxnSpMkLst>
            <pc:docMk/>
            <pc:sldMk cId="94142426" sldId="403"/>
            <ac:cxnSpMk id="8" creationId="{00AED8DF-6AF1-4317-8C01-AC0BD665DCAC}"/>
          </ac:cxnSpMkLst>
        </pc:cxnChg>
        <pc:cxnChg chg="add">
          <ac:chgData name="Sigurd Fyhn" userId="33696c89-188f-4710-b76d-30dec9ba2208" providerId="ADAL" clId="{D4A79903-6E3E-469C-91EA-DF2301156933}" dt="2022-03-22T23:40:54.183" v="256" actId="11529"/>
          <ac:cxnSpMkLst>
            <pc:docMk/>
            <pc:sldMk cId="94142426" sldId="403"/>
            <ac:cxnSpMk id="12" creationId="{9F2B4A59-C2F0-4DF5-B43A-FB03E3693DCB}"/>
          </ac:cxnSpMkLst>
        </pc:cxnChg>
      </pc:sldChg>
      <pc:sldChg chg="addSp modSp mod">
        <pc:chgData name="Sigurd Fyhn" userId="33696c89-188f-4710-b76d-30dec9ba2208" providerId="ADAL" clId="{D4A79903-6E3E-469C-91EA-DF2301156933}" dt="2022-03-22T23:46:08.748" v="303" actId="20577"/>
        <pc:sldMkLst>
          <pc:docMk/>
          <pc:sldMk cId="367232831" sldId="408"/>
        </pc:sldMkLst>
        <pc:spChg chg="add mod">
          <ac:chgData name="Sigurd Fyhn" userId="33696c89-188f-4710-b76d-30dec9ba2208" providerId="ADAL" clId="{D4A79903-6E3E-469C-91EA-DF2301156933}" dt="2022-03-22T23:46:08.748" v="303" actId="20577"/>
          <ac:spMkLst>
            <pc:docMk/>
            <pc:sldMk cId="367232831" sldId="408"/>
            <ac:spMk id="9" creationId="{92EBF110-2497-4C3C-9944-45CA912E453A}"/>
          </ac:spMkLst>
        </pc:spChg>
        <pc:picChg chg="mod">
          <ac:chgData name="Sigurd Fyhn" userId="33696c89-188f-4710-b76d-30dec9ba2208" providerId="ADAL" clId="{D4A79903-6E3E-469C-91EA-DF2301156933}" dt="2022-03-22T23:45:53.765" v="288" actId="1076"/>
          <ac:picMkLst>
            <pc:docMk/>
            <pc:sldMk cId="367232831" sldId="408"/>
            <ac:picMk id="12" creationId="{32210FB5-E752-416B-82BC-33D548075877}"/>
          </ac:picMkLst>
        </pc:picChg>
        <pc:cxnChg chg="add">
          <ac:chgData name="Sigurd Fyhn" userId="33696c89-188f-4710-b76d-30dec9ba2208" providerId="ADAL" clId="{D4A79903-6E3E-469C-91EA-DF2301156933}" dt="2022-03-22T23:45:47.475" v="287" actId="11529"/>
          <ac:cxnSpMkLst>
            <pc:docMk/>
            <pc:sldMk cId="367232831" sldId="408"/>
            <ac:cxnSpMk id="7" creationId="{23218BDF-AECC-47F7-A2AF-D3573ABDA457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11:41:14.93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23-03-2022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23-03-2022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23-03-2022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23-03-2022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22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6DD01F-5837-475A-B2C7-8E37B2E0BAB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B1DA6B-6B98-4187-8331-630619945DE0}" type="datetime1">
              <a:rPr lang="da-DK" smtClean="0"/>
              <a:t>23-03-2022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sz="3900" dirty="0"/>
              <a:t>Differentiation and Integration</a:t>
            </a:r>
            <a:endParaRPr lang="en-DK" sz="3900" dirty="0"/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 - I</a:t>
            </a:r>
            <a:r>
              <a:rPr lang="en-DK" dirty="0"/>
              <a:t>n</a:t>
            </a:r>
            <a:r>
              <a:rPr lang="en-US" dirty="0"/>
              <a:t>s,</a:t>
            </a:r>
            <a:r>
              <a:rPr lang="en-DK" dirty="0"/>
              <a:t> </a:t>
            </a:r>
            <a:r>
              <a:rPr lang="en-US" dirty="0"/>
              <a:t>o</a:t>
            </a:r>
            <a:r>
              <a:rPr lang="en-DK" dirty="0" err="1"/>
              <a:t>uts</a:t>
            </a:r>
            <a:r>
              <a:rPr lang="en-US" dirty="0"/>
              <a:t> and a little extra</a:t>
            </a:r>
            <a:r>
              <a:rPr lang="en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92357-E570-4C69-A578-C09CB4BB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time: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6435BF-8CD4-4041-802F-A133B749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0E374A-35AA-4F71-A8C8-EFFDB5D5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66890D-D313-4AF6-A9C5-86F9009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10</a:t>
            </a:fld>
            <a:endParaRPr lang="da-DK" noProof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E0AD0CC-904F-4BAE-B7F4-2700A3D7A7D3}"/>
              </a:ext>
            </a:extLst>
          </p:cNvPr>
          <p:cNvSpPr txBox="1"/>
          <p:nvPr/>
        </p:nvSpPr>
        <p:spPr>
          <a:xfrm>
            <a:off x="690664" y="2373549"/>
            <a:ext cx="357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f(x) and f’(x) and f’’(x) if present.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Velocity is constant in a linear function. </a:t>
            </a:r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3237A1AA-C793-4089-8687-6CC7004E9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356" y="794098"/>
            <a:ext cx="6800980" cy="5269803"/>
          </a:xfrm>
        </p:spPr>
      </p:pic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593463F3-E94B-4B1C-809E-67E199A2D4A4}"/>
              </a:ext>
            </a:extLst>
          </p:cNvPr>
          <p:cNvCxnSpPr/>
          <p:nvPr/>
        </p:nvCxnSpPr>
        <p:spPr>
          <a:xfrm>
            <a:off x="4766552" y="4367719"/>
            <a:ext cx="667512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097D5547-42A6-4A1E-97BE-E6A9D1CC6DC5}"/>
              </a:ext>
            </a:extLst>
          </p:cNvPr>
          <p:cNvSpPr txBox="1"/>
          <p:nvPr/>
        </p:nvSpPr>
        <p:spPr>
          <a:xfrm>
            <a:off x="8410209" y="217077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59CE2B62-B1B9-48FE-98E7-EB078B9DAF59}"/>
              </a:ext>
            </a:extLst>
          </p:cNvPr>
          <p:cNvSpPr txBox="1"/>
          <p:nvPr/>
        </p:nvSpPr>
        <p:spPr>
          <a:xfrm>
            <a:off x="8959442" y="3967993"/>
            <a:ext cx="77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f’(x)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92357-E570-4C69-A578-C09CB4BB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time: </a:t>
            </a:r>
            <a:endParaRPr lang="en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4653A8B-06C7-4DBB-A418-728236815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73" y="621909"/>
            <a:ext cx="7314827" cy="561418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6435BF-8CD4-4041-802F-A133B749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0E374A-35AA-4F71-A8C8-EFFDB5D5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66890D-D313-4AF6-A9C5-86F9009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11</a:t>
            </a:fld>
            <a:endParaRPr lang="da-DK" noProof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E0AD0CC-904F-4BAE-B7F4-2700A3D7A7D3}"/>
              </a:ext>
            </a:extLst>
          </p:cNvPr>
          <p:cNvSpPr txBox="1"/>
          <p:nvPr/>
        </p:nvSpPr>
        <p:spPr>
          <a:xfrm>
            <a:off x="690664" y="2373549"/>
            <a:ext cx="3570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f(x) and f’(x) and f’’(x) if present.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have a saddle point </a:t>
            </a:r>
          </a:p>
          <a:p>
            <a:r>
              <a:rPr lang="en-US" dirty="0"/>
              <a:t>Velocity has to be = 0. </a:t>
            </a:r>
          </a:p>
          <a:p>
            <a:endParaRPr lang="en-US" dirty="0"/>
          </a:p>
          <a:p>
            <a:r>
              <a:rPr lang="en-US" dirty="0"/>
              <a:t>Derivative of a polynomial will be one order lower. </a:t>
            </a:r>
          </a:p>
          <a:p>
            <a:endParaRPr lang="en-US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395FD24-78D9-43A1-8E78-F0CB323B4C22}"/>
              </a:ext>
            </a:extLst>
          </p:cNvPr>
          <p:cNvSpPr txBox="1"/>
          <p:nvPr/>
        </p:nvSpPr>
        <p:spPr>
          <a:xfrm>
            <a:off x="8254768" y="1569438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f’(x)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9FDA0E-352E-45D5-876F-102548711CF5}"/>
              </a:ext>
            </a:extLst>
          </p:cNvPr>
          <p:cNvSpPr txBox="1"/>
          <p:nvPr/>
        </p:nvSpPr>
        <p:spPr>
          <a:xfrm>
            <a:off x="8900720" y="2025225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615CB416-7824-4528-AEF3-5EE21B966F53}"/>
              </a:ext>
            </a:extLst>
          </p:cNvPr>
          <p:cNvCxnSpPr/>
          <p:nvPr/>
        </p:nvCxnSpPr>
        <p:spPr>
          <a:xfrm flipH="1" flipV="1">
            <a:off x="8414158" y="4513277"/>
            <a:ext cx="268448" cy="7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2ED6ACC7-EED4-4FED-9BCD-401A278757F1}"/>
              </a:ext>
            </a:extLst>
          </p:cNvPr>
          <p:cNvCxnSpPr/>
          <p:nvPr/>
        </p:nvCxnSpPr>
        <p:spPr>
          <a:xfrm>
            <a:off x="7566870" y="2373549"/>
            <a:ext cx="612396" cy="95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92357-E570-4C69-A578-C09CB4BB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time: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6435BF-8CD4-4041-802F-A133B749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0E374A-35AA-4F71-A8C8-EFFDB5D5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66890D-D313-4AF6-A9C5-86F9009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12</a:t>
            </a:fld>
            <a:endParaRPr lang="da-DK" noProof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E0AD0CC-904F-4BAE-B7F4-2700A3D7A7D3}"/>
              </a:ext>
            </a:extLst>
          </p:cNvPr>
          <p:cNvSpPr txBox="1"/>
          <p:nvPr/>
        </p:nvSpPr>
        <p:spPr>
          <a:xfrm>
            <a:off x="211037" y="2295663"/>
            <a:ext cx="3570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f(x) and f’(x) and f’’(x) if present.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look for convergences.</a:t>
            </a:r>
          </a:p>
          <a:p>
            <a:endParaRPr lang="en-US" dirty="0"/>
          </a:p>
          <a:p>
            <a:r>
              <a:rPr lang="en-US" dirty="0"/>
              <a:t>We see that as f(x) converges to its limit f’(x) should approximate 0. </a:t>
            </a:r>
          </a:p>
          <a:p>
            <a:endParaRPr lang="en-US" dirty="0"/>
          </a:p>
          <a:p>
            <a:r>
              <a:rPr lang="en-US" dirty="0"/>
              <a:t>Same for f’’(x) with respect to f(x). </a:t>
            </a:r>
          </a:p>
          <a:p>
            <a:endParaRPr lang="en-US" dirty="0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1152A48-408E-4915-9E1C-4CDCF37E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91A3B1E4-9F95-4998-90E6-E6856096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88" y="542879"/>
            <a:ext cx="7999850" cy="5457661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CF717D75-5479-4386-B323-FC0FA8DA2EF2}"/>
              </a:ext>
            </a:extLst>
          </p:cNvPr>
          <p:cNvSpPr txBox="1"/>
          <p:nvPr/>
        </p:nvSpPr>
        <p:spPr>
          <a:xfrm>
            <a:off x="10016455" y="2650548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D41D50-6923-48F3-A04B-A347E19535BD}"/>
              </a:ext>
            </a:extLst>
          </p:cNvPr>
          <p:cNvSpPr txBox="1"/>
          <p:nvPr/>
        </p:nvSpPr>
        <p:spPr>
          <a:xfrm>
            <a:off x="7931287" y="1443239"/>
            <a:ext cx="81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f’(x)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656537A-EBFD-4D50-B31B-3625DA108105}"/>
              </a:ext>
            </a:extLst>
          </p:cNvPr>
          <p:cNvSpPr txBox="1"/>
          <p:nvPr/>
        </p:nvSpPr>
        <p:spPr>
          <a:xfrm>
            <a:off x="8756848" y="3918345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f’’(x)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6EC4A-0D6B-4EF1-BCF2-C4A7AE7C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about integrals. </a:t>
            </a:r>
            <a:endParaRPr lang="en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0F73D6D3-BBB0-4B31-B5D1-1C1E75A9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016" y="1294187"/>
            <a:ext cx="6282584" cy="4781276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B7AE15-245D-403F-BD36-4D707440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DABEC0-BF5A-442C-8E21-38EB2C55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D73747-3161-4FF8-AA82-92B459F5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13</a:t>
            </a:fld>
            <a:endParaRPr lang="da-DK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74A50F94-E136-40A6-B5A6-0DBF195A0DB5}"/>
                  </a:ext>
                </a:extLst>
              </p:cNvPr>
              <p:cNvSpPr txBox="1"/>
              <p:nvPr/>
            </p:nvSpPr>
            <p:spPr>
              <a:xfrm>
                <a:off x="550862" y="2014389"/>
                <a:ext cx="4974449" cy="325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Find f(x) and F(x). 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What is the relationship between f(x) and F(x)?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Both geometrically and more formally.</a:t>
                </a:r>
              </a:p>
              <a:p>
                <a:pPr marL="742950" lvl="1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f(x) = x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- F’(X) = 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74A50F94-E136-40A6-B5A6-0DBF195A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2014389"/>
                <a:ext cx="4974449" cy="3253455"/>
              </a:xfrm>
              <a:prstGeom prst="rect">
                <a:avLst/>
              </a:prstGeom>
              <a:blipFill>
                <a:blip r:embed="rId3"/>
                <a:stretch>
                  <a:fillRect l="-980" t="-93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felt 9">
            <a:extLst>
              <a:ext uri="{FF2B5EF4-FFF2-40B4-BE49-F238E27FC236}">
                <a16:creationId xmlns:a16="http://schemas.microsoft.com/office/drawing/2014/main" id="{473FE6A4-9A66-4A3D-B1AA-8AF36351F919}"/>
              </a:ext>
            </a:extLst>
          </p:cNvPr>
          <p:cNvSpPr txBox="1"/>
          <p:nvPr/>
        </p:nvSpPr>
        <p:spPr>
          <a:xfrm>
            <a:off x="6906638" y="3560323"/>
            <a:ext cx="80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1CD3266B-A5E2-494F-B571-A190DE911E6F}"/>
              </a:ext>
            </a:extLst>
          </p:cNvPr>
          <p:cNvSpPr txBox="1"/>
          <p:nvPr/>
        </p:nvSpPr>
        <p:spPr>
          <a:xfrm>
            <a:off x="8603266" y="3244334"/>
            <a:ext cx="8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6" name="Retvinklet trekant 15">
            <a:extLst>
              <a:ext uri="{FF2B5EF4-FFF2-40B4-BE49-F238E27FC236}">
                <a16:creationId xmlns:a16="http://schemas.microsoft.com/office/drawing/2014/main" id="{97DC25CE-9B92-4C48-A456-7B5C717D06C7}"/>
              </a:ext>
            </a:extLst>
          </p:cNvPr>
          <p:cNvSpPr/>
          <p:nvPr/>
        </p:nvSpPr>
        <p:spPr>
          <a:xfrm flipH="1">
            <a:off x="5739738" y="3613666"/>
            <a:ext cx="1862355" cy="1872734"/>
          </a:xfrm>
          <a:prstGeom prst="rtTriangle">
            <a:avLst/>
          </a:prstGeom>
          <a:solidFill>
            <a:srgbClr val="DEFED2">
              <a:alpha val="60000"/>
            </a:srgbClr>
          </a:solidFill>
          <a:ln>
            <a:solidFill>
              <a:srgbClr val="473561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5FF4B252-6E95-4A16-BE98-48CCAED81904}"/>
              </a:ext>
            </a:extLst>
          </p:cNvPr>
          <p:cNvCxnSpPr>
            <a:cxnSpLocks/>
          </p:cNvCxnSpPr>
          <p:nvPr/>
        </p:nvCxnSpPr>
        <p:spPr>
          <a:xfrm flipH="1" flipV="1">
            <a:off x="7376423" y="5093603"/>
            <a:ext cx="1935357" cy="39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9F4457B-8D98-4D33-BC35-334B33AC757E}"/>
              </a:ext>
            </a:extLst>
          </p:cNvPr>
          <p:cNvCxnSpPr/>
          <p:nvPr/>
        </p:nvCxnSpPr>
        <p:spPr>
          <a:xfrm>
            <a:off x="5838738" y="4550033"/>
            <a:ext cx="16526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31BFF-E3BE-4D9E-A88E-FED44CB3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tricky one. </a:t>
            </a:r>
            <a:endParaRPr lang="en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C2526461-8050-48FD-ADD5-859894EF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046" y="1841746"/>
            <a:ext cx="8247510" cy="397986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2C2A4A-861F-4A67-8C3E-B6D2457D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D44D47-FE49-4FBE-8DDF-FDF581C3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833AEB-110A-4CE4-BC73-174CFB71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14</a:t>
            </a:fld>
            <a:endParaRPr lang="da-DK" noProof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EC221B9-86B9-4A14-B474-9147771281F6}"/>
              </a:ext>
            </a:extLst>
          </p:cNvPr>
          <p:cNvSpPr txBox="1"/>
          <p:nvPr/>
        </p:nvSpPr>
        <p:spPr>
          <a:xfrm>
            <a:off x="550862" y="2013626"/>
            <a:ext cx="3098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Find f(x) and F(x).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Why does F(X) go into the negative?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integrals “areas”?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Remember what happened to the determinant when we flipped it?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If we want the total area?</a:t>
            </a:r>
          </a:p>
          <a:p>
            <a:r>
              <a:rPr lang="en-US" dirty="0"/>
              <a:t>    - Split up the integrals. 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28D54408-E57E-432E-937B-60C01FC0F6BE}"/>
              </a:ext>
            </a:extLst>
          </p:cNvPr>
          <p:cNvSpPr txBox="1"/>
          <p:nvPr/>
        </p:nvSpPr>
        <p:spPr>
          <a:xfrm>
            <a:off x="6166978" y="2566879"/>
            <a:ext cx="6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AF9C93DD-4AF4-4006-907B-803B69A5998B}"/>
              </a:ext>
            </a:extLst>
          </p:cNvPr>
          <p:cNvSpPr txBox="1"/>
          <p:nvPr/>
        </p:nvSpPr>
        <p:spPr>
          <a:xfrm>
            <a:off x="4622570" y="2591982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f(x)</a:t>
            </a:r>
            <a:endParaRPr lang="en-DK" dirty="0">
              <a:solidFill>
                <a:schemeClr val="bg1"/>
              </a:solidFill>
            </a:endParaRPr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50910390-44E1-4360-A309-62B0B45A274D}"/>
              </a:ext>
            </a:extLst>
          </p:cNvPr>
          <p:cNvCxnSpPr/>
          <p:nvPr/>
        </p:nvCxnSpPr>
        <p:spPr>
          <a:xfrm flipV="1">
            <a:off x="7477001" y="2447488"/>
            <a:ext cx="0" cy="29260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7064606B-5EE9-4762-B118-EC17A1F2C1F4}"/>
              </a:ext>
            </a:extLst>
          </p:cNvPr>
          <p:cNvCxnSpPr/>
          <p:nvPr/>
        </p:nvCxnSpPr>
        <p:spPr>
          <a:xfrm flipV="1">
            <a:off x="10335237" y="2447488"/>
            <a:ext cx="0" cy="3087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EAA6590A-4604-443F-97C4-BA4EB6D1F434}"/>
              </a:ext>
            </a:extLst>
          </p:cNvPr>
          <p:cNvCxnSpPr/>
          <p:nvPr/>
        </p:nvCxnSpPr>
        <p:spPr>
          <a:xfrm flipH="1">
            <a:off x="6291743" y="2877424"/>
            <a:ext cx="80112" cy="16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07407874-55EB-4849-A59D-B2DAD8C8DD39}"/>
              </a:ext>
            </a:extLst>
          </p:cNvPr>
          <p:cNvCxnSpPr/>
          <p:nvPr/>
        </p:nvCxnSpPr>
        <p:spPr>
          <a:xfrm flipH="1">
            <a:off x="4840448" y="2877424"/>
            <a:ext cx="77671" cy="16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895B-BD86-4890-AEDE-35CD2763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“advanced integration/derivatives” </a:t>
            </a:r>
            <a:endParaRPr lang="en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32424B8-F4C2-4C70-A315-841E88777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Chain Rule: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derivative of nested function can be found using the above formula. </a:t>
                </a:r>
              </a:p>
              <a:p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32424B8-F4C2-4C70-A315-841E88777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9" t="-184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0309CE-BC6F-4DBC-996B-4E22DD0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2C1D3A-555B-46A9-873C-51CA1DE6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4C146-D687-441C-B89E-0E35CBED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15</a:t>
            </a:fld>
            <a:endParaRPr lang="da-DK" noProof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590DBF-A56E-4BBF-BF82-AA49B3D0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25" y="2693606"/>
            <a:ext cx="5182049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895B-BD86-4890-AEDE-35CD2763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“advanced integration/derivatives” 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32424B8-F4C2-4C70-A315-841E88777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Integration by substitution: (Reverse Chain Rule)</a:t>
                </a:r>
              </a:p>
              <a:p>
                <a:pPr lvl="1"/>
                <a:r>
                  <a:rPr lang="en-US" dirty="0"/>
                  <a:t>Integration as an anti-derivative 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, F’(X)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 ,  f(x)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how do we operationalize it? </a:t>
                </a:r>
              </a:p>
              <a:p>
                <a:pPr lvl="1"/>
                <a:r>
                  <a:rPr lang="en-US" dirty="0"/>
                  <a:t>Integration by substitution doesn’t work on everything. However,…</a:t>
                </a:r>
              </a:p>
              <a:p>
                <a:pPr lvl="1"/>
                <a:r>
                  <a:rPr lang="en-US" dirty="0"/>
                  <a:t>Our above expressions lives up to the formula. </a:t>
                </a:r>
              </a:p>
              <a:p>
                <a:pPr lvl="1"/>
                <a:r>
                  <a:rPr lang="en-US" dirty="0"/>
                  <a:t>Therefore. </a:t>
                </a:r>
              </a:p>
              <a:p>
                <a:pPr lvl="1"/>
                <a:r>
                  <a:rPr lang="en-US" dirty="0"/>
                  <a:t>Let’s see an example.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32424B8-F4C2-4C70-A315-841E88777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9" t="-1840" b="-72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0309CE-BC6F-4DBC-996B-4E22DD0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2C1D3A-555B-46A9-873C-51CA1DE6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4C146-D687-441C-B89E-0E35CBED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16</a:t>
            </a:fld>
            <a:endParaRPr lang="da-DK" noProof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0EF52DC-F531-473B-91B6-F4865DBC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36" y="3988702"/>
            <a:ext cx="2370025" cy="81541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23701E60-70A2-4FEB-B0A7-9C08A9895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36" y="4906873"/>
            <a:ext cx="2385267" cy="1600339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00AED8DF-6AF1-4317-8C01-AC0BD665DCAC}"/>
              </a:ext>
            </a:extLst>
          </p:cNvPr>
          <p:cNvCxnSpPr/>
          <p:nvPr/>
        </p:nvCxnSpPr>
        <p:spPr>
          <a:xfrm flipV="1">
            <a:off x="6199464" y="4674949"/>
            <a:ext cx="511729" cy="23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9F2B4A59-C2F0-4DF5-B43A-FB03E3693DCB}"/>
              </a:ext>
            </a:extLst>
          </p:cNvPr>
          <p:cNvCxnSpPr/>
          <p:nvPr/>
        </p:nvCxnSpPr>
        <p:spPr>
          <a:xfrm>
            <a:off x="2332139" y="5813571"/>
            <a:ext cx="4216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895B-BD86-4890-AEDE-35CD2763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“advanced integration/derivatives” </a:t>
            </a:r>
            <a:endParaRPr lang="en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32424B8-F4C2-4C70-A315-841E88777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Integration by substitution: (Reverse Chain Rule)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, F’(X)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how do we operationalize it?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+10=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,   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 (replace with u and du and integrate)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+10)</m:t>
                    </m:r>
                  </m:oMath>
                </a14:m>
                <a:r>
                  <a:rPr lang="en-US" sz="1800" dirty="0"/>
                  <a:t> + c  (Replace u) </a:t>
                </a:r>
              </a:p>
              <a:p>
                <a:r>
                  <a:rPr lang="en-US" dirty="0"/>
                  <a:t>The trick is to be able to rewrite it into the write form.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32424B8-F4C2-4C70-A315-841E88777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9" t="-1840" b="-1042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0309CE-BC6F-4DBC-996B-4E22DD0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2C1D3A-555B-46A9-873C-51CA1DE6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 dirty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4C146-D687-441C-B89E-0E35CBED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17</a:t>
            </a:fld>
            <a:endParaRPr lang="da-DK" noProof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0EF52DC-F531-473B-91B6-F4865DBC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92" y="3695305"/>
            <a:ext cx="2370025" cy="81541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23701E60-70A2-4FEB-B0A7-9C08A9895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992" y="4530375"/>
            <a:ext cx="2385267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CF756-01E9-4BD2-BA7A-9156350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doesn’t fit.</a:t>
            </a:r>
            <a:endParaRPr lang="en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776D4AE3-391F-4E64-BF71-2FA7537E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958" y="549275"/>
            <a:ext cx="7151589" cy="5679657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0BD74E-1BC0-4063-A84E-1310CB60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19D5F6-F682-4705-BFEC-48C664D3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539F83-F565-40B9-8D59-FCB141F6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18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1580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A051F-A643-45CF-8C5E-EA62F3C6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Parts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39614-3B38-4B6C-9572-2D738E83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Integration by Parts is a special method of integration that is often useful when two functions are multiplied together but is also helpful in other ways.</a:t>
            </a: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need to select u and v. </a:t>
            </a:r>
          </a:p>
          <a:p>
            <a:r>
              <a:rPr lang="en-US" dirty="0">
                <a:solidFill>
                  <a:schemeClr val="tx1"/>
                </a:solidFill>
              </a:rPr>
              <a:t>Select the u which derivative can simplify the expression.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F877E7-3A74-4812-AA51-04A770D9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669D70-B71F-4C8D-961C-E8177A4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D06008-D3D0-4BB1-8CEF-BA06767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19</a:t>
            </a:fld>
            <a:endParaRPr lang="da-DK" noProof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D5634D1E-5578-4BCF-8495-D862CCFF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9" y="2891257"/>
            <a:ext cx="611177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DK" dirty="0"/>
              <a:t>Plan for today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DK" dirty="0"/>
              <a:t>Usage of differentiation and integration in cognitive science</a:t>
            </a:r>
            <a:endParaRPr lang="en-US" dirty="0"/>
          </a:p>
          <a:p>
            <a:pPr marL="457200" indent="-457200" rtl="0">
              <a:buFont typeface="+mj-lt"/>
              <a:buAutoNum type="arabicPeriod"/>
            </a:pPr>
            <a:r>
              <a:rPr lang="en-US" dirty="0"/>
              <a:t>Basic interpretation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dirty="0"/>
              <a:t>“Advanced” differentiation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dirty="0"/>
              <a:t>“Advanced” Integration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dirty="0"/>
              <a:t>Exercises. </a:t>
            </a:r>
            <a:endParaRPr lang="en-DK" dirty="0"/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8BA2B-3046-465A-9CE8-D6CF6CBB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parts examples:</a:t>
            </a:r>
            <a:endParaRPr lang="en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03C8119-BFF0-4324-BBFB-1D99AEFEA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2" y="1158519"/>
            <a:ext cx="6016468" cy="534869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691317-1F19-4A27-B2AA-E882BD5E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74E851-7083-4267-89C4-E69052B0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CB574-60D9-4509-BB12-AB638F6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20</a:t>
            </a:fld>
            <a:endParaRPr lang="da-DK" noProof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D3BC0B-0E95-45AC-AFF8-111535037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16" r="40203"/>
          <a:stretch/>
        </p:blipFill>
        <p:spPr>
          <a:xfrm>
            <a:off x="6439847" y="1215275"/>
            <a:ext cx="4140840" cy="1334554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2210FB5-E752-416B-82BC-33D548075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14" y="4091113"/>
            <a:ext cx="4778154" cy="2217612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23218BDF-AECC-47F7-A2AF-D3573ABDA457}"/>
              </a:ext>
            </a:extLst>
          </p:cNvPr>
          <p:cNvCxnSpPr/>
          <p:nvPr/>
        </p:nvCxnSpPr>
        <p:spPr>
          <a:xfrm flipV="1">
            <a:off x="4731391" y="2097248"/>
            <a:ext cx="2181137" cy="391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92EBF110-2497-4C3C-9944-45CA912E453A}"/>
              </a:ext>
            </a:extLst>
          </p:cNvPr>
          <p:cNvSpPr txBox="1"/>
          <p:nvPr/>
        </p:nvSpPr>
        <p:spPr>
          <a:xfrm>
            <a:off x="7113864" y="3582099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by step: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7232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124AB-534B-4229-A0D9-BE5E7194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Limits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C7D0CC-6567-4518-8F37-27788D001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en-US" dirty="0"/>
              <a:t>If you have questions about:</a:t>
            </a:r>
          </a:p>
          <a:p>
            <a:pPr lvl="1"/>
            <a:r>
              <a:rPr lang="en-US" sz="1800" dirty="0"/>
              <a:t>Limits </a:t>
            </a:r>
          </a:p>
          <a:p>
            <a:pPr lvl="1"/>
            <a:r>
              <a:rPr lang="en-US" sz="1800" dirty="0"/>
              <a:t>Intervals</a:t>
            </a:r>
          </a:p>
          <a:p>
            <a:pPr lvl="1"/>
            <a:r>
              <a:rPr lang="en-US" sz="1800" dirty="0"/>
              <a:t>+/- infinity</a:t>
            </a:r>
          </a:p>
          <a:p>
            <a:pPr lvl="1"/>
            <a:r>
              <a:rPr lang="en-US" sz="1800" dirty="0" err="1"/>
              <a:t>L’Hospital</a:t>
            </a:r>
            <a:r>
              <a:rPr lang="en-US" sz="180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Come to me and I’ll help you.</a:t>
            </a:r>
            <a:endParaRPr lang="en-DK" dirty="0"/>
          </a:p>
        </p:txBody>
      </p:sp>
      <p:pic>
        <p:nvPicPr>
          <p:cNvPr id="7172" name="Picture 4" descr="5 words I-ran-out-of-time. - Chill Out Lemur | Meme Generator">
            <a:extLst>
              <a:ext uri="{FF2B5EF4-FFF2-40B4-BE49-F238E27FC236}">
                <a16:creationId xmlns:a16="http://schemas.microsoft.com/office/drawing/2014/main" id="{E14F46EA-B7C3-4035-A59F-E9EA1431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5513" y="2097175"/>
            <a:ext cx="3995650" cy="3995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8FA1E6-0919-464C-B400-11F8515D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FEBB3F-DE05-4740-9C50-71C1BD5C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5D4C5A-7AC4-451E-8CF8-6023173D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21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051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DK" dirty="0"/>
              <a:t>Let’s get going!</a:t>
            </a:r>
          </a:p>
        </p:txBody>
      </p:sp>
      <p:pic>
        <p:nvPicPr>
          <p:cNvPr id="16" name="Pladsholder til billede 15" descr="Digital baggrund i datapunkter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Pladsholder til indhold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0268" y="3842675"/>
            <a:ext cx="6221412" cy="2349500"/>
          </a:xfrm>
        </p:spPr>
        <p:txBody>
          <a:bodyPr rtlCol="0">
            <a:noAutofit/>
          </a:bodyPr>
          <a:lstStyle/>
          <a:p>
            <a:pPr rtl="0"/>
            <a:r>
              <a:rPr lang="en-DK" sz="1400" dirty="0"/>
              <a:t>Exercises</a:t>
            </a:r>
            <a:r>
              <a:rPr lang="da-DK" sz="1400" dirty="0"/>
              <a:t>: </a:t>
            </a:r>
          </a:p>
          <a:p>
            <a:pPr rtl="0"/>
            <a:r>
              <a:rPr lang="da-DK" sz="1400" dirty="0"/>
              <a:t>5.1  5.2  5.3  5.5  </a:t>
            </a:r>
          </a:p>
          <a:p>
            <a:pPr rtl="0"/>
            <a:r>
              <a:rPr lang="da-DK" sz="1400" dirty="0"/>
              <a:t>5.7  5.8  5.10  5.11 </a:t>
            </a:r>
          </a:p>
          <a:p>
            <a:pPr rtl="0"/>
            <a:r>
              <a:rPr lang="da-DK" sz="1400" dirty="0"/>
              <a:t>Hint for 5.11: </a:t>
            </a:r>
          </a:p>
          <a:p>
            <a:pPr marL="342900" indent="-342900" rtl="0">
              <a:buFontTx/>
              <a:buChar char="-"/>
            </a:pPr>
            <a:r>
              <a:rPr lang="da-DK" sz="1400" dirty="0"/>
              <a:t>Is the </a:t>
            </a:r>
            <a:r>
              <a:rPr lang="da-DK" sz="1400" dirty="0" err="1"/>
              <a:t>parabolla</a:t>
            </a:r>
            <a:r>
              <a:rPr lang="da-DK" sz="1400" dirty="0"/>
              <a:t> happy or sad? </a:t>
            </a:r>
          </a:p>
          <a:p>
            <a:pPr marL="342900" indent="-342900" rtl="0">
              <a:buFontTx/>
              <a:buChar char="-"/>
            </a:pPr>
            <a:r>
              <a:rPr lang="da-DK" sz="1400" dirty="0"/>
              <a:t>Find </a:t>
            </a:r>
            <a:r>
              <a:rPr lang="da-DK" sz="1400" dirty="0" err="1"/>
              <a:t>roots</a:t>
            </a:r>
            <a:endParaRPr lang="da-DK" sz="1400" dirty="0"/>
          </a:p>
          <a:p>
            <a:pPr marL="342900" indent="-342900" rtl="0">
              <a:buFontTx/>
              <a:buChar char="-"/>
            </a:pPr>
            <a:r>
              <a:rPr lang="da-DK" sz="1400" dirty="0" err="1"/>
              <a:t>Maybe</a:t>
            </a:r>
            <a:r>
              <a:rPr lang="da-DK" sz="1400" dirty="0"/>
              <a:t> split integrals. </a:t>
            </a:r>
          </a:p>
          <a:p>
            <a:pPr rtl="0"/>
            <a:endParaRPr lang="da-DK" sz="14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n-DK" dirty="0"/>
              <a:t>Cognitive science: </a:t>
            </a:r>
          </a:p>
        </p:txBody>
      </p:sp>
      <p:pic>
        <p:nvPicPr>
          <p:cNvPr id="18" name="Pladsholder til billede 17" descr="En gruppe personer, der sidder ved e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dsholder til billede 19" descr="Digital baggrund i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dsholder til billede 24" descr="Digital diagramskær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3" name="Pladsholder til billede 22" descr="En person, der tegner på et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r>
              <a:rPr lang="en-US" dirty="0"/>
              <a:t>Why is it relevant for us?</a:t>
            </a:r>
          </a:p>
          <a:p>
            <a:pPr lvl="1"/>
            <a:r>
              <a:rPr lang="en-US" dirty="0"/>
              <a:t>Several analysis parameters is based on integrals and derivatives.  </a:t>
            </a:r>
          </a:p>
          <a:p>
            <a:pPr lvl="1"/>
            <a:r>
              <a:rPr lang="en-US" dirty="0"/>
              <a:t>A lot of machine learning algorithms optimizers uses derivatives. </a:t>
            </a:r>
          </a:p>
          <a:p>
            <a:pPr lvl="1"/>
            <a:r>
              <a:rPr lang="en-US" dirty="0"/>
              <a:t>Computational models of cognition and behavior, neat to know differential equations. 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35CB7607-82C0-40A5-0CFC-170405B0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Eye- &amp; Mouse-Tracking. </a:t>
            </a:r>
          </a:p>
        </p:txBody>
      </p:sp>
      <p:pic>
        <p:nvPicPr>
          <p:cNvPr id="2050" name="Picture 2" descr="Using mouse cursor tracking to investigate online cognition: Preserving  methodological ingenuity while moving toward reproducible science |  SpringerLink">
            <a:extLst>
              <a:ext uri="{FF2B5EF4-FFF2-40B4-BE49-F238E27FC236}">
                <a16:creationId xmlns:a16="http://schemas.microsoft.com/office/drawing/2014/main" id="{81CDFEAD-9E2C-41DB-81C0-05E19E4F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5" y="2911456"/>
            <a:ext cx="7345362" cy="201997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 Placeholder 3">
                <a:extLst>
                  <a:ext uri="{FF2B5EF4-FFF2-40B4-BE49-F238E27FC236}">
                    <a16:creationId xmlns:a16="http://schemas.microsoft.com/office/drawing/2014/main" id="{B7BBAF5A-EA31-F058-ADEB-CBABDAF7EBA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3565525" cy="43427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 measure for tracking “continuous” and real-time cognition.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We log coordinates (</a:t>
                </a:r>
                <a:r>
                  <a:rPr lang="en-US" sz="1800" dirty="0" err="1"/>
                  <a:t>x,y</a:t>
                </a:r>
                <a:r>
                  <a:rPr lang="en-US" sz="1800" dirty="0"/>
                  <a:t>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Having a vector function of (</a:t>
                </a:r>
                <a:r>
                  <a:rPr lang="en-US" sz="1800" dirty="0" err="1"/>
                  <a:t>x,y</a:t>
                </a:r>
                <a:r>
                  <a:rPr lang="en-US" sz="1800" dirty="0"/>
                  <a:t>) given (t) time.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800" dirty="0"/>
                  <a:t>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First derivative of such function will give us velocity. (how fast is the cursor moving in a direction).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Second derivative Acceleration.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Gives us a measure of “certainty”. </a:t>
                </a:r>
              </a:p>
            </p:txBody>
          </p:sp>
        </mc:Choice>
        <mc:Fallback>
          <p:sp>
            <p:nvSpPr>
              <p:cNvPr id="135" name="Text Placeholder 3">
                <a:extLst>
                  <a:ext uri="{FF2B5EF4-FFF2-40B4-BE49-F238E27FC236}">
                    <a16:creationId xmlns:a16="http://schemas.microsoft.com/office/drawing/2014/main" id="{B7BBAF5A-EA31-F058-ADEB-CBABDAF7E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3565525" cy="4342765"/>
              </a:xfrm>
              <a:blipFill>
                <a:blip r:embed="rId3"/>
                <a:stretch>
                  <a:fillRect l="-3590" t="-1685" r="-2051" b="-154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399029-C648-4D50-8A92-7E427D6A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24626F2-B864-4D5C-A6D9-7B1BFAE9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FFE0397-B35F-4314-9D9A-A197704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4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05944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35CB7607-82C0-40A5-0CFC-170405B0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/>
          <a:p>
            <a:r>
              <a:rPr lang="en-US" dirty="0"/>
              <a:t>Eye- &amp; Mouse-Tracking. </a:t>
            </a:r>
          </a:p>
        </p:txBody>
      </p:sp>
      <p:pic>
        <p:nvPicPr>
          <p:cNvPr id="1028" name="Picture 4" descr="Mouse tracking as a window into decision making | SpringerLink">
            <a:extLst>
              <a:ext uri="{FF2B5EF4-FFF2-40B4-BE49-F238E27FC236}">
                <a16:creationId xmlns:a16="http://schemas.microsoft.com/office/drawing/2014/main" id="{5EF7DB32-0D21-48FF-9A99-45D21092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2" y="2607013"/>
            <a:ext cx="5435600" cy="26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 Placeholder 3">
            <a:extLst>
              <a:ext uri="{FF2B5EF4-FFF2-40B4-BE49-F238E27FC236}">
                <a16:creationId xmlns:a16="http://schemas.microsoft.com/office/drawing/2014/main" id="{FDA3A95D-0CF8-CD0C-E0B7-D439A52A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r>
              <a:rPr lang="en-US" dirty="0"/>
              <a:t>Typical measures in mouse-tracking. </a:t>
            </a:r>
          </a:p>
          <a:p>
            <a:pPr lvl="1"/>
            <a:r>
              <a:rPr lang="en-US" dirty="0"/>
              <a:t>Area Under the Trajectory (AUC).</a:t>
            </a:r>
          </a:p>
          <a:p>
            <a:pPr lvl="1"/>
            <a:r>
              <a:rPr lang="en-US" dirty="0"/>
              <a:t>Maximum deviation. </a:t>
            </a:r>
          </a:p>
          <a:p>
            <a:pPr lvl="1"/>
            <a:r>
              <a:rPr lang="en-US" dirty="0"/>
              <a:t>X-coordinate flips can be found using direction of our velocity vector.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399029-C648-4D50-8A92-7E427D6A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24626F2-B864-4D5C-A6D9-7B1BFAE9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FFE0397-B35F-4314-9D9A-A197704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5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0309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7003-F5F7-4235-A2C5-DF0A57B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A825B-08D5-4C3D-B87D-755E53EDD2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Remember that regression could be though of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find the Beta vector that minimize a loss function.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A90F014-B628-4C9D-8F8B-5F957484A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exist many different optimizers (algorithms for finding the </a:t>
            </a:r>
            <a:r>
              <a:rPr lang="en-US" dirty="0" err="1"/>
              <a:t>argmin</a:t>
            </a:r>
            <a:r>
              <a:rPr lang="en-US" dirty="0"/>
              <a:t> or argmax)</a:t>
            </a:r>
          </a:p>
          <a:p>
            <a:r>
              <a:rPr lang="en-US" dirty="0"/>
              <a:t>Different iterations of gradient decent is a data- scientists first friend. 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3A02F7-5C37-4323-B7ED-69B9196C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7E85F08-99C3-45BA-B149-56E1FCD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8C7A2C-2798-4FD8-99CF-531D400E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6</a:t>
            </a:fld>
            <a:endParaRPr lang="da-DK" noProof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FF3BDC2-8510-4C50-985C-80188920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676482"/>
            <a:ext cx="5435600" cy="81364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BECCCBB-1F10-4B07-AD62-7B7EE8F0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6" y="4574062"/>
            <a:ext cx="4901186" cy="1518763"/>
          </a:xfrm>
          <a:prstGeom prst="rect">
            <a:avLst/>
          </a:prstGeom>
        </p:spPr>
      </p:pic>
      <p:pic>
        <p:nvPicPr>
          <p:cNvPr id="3074" name="Picture 2" descr="Gradient descent algorithm and its three types | Clairvoyant Blog">
            <a:extLst>
              <a:ext uri="{FF2B5EF4-FFF2-40B4-BE49-F238E27FC236}">
                <a16:creationId xmlns:a16="http://schemas.microsoft.com/office/drawing/2014/main" id="{CC675D90-476F-420A-934B-9702D060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73" y="3718647"/>
            <a:ext cx="5577130" cy="27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444BA-DBE1-4337-A3D4-C9FCB740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Might get stuck.</a:t>
            </a:r>
            <a:endParaRPr lang="en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80A6081-3DB1-4021-83D5-0A60D28F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4965B4-9DEA-4648-B2EA-871169CC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 dirty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F5A630-A69F-4D3C-9B2F-363DB5F4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7</a:t>
            </a:fld>
            <a:endParaRPr lang="da-DK" noProof="0"/>
          </a:p>
        </p:txBody>
      </p:sp>
      <p:pic>
        <p:nvPicPr>
          <p:cNvPr id="4098" name="Picture 2" descr="Pietro never heard of Stochastic Gradient Descent : r/mathmemes">
            <a:extLst>
              <a:ext uri="{FF2B5EF4-FFF2-40B4-BE49-F238E27FC236}">
                <a16:creationId xmlns:a16="http://schemas.microsoft.com/office/drawing/2014/main" id="{D0524459-45E4-42F2-9B68-944017194B6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94" y="2097088"/>
            <a:ext cx="3995737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 to optimization in deep learning: Gradient Descent">
            <a:extLst>
              <a:ext uri="{FF2B5EF4-FFF2-40B4-BE49-F238E27FC236}">
                <a16:creationId xmlns:a16="http://schemas.microsoft.com/office/drawing/2014/main" id="{CC08FFB4-D851-45D1-AFFC-0AC8C51CDF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606637"/>
            <a:ext cx="5435600" cy="29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5E3CEDF-3C86-58CD-0833-3D23014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Differential equations: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7DA674A-F1BD-48B3-9138-74E30F81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Tirsdag d. 2. februar 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67AAA37-0D45-4069-8205-4F59E77A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Eksempel på fodnotetekst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8B9204-28D3-4611-950D-EFC0F9E5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8</a:t>
            </a:fld>
            <a:endParaRPr lang="da-DK" noProof="0"/>
          </a:p>
        </p:txBody>
      </p:sp>
      <p:pic>
        <p:nvPicPr>
          <p:cNvPr id="6146" name="Picture 2" descr="Differential Equations are our specialty : r/PrequelMemes">
            <a:extLst>
              <a:ext uri="{FF2B5EF4-FFF2-40B4-BE49-F238E27FC236}">
                <a16:creationId xmlns:a16="http://schemas.microsoft.com/office/drawing/2014/main" id="{E8452E9A-69E8-424B-B13B-35BC2EA8A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25" y="196900"/>
            <a:ext cx="4997958" cy="63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DA3BE65-066D-417B-8D1D-BB9F9C555374}"/>
              </a:ext>
            </a:extLst>
          </p:cNvPr>
          <p:cNvSpPr txBox="1"/>
          <p:nvPr/>
        </p:nvSpPr>
        <p:spPr>
          <a:xfrm>
            <a:off x="806618" y="2018206"/>
            <a:ext cx="585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/>
              <a:t>You’ll get there!</a:t>
            </a:r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r>
              <a:rPr lang="en-US" sz="2200" dirty="0"/>
              <a:t>Elections or Jedi-Master Level. </a:t>
            </a:r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243379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033D1-DE18-4C4A-AAA7-16EF2C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Derivatives:</a:t>
            </a:r>
            <a:endParaRPr lang="en-DK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B8DE5D-00DA-B389-E02B-93EFFC26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Nice illustration</a:t>
            </a:r>
          </a:p>
        </p:txBody>
      </p:sp>
      <p:pic>
        <p:nvPicPr>
          <p:cNvPr id="1026" name="Picture 2" descr="Derivatives - Meaning, Examples, Formulas | What is Derivative?">
            <a:extLst>
              <a:ext uri="{FF2B5EF4-FFF2-40B4-BE49-F238E27FC236}">
                <a16:creationId xmlns:a16="http://schemas.microsoft.com/office/drawing/2014/main" id="{FD603630-C201-4AD3-B66E-38C8407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703" y="2427370"/>
            <a:ext cx="3669434" cy="351555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2610396F-FE6A-32FB-4366-03A090EDA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Derivative of order 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CAE882-9078-4189-A537-69D71FCB0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wrap="square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u="sng"/>
              <a:t>First Derivative</a:t>
            </a:r>
          </a:p>
          <a:p>
            <a:pPr>
              <a:lnSpc>
                <a:spcPct val="100000"/>
              </a:lnSpc>
            </a:pPr>
            <a:r>
              <a:rPr lang="en-US" sz="1300"/>
              <a:t>SPEED!! 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Does the function grow.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How fast does the function grow.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In what direction does it grow.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u="sng"/>
              <a:t>Second Derivative</a:t>
            </a:r>
          </a:p>
          <a:p>
            <a:pPr>
              <a:lnSpc>
                <a:spcPct val="100000"/>
              </a:lnSpc>
            </a:pPr>
            <a:r>
              <a:rPr lang="en-US" sz="1300"/>
              <a:t>Speed of Speed (acceleration).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How fast does the speed change. 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In what direction does the speed change.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/>
          </a:p>
          <a:p>
            <a:pPr marL="0" indent="0">
              <a:lnSpc>
                <a:spcPct val="100000"/>
              </a:lnSpc>
              <a:buNone/>
            </a:pPr>
            <a:endParaRPr lang="en-US" sz="130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31C111-A4B7-4FB2-89D4-ECF4730D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D3DDEA-1523-4A69-B0D8-06056E3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 dirty="0"/>
              <a:t>Eksempel på fodnotetekst</a:t>
            </a:r>
            <a:endParaRPr lang="da-DK" noProof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EE3B93-722C-4138-9C9C-9C1133D6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9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6048301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{C7C68ED3-4C95-4E23-8C7E-E03418D60FF6}tf33713516_win32</Template>
  <TotalTime>879</TotalTime>
  <Words>1156</Words>
  <Application>Microsoft Office PowerPoint</Application>
  <PresentationFormat>Widescreen</PresentationFormat>
  <Paragraphs>242</Paragraphs>
  <Slides>22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Verdana</vt:lpstr>
      <vt:lpstr>Walbaum Display</vt:lpstr>
      <vt:lpstr>3DFloatVTI</vt:lpstr>
      <vt:lpstr>Differentiation and Integration</vt:lpstr>
      <vt:lpstr>Plan for today</vt:lpstr>
      <vt:lpstr>Cognitive science: </vt:lpstr>
      <vt:lpstr>Eye- &amp; Mouse-Tracking. </vt:lpstr>
      <vt:lpstr>Eye- &amp; Mouse-Tracking. </vt:lpstr>
      <vt:lpstr>Machine Learning. </vt:lpstr>
      <vt:lpstr>Might get stuck.</vt:lpstr>
      <vt:lpstr>Differential equations:</vt:lpstr>
      <vt:lpstr>Derivatives:</vt:lpstr>
      <vt:lpstr>Quiz time: </vt:lpstr>
      <vt:lpstr>Quiz time: </vt:lpstr>
      <vt:lpstr>Quiz time: </vt:lpstr>
      <vt:lpstr>Quiz about integrals. </vt:lpstr>
      <vt:lpstr>A tricky one. </vt:lpstr>
      <vt:lpstr>“advanced integration/derivatives” </vt:lpstr>
      <vt:lpstr>“advanced integration/derivatives” </vt:lpstr>
      <vt:lpstr>“advanced integration/derivatives” </vt:lpstr>
      <vt:lpstr>If it doesn’t fit.</vt:lpstr>
      <vt:lpstr>Integration by Parts</vt:lpstr>
      <vt:lpstr>Integration by parts examples:</vt:lpstr>
      <vt:lpstr>Limits</vt:lpstr>
      <vt:lpstr>Let’s get going!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and Integration</dc:title>
  <dc:creator>Sigurd Sørensen</dc:creator>
  <cp:lastModifiedBy>Sigurd Sørensen</cp:lastModifiedBy>
  <cp:revision>15</cp:revision>
  <dcterms:created xsi:type="dcterms:W3CDTF">2022-03-20T09:46:10Z</dcterms:created>
  <dcterms:modified xsi:type="dcterms:W3CDTF">2022-03-23T11:27:53Z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