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58" r:id="rId5"/>
    <p:sldId id="261" r:id="rId6"/>
    <p:sldId id="262" r:id="rId7"/>
    <p:sldId id="267" r:id="rId8"/>
    <p:sldId id="268" r:id="rId9"/>
    <p:sldId id="269" r:id="rId10"/>
    <p:sldId id="270" r:id="rId11"/>
    <p:sldId id="263" r:id="rId12"/>
    <p:sldId id="271" r:id="rId13"/>
    <p:sldId id="272" r:id="rId14"/>
    <p:sldId id="275" r:id="rId15"/>
    <p:sldId id="273" r:id="rId16"/>
    <p:sldId id="274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>
        <p:scale>
          <a:sx n="78" d="100"/>
          <a:sy n="78" d="100"/>
        </p:scale>
        <p:origin x="-6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25"/>
          <c:cat>
            <c:strRef>
              <c:f>Feuil1!$A$2:$A$5</c:f>
              <c:strCache>
                <c:ptCount val="2"/>
                <c:pt idx="0">
                  <c:v>healthy people</c:v>
                </c:pt>
                <c:pt idx="1">
                  <c:v> people died from urbain  pollution (1,3 million)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10</c:v>
                </c:pt>
                <c:pt idx="1">
                  <c:v>0.5</c:v>
                </c:pt>
              </c:numCache>
            </c:numRef>
          </c:val>
        </c:ser>
      </c:pie3DChart>
    </c:plotArea>
    <c:legend>
      <c:legendPos val="r"/>
      <c:legendEntry>
        <c:idx val="0"/>
        <c:txPr>
          <a:bodyPr/>
          <a:lstStyle/>
          <a:p>
            <a:pPr>
              <a:defRPr>
                <a:latin typeface="Arial" pitchFamily="34" charset="0"/>
                <a:cs typeface="Arial" pitchFamily="34" charset="0"/>
              </a:defRPr>
            </a:pPr>
            <a:endParaRPr lang="fr-FR"/>
          </a:p>
        </c:txPr>
      </c:legendEntry>
      <c:legendEntry>
        <c:idx val="1"/>
        <c:txPr>
          <a:bodyPr/>
          <a:lstStyle/>
          <a:p>
            <a:pPr>
              <a:defRPr>
                <a:latin typeface="Arial" pitchFamily="34" charset="0"/>
                <a:cs typeface="Arial" pitchFamily="34" charset="0"/>
              </a:defRPr>
            </a:pPr>
            <a:endParaRPr lang="fr-FR"/>
          </a:p>
        </c:txPr>
      </c:legendEntry>
      <c:legendEntry>
        <c:idx val="2"/>
        <c:delete val="1"/>
      </c:legendEntry>
      <c:legendEntry>
        <c:idx val="3"/>
        <c:delete val="1"/>
      </c:legendEntry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explosion val="25"/>
          <c:cat>
            <c:strRef>
              <c:f>Feuil1!$A$2:$A$5</c:f>
              <c:strCache>
                <c:ptCount val="2"/>
                <c:pt idx="0">
                  <c:v>healthy people </c:v>
                </c:pt>
                <c:pt idx="1">
                  <c:v>people died from the Flue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100</c:v>
                </c:pt>
                <c:pt idx="1">
                  <c:v>10</c:v>
                </c:pt>
              </c:numCache>
            </c:numRef>
          </c:val>
        </c:ser>
      </c:pie3DChart>
    </c:plotArea>
    <c:legend>
      <c:legendPos val="r"/>
      <c:legendEntry>
        <c:idx val="0"/>
        <c:txPr>
          <a:bodyPr/>
          <a:lstStyle/>
          <a:p>
            <a:pPr>
              <a:defRPr>
                <a:latin typeface="Arial" pitchFamily="34" charset="0"/>
                <a:cs typeface="Arial" pitchFamily="34" charset="0"/>
              </a:defRPr>
            </a:pPr>
            <a:endParaRPr lang="fr-FR"/>
          </a:p>
        </c:txPr>
      </c:legendEntry>
      <c:legendEntry>
        <c:idx val="1"/>
        <c:txPr>
          <a:bodyPr/>
          <a:lstStyle/>
          <a:p>
            <a:pPr>
              <a:defRPr>
                <a:latin typeface="Arial" pitchFamily="34" charset="0"/>
                <a:cs typeface="Arial" pitchFamily="34" charset="0"/>
              </a:defRPr>
            </a:pPr>
            <a:endParaRPr lang="fr-FR"/>
          </a:p>
        </c:txPr>
      </c:legendEntry>
      <c:legendEntry>
        <c:idx val="2"/>
        <c:delete val="1"/>
      </c:legendEntry>
      <c:legendEntry>
        <c:idx val="3"/>
        <c:delete val="1"/>
      </c:legendEntry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F98B-C102-4CB5-8AFB-FE18BA6E34D1}" type="datetimeFigureOut">
              <a:rPr lang="fr-FR" smtClean="0"/>
              <a:pPr/>
              <a:t>24/04/2016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1771-FE7B-42A1-B8B6-BB1F75B517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F98B-C102-4CB5-8AFB-FE18BA6E34D1}" type="datetimeFigureOut">
              <a:rPr lang="fr-FR" smtClean="0"/>
              <a:pPr/>
              <a:t>24/04/2016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1771-FE7B-42A1-B8B6-BB1F75B517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F98B-C102-4CB5-8AFB-FE18BA6E34D1}" type="datetimeFigureOut">
              <a:rPr lang="fr-FR" smtClean="0"/>
              <a:pPr/>
              <a:t>24/04/2016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1771-FE7B-42A1-B8B6-BB1F75B517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F98B-C102-4CB5-8AFB-FE18BA6E34D1}" type="datetimeFigureOut">
              <a:rPr lang="fr-FR" smtClean="0"/>
              <a:pPr/>
              <a:t>24/04/2016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1771-FE7B-42A1-B8B6-BB1F75B517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F98B-C102-4CB5-8AFB-FE18BA6E34D1}" type="datetimeFigureOut">
              <a:rPr lang="fr-FR" smtClean="0"/>
              <a:pPr/>
              <a:t>24/04/2016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1771-FE7B-42A1-B8B6-BB1F75B517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F98B-C102-4CB5-8AFB-FE18BA6E34D1}" type="datetimeFigureOut">
              <a:rPr lang="fr-FR" smtClean="0"/>
              <a:pPr/>
              <a:t>24/04/2016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1771-FE7B-42A1-B8B6-BB1F75B517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F98B-C102-4CB5-8AFB-FE18BA6E34D1}" type="datetimeFigureOut">
              <a:rPr lang="fr-FR" smtClean="0"/>
              <a:pPr/>
              <a:t>24/04/2016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1771-FE7B-42A1-B8B6-BB1F75B517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F98B-C102-4CB5-8AFB-FE18BA6E34D1}" type="datetimeFigureOut">
              <a:rPr lang="fr-FR" smtClean="0"/>
              <a:pPr/>
              <a:t>24/04/2016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1771-FE7B-42A1-B8B6-BB1F75B517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F98B-C102-4CB5-8AFB-FE18BA6E34D1}" type="datetimeFigureOut">
              <a:rPr lang="fr-FR" smtClean="0"/>
              <a:pPr/>
              <a:t>24/04/2016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1771-FE7B-42A1-B8B6-BB1F75B517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F98B-C102-4CB5-8AFB-FE18BA6E34D1}" type="datetimeFigureOut">
              <a:rPr lang="fr-FR" smtClean="0"/>
              <a:pPr/>
              <a:t>24/04/2016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1771-FE7B-42A1-B8B6-BB1F75B517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F98B-C102-4CB5-8AFB-FE18BA6E34D1}" type="datetimeFigureOut">
              <a:rPr lang="fr-FR" smtClean="0"/>
              <a:pPr/>
              <a:t>24/04/2016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1771-FE7B-42A1-B8B6-BB1F75B517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CF98B-C102-4CB5-8AFB-FE18BA6E34D1}" type="datetimeFigureOut">
              <a:rPr lang="fr-FR" smtClean="0"/>
              <a:pPr/>
              <a:t>24/04/2016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1771-FE7B-42A1-B8B6-BB1F75B517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\Documents\27547725-fragments-tres-detaillees-de-la-planete-terre-avec-relief-exagere-ocean-translucide-et-nuages-eclair.jpg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763688" y="260648"/>
            <a:ext cx="54726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r-F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Black" pitchFamily="34" charset="0"/>
              </a:rPr>
              <a:t>Project</a:t>
            </a:r>
            <a:r>
              <a:rPr lang="fr-FR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: </a:t>
            </a:r>
          </a:p>
          <a:p>
            <a:pPr algn="ctr"/>
            <a:r>
              <a:rPr lang="fr-FR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ClimaSign</a:t>
            </a:r>
            <a:endParaRPr lang="fr-FR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5656" y="2708920"/>
            <a:ext cx="648072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Team: </a:t>
            </a:r>
          </a:p>
          <a:p>
            <a:r>
              <a:rPr lang="fr-FR" sz="2400" b="1" i="1" u="sng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 Black" pitchFamily="34" charset="0"/>
              </a:rPr>
              <a:t> </a:t>
            </a:r>
            <a:r>
              <a:rPr lang="fr-FR" sz="2400" b="1" i="1" u="sng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Symp</a:t>
            </a:r>
            <a:r>
              <a:rPr lang="fr-FR" sz="2400" b="1" i="1" u="sng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-</a:t>
            </a:r>
            <a:r>
              <a:rPr lang="fr-FR" sz="2400" b="1" i="1" u="sng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Aero</a:t>
            </a:r>
            <a:endParaRPr lang="fr-FR" sz="2400" b="1" i="1" u="sng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  <a:p>
            <a:endParaRPr lang="fr-FR" sz="2400" b="1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endParaRPr lang="fr-FR" sz="2400" b="1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fr-FR" sz="2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Membres :</a:t>
            </a:r>
          </a:p>
          <a:p>
            <a:r>
              <a:rPr lang="fr-FR" sz="2400" b="1" i="1" u="sng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 Black" pitchFamily="34" charset="0"/>
              </a:rPr>
              <a:t>Yousra</a:t>
            </a:r>
            <a:r>
              <a:rPr lang="fr-FR" sz="2400" b="1" i="1" u="sng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 Black" pitchFamily="34" charset="0"/>
              </a:rPr>
              <a:t> </a:t>
            </a:r>
            <a:r>
              <a:rPr lang="fr-FR" sz="2400" b="1" i="1" u="sng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 Black" pitchFamily="34" charset="0"/>
              </a:rPr>
              <a:t>Chouchene</a:t>
            </a:r>
            <a:endParaRPr lang="fr-FR" sz="2400" b="1" i="1" u="sng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 Black" pitchFamily="34" charset="0"/>
            </a:endParaRPr>
          </a:p>
          <a:p>
            <a:r>
              <a:rPr lang="fr-FR" sz="2400" b="1" i="1" u="sng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 Black" pitchFamily="34" charset="0"/>
              </a:rPr>
              <a:t>Sarra</a:t>
            </a:r>
            <a:r>
              <a:rPr lang="fr-FR" sz="2400" b="1" i="1" u="sng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 Black" pitchFamily="34" charset="0"/>
              </a:rPr>
              <a:t> Ben </a:t>
            </a:r>
            <a:r>
              <a:rPr lang="fr-FR" sz="2400" b="1" i="1" u="sng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 Black" pitchFamily="34" charset="0"/>
              </a:rPr>
              <a:t>Bdira</a:t>
            </a:r>
            <a:endParaRPr lang="fr-FR" sz="2400" b="1" i="1" u="sng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c\Documents\9765537-un-scientifique-tenant-une-boite-de-petri-avec-des-cellules-de-bacteries-et-de-virus.jpg"/>
          <p:cNvPicPr>
            <a:picLocks noChangeAspect="1" noChangeArrowheads="1"/>
          </p:cNvPicPr>
          <p:nvPr/>
        </p:nvPicPr>
        <p:blipFill>
          <a:blip r:embed="rId2" cstate="print">
            <a:lum bright="30000" contrast="-20000"/>
          </a:blip>
          <a:srcRect/>
          <a:stretch>
            <a:fillRect/>
          </a:stretch>
        </p:blipFill>
        <p:spPr bwMode="auto">
          <a:xfrm>
            <a:off x="0" y="0"/>
            <a:ext cx="9123676" cy="6858000"/>
          </a:xfrm>
          <a:prstGeom prst="rect">
            <a:avLst/>
          </a:prstGeom>
          <a:noFill/>
        </p:spPr>
      </p:pic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619672" y="1484784"/>
            <a:ext cx="1165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 b="1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GPS</a:t>
            </a:r>
            <a:endParaRPr lang="fr-FR" sz="3600" b="1" i="1" u="sng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pc\Documents\téléchargement.jpg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1520" y="1320444"/>
            <a:ext cx="820891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b="1" i="1" u="sng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</a:t>
            </a:r>
            <a:r>
              <a:rPr lang="fr-FR" dirty="0" err="1" smtClean="0">
                <a:latin typeface="Baskerville Old Face" pitchFamily="18" charset="0"/>
              </a:rPr>
              <a:t>it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Allows</a:t>
            </a:r>
            <a:r>
              <a:rPr lang="fr-FR" dirty="0" smtClean="0">
                <a:latin typeface="Baskerville Old Face" pitchFamily="18" charset="0"/>
              </a:rPr>
              <a:t> a Spatial and temporal location of the </a:t>
            </a:r>
            <a:r>
              <a:rPr lang="fr-FR" dirty="0" err="1" smtClean="0">
                <a:latin typeface="Baskerville Old Face" pitchFamily="18" charset="0"/>
              </a:rPr>
              <a:t>person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with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respiratory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symptoms</a:t>
            </a:r>
            <a:r>
              <a:rPr lang="fr-FR" dirty="0" smtClean="0">
                <a:latin typeface="Baskerville Old Face" pitchFamily="18" charset="0"/>
              </a:rPr>
              <a:t> (</a:t>
            </a:r>
            <a:r>
              <a:rPr lang="fr-FR" dirty="0" err="1" smtClean="0">
                <a:latin typeface="Baskerville Old Face" pitchFamily="18" charset="0"/>
              </a:rPr>
              <a:t>fever</a:t>
            </a:r>
            <a:r>
              <a:rPr lang="fr-FR" dirty="0" smtClean="0">
                <a:latin typeface="Baskerville Old Face" pitchFamily="18" charset="0"/>
              </a:rPr>
              <a:t>, </a:t>
            </a:r>
            <a:r>
              <a:rPr lang="fr-FR" dirty="0" err="1" smtClean="0">
                <a:latin typeface="Baskerville Old Face" pitchFamily="18" charset="0"/>
              </a:rPr>
              <a:t>sweat</a:t>
            </a:r>
            <a:r>
              <a:rPr lang="fr-FR" dirty="0" smtClean="0">
                <a:latin typeface="Baskerville Old Face" pitchFamily="18" charset="0"/>
              </a:rPr>
              <a:t>) and </a:t>
            </a:r>
            <a:r>
              <a:rPr lang="fr-FR" dirty="0" err="1" smtClean="0">
                <a:latin typeface="Baskerville Old Face" pitchFamily="18" charset="0"/>
              </a:rPr>
              <a:t>precisely</a:t>
            </a:r>
            <a:r>
              <a:rPr lang="fr-FR" dirty="0" smtClean="0">
                <a:latin typeface="Baskerville Old Face" pitchFamily="18" charset="0"/>
              </a:rPr>
              <a:t> </a:t>
            </a:r>
            <a:r>
              <a:rPr lang="fr-FR" dirty="0" err="1" smtClean="0">
                <a:latin typeface="Baskerville Old Face" pitchFamily="18" charset="0"/>
              </a:rPr>
              <a:t>who’s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likely</a:t>
            </a:r>
            <a:r>
              <a:rPr lang="fr-FR" dirty="0" smtClean="0">
                <a:latin typeface="Baskerville Old Face" pitchFamily="18" charset="0"/>
              </a:rPr>
              <a:t> to </a:t>
            </a:r>
            <a:r>
              <a:rPr lang="fr-FR" dirty="0" err="1" smtClean="0">
                <a:latin typeface="Baskerville Old Face" pitchFamily="18" charset="0"/>
              </a:rPr>
              <a:t>be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infected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with</a:t>
            </a:r>
            <a:r>
              <a:rPr lang="fr-FR" dirty="0" smtClean="0">
                <a:latin typeface="Baskerville Old Face" pitchFamily="18" charset="0"/>
              </a:rPr>
              <a:t> H1N1, and </a:t>
            </a:r>
            <a:r>
              <a:rPr lang="fr-FR" dirty="0" err="1" smtClean="0">
                <a:latin typeface="Baskerville Old Face" pitchFamily="18" charset="0"/>
              </a:rPr>
              <a:t>then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compared</a:t>
            </a:r>
            <a:r>
              <a:rPr lang="fr-FR" dirty="0" smtClean="0">
                <a:latin typeface="Baskerville Old Face" pitchFamily="18" charset="0"/>
              </a:rPr>
              <a:t> to the </a:t>
            </a:r>
            <a:r>
              <a:rPr lang="fr-FR" dirty="0" err="1" smtClean="0">
                <a:latin typeface="Baskerville Old Face" pitchFamily="18" charset="0"/>
              </a:rPr>
              <a:t>épidemic</a:t>
            </a:r>
            <a:r>
              <a:rPr lang="fr-FR" dirty="0" smtClean="0">
                <a:latin typeface="Baskerville Old Face" pitchFamily="18" charset="0"/>
              </a:rPr>
              <a:t> areas on a </a:t>
            </a:r>
            <a:r>
              <a:rPr lang="fr-FR" dirty="0" err="1" smtClean="0">
                <a:latin typeface="Baskerville Old Face" pitchFamily="18" charset="0"/>
              </a:rPr>
              <a:t>cartography</a:t>
            </a:r>
            <a:endParaRPr lang="fr-FR" dirty="0" smtClean="0">
              <a:latin typeface="Baskerville Old Face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Baskerville Old Face" pitchFamily="18" charset="0"/>
              </a:rPr>
              <a:t/>
            </a:r>
            <a:br>
              <a:rPr lang="fr-FR" dirty="0" smtClean="0">
                <a:latin typeface="Baskerville Old Face" pitchFamily="18" charset="0"/>
              </a:rPr>
            </a:br>
            <a:r>
              <a:rPr lang="fr-FR" dirty="0" smtClean="0">
                <a:latin typeface="Baskerville Old Face" pitchFamily="18" charset="0"/>
              </a:rPr>
              <a:t>- </a:t>
            </a:r>
            <a:r>
              <a:rPr lang="fr-FR" dirty="0" err="1" smtClean="0">
                <a:latin typeface="Baskerville Old Face" pitchFamily="18" charset="0"/>
              </a:rPr>
              <a:t>Thus</a:t>
            </a:r>
            <a:r>
              <a:rPr lang="fr-FR" dirty="0" smtClean="0">
                <a:latin typeface="Baskerville Old Face" pitchFamily="18" charset="0"/>
              </a:rPr>
              <a:t> the </a:t>
            </a:r>
            <a:r>
              <a:rPr lang="fr-FR" dirty="0" err="1" smtClean="0">
                <a:latin typeface="Baskerville Old Face" pitchFamily="18" charset="0"/>
              </a:rPr>
              <a:t>person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will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be</a:t>
            </a:r>
            <a:r>
              <a:rPr lang="fr-FR" dirty="0" smtClean="0">
                <a:latin typeface="Baskerville Old Face" pitchFamily="18" charset="0"/>
              </a:rPr>
              <a:t> able to </a:t>
            </a:r>
            <a:r>
              <a:rPr lang="fr-FR" dirty="0" err="1" smtClean="0">
                <a:latin typeface="Baskerville Old Face" pitchFamily="18" charset="0"/>
              </a:rPr>
              <a:t>avoid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regions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with</a:t>
            </a:r>
            <a:r>
              <a:rPr lang="fr-FR" dirty="0" smtClean="0">
                <a:latin typeface="Baskerville Old Face" pitchFamily="18" charset="0"/>
              </a:rPr>
              <a:t> a </a:t>
            </a:r>
            <a:r>
              <a:rPr lang="fr-FR" dirty="0" err="1" smtClean="0">
                <a:latin typeface="Baskerville Old Face" pitchFamily="18" charset="0"/>
              </a:rPr>
              <a:t>high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risk</a:t>
            </a:r>
            <a:r>
              <a:rPr lang="fr-FR" dirty="0" smtClean="0">
                <a:latin typeface="Baskerville Old Face" pitchFamily="18" charset="0"/>
              </a:rPr>
              <a:t> of contamination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Baskerville Old Face" pitchFamily="18" charset="0"/>
              </a:rPr>
              <a:t/>
            </a:r>
            <a:br>
              <a:rPr lang="fr-FR" dirty="0" smtClean="0">
                <a:latin typeface="Baskerville Old Face" pitchFamily="18" charset="0"/>
              </a:rPr>
            </a:br>
            <a:r>
              <a:rPr lang="fr-FR" dirty="0" smtClean="0">
                <a:latin typeface="Baskerville Old Face" pitchFamily="18" charset="0"/>
              </a:rPr>
              <a:t>-</a:t>
            </a:r>
            <a:r>
              <a:rPr lang="fr-FR" dirty="0" err="1" smtClean="0">
                <a:latin typeface="Baskerville Old Face" pitchFamily="18" charset="0"/>
              </a:rPr>
              <a:t>it</a:t>
            </a:r>
            <a:r>
              <a:rPr lang="fr-FR" dirty="0" smtClean="0">
                <a:latin typeface="Baskerville Old Face" pitchFamily="18" charset="0"/>
              </a:rPr>
              <a:t> compares the </a:t>
            </a:r>
            <a:r>
              <a:rPr lang="fr-FR" dirty="0" err="1" smtClean="0">
                <a:latin typeface="Baskerville Old Face" pitchFamily="18" charset="0"/>
              </a:rPr>
              <a:t>overall</a:t>
            </a:r>
            <a:r>
              <a:rPr lang="fr-FR" dirty="0" smtClean="0">
                <a:latin typeface="Baskerville Old Face" pitchFamily="18" charset="0"/>
              </a:rPr>
              <a:t> distribution of people </a:t>
            </a:r>
            <a:r>
              <a:rPr lang="fr-FR" dirty="0" err="1" smtClean="0">
                <a:latin typeface="Baskerville Old Face" pitchFamily="18" charset="0"/>
              </a:rPr>
              <a:t>with</a:t>
            </a:r>
            <a:r>
              <a:rPr lang="fr-FR" dirty="0" smtClean="0">
                <a:latin typeface="Baskerville Old Face" pitchFamily="18" charset="0"/>
              </a:rPr>
              <a:t> acute </a:t>
            </a:r>
            <a:r>
              <a:rPr lang="fr-FR" dirty="0" err="1" smtClean="0">
                <a:latin typeface="Baskerville Old Face" pitchFamily="18" charset="0"/>
              </a:rPr>
              <a:t>respiratory</a:t>
            </a:r>
            <a:r>
              <a:rPr lang="fr-FR" dirty="0" smtClean="0">
                <a:latin typeface="Baskerville Old Face" pitchFamily="18" charset="0"/>
              </a:rPr>
              <a:t> </a:t>
            </a:r>
            <a:r>
              <a:rPr lang="fr-FR" dirty="0" err="1" smtClean="0">
                <a:latin typeface="Baskerville Old Face" pitchFamily="18" charset="0"/>
              </a:rPr>
              <a:t>symtomatology</a:t>
            </a:r>
            <a:r>
              <a:rPr lang="fr-FR" dirty="0" smtClean="0">
                <a:latin typeface="Baskerville Old Face" pitchFamily="18" charset="0"/>
              </a:rPr>
              <a:t> </a:t>
            </a:r>
            <a:r>
              <a:rPr lang="fr-FR" dirty="0" err="1" smtClean="0">
                <a:latin typeface="Baskerville Old Face" pitchFamily="18" charset="0"/>
              </a:rPr>
              <a:t>with</a:t>
            </a:r>
            <a:r>
              <a:rPr lang="fr-FR" dirty="0" smtClean="0">
                <a:latin typeface="Baskerville Old Face" pitchFamily="18" charset="0"/>
              </a:rPr>
              <a:t> the distribution </a:t>
            </a:r>
            <a:r>
              <a:rPr lang="fr-FR" dirty="0" err="1" smtClean="0">
                <a:latin typeface="Baskerville Old Face" pitchFamily="18" charset="0"/>
              </a:rPr>
              <a:t>different</a:t>
            </a:r>
            <a:r>
              <a:rPr lang="fr-FR" dirty="0" smtClean="0">
                <a:latin typeface="Baskerville Old Face" pitchFamily="18" charset="0"/>
              </a:rPr>
              <a:t> concentrations of </a:t>
            </a:r>
            <a:r>
              <a:rPr lang="fr-FR" dirty="0" err="1" smtClean="0">
                <a:latin typeface="Baskerville Old Face" pitchFamily="18" charset="0"/>
              </a:rPr>
              <a:t>particles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already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given</a:t>
            </a:r>
            <a:r>
              <a:rPr lang="fr-FR" dirty="0" smtClean="0">
                <a:latin typeface="Baskerville Old Face" pitchFamily="18" charset="0"/>
              </a:rPr>
              <a:t> by NASA </a:t>
            </a:r>
          </a:p>
        </p:txBody>
      </p:sp>
      <p:pic>
        <p:nvPicPr>
          <p:cNvPr id="8197" name="Picture 5" descr="http://www.nasa.gov/sites/default/files/images/nasaLogo-570x4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85737">
            <a:off x="6444208" y="4365104"/>
            <a:ext cx="2388933" cy="18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2195737" y="620688"/>
            <a:ext cx="3528392" cy="923330"/>
          </a:xfrm>
          <a:prstGeom prst="rect">
            <a:avLst/>
          </a:prstGeom>
          <a:solidFill>
            <a:srgbClr val="33CCCC">
              <a:alpha val="2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5400" b="1" i="1" u="sng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Benefits</a:t>
            </a:r>
            <a:r>
              <a:rPr lang="fr-FR" sz="5400" b="1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:\Users\pc\Documents\Atmospheric_Aerosol_Eddies_and_Flows_-_NASA_GSFC_S.ogv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6672"/>
            <a:ext cx="7560840" cy="393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827584" y="4509120"/>
            <a:ext cx="7776864" cy="1754326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Baskerville Old Face" pitchFamily="18" charset="0"/>
              </a:rPr>
              <a:t>This  shows </a:t>
            </a:r>
            <a:r>
              <a:rPr lang="fr-FR" dirty="0" err="1" smtClean="0">
                <a:latin typeface="Baskerville Old Face" pitchFamily="18" charset="0"/>
              </a:rPr>
              <a:t>aerosol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optical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thickness</a:t>
            </a:r>
            <a:r>
              <a:rPr lang="fr-FR" dirty="0" smtClean="0">
                <a:latin typeface="Baskerville Old Face" pitchFamily="18" charset="0"/>
              </a:rPr>
              <a:t> of 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transported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key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aerosols</a:t>
            </a:r>
            <a:r>
              <a:rPr lang="fr-FR" dirty="0" smtClean="0">
                <a:latin typeface="Baskerville Old Face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latin typeface="Baskerville Old Face" pitchFamily="18" charset="0"/>
              </a:rPr>
              <a:t>(</a:t>
            </a:r>
            <a:r>
              <a:rPr lang="fr-FR" sz="1200" dirty="0" err="1" smtClean="0">
                <a:latin typeface="Baskerville Old Face" pitchFamily="18" charset="0"/>
              </a:rPr>
              <a:t>from</a:t>
            </a:r>
            <a:r>
              <a:rPr lang="fr-FR" sz="1200" dirty="0" smtClean="0">
                <a:latin typeface="Baskerville Old Face" pitchFamily="18" charset="0"/>
              </a:rPr>
              <a:t> </a:t>
            </a:r>
            <a:r>
              <a:rPr lang="fr-FR" sz="1200" dirty="0" smtClean="0">
                <a:latin typeface="Baskerville Old Face" pitchFamily="18" charset="0"/>
              </a:rPr>
              <a:t>17 August 2006 to 10 April 2007, </a:t>
            </a:r>
            <a:r>
              <a:rPr lang="fr-FR" sz="1200" dirty="0" err="1" smtClean="0">
                <a:latin typeface="Baskerville Old Face" pitchFamily="18" charset="0"/>
              </a:rPr>
              <a:t>from</a:t>
            </a:r>
            <a:r>
              <a:rPr lang="fr-FR" sz="1200" dirty="0" smtClean="0">
                <a:latin typeface="Baskerville Old Face" pitchFamily="18" charset="0"/>
              </a:rPr>
              <a:t> a 10 km </a:t>
            </a:r>
            <a:r>
              <a:rPr lang="fr-FR" sz="1200" u="sng" dirty="0" err="1" smtClean="0">
                <a:latin typeface="Baskerville Old Face" pitchFamily="18" charset="0"/>
              </a:rPr>
              <a:t>resolution</a:t>
            </a:r>
            <a:r>
              <a:rPr lang="fr-FR" sz="1200" u="sng" dirty="0" smtClean="0">
                <a:latin typeface="Baskerville Old Face" pitchFamily="18" charset="0"/>
              </a:rPr>
              <a:t> GEOS-5</a:t>
            </a:r>
            <a:r>
              <a:rPr lang="fr-FR" sz="1200" dirty="0" smtClean="0">
                <a:latin typeface="Baskerville Old Face" pitchFamily="18" charset="0"/>
              </a:rPr>
              <a:t>  "nature </a:t>
            </a:r>
            <a:r>
              <a:rPr lang="fr-FR" sz="1200" dirty="0" err="1" smtClean="0">
                <a:latin typeface="Baskerville Old Face" pitchFamily="18" charset="0"/>
              </a:rPr>
              <a:t>run</a:t>
            </a:r>
            <a:r>
              <a:rPr lang="fr-FR" sz="1200" dirty="0" smtClean="0">
                <a:latin typeface="Baskerville Old Face" pitchFamily="18" charset="0"/>
              </a:rPr>
              <a:t>" </a:t>
            </a:r>
            <a:r>
              <a:rPr lang="fr-FR" sz="1200" dirty="0" err="1" smtClean="0">
                <a:latin typeface="Baskerville Old Face" pitchFamily="18" charset="0"/>
              </a:rPr>
              <a:t>using</a:t>
            </a:r>
            <a:r>
              <a:rPr lang="fr-FR" sz="1200" dirty="0" smtClean="0">
                <a:latin typeface="Baskerville Old Face" pitchFamily="18" charset="0"/>
              </a:rPr>
              <a:t> the </a:t>
            </a:r>
            <a:r>
              <a:rPr lang="fr-FR" sz="1200" dirty="0" err="1" smtClean="0">
                <a:latin typeface="Baskerville Old Face" pitchFamily="18" charset="0"/>
              </a:rPr>
              <a:t>GOCARTmodel</a:t>
            </a:r>
            <a:r>
              <a:rPr lang="fr-FR" sz="1200" dirty="0" smtClean="0">
                <a:latin typeface="Baskerville Old Face" pitchFamily="18" charset="0"/>
              </a:rPr>
              <a:t>,  NASA)</a:t>
            </a:r>
            <a:r>
              <a:rPr lang="fr-FR" dirty="0" smtClean="0">
                <a:latin typeface="Baskerville Old Face" pitchFamily="18" charset="0"/>
              </a:rPr>
              <a:t> </a:t>
            </a:r>
            <a:endParaRPr lang="fr-FR" dirty="0" smtClean="0">
              <a:latin typeface="Baskerville Old Face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  <a:latin typeface="Baskerville Old Face" pitchFamily="18" charset="0"/>
              </a:rPr>
              <a:t>green</a:t>
            </a:r>
            <a:r>
              <a:rPr lang="fr-FR" dirty="0" smtClean="0">
                <a:latin typeface="Baskerville Old Face" pitchFamily="18" charset="0"/>
              </a:rPr>
              <a:t>: </a:t>
            </a:r>
            <a:r>
              <a:rPr lang="fr-FR" dirty="0" err="1" smtClean="0">
                <a:latin typeface="Baskerville Old Face" pitchFamily="18" charset="0"/>
              </a:rPr>
              <a:t>organic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carbon</a:t>
            </a:r>
            <a:r>
              <a:rPr lang="fr-FR" dirty="0" smtClean="0">
                <a:latin typeface="Baskerville Old Face" pitchFamily="18" charset="0"/>
              </a:rPr>
              <a:t/>
            </a:r>
            <a:br>
              <a:rPr lang="fr-FR" dirty="0" smtClean="0">
                <a:latin typeface="Baskerville Old Face" pitchFamily="18" charset="0"/>
              </a:rPr>
            </a:br>
            <a:r>
              <a:rPr lang="fr-FR" dirty="0" err="1" smtClean="0">
                <a:solidFill>
                  <a:schemeClr val="accent2">
                    <a:lumMod val="50000"/>
                  </a:schemeClr>
                </a:solidFill>
                <a:latin typeface="Baskerville Old Face" pitchFamily="18" charset="0"/>
              </a:rPr>
              <a:t>red</a:t>
            </a:r>
            <a:r>
              <a:rPr lang="fr-FR" dirty="0" smtClean="0">
                <a:solidFill>
                  <a:schemeClr val="accent2">
                    <a:lumMod val="50000"/>
                  </a:schemeClr>
                </a:solidFill>
                <a:latin typeface="Baskerville Old Face" pitchFamily="18" charset="0"/>
              </a:rPr>
              <a:t>/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Baskerville Old Face" pitchFamily="18" charset="0"/>
              </a:rPr>
              <a:t>orange</a:t>
            </a:r>
            <a:r>
              <a:rPr lang="fr-FR" dirty="0" smtClean="0">
                <a:latin typeface="Baskerville Old Face" pitchFamily="18" charset="0"/>
              </a:rPr>
              <a:t>: </a:t>
            </a:r>
            <a:r>
              <a:rPr lang="fr-FR" dirty="0" err="1" smtClean="0">
                <a:latin typeface="Baskerville Old Face" pitchFamily="18" charset="0"/>
              </a:rPr>
              <a:t>dust</a:t>
            </a:r>
            <a:r>
              <a:rPr lang="fr-FR" dirty="0" smtClean="0">
                <a:latin typeface="Baskerville Old Face" pitchFamily="18" charset="0"/>
              </a:rPr>
              <a:t/>
            </a:r>
            <a:br>
              <a:rPr lang="fr-FR" dirty="0" smtClean="0">
                <a:latin typeface="Baskerville Old Face" pitchFamily="18" charset="0"/>
              </a:rPr>
            </a:br>
            <a:r>
              <a:rPr lang="fr-FR" dirty="0" smtClean="0">
                <a:latin typeface="Baskerville Old Face" pitchFamily="18" charset="0"/>
              </a:rPr>
              <a:t>white</a:t>
            </a:r>
            <a:r>
              <a:rPr lang="fr-FR" dirty="0" smtClean="0">
                <a:latin typeface="Baskerville Old Face" pitchFamily="18" charset="0"/>
              </a:rPr>
              <a:t>: sulfates</a:t>
            </a:r>
            <a:br>
              <a:rPr lang="fr-FR" dirty="0" smtClean="0">
                <a:latin typeface="Baskerville Old Face" pitchFamily="18" charset="0"/>
              </a:rPr>
            </a:br>
            <a:r>
              <a:rPr lang="fr-FR" dirty="0" smtClean="0">
                <a:latin typeface="Baskerville Old Face" pitchFamily="18" charset="0"/>
              </a:rPr>
              <a:t> </a:t>
            </a:r>
            <a:endParaRPr lang="fr-FR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Australie et la Nouvelle-Zélande, Global World Banque d'images - 43733293"/>
          <p:cNvPicPr>
            <a:picLocks noChangeAspect="1" noChangeArrowheads="1"/>
          </p:cNvPicPr>
          <p:nvPr/>
        </p:nvPicPr>
        <p:blipFill>
          <a:blip r:embed="rId2" cstate="print">
            <a:lum bright="20000" contrast="-20000"/>
          </a:blip>
          <a:srcRect/>
          <a:stretch>
            <a:fillRect/>
          </a:stretch>
        </p:blipFill>
        <p:spPr bwMode="auto">
          <a:xfrm>
            <a:off x="0" y="188640"/>
            <a:ext cx="9144000" cy="666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 2" descr="C:\Users\pc\Documents\MODAL2_M_AER_RA.ogv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908720"/>
            <a:ext cx="5084445" cy="340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95536" y="4509120"/>
            <a:ext cx="788436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Baskerville Old Face" pitchFamily="18" charset="0"/>
              </a:rPr>
              <a:t>The distribution of </a:t>
            </a:r>
            <a:r>
              <a:rPr lang="fr-FR" dirty="0" err="1" smtClean="0">
                <a:latin typeface="Baskerville Old Face" pitchFamily="18" charset="0"/>
              </a:rPr>
              <a:t>aerosol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particles</a:t>
            </a:r>
            <a:r>
              <a:rPr lang="fr-FR" dirty="0" smtClean="0">
                <a:latin typeface="Baskerville Old Face" pitchFamily="18" charset="0"/>
              </a:rPr>
              <a:t>, </a:t>
            </a:r>
            <a:r>
              <a:rPr lang="fr-FR" sz="1200" dirty="0" err="1" smtClean="0">
                <a:latin typeface="Baskerville Old Face" pitchFamily="18" charset="0"/>
              </a:rPr>
              <a:t>based</a:t>
            </a:r>
            <a:r>
              <a:rPr lang="fr-FR" sz="1200" dirty="0" smtClean="0">
                <a:latin typeface="Baskerville Old Face" pitchFamily="18" charset="0"/>
              </a:rPr>
              <a:t> on data </a:t>
            </a:r>
            <a:r>
              <a:rPr lang="fr-FR" sz="1200" dirty="0" err="1" smtClean="0">
                <a:latin typeface="Baskerville Old Face" pitchFamily="18" charset="0"/>
              </a:rPr>
              <a:t>from</a:t>
            </a:r>
            <a:r>
              <a:rPr lang="fr-FR" sz="1200" dirty="0" smtClean="0">
                <a:latin typeface="Baskerville Old Face" pitchFamily="18" charset="0"/>
              </a:rPr>
              <a:t> the </a:t>
            </a:r>
            <a:r>
              <a:rPr lang="fr-FR" sz="1200" dirty="0" err="1" smtClean="0">
                <a:latin typeface="Baskerville Old Face" pitchFamily="18" charset="0"/>
              </a:rPr>
              <a:t>Moderate</a:t>
            </a:r>
            <a:r>
              <a:rPr lang="fr-FR" sz="1200" dirty="0" smtClean="0">
                <a:latin typeface="Baskerville Old Face" pitchFamily="18" charset="0"/>
              </a:rPr>
              <a:t> </a:t>
            </a:r>
            <a:r>
              <a:rPr lang="fr-FR" sz="1200" dirty="0" err="1" smtClean="0">
                <a:latin typeface="Baskerville Old Face" pitchFamily="18" charset="0"/>
              </a:rPr>
              <a:t>Resolution</a:t>
            </a:r>
            <a:r>
              <a:rPr lang="fr-FR" sz="1200" dirty="0" smtClean="0">
                <a:latin typeface="Baskerville Old Face" pitchFamily="18" charset="0"/>
              </a:rPr>
              <a:t> Imaging </a:t>
            </a:r>
            <a:r>
              <a:rPr lang="fr-FR" sz="1200" dirty="0" err="1" smtClean="0">
                <a:latin typeface="Baskerville Old Face" pitchFamily="18" charset="0"/>
              </a:rPr>
              <a:t>Spectroradiometer</a:t>
            </a:r>
            <a:r>
              <a:rPr lang="fr-FR" dirty="0" smtClean="0">
                <a:latin typeface="Baskerville Old Face" pitchFamily="18" charset="0"/>
              </a:rPr>
              <a:t> (MODIS) on </a:t>
            </a:r>
            <a:r>
              <a:rPr lang="fr-FR" dirty="0" err="1" smtClean="0">
                <a:latin typeface="Baskerville Old Face" pitchFamily="18" charset="0"/>
              </a:rPr>
              <a:t>NASA's</a:t>
            </a:r>
            <a:r>
              <a:rPr lang="fr-FR" dirty="0" smtClean="0">
                <a:latin typeface="Baskerville Old Face" pitchFamily="18" charset="0"/>
              </a:rPr>
              <a:t> Terra satellite</a:t>
            </a:r>
            <a:r>
              <a:rPr lang="fr-FR" dirty="0" smtClean="0">
                <a:latin typeface="Baskerville Old Face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Baskerville Old Face" pitchFamily="18" charset="0"/>
              </a:rPr>
              <a:t/>
            </a:r>
            <a:br>
              <a:rPr lang="fr-FR" dirty="0" smtClean="0">
                <a:latin typeface="Baskerville Old Face" pitchFamily="18" charset="0"/>
              </a:rPr>
            </a:b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  <a:latin typeface="Baskerville Old Face" pitchFamily="18" charset="0"/>
              </a:rPr>
              <a:t>Green</a:t>
            </a:r>
            <a:r>
              <a:rPr lang="fr-FR" dirty="0" smtClean="0">
                <a:latin typeface="Baskerville Old Face" pitchFamily="18" charset="0"/>
              </a:rPr>
              <a:t> areas </a:t>
            </a:r>
            <a:r>
              <a:rPr lang="fr-FR" dirty="0" smtClean="0">
                <a:latin typeface="Baskerville Old Face" pitchFamily="18" charset="0"/>
              </a:rPr>
              <a:t>: </a:t>
            </a:r>
            <a:r>
              <a:rPr lang="fr-FR" dirty="0" err="1" smtClean="0">
                <a:latin typeface="Baskerville Old Face" pitchFamily="18" charset="0"/>
              </a:rPr>
              <a:t>larger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particles</a:t>
            </a:r>
            <a:r>
              <a:rPr lang="fr-FR" dirty="0" smtClean="0">
                <a:latin typeface="Baskerville Old Face" pitchFamily="18" charset="0"/>
              </a:rPr>
              <a:t>.</a:t>
            </a:r>
            <a:br>
              <a:rPr lang="fr-FR" dirty="0" smtClean="0">
                <a:latin typeface="Baskerville Old Face" pitchFamily="18" charset="0"/>
              </a:rPr>
            </a:br>
            <a:r>
              <a:rPr lang="fr-FR" dirty="0" smtClean="0">
                <a:solidFill>
                  <a:srgbClr val="C00000"/>
                </a:solidFill>
                <a:latin typeface="Baskerville Old Face" pitchFamily="18" charset="0"/>
              </a:rPr>
              <a:t> </a:t>
            </a:r>
            <a:r>
              <a:rPr lang="fr-FR" dirty="0" err="1" smtClean="0">
                <a:solidFill>
                  <a:srgbClr val="C00000"/>
                </a:solidFill>
                <a:latin typeface="Baskerville Old Face" pitchFamily="18" charset="0"/>
              </a:rPr>
              <a:t>Red</a:t>
            </a:r>
            <a:r>
              <a:rPr lang="fr-FR" dirty="0" smtClean="0">
                <a:solidFill>
                  <a:srgbClr val="C00000"/>
                </a:solidFill>
                <a:latin typeface="Baskerville Old Face" pitchFamily="18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Baskerville Old Face" pitchFamily="18" charset="0"/>
              </a:rPr>
              <a:t>: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dominated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smtClean="0">
                <a:latin typeface="Baskerville Old Face" pitchFamily="18" charset="0"/>
              </a:rPr>
              <a:t>by </a:t>
            </a:r>
            <a:r>
              <a:rPr lang="fr-FR" dirty="0" err="1" smtClean="0">
                <a:latin typeface="Baskerville Old Face" pitchFamily="18" charset="0"/>
              </a:rPr>
              <a:t>small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particles</a:t>
            </a:r>
            <a:r>
              <a:rPr lang="fr-FR" dirty="0" smtClean="0">
                <a:latin typeface="Baskerville Old Face" pitchFamily="18" charset="0"/>
              </a:rPr>
              <a:t>.</a:t>
            </a:r>
            <a:br>
              <a:rPr lang="fr-FR" dirty="0" smtClean="0">
                <a:latin typeface="Baskerville Old Face" pitchFamily="18" charset="0"/>
              </a:rPr>
            </a:b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solidFill>
                  <a:srgbClr val="FFC000"/>
                </a:solidFill>
                <a:latin typeface="Baskerville Old Face" pitchFamily="18" charset="0"/>
              </a:rPr>
              <a:t>Yellow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smtClean="0">
                <a:latin typeface="Baskerville Old Face" pitchFamily="18" charset="0"/>
              </a:rPr>
              <a:t>: </a:t>
            </a:r>
            <a:r>
              <a:rPr lang="fr-FR" dirty="0" err="1" smtClean="0">
                <a:latin typeface="Baskerville Old Face" pitchFamily="18" charset="0"/>
              </a:rPr>
              <a:t>particles</a:t>
            </a:r>
            <a:r>
              <a:rPr lang="fr-FR" dirty="0" smtClean="0">
                <a:latin typeface="Baskerville Old Face" pitchFamily="18" charset="0"/>
              </a:rPr>
              <a:t> are </a:t>
            </a:r>
            <a:r>
              <a:rPr lang="fr-FR" dirty="0" err="1" smtClean="0">
                <a:latin typeface="Baskerville Old Face" pitchFamily="18" charset="0"/>
              </a:rPr>
              <a:t>mixing</a:t>
            </a:r>
            <a:r>
              <a:rPr lang="fr-FR" dirty="0" smtClean="0">
                <a:latin typeface="Baskerville Old Face" pitchFamily="18" charset="0"/>
              </a:rPr>
              <a:t>.</a:t>
            </a:r>
            <a:br>
              <a:rPr lang="fr-FR" dirty="0" smtClean="0">
                <a:latin typeface="Baskerville Old Face" pitchFamily="18" charset="0"/>
              </a:rPr>
            </a:br>
            <a:endParaRPr lang="fr-FR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pc\Documents\42391506-main-d-homme-d-affaires-tenant-plan-te-terre.jpg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1567826"/>
            <a:ext cx="72008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it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Serves as a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means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to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evaluate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the </a:t>
            </a:r>
            <a:r>
              <a:rPr lang="fr-FR" sz="2800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efficiency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of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our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usual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means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of </a:t>
            </a:r>
            <a:r>
              <a:rPr lang="fr-FR" sz="2800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prevention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(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against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greenhouse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gasses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, the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hygienic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means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..) </a:t>
            </a:r>
            <a:endParaRPr lang="fr-FR" sz="2000" dirty="0" smtClean="0">
              <a:solidFill>
                <a:schemeClr val="tx2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000" dirty="0" smtClean="0">
              <a:solidFill>
                <a:schemeClr val="tx2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it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evaluates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its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reel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efficiency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by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estimating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a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decrease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16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(or </a:t>
            </a:r>
            <a:r>
              <a:rPr lang="fr-FR" sz="16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eventially</a:t>
            </a:r>
            <a:r>
              <a:rPr lang="fr-FR" sz="16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an </a:t>
            </a:r>
            <a:r>
              <a:rPr lang="fr-FR" sz="16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increase</a:t>
            </a:r>
            <a:r>
              <a:rPr lang="fr-FR" sz="16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)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number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of people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with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respiratory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signs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and/or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infected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with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flu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virus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 descr="C:\Users\pc\Documents\36423188-enfant-tenant-la-plan-te-terre-avec-papillon-bleu-dans-les-mains-contre-printemps-vert-arri-re-plan.jpg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0" y="-171400"/>
            <a:ext cx="9144000" cy="7029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115616" y="1484784"/>
            <a:ext cx="705678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According to the WHO,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a reduction from an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annual average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of 70 µg/m3 of PM10 to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20 µg/m3, is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expected to yield a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15% reduction in mortality .</a:t>
            </a:r>
            <a:endParaRPr lang="fr-FR" sz="32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imat: Feuille de papier vierge avec la main de l&amp;#39;ouvrir. Tempête transforme en beau temps. Nature background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755576" y="1412776"/>
            <a:ext cx="60304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chemeClr val="tx2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Bauhaus 93" pitchFamily="82" charset="0"/>
                <a:cs typeface="Aharoni" pitchFamily="2" charset="-79"/>
              </a:rPr>
              <a:t>ClimaWatch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seems to be a new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tremendous project and a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brainstroming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idea in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both technological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and medical field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By opening a new horizon regarding  the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mesures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of identification of population’s health state and evaluation of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worldwild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prevention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Bauhaus 93" pitchFamily="82" charset="0"/>
                <a:cs typeface="Aharoni" pitchFamily="2" charset="-79"/>
              </a:rPr>
              <a:t>ClimaWatch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can make science fiction true…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\Documents\10953033-terre-et-un-thermometre-a-l-avant-de-celui-ci-indiquant-rechauffement.jpg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ZoneTexte 1"/>
          <p:cNvSpPr txBox="1"/>
          <p:nvPr/>
        </p:nvSpPr>
        <p:spPr>
          <a:xfrm>
            <a:off x="827584" y="1628800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fontAlgn="base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Baskerville Old Face" pitchFamily="18" charset="0"/>
            </a:endParaRPr>
          </a:p>
          <a:p>
            <a:pPr fontAlgn="base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Urban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air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pollution with  climate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change,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increases the risk of acute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respiratory disease (Asthma, Grippe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).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Baskerville Old Face" pitchFamily="18" charset="0"/>
            </a:endParaRPr>
          </a:p>
          <a:p>
            <a:pPr fontAlgn="base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Baskerville Old Face" pitchFamily="18" charset="0"/>
            </a:endParaRPr>
          </a:p>
          <a:p>
            <a:pPr fontAlgn="base"/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03648" y="620688"/>
            <a:ext cx="597666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r-FR" sz="5400" b="1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Introduction</a:t>
            </a:r>
            <a:endParaRPr lang="fr-FR" sz="5400" b="1" cap="all" dirty="0">
              <a:ln/>
              <a:solidFill>
                <a:schemeClr val="tx2">
                  <a:lumMod val="7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4338" name="Picture 2" descr="Une illustration du réchauffement de la planète avec une jeune fille confrontée à une mort domaine forestier. Banque d'images - 3841522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/>
          <a:stretch>
            <a:fillRect/>
          </a:stretch>
        </p:blipFill>
        <p:spPr bwMode="auto">
          <a:xfrm rot="353403">
            <a:off x="4235790" y="3560682"/>
            <a:ext cx="2669572" cy="2005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c\Documents\10953033-terre-et-un-thermometre-a-l-avant-de-celui-ci-indiquant-rechauffement.jpg"/>
          <p:cNvPicPr>
            <a:picLocks noChangeAspect="1" noChangeArrowheads="1"/>
          </p:cNvPicPr>
          <p:nvPr/>
        </p:nvPicPr>
        <p:blipFill>
          <a:blip r:embed="rId2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79512" y="260648"/>
            <a:ext cx="871296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Worldwide,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it is estimated that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1.3 million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die every year from urban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pollution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.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Baskerville Old Face" pitchFamily="18" charset="0"/>
            </a:endParaRPr>
          </a:p>
          <a:p>
            <a:pPr fontAlgn="base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Baskerville Old Face" pitchFamily="18" charset="0"/>
            </a:endParaRPr>
          </a:p>
          <a:p>
            <a:pPr fontAlgn="base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Annual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influenza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attack rate is estimated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over 10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%.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Baskerville Old Face" pitchFamily="18" charset="0"/>
            </a:endParaRPr>
          </a:p>
          <a:p>
            <a:pPr fontAlgn="base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Baskerville Old Face" pitchFamily="18" charset="0"/>
            </a:endParaRPr>
          </a:p>
          <a:p>
            <a:pPr fontAlgn="base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Annual epidemics are responsible for approximately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500 000 deaths.</a:t>
            </a:r>
          </a:p>
          <a:p>
            <a:pPr fontAlgn="base"/>
            <a:endParaRPr lang="en-US" dirty="0" smtClean="0">
              <a:latin typeface="Baskerville Old Face" pitchFamily="18" charset="0"/>
            </a:endParaRPr>
          </a:p>
        </p:txBody>
      </p:sp>
      <p:graphicFrame>
        <p:nvGraphicFramePr>
          <p:cNvPr id="6" name="Graphique 5"/>
          <p:cNvGraphicFramePr/>
          <p:nvPr/>
        </p:nvGraphicFramePr>
        <p:xfrm>
          <a:off x="251520" y="2492896"/>
          <a:ext cx="4392488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phique 6"/>
          <p:cNvGraphicFramePr/>
          <p:nvPr/>
        </p:nvGraphicFramePr>
        <p:xfrm>
          <a:off x="4860032" y="3356992"/>
          <a:ext cx="4032448" cy="260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pc\Documents\9765537-un-scientifique-tenant-une-boite-de-petri-avec-des-cellules-de-bacteries-et-de-virus.jpg"/>
          <p:cNvPicPr>
            <a:picLocks noChangeAspect="1" noChangeArrowheads="1"/>
          </p:cNvPicPr>
          <p:nvPr/>
        </p:nvPicPr>
        <p:blipFill>
          <a:blip r:embed="rId2" cstate="print">
            <a:lum bright="30000" contrast="-20000"/>
          </a:blip>
          <a:srcRect/>
          <a:stretch>
            <a:fillRect/>
          </a:stretch>
        </p:blipFill>
        <p:spPr bwMode="auto">
          <a:xfrm>
            <a:off x="0" y="0"/>
            <a:ext cx="9123676" cy="68580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827584" y="2060848"/>
            <a:ext cx="770485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i="1" u="sng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Making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a </a:t>
            </a:r>
            <a:r>
              <a:rPr lang="en-US" sz="2000" b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connected </a:t>
            </a:r>
            <a:r>
              <a:rPr lang="en-US" sz="2000" b="1" u="sng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Watch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that will be able to know the climate change and the physical conditions for a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person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 Thus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to identify his health state regarding its susceptibility to catching a worldwide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epidemic disease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(H1N1 ) 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define a public tool enabling the classification of these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symptoms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depending on their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frequency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, using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NASA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databases on a map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create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a source of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prevention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to the entire population.</a:t>
            </a:r>
            <a:endParaRPr lang="fr-FR" sz="2000" dirty="0">
              <a:solidFill>
                <a:schemeClr val="tx2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548680"/>
            <a:ext cx="597666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5400" b="1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SOLUTION</a:t>
            </a:r>
            <a:endParaRPr lang="en-US" b="1" i="1" u="sng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1979712" y="260649"/>
            <a:ext cx="4752528" cy="1200329"/>
          </a:xfrm>
          <a:prstGeom prst="rect">
            <a:avLst/>
          </a:prstGeom>
          <a:solidFill>
            <a:srgbClr val="33CCCC">
              <a:alpha val="20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</a:rPr>
              <a:t>ClimaWatch</a:t>
            </a:r>
            <a:r>
              <a:rPr lang="fr-FR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</a:rPr>
              <a:t> </a:t>
            </a:r>
            <a:endParaRPr lang="fr-FR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  <a:p>
            <a:r>
              <a:rPr lang="fr-FR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</a:rPr>
              <a:t> </a:t>
            </a:r>
            <a:endParaRPr lang="fr-FR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539552" y="2910136"/>
            <a:ext cx="64087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i="1" u="sng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Elements</a:t>
            </a:r>
            <a:r>
              <a:rPr lang="fr-FR" sz="2400" b="1" i="1" u="sng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dirty="0" smtClean="0">
              <a:latin typeface="Aharoni" pitchFamily="2" charset="-79"/>
              <a:cs typeface="Aharoni" pitchFamily="2" charset="-79"/>
            </a:endParaRPr>
          </a:p>
          <a:p>
            <a:r>
              <a:rPr lang="fr-FR" dirty="0" smtClean="0">
                <a:latin typeface="Aharoni" pitchFamily="2" charset="-79"/>
                <a:cs typeface="Aharoni" pitchFamily="2" charset="-79"/>
              </a:rPr>
              <a:t>- </a:t>
            </a:r>
            <a:r>
              <a:rPr lang="fr-FR" sz="2800" dirty="0" err="1" smtClean="0">
                <a:latin typeface="Aharoni" pitchFamily="2" charset="-79"/>
                <a:cs typeface="Aharoni" pitchFamily="2" charset="-79"/>
              </a:rPr>
              <a:t>Sensors</a:t>
            </a:r>
            <a:r>
              <a:rPr lang="fr-FR" sz="2800" dirty="0" smtClean="0">
                <a:latin typeface="Aharoni" pitchFamily="2" charset="-79"/>
                <a:cs typeface="Aharoni" pitchFamily="2" charset="-79"/>
              </a:rPr>
              <a:t> of Fine </a:t>
            </a:r>
            <a:r>
              <a:rPr lang="fr-FR" sz="2800" dirty="0" err="1" smtClean="0">
                <a:latin typeface="Aharoni" pitchFamily="2" charset="-79"/>
                <a:cs typeface="Aharoni" pitchFamily="2" charset="-79"/>
              </a:rPr>
              <a:t>Particle</a:t>
            </a:r>
            <a:r>
              <a:rPr lang="fr-FR" sz="2800" dirty="0" smtClean="0">
                <a:latin typeface="Aharoni" pitchFamily="2" charset="-79"/>
                <a:cs typeface="Aharoni" pitchFamily="2" charset="-79"/>
              </a:rPr>
              <a:t>  ( virus)</a:t>
            </a:r>
          </a:p>
          <a:p>
            <a:r>
              <a:rPr lang="fr-FR" sz="2800" dirty="0" smtClean="0">
                <a:latin typeface="Aharoni" pitchFamily="2" charset="-79"/>
                <a:cs typeface="Aharoni" pitchFamily="2" charset="-79"/>
              </a:rPr>
              <a:t>- </a:t>
            </a:r>
            <a:r>
              <a:rPr lang="fr-FR" sz="2800" dirty="0" err="1" smtClean="0">
                <a:latin typeface="Aharoni" pitchFamily="2" charset="-79"/>
                <a:cs typeface="Aharoni" pitchFamily="2" charset="-79"/>
              </a:rPr>
              <a:t>Sensor</a:t>
            </a:r>
            <a:r>
              <a:rPr lang="fr-FR" sz="2800" dirty="0" smtClean="0">
                <a:latin typeface="Aharoni" pitchFamily="2" charset="-79"/>
                <a:cs typeface="Aharoni" pitchFamily="2" charset="-79"/>
              </a:rPr>
              <a:t> of </a:t>
            </a:r>
            <a:r>
              <a:rPr lang="fr-FR" sz="2800" dirty="0" err="1" smtClean="0">
                <a:latin typeface="Aharoni" pitchFamily="2" charset="-79"/>
                <a:cs typeface="Aharoni" pitchFamily="2" charset="-79"/>
              </a:rPr>
              <a:t>Heat</a:t>
            </a:r>
            <a:endParaRPr lang="fr-FR" sz="2800" dirty="0" smtClean="0">
              <a:latin typeface="Aharoni" pitchFamily="2" charset="-79"/>
              <a:cs typeface="Aharoni" pitchFamily="2" charset="-79"/>
            </a:endParaRPr>
          </a:p>
          <a:p>
            <a:r>
              <a:rPr lang="fr-FR" sz="2800" dirty="0" smtClean="0">
                <a:latin typeface="Aharoni" pitchFamily="2" charset="-79"/>
                <a:cs typeface="Aharoni" pitchFamily="2" charset="-79"/>
              </a:rPr>
              <a:t>-GPS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Aharoni" pitchFamily="2" charset="-79"/>
                <a:cs typeface="Aharoni" pitchFamily="2" charset="-79"/>
              </a:rPr>
              <a:t>     </a:t>
            </a:r>
            <a:endParaRPr lang="fr-FR" dirty="0" smtClean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5" name="Image 4" descr="C:\Users\pc\AppData\Local\Microsoft\Windows\Temporary Internet Files\Content.Word\20160423_180439.jpg"/>
          <p:cNvPicPr/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 rot="8254512">
            <a:off x="6250133" y="4552579"/>
            <a:ext cx="2708179" cy="1601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Users\pc\Pictures\20160424_130529.jpg"/>
          <p:cNvPicPr>
            <a:picLocks noChangeAspect="1" noChangeArrowheads="1"/>
          </p:cNvPicPr>
          <p:nvPr/>
        </p:nvPicPr>
        <p:blipFill>
          <a:blip r:embed="rId4" cstate="print">
            <a:lum bright="10000" contrast="10000"/>
          </a:blip>
          <a:srcRect/>
          <a:stretch>
            <a:fillRect/>
          </a:stretch>
        </p:blipFill>
        <p:spPr bwMode="auto">
          <a:xfrm rot="1616658">
            <a:off x="5305694" y="2113907"/>
            <a:ext cx="3576622" cy="2011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2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c\Documents\9765537-un-scientifique-tenant-une-boite-de-petri-avec-des-cellules-de-bacteries-et-de-virus.jpg"/>
          <p:cNvPicPr>
            <a:picLocks noChangeAspect="1" noChangeArrowheads="1"/>
          </p:cNvPicPr>
          <p:nvPr/>
        </p:nvPicPr>
        <p:blipFill>
          <a:blip r:embed="rId2" cstate="print">
            <a:lum bright="30000" contrast="-20000"/>
          </a:blip>
          <a:srcRect/>
          <a:stretch>
            <a:fillRect/>
          </a:stretch>
        </p:blipFill>
        <p:spPr bwMode="auto">
          <a:xfrm>
            <a:off x="20324" y="0"/>
            <a:ext cx="9123676" cy="68580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1187625" y="332656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Sensors</a:t>
            </a:r>
            <a:r>
              <a:rPr lang="fr-FR" sz="3600" b="1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of Fine </a:t>
            </a:r>
            <a:r>
              <a:rPr lang="fr-FR" sz="3600" b="1" i="1" u="sng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Particle</a:t>
            </a:r>
            <a:r>
              <a:rPr lang="fr-FR" sz="3600" b="1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  ( virus)</a:t>
            </a: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23528" y="1673224"/>
            <a:ext cx="820891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dirty="0" smtClean="0">
              <a:latin typeface="Baskerville Old Face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dirty="0" smtClean="0">
              <a:latin typeface="Baskerville Old Face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Baskerville Old Face" pitchFamily="18" charset="0"/>
              </a:rPr>
              <a:t>It uses laser diffraction </a:t>
            </a:r>
            <a:r>
              <a:rPr lang="fr-FR" dirty="0" err="1" smtClean="0">
                <a:latin typeface="Baskerville Old Face" pitchFamily="18" charset="0"/>
              </a:rPr>
              <a:t>technology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smtClean="0">
                <a:latin typeface="Baskerville Old Face" pitchFamily="18" charset="0"/>
              </a:rPr>
              <a:t>.</a:t>
            </a:r>
            <a:r>
              <a:rPr lang="fr-FR" dirty="0" smtClean="0">
                <a:latin typeface="Baskerville Old Face" pitchFamily="18" charset="0"/>
              </a:rPr>
              <a:t/>
            </a:r>
            <a:br>
              <a:rPr lang="fr-FR" dirty="0" smtClean="0">
                <a:latin typeface="Baskerville Old Face" pitchFamily="18" charset="0"/>
              </a:rPr>
            </a:br>
            <a:r>
              <a:rPr lang="fr-FR" dirty="0" err="1" smtClean="0">
                <a:latin typeface="Baskerville Old Face" pitchFamily="18" charset="0"/>
              </a:rPr>
              <a:t>when</a:t>
            </a:r>
            <a:r>
              <a:rPr lang="fr-FR" dirty="0" smtClean="0">
                <a:latin typeface="Baskerville Old Face" pitchFamily="18" charset="0"/>
              </a:rPr>
              <a:t> a laser </a:t>
            </a:r>
            <a:r>
              <a:rPr lang="fr-FR" dirty="0" err="1" smtClean="0">
                <a:latin typeface="Baskerville Old Face" pitchFamily="18" charset="0"/>
              </a:rPr>
              <a:t>beam</a:t>
            </a:r>
            <a:r>
              <a:rPr lang="fr-FR" dirty="0" smtClean="0">
                <a:latin typeface="Baskerville Old Face" pitchFamily="18" charset="0"/>
              </a:rPr>
              <a:t> passes </a:t>
            </a:r>
            <a:r>
              <a:rPr lang="fr-FR" dirty="0" err="1" smtClean="0">
                <a:latin typeface="Baskerville Old Face" pitchFamily="18" charset="0"/>
              </a:rPr>
              <a:t>through</a:t>
            </a:r>
            <a:r>
              <a:rPr lang="fr-FR" dirty="0" smtClean="0">
                <a:latin typeface="Baskerville Old Face" pitchFamily="18" charset="0"/>
              </a:rPr>
              <a:t> pure air, the </a:t>
            </a:r>
            <a:r>
              <a:rPr lang="fr-FR" dirty="0" err="1" smtClean="0">
                <a:latin typeface="Baskerville Old Face" pitchFamily="18" charset="0"/>
              </a:rPr>
              <a:t>beam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is</a:t>
            </a:r>
            <a:r>
              <a:rPr lang="fr-FR" dirty="0" smtClean="0">
                <a:latin typeface="Baskerville Old Face" pitchFamily="18" charset="0"/>
              </a:rPr>
              <a:t> invisible.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When</a:t>
            </a:r>
            <a:r>
              <a:rPr lang="fr-FR" dirty="0" smtClean="0">
                <a:latin typeface="Baskerville Old Face" pitchFamily="18" charset="0"/>
              </a:rPr>
              <a:t> the </a:t>
            </a:r>
            <a:r>
              <a:rPr lang="fr-FR" dirty="0" err="1" smtClean="0">
                <a:latin typeface="Baskerville Old Face" pitchFamily="18" charset="0"/>
              </a:rPr>
              <a:t>beam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is</a:t>
            </a:r>
            <a:r>
              <a:rPr lang="fr-FR" dirty="0" smtClean="0">
                <a:latin typeface="Baskerville Old Face" pitchFamily="18" charset="0"/>
              </a:rPr>
              <a:t> visible, </a:t>
            </a:r>
            <a:r>
              <a:rPr lang="fr-FR" dirty="0" err="1" smtClean="0">
                <a:latin typeface="Baskerville Old Face" pitchFamily="18" charset="0"/>
              </a:rPr>
              <a:t>this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is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because</a:t>
            </a:r>
            <a:r>
              <a:rPr lang="fr-FR" dirty="0" smtClean="0">
                <a:latin typeface="Baskerville Old Face" pitchFamily="18" charset="0"/>
              </a:rPr>
              <a:t> the </a:t>
            </a:r>
            <a:r>
              <a:rPr lang="fr-FR" dirty="0" err="1" smtClean="0">
                <a:latin typeface="Baskerville Old Face" pitchFamily="18" charset="0"/>
              </a:rPr>
              <a:t>beam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is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diffracted</a:t>
            </a:r>
            <a:r>
              <a:rPr lang="fr-FR" dirty="0" smtClean="0">
                <a:latin typeface="Baskerville Old Face" pitchFamily="18" charset="0"/>
              </a:rPr>
              <a:t> onto </a:t>
            </a:r>
            <a:r>
              <a:rPr lang="fr-FR" dirty="0" err="1" smtClean="0">
                <a:latin typeface="Baskerville Old Face" pitchFamily="18" charset="0"/>
              </a:rPr>
              <a:t>particles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along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its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path</a:t>
            </a:r>
            <a:r>
              <a:rPr lang="fr-FR" dirty="0" smtClean="0">
                <a:latin typeface="Baskerville Old Face" pitchFamily="18" charset="0"/>
              </a:rPr>
              <a:t>. </a:t>
            </a:r>
          </a:p>
        </p:txBody>
      </p:sp>
      <p:pic>
        <p:nvPicPr>
          <p:cNvPr id="5" name="Image 4" descr="C:\Users\pc\AppData\Local\Microsoft\Windows\Temporary Internet Files\Content.Word\20160424_062745.jpg"/>
          <p:cNvPicPr/>
          <p:nvPr/>
        </p:nvPicPr>
        <p:blipFill>
          <a:blip r:embed="rId3" cstate="print">
            <a:lum bright="10000" contrast="40000"/>
          </a:blip>
          <a:srcRect/>
          <a:stretch>
            <a:fillRect/>
          </a:stretch>
        </p:blipFill>
        <p:spPr bwMode="auto">
          <a:xfrm>
            <a:off x="323528" y="3573016"/>
            <a:ext cx="3966143" cy="2730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 descr="C:\Users\pc\AppData\Local\Microsoft\Windows\Temporary Internet Files\Content.Word\20160424_063729.jpg"/>
          <p:cNvPicPr/>
          <p:nvPr/>
        </p:nvPicPr>
        <p:blipFill>
          <a:blip r:embed="rId4" cstate="print">
            <a:lum bright="10000" contrast="40000"/>
          </a:blip>
          <a:srcRect/>
          <a:stretch>
            <a:fillRect/>
          </a:stretch>
        </p:blipFill>
        <p:spPr bwMode="auto">
          <a:xfrm>
            <a:off x="4211960" y="3429000"/>
            <a:ext cx="4682704" cy="2633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971600" y="1556792"/>
            <a:ext cx="72458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000" b="1" u="sng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Size</a:t>
            </a:r>
            <a:r>
              <a:rPr lang="fr-FR" sz="20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’s</a:t>
            </a:r>
            <a:r>
              <a:rPr lang="fr-FR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 </a:t>
            </a:r>
            <a:r>
              <a:rPr lang="fr-FR" sz="20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sensor</a:t>
            </a:r>
            <a:r>
              <a:rPr lang="fr-FR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 : Probe fine </a:t>
            </a:r>
            <a:r>
              <a:rPr lang="fr-FR" sz="20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particle</a:t>
            </a:r>
            <a:r>
              <a:rPr lang="fr-FR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 detector  (PFD)</a:t>
            </a:r>
            <a:endParaRPr lang="fr-FR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217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pc\Documents\9765537-un-scientifique-tenant-une-boite-de-petri-avec-des-cellules-de-bacteries-et-de-virus.jpg"/>
          <p:cNvPicPr>
            <a:picLocks noChangeAspect="1" noChangeArrowheads="1"/>
          </p:cNvPicPr>
          <p:nvPr/>
        </p:nvPicPr>
        <p:blipFill>
          <a:blip r:embed="rId2" cstate="print">
            <a:lum bright="30000" contrast="-20000"/>
          </a:blip>
          <a:srcRect/>
          <a:stretch>
            <a:fillRect/>
          </a:stretch>
        </p:blipFill>
        <p:spPr bwMode="auto">
          <a:xfrm>
            <a:off x="20324" y="0"/>
            <a:ext cx="9123676" cy="6858000"/>
          </a:xfrm>
          <a:prstGeom prst="rect">
            <a:avLst/>
          </a:prstGeom>
          <a:noFill/>
        </p:spPr>
      </p:pic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5536" y="1865003"/>
            <a:ext cx="345638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dirty="0" err="1" smtClean="0">
              <a:latin typeface="Baskerville Old Face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fr-FR" dirty="0" smtClean="0">
                <a:latin typeface="Baskerville Old Face" pitchFamily="18" charset="0"/>
              </a:rPr>
              <a:t>PM10</a:t>
            </a:r>
            <a:r>
              <a:rPr lang="fr-FR" dirty="0" smtClean="0">
                <a:latin typeface="Baskerville Old Face" pitchFamily="18" charset="0"/>
              </a:rPr>
              <a:t> </a:t>
            </a:r>
            <a:r>
              <a:rPr lang="fr-FR" sz="1200" dirty="0" smtClean="0">
                <a:latin typeface="Baskerville Old Face" pitchFamily="18" charset="0"/>
              </a:rPr>
              <a:t>(PM10 </a:t>
            </a:r>
            <a:r>
              <a:rPr lang="fr-FR" sz="1200" dirty="0" err="1" smtClean="0">
                <a:latin typeface="Baskerville Old Face" pitchFamily="18" charset="0"/>
              </a:rPr>
              <a:t>is</a:t>
            </a:r>
            <a:r>
              <a:rPr lang="fr-FR" sz="1200" dirty="0" smtClean="0">
                <a:latin typeface="Baskerville Old Face" pitchFamily="18" charset="0"/>
              </a:rPr>
              <a:t> </a:t>
            </a:r>
            <a:r>
              <a:rPr lang="fr-FR" sz="1200" dirty="0" err="1" smtClean="0">
                <a:latin typeface="Baskerville Old Face" pitchFamily="18" charset="0"/>
              </a:rPr>
              <a:t>particulate</a:t>
            </a:r>
            <a:r>
              <a:rPr lang="fr-FR" sz="1200" dirty="0" smtClean="0">
                <a:latin typeface="Baskerville Old Face" pitchFamily="18" charset="0"/>
              </a:rPr>
              <a:t> </a:t>
            </a:r>
            <a:r>
              <a:rPr lang="fr-FR" sz="1200" dirty="0" err="1" smtClean="0">
                <a:latin typeface="Baskerville Old Face" pitchFamily="18" charset="0"/>
              </a:rPr>
              <a:t>matter</a:t>
            </a:r>
            <a:r>
              <a:rPr lang="fr-FR" sz="1200" dirty="0" smtClean="0">
                <a:latin typeface="Baskerville Old Face" pitchFamily="18" charset="0"/>
              </a:rPr>
              <a:t> </a:t>
            </a:r>
            <a:r>
              <a:rPr lang="fr-FR" sz="1200" dirty="0" err="1" smtClean="0">
                <a:latin typeface="Baskerville Old Face" pitchFamily="18" charset="0"/>
              </a:rPr>
              <a:t>with</a:t>
            </a:r>
            <a:r>
              <a:rPr lang="fr-FR" sz="1200" dirty="0" smtClean="0">
                <a:latin typeface="Baskerville Old Face" pitchFamily="18" charset="0"/>
              </a:rPr>
              <a:t> a </a:t>
            </a:r>
            <a:r>
              <a:rPr lang="fr-FR" sz="1200" dirty="0" err="1" smtClean="0">
                <a:latin typeface="Baskerville Old Face" pitchFamily="18" charset="0"/>
              </a:rPr>
              <a:t>mean</a:t>
            </a:r>
            <a:r>
              <a:rPr lang="fr-FR" sz="1200" dirty="0" smtClean="0">
                <a:latin typeface="Baskerville Old Face" pitchFamily="18" charset="0"/>
              </a:rPr>
              <a:t> </a:t>
            </a:r>
            <a:r>
              <a:rPr lang="fr-FR" sz="1200" dirty="0" err="1" smtClean="0">
                <a:latin typeface="Baskerville Old Face" pitchFamily="18" charset="0"/>
              </a:rPr>
              <a:t>aerodynamic</a:t>
            </a:r>
            <a:r>
              <a:rPr lang="fr-FR" sz="1200" dirty="0" smtClean="0">
                <a:latin typeface="Baskerville Old Face" pitchFamily="18" charset="0"/>
              </a:rPr>
              <a:t> </a:t>
            </a:r>
            <a:r>
              <a:rPr lang="fr-FR" sz="1200" dirty="0" err="1" smtClean="0">
                <a:latin typeface="Baskerville Old Face" pitchFamily="18" charset="0"/>
              </a:rPr>
              <a:t>diameter</a:t>
            </a:r>
            <a:r>
              <a:rPr lang="fr-FR" sz="1200" dirty="0" smtClean="0">
                <a:latin typeface="Baskerville Old Face" pitchFamily="18" charset="0"/>
              </a:rPr>
              <a:t> of 10 </a:t>
            </a:r>
            <a:r>
              <a:rPr lang="fr-FR" sz="1200" dirty="0" err="1" smtClean="0">
                <a:latin typeface="Baskerville Old Face" pitchFamily="18" charset="0"/>
              </a:rPr>
              <a:t>μm</a:t>
            </a:r>
            <a:r>
              <a:rPr lang="fr-FR" sz="1200" dirty="0" smtClean="0">
                <a:latin typeface="Baskerville Old Face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fr-FR" sz="1200" dirty="0" smtClean="0">
              <a:latin typeface="Baskerville Old Face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Baskerville Old Face" pitchFamily="18" charset="0"/>
              </a:rPr>
              <a:t>-Inhalable </a:t>
            </a:r>
            <a:r>
              <a:rPr lang="fr-FR" dirty="0" err="1" smtClean="0">
                <a:latin typeface="Baskerville Old Face" pitchFamily="18" charset="0"/>
              </a:rPr>
              <a:t>particle</a:t>
            </a:r>
            <a:r>
              <a:rPr lang="fr-FR" dirty="0" smtClean="0">
                <a:latin typeface="Baskerville Old Face" pitchFamily="18" charset="0"/>
              </a:rPr>
              <a:t> : </a:t>
            </a:r>
            <a:r>
              <a:rPr lang="fr-FR" dirty="0" err="1" smtClean="0">
                <a:latin typeface="Baskerville Old Face" pitchFamily="18" charset="0"/>
              </a:rPr>
              <a:t>between</a:t>
            </a:r>
            <a:r>
              <a:rPr lang="fr-FR" dirty="0" smtClean="0">
                <a:latin typeface="Baskerville Old Face" pitchFamily="18" charset="0"/>
              </a:rPr>
              <a:t> 2.5 and 10 microns </a:t>
            </a:r>
            <a:r>
              <a:rPr lang="fr-FR" sz="1200" dirty="0" smtClean="0">
                <a:latin typeface="Baskerville Old Face" pitchFamily="18" charset="0"/>
              </a:rPr>
              <a:t>(</a:t>
            </a:r>
            <a:r>
              <a:rPr lang="fr-FR" sz="1200" dirty="0" err="1" smtClean="0">
                <a:latin typeface="Baskerville Old Face" pitchFamily="18" charset="0"/>
              </a:rPr>
              <a:t>dusty</a:t>
            </a:r>
            <a:r>
              <a:rPr lang="fr-FR" sz="1200" dirty="0" smtClean="0">
                <a:latin typeface="Baskerville Old Face" pitchFamily="18" charset="0"/>
              </a:rPr>
              <a:t> </a:t>
            </a:r>
            <a:r>
              <a:rPr lang="fr-FR" sz="1200" dirty="0" smtClean="0">
                <a:latin typeface="Baskerville Old Face" pitchFamily="18" charset="0"/>
              </a:rPr>
              <a:t>industries</a:t>
            </a:r>
            <a:r>
              <a:rPr lang="fr-FR" sz="1200" dirty="0" smtClean="0">
                <a:latin typeface="Baskerville Old Face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200" dirty="0" smtClean="0">
              <a:latin typeface="Baskerville Old Face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Baskerville Old Face" pitchFamily="18" charset="0"/>
              </a:rPr>
              <a:t>-PM2.5 ; Fine </a:t>
            </a:r>
            <a:r>
              <a:rPr lang="fr-FR" dirty="0" err="1" smtClean="0">
                <a:latin typeface="Baskerville Old Face" pitchFamily="18" charset="0"/>
              </a:rPr>
              <a:t>particles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with</a:t>
            </a:r>
            <a:r>
              <a:rPr lang="fr-FR" dirty="0" smtClean="0">
                <a:latin typeface="Baskerville Old Face" pitchFamily="18" charset="0"/>
              </a:rPr>
              <a:t> a </a:t>
            </a:r>
            <a:r>
              <a:rPr lang="fr-FR" dirty="0" err="1" smtClean="0">
                <a:latin typeface="Baskerville Old Face" pitchFamily="18" charset="0"/>
              </a:rPr>
              <a:t>diameter</a:t>
            </a:r>
            <a:r>
              <a:rPr lang="fr-FR" dirty="0" smtClean="0">
                <a:latin typeface="Baskerville Old Face" pitchFamily="18" charset="0"/>
              </a:rPr>
              <a:t> of 2.5 </a:t>
            </a:r>
            <a:r>
              <a:rPr lang="fr-FR" dirty="0" err="1" smtClean="0">
                <a:latin typeface="Baskerville Old Face" pitchFamily="18" charset="0"/>
              </a:rPr>
              <a:t>μm</a:t>
            </a:r>
            <a:r>
              <a:rPr lang="fr-FR" dirty="0" smtClean="0">
                <a:latin typeface="Baskerville Old Face" pitchFamily="18" charset="0"/>
              </a:rPr>
              <a:t> or </a:t>
            </a:r>
            <a:r>
              <a:rPr lang="fr-FR" dirty="0" err="1" smtClean="0">
                <a:latin typeface="Baskerville Old Face" pitchFamily="18" charset="0"/>
              </a:rPr>
              <a:t>less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sz="1200" dirty="0" smtClean="0">
                <a:latin typeface="Baskerville Old Face" pitchFamily="18" charset="0"/>
              </a:rPr>
              <a:t>( </a:t>
            </a:r>
            <a:r>
              <a:rPr lang="fr-FR" sz="1200" dirty="0" err="1" smtClean="0">
                <a:latin typeface="Baskerville Old Face" pitchFamily="18" charset="0"/>
              </a:rPr>
              <a:t>smoke</a:t>
            </a:r>
            <a:r>
              <a:rPr lang="fr-FR" sz="1200" dirty="0" smtClean="0">
                <a:latin typeface="Baskerville Old Face" pitchFamily="18" charset="0"/>
              </a:rPr>
              <a:t> </a:t>
            </a:r>
            <a:r>
              <a:rPr lang="fr-FR" sz="1200" dirty="0" smtClean="0">
                <a:latin typeface="Baskerville Old Face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200" dirty="0" smtClean="0">
              <a:latin typeface="Baskerville Old Face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dirty="0" smtClean="0">
                <a:latin typeface="Baskerville Old Face" pitchFamily="18" charset="0"/>
              </a:rPr>
              <a:t>PM 1, </a:t>
            </a:r>
            <a:r>
              <a:rPr lang="fr-FR" dirty="0" err="1" smtClean="0">
                <a:latin typeface="Baskerville Old Face" pitchFamily="18" charset="0"/>
              </a:rPr>
              <a:t>very</a:t>
            </a:r>
            <a:r>
              <a:rPr lang="fr-FR" dirty="0" smtClean="0">
                <a:latin typeface="Baskerville Old Face" pitchFamily="18" charset="0"/>
              </a:rPr>
              <a:t> fine, </a:t>
            </a:r>
            <a:r>
              <a:rPr lang="fr-FR" dirty="0" smtClean="0">
                <a:latin typeface="Baskerville Old Face" pitchFamily="18" charset="0"/>
              </a:rPr>
              <a:t>the </a:t>
            </a:r>
            <a:r>
              <a:rPr lang="fr-FR" dirty="0" err="1" smtClean="0">
                <a:latin typeface="Baskerville Old Face" pitchFamily="18" charset="0"/>
              </a:rPr>
              <a:t>include</a:t>
            </a:r>
            <a:r>
              <a:rPr lang="fr-FR" dirty="0" smtClean="0">
                <a:latin typeface="Baskerville Old Face" pitchFamily="18" charset="0"/>
              </a:rPr>
              <a:t> ultrafine </a:t>
            </a:r>
            <a:r>
              <a:rPr lang="fr-FR" dirty="0" err="1" smtClean="0">
                <a:latin typeface="Baskerville Old Face" pitchFamily="18" charset="0"/>
              </a:rPr>
              <a:t>particles</a:t>
            </a:r>
            <a:r>
              <a:rPr lang="fr-FR" dirty="0" smtClean="0">
                <a:latin typeface="Baskerville Old Face" pitchFamily="18" charset="0"/>
              </a:rPr>
              <a:t>, </a:t>
            </a:r>
            <a:r>
              <a:rPr lang="fr-FR" dirty="0" err="1" smtClean="0">
                <a:latin typeface="Baskerville Old Face" pitchFamily="18" charset="0"/>
              </a:rPr>
              <a:t>most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hazardous</a:t>
            </a:r>
            <a:r>
              <a:rPr lang="fr-FR" dirty="0" smtClean="0">
                <a:latin typeface="Baskerville Old Face" pitchFamily="18" charset="0"/>
              </a:rPr>
              <a:t> for </a:t>
            </a:r>
            <a:r>
              <a:rPr lang="fr-FR" dirty="0" err="1" smtClean="0">
                <a:latin typeface="Baskerville Old Face" pitchFamily="18" charset="0"/>
              </a:rPr>
              <a:t>health</a:t>
            </a:r>
            <a:r>
              <a:rPr lang="fr-FR" dirty="0" smtClean="0">
                <a:latin typeface="Baskerville Old Face" pitchFamily="18" charset="0"/>
              </a:rPr>
              <a:t> (</a:t>
            </a:r>
            <a:r>
              <a:rPr lang="fr-FR" dirty="0" err="1" smtClean="0">
                <a:latin typeface="Baskerville Old Face" pitchFamily="18" charset="0"/>
              </a:rPr>
              <a:t>such</a:t>
            </a:r>
            <a:r>
              <a:rPr lang="fr-FR" dirty="0" smtClean="0">
                <a:latin typeface="Baskerville Old Face" pitchFamily="18" charset="0"/>
              </a:rPr>
              <a:t> as </a:t>
            </a:r>
            <a:r>
              <a:rPr lang="fr-FR" dirty="0" err="1" smtClean="0">
                <a:latin typeface="Baskerville Old Face" pitchFamily="18" charset="0"/>
              </a:rPr>
              <a:t>viruses</a:t>
            </a:r>
            <a:r>
              <a:rPr lang="fr-FR" dirty="0" smtClean="0">
                <a:latin typeface="Baskerville Old Face" pitchFamily="18" charset="0"/>
              </a:rPr>
              <a:t>)</a:t>
            </a:r>
          </a:p>
        </p:txBody>
      </p:sp>
      <p:pic>
        <p:nvPicPr>
          <p:cNvPr id="4" name="Image 3" descr="https://upload.wikimedia.org/wikipedia/en/thumb/d/df/Airborne-particulate-size-chart.svg/400px-Airborne-particulate-size-chart.svg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04664"/>
            <a:ext cx="5094297" cy="6192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pc\Documents\9765537-un-scientifique-tenant-une-boite-de-petri-avec-des-cellules-de-bacteries-et-de-virus.jpg"/>
          <p:cNvPicPr>
            <a:picLocks noChangeAspect="1" noChangeArrowheads="1"/>
          </p:cNvPicPr>
          <p:nvPr/>
        </p:nvPicPr>
        <p:blipFill>
          <a:blip r:embed="rId2" cstate="print">
            <a:lum bright="30000" contrast="-20000"/>
          </a:blip>
          <a:srcRect/>
          <a:stretch>
            <a:fillRect/>
          </a:stretch>
        </p:blipFill>
        <p:spPr bwMode="auto">
          <a:xfrm>
            <a:off x="20324" y="0"/>
            <a:ext cx="9123676" cy="6858000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23528" y="1245457"/>
            <a:ext cx="820891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3600" b="1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Type ’s </a:t>
            </a:r>
            <a:r>
              <a:rPr lang="fr-FR" sz="3600" b="1" i="1" u="sng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sensor</a:t>
            </a:r>
            <a:r>
              <a:rPr lang="fr-FR" sz="3600" b="1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: Influenza </a:t>
            </a:r>
            <a:r>
              <a:rPr lang="fr-FR" sz="3600" b="1" i="1" u="sng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Viruses</a:t>
            </a:r>
            <a:endParaRPr lang="fr-FR" sz="3600" b="1" i="1" u="sng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Baskerville Old Fac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b="1" u="sng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Biopatch</a:t>
            </a:r>
            <a:r>
              <a:rPr lang="fr-FR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 : </a:t>
            </a:r>
            <a:r>
              <a:rPr lang="fr-FR" b="1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Sensor</a:t>
            </a:r>
            <a:r>
              <a:rPr lang="fr-FR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 </a:t>
            </a:r>
            <a:r>
              <a:rPr lang="fr-FR" b="1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IgA</a:t>
            </a:r>
            <a:r>
              <a:rPr lang="fr-FR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fr-FR" b="1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present</a:t>
            </a:r>
            <a:r>
              <a:rPr lang="fr-FR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in </a:t>
            </a:r>
            <a:r>
              <a:rPr lang="fr-FR" b="1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sweat</a:t>
            </a:r>
            <a:r>
              <a:rPr lang="fr-FR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 </a:t>
            </a:r>
            <a:r>
              <a:rPr lang="fr-FR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 smtClean="0">
              <a:solidFill>
                <a:schemeClr val="tx2">
                  <a:lumMod val="75000"/>
                </a:schemeClr>
              </a:solidFill>
              <a:latin typeface="Baskerville Old Face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Baskerville Old Face" pitchFamily="18" charset="0"/>
              </a:rPr>
              <a:t>A </a:t>
            </a:r>
            <a:r>
              <a:rPr lang="fr-FR" dirty="0" err="1" smtClean="0">
                <a:latin typeface="Baskerville Old Face" pitchFamily="18" charset="0"/>
              </a:rPr>
              <a:t>rapid</a:t>
            </a:r>
            <a:r>
              <a:rPr lang="fr-FR" dirty="0" smtClean="0">
                <a:latin typeface="Baskerville Old Face" pitchFamily="18" charset="0"/>
              </a:rPr>
              <a:t> test </a:t>
            </a:r>
            <a:r>
              <a:rPr lang="fr-FR" dirty="0" err="1" smtClean="0">
                <a:latin typeface="Baskerville Old Face" pitchFamily="18" charset="0"/>
              </a:rPr>
              <a:t>based</a:t>
            </a:r>
            <a:r>
              <a:rPr lang="fr-FR" dirty="0" smtClean="0">
                <a:latin typeface="Baskerville Old Face" pitchFamily="18" charset="0"/>
              </a:rPr>
              <a:t> on the </a:t>
            </a:r>
            <a:r>
              <a:rPr lang="fr-FR" dirty="0" err="1" smtClean="0">
                <a:latin typeface="Baskerville Old Face" pitchFamily="18" charset="0"/>
              </a:rPr>
              <a:t>principle</a:t>
            </a:r>
            <a:r>
              <a:rPr lang="fr-FR" dirty="0" smtClean="0">
                <a:latin typeface="Baskerville Old Face" pitchFamily="18" charset="0"/>
              </a:rPr>
              <a:t> of an ELISA for </a:t>
            </a:r>
            <a:r>
              <a:rPr lang="fr-FR" dirty="0" err="1" smtClean="0">
                <a:latin typeface="Baskerville Old Face" pitchFamily="18" charset="0"/>
              </a:rPr>
              <a:t>detecting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smtClean="0">
                <a:latin typeface="Baskerville Old Face" pitchFamily="18" charset="0"/>
              </a:rPr>
              <a:t>the </a:t>
            </a:r>
            <a:r>
              <a:rPr lang="fr-FR" dirty="0" err="1" smtClean="0">
                <a:latin typeface="Baskerville Old Face" pitchFamily="18" charset="0"/>
              </a:rPr>
              <a:t>presence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antibodies</a:t>
            </a:r>
            <a:r>
              <a:rPr lang="fr-FR" dirty="0" smtClean="0">
                <a:latin typeface="Baskerville Old Face" pitchFamily="18" charset="0"/>
              </a:rPr>
              <a:t> (</a:t>
            </a:r>
            <a:r>
              <a:rPr lang="fr-FR" dirty="0" err="1" smtClean="0">
                <a:latin typeface="Baskerville Old Face" pitchFamily="18" charset="0"/>
              </a:rPr>
              <a:t>IgA</a:t>
            </a:r>
            <a:r>
              <a:rPr lang="fr-FR" dirty="0" smtClean="0">
                <a:latin typeface="Baskerville Old Face" pitchFamily="18" charset="0"/>
              </a:rPr>
              <a:t>) </a:t>
            </a:r>
            <a:r>
              <a:rPr lang="fr-FR" dirty="0" err="1" smtClean="0">
                <a:latin typeface="Baskerville Old Face" pitchFamily="18" charset="0"/>
              </a:rPr>
              <a:t>produced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smtClean="0">
                <a:latin typeface="Baskerville Old Face" pitchFamily="18" charset="0"/>
              </a:rPr>
              <a:t>in the </a:t>
            </a:r>
            <a:r>
              <a:rPr lang="fr-FR" dirty="0" err="1" smtClean="0">
                <a:latin typeface="Baskerville Old Face" pitchFamily="18" charset="0"/>
              </a:rPr>
              <a:t>sweat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smtClean="0">
                <a:latin typeface="Baskerville Old Face" pitchFamily="18" charset="0"/>
              </a:rPr>
              <a:t>once body </a:t>
            </a:r>
            <a:r>
              <a:rPr lang="fr-FR" dirty="0" err="1" smtClean="0">
                <a:latin typeface="Baskerville Old Face" pitchFamily="18" charset="0"/>
              </a:rPr>
              <a:t>is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infected</a:t>
            </a:r>
            <a:endParaRPr lang="fr-FR" dirty="0" smtClean="0">
              <a:latin typeface="Baskerville Old Face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Baskerville Old Face" pitchFamily="18" charset="0"/>
              </a:rPr>
              <a:t/>
            </a:r>
            <a:br>
              <a:rPr lang="fr-FR" dirty="0" smtClean="0">
                <a:latin typeface="Baskerville Old Face" pitchFamily="18" charset="0"/>
              </a:rPr>
            </a:br>
            <a:r>
              <a:rPr lang="fr-FR" dirty="0" smtClean="0">
                <a:latin typeface="Baskerville Old Face" pitchFamily="18" charset="0"/>
              </a:rPr>
              <a:t/>
            </a:r>
            <a:br>
              <a:rPr lang="fr-FR" dirty="0" smtClean="0">
                <a:latin typeface="Baskerville Old Face" pitchFamily="18" charset="0"/>
              </a:rPr>
            </a:br>
            <a:endParaRPr lang="fr-FR" dirty="0" smtClean="0">
              <a:latin typeface="Baskerville Old Face" pitchFamily="18" charset="0"/>
            </a:endParaRPr>
          </a:p>
          <a:p>
            <a:r>
              <a:rPr lang="fr-FR" dirty="0" smtClean="0">
                <a:latin typeface="Baskerville Old Face" pitchFamily="18" charset="0"/>
              </a:rPr>
              <a:t>It uses </a:t>
            </a:r>
            <a:r>
              <a:rPr lang="fr-FR" dirty="0" smtClean="0">
                <a:latin typeface="Baskerville Old Face" pitchFamily="18" charset="0"/>
              </a:rPr>
              <a:t>the </a:t>
            </a:r>
            <a:r>
              <a:rPr lang="fr-FR" dirty="0" err="1" smtClean="0">
                <a:latin typeface="Baskerville Old Face" pitchFamily="18" charset="0"/>
              </a:rPr>
              <a:t>same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smtClean="0">
                <a:latin typeface="Baskerville Old Face" pitchFamily="18" charset="0"/>
              </a:rPr>
              <a:t>Ag (</a:t>
            </a:r>
            <a:r>
              <a:rPr lang="fr-FR" dirty="0" err="1" smtClean="0">
                <a:latin typeface="Baskerville Old Face" pitchFamily="18" charset="0"/>
              </a:rPr>
              <a:t>exp</a:t>
            </a:r>
            <a:r>
              <a:rPr lang="fr-FR" dirty="0" smtClean="0">
                <a:latin typeface="Baskerville Old Face" pitchFamily="18" charset="0"/>
              </a:rPr>
              <a:t> :H1) </a:t>
            </a:r>
            <a:r>
              <a:rPr lang="fr-FR" dirty="0" err="1" smtClean="0">
                <a:latin typeface="Baskerville Old Face" pitchFamily="18" charset="0"/>
              </a:rPr>
              <a:t>that</a:t>
            </a:r>
            <a:r>
              <a:rPr lang="fr-FR" dirty="0" smtClean="0">
                <a:latin typeface="Baskerville Old Face" pitchFamily="18" charset="0"/>
              </a:rPr>
              <a:t> gave </a:t>
            </a:r>
            <a:r>
              <a:rPr lang="fr-FR" dirty="0" err="1" smtClean="0">
                <a:latin typeface="Baskerville Old Face" pitchFamily="18" charset="0"/>
              </a:rPr>
              <a:t>birth</a:t>
            </a:r>
            <a:r>
              <a:rPr lang="fr-FR" dirty="0" smtClean="0">
                <a:latin typeface="Baskerville Old Face" pitchFamily="18" charset="0"/>
              </a:rPr>
              <a:t> to the </a:t>
            </a:r>
            <a:r>
              <a:rPr lang="fr-FR" dirty="0" err="1" smtClean="0">
                <a:latin typeface="Baskerville Old Face" pitchFamily="18" charset="0"/>
              </a:rPr>
              <a:t>Ac</a:t>
            </a:r>
            <a:r>
              <a:rPr lang="fr-FR" dirty="0" smtClean="0">
                <a:latin typeface="Baskerville Old Face" pitchFamily="18" charset="0"/>
              </a:rPr>
              <a:t>.</a:t>
            </a:r>
          </a:p>
          <a:p>
            <a:pPr lvl="0"/>
            <a:r>
              <a:rPr lang="fr-FR" dirty="0" smtClean="0">
                <a:latin typeface="Baskerville Old Face" pitchFamily="18" charset="0"/>
              </a:rPr>
              <a:t>It looks for </a:t>
            </a:r>
            <a:r>
              <a:rPr lang="fr-FR" dirty="0" err="1" smtClean="0">
                <a:latin typeface="Baskerville Old Face" pitchFamily="18" charset="0"/>
              </a:rPr>
              <a:t>IgA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anti-HA</a:t>
            </a:r>
            <a:endParaRPr lang="fr-FR" dirty="0" smtClean="0">
              <a:latin typeface="Baskerville Old Face" pitchFamily="18" charset="0"/>
            </a:endParaRPr>
          </a:p>
          <a:p>
            <a:endParaRPr lang="fr-FR" dirty="0" smtClean="0">
              <a:latin typeface="Baskerville Old Face" pitchFamily="18" charset="0"/>
            </a:endParaRPr>
          </a:p>
          <a:p>
            <a:endParaRPr lang="fr-FR" dirty="0" smtClean="0">
              <a:latin typeface="Baskerville Old Face" pitchFamily="18" charset="0"/>
            </a:endParaRPr>
          </a:p>
          <a:p>
            <a:r>
              <a:rPr lang="fr-FR" dirty="0" smtClean="0">
                <a:latin typeface="Baskerville Old Face" pitchFamily="18" charset="0"/>
              </a:rPr>
              <a:t> a positive </a:t>
            </a:r>
            <a:r>
              <a:rPr lang="fr-FR" dirty="0" err="1" smtClean="0">
                <a:latin typeface="Baskerville Old Face" pitchFamily="18" charset="0"/>
              </a:rPr>
              <a:t>resultat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smtClean="0">
                <a:latin typeface="Baskerville Old Face" pitchFamily="18" charset="0"/>
              </a:rPr>
              <a:t>: </a:t>
            </a:r>
            <a:r>
              <a:rPr lang="fr-FR" dirty="0" err="1" smtClean="0">
                <a:latin typeface="Baskerville Old Face" pitchFamily="18" charset="0"/>
              </a:rPr>
              <a:t>colored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smtClean="0">
                <a:latin typeface="Baskerville Old Face" pitchFamily="18" charset="0"/>
              </a:rPr>
              <a:t>bands (</a:t>
            </a:r>
            <a:r>
              <a:rPr lang="fr-FR" dirty="0" err="1" smtClean="0">
                <a:latin typeface="Baskerville Old Face" pitchFamily="18" charset="0"/>
              </a:rPr>
              <a:t>red</a:t>
            </a:r>
            <a:r>
              <a:rPr lang="fr-FR" dirty="0" smtClean="0">
                <a:latin typeface="Baskerville Old Face" pitchFamily="18" charset="0"/>
              </a:rPr>
              <a:t>) </a:t>
            </a:r>
            <a:r>
              <a:rPr lang="fr-FR" dirty="0" err="1" smtClean="0">
                <a:latin typeface="Baskerville Old Face" pitchFamily="18" charset="0"/>
              </a:rPr>
              <a:t>appeared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after</a:t>
            </a:r>
            <a:r>
              <a:rPr lang="fr-FR" dirty="0" smtClean="0">
                <a:latin typeface="Baskerville Old Face" pitchFamily="18" charset="0"/>
              </a:rPr>
              <a:t> 5 to 10 </a:t>
            </a:r>
            <a:r>
              <a:rPr lang="fr-FR" dirty="0" smtClean="0">
                <a:latin typeface="Baskerville Old Face" pitchFamily="18" charset="0"/>
              </a:rPr>
              <a:t>minutes</a:t>
            </a:r>
            <a:endParaRPr lang="fr-FR" dirty="0" smtClean="0">
              <a:latin typeface="Baskerville Old Face" pitchFamily="18" charset="0"/>
            </a:endParaRPr>
          </a:p>
        </p:txBody>
      </p:sp>
      <p:pic>
        <p:nvPicPr>
          <p:cNvPr id="23556" name="Picture 4" descr="C:\Users\pc\Pictures\20160424_115056.jpg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/>
          <a:stretch>
            <a:fillRect/>
          </a:stretch>
        </p:blipFill>
        <p:spPr bwMode="auto">
          <a:xfrm>
            <a:off x="6399695" y="3429000"/>
            <a:ext cx="2744305" cy="15436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17" name="Picture 1" descr="C:\Users\pc\Pictures\20160424_1048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5589240"/>
            <a:ext cx="1511491" cy="850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c\Documents\9765537-un-scientifique-tenant-une-boite-de-petri-avec-des-cellules-de-bacteries-et-de-virus.jpg"/>
          <p:cNvPicPr>
            <a:picLocks noChangeAspect="1" noChangeArrowheads="1"/>
          </p:cNvPicPr>
          <p:nvPr/>
        </p:nvPicPr>
        <p:blipFill>
          <a:blip r:embed="rId2" cstate="print">
            <a:lum bright="30000" contrast="-20000"/>
          </a:blip>
          <a:srcRect/>
          <a:stretch>
            <a:fillRect/>
          </a:stretch>
        </p:blipFill>
        <p:spPr bwMode="auto">
          <a:xfrm>
            <a:off x="20324" y="0"/>
            <a:ext cx="9123676" cy="6858000"/>
          </a:xfrm>
          <a:prstGeom prst="rect">
            <a:avLst/>
          </a:prstGeom>
          <a:noFill/>
        </p:spPr>
      </p:pic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611560" y="757158"/>
            <a:ext cx="604867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fr-FR" sz="3600" b="1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Fever </a:t>
            </a:r>
            <a:r>
              <a:rPr lang="fr-FR" sz="3600" b="1" i="1" u="sng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Sensor</a:t>
            </a:r>
            <a:r>
              <a:rPr lang="fr-FR" sz="3600" b="1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: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endParaRPr lang="fr-FR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Baskerville Old Face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 </a:t>
            </a:r>
            <a:r>
              <a:rPr lang="fr-FR" dirty="0" smtClean="0">
                <a:latin typeface="Baskerville Old Face" pitchFamily="18" charset="0"/>
              </a:rPr>
              <a:t>A </a:t>
            </a:r>
            <a:r>
              <a:rPr lang="fr-FR" dirty="0" err="1" smtClean="0">
                <a:latin typeface="Baskerville Old Face" pitchFamily="18" charset="0"/>
              </a:rPr>
              <a:t>graphene</a:t>
            </a:r>
            <a:r>
              <a:rPr lang="fr-FR" dirty="0" smtClean="0">
                <a:latin typeface="Baskerville Old Face" pitchFamily="18" charset="0"/>
              </a:rPr>
              <a:t> plastic mixed </a:t>
            </a:r>
            <a:r>
              <a:rPr lang="fr-FR" dirty="0" err="1" smtClean="0">
                <a:latin typeface="Baskerville Old Face" pitchFamily="18" charset="0"/>
              </a:rPr>
              <a:t>with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crystal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liquid</a:t>
            </a:r>
            <a:r>
              <a:rPr lang="fr-FR" dirty="0" smtClean="0">
                <a:latin typeface="Baskerville Old Face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 smtClean="0">
              <a:latin typeface="Baskerville Old Face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latin typeface="Baskerville Old Face" pitchFamily="18" charset="0"/>
              </a:rPr>
              <a:t>This  </a:t>
            </a:r>
            <a:r>
              <a:rPr lang="fr-FR" dirty="0" err="1" smtClean="0">
                <a:latin typeface="Baskerville Old Face" pitchFamily="18" charset="0"/>
              </a:rPr>
              <a:t>thermosensor</a:t>
            </a:r>
            <a:r>
              <a:rPr lang="fr-FR" dirty="0" smtClean="0">
                <a:latin typeface="Baskerville Old Face" pitchFamily="18" charset="0"/>
              </a:rPr>
              <a:t>  once has </a:t>
            </a:r>
            <a:r>
              <a:rPr lang="fr-FR" dirty="0" err="1" smtClean="0">
                <a:latin typeface="Baskerville Old Face" pitchFamily="18" charset="0"/>
              </a:rPr>
              <a:t>detected</a:t>
            </a:r>
            <a:r>
              <a:rPr lang="fr-FR" dirty="0" smtClean="0">
                <a:latin typeface="Baskerville Old Face" pitchFamily="18" charset="0"/>
              </a:rPr>
              <a:t> a body </a:t>
            </a:r>
            <a:r>
              <a:rPr lang="fr-FR" dirty="0" err="1" smtClean="0">
                <a:latin typeface="Baskerville Old Face" pitchFamily="18" charset="0"/>
              </a:rPr>
              <a:t>temperature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superior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then</a:t>
            </a:r>
            <a:r>
              <a:rPr lang="fr-FR" dirty="0" smtClean="0">
                <a:latin typeface="Baskerville Old Face" pitchFamily="18" charset="0"/>
              </a:rPr>
              <a:t> 38 °c, the </a:t>
            </a:r>
            <a:r>
              <a:rPr lang="fr-FR" dirty="0" err="1" smtClean="0">
                <a:latin typeface="Baskerville Old Face" pitchFamily="18" charset="0"/>
              </a:rPr>
              <a:t>watch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will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be</a:t>
            </a:r>
            <a:r>
              <a:rPr lang="fr-FR" dirty="0" smtClean="0">
                <a:latin typeface="Baskerville Old Face" pitchFamily="18" charset="0"/>
              </a:rPr>
              <a:t> able to change </a:t>
            </a:r>
            <a:r>
              <a:rPr lang="fr-FR" dirty="0" err="1" smtClean="0">
                <a:latin typeface="Baskerville Old Face" pitchFamily="18" charset="0"/>
              </a:rPr>
              <a:t>its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color</a:t>
            </a:r>
            <a:r>
              <a:rPr lang="fr-FR" dirty="0" smtClean="0">
                <a:latin typeface="Baskerville Old Face" pitchFamily="18" charset="0"/>
              </a:rPr>
              <a:t> to </a:t>
            </a:r>
            <a:r>
              <a:rPr lang="fr-FR" dirty="0" err="1" smtClean="0">
                <a:latin typeface="Baskerville Old Face" pitchFamily="18" charset="0"/>
              </a:rPr>
              <a:t>red</a:t>
            </a:r>
            <a:r>
              <a:rPr lang="fr-FR" dirty="0" smtClean="0">
                <a:latin typeface="Baskerville Old Face" pitchFamily="18" charset="0"/>
              </a:rPr>
              <a:t> and the </a:t>
            </a:r>
            <a:r>
              <a:rPr lang="fr-FR" dirty="0" err="1" smtClean="0">
                <a:latin typeface="Baskerville Old Face" pitchFamily="18" charset="0"/>
              </a:rPr>
              <a:t>person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will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be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so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alarmed</a:t>
            </a:r>
            <a:r>
              <a:rPr lang="fr-FR" dirty="0" smtClean="0">
                <a:latin typeface="Baskerville Old Face" pitchFamily="18" charset="0"/>
              </a:rPr>
              <a:t> face </a:t>
            </a:r>
            <a:r>
              <a:rPr lang="fr-FR" dirty="0" err="1" smtClean="0">
                <a:latin typeface="Baskerville Old Face" pitchFamily="18" charset="0"/>
              </a:rPr>
              <a:t>this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febrile</a:t>
            </a:r>
            <a:r>
              <a:rPr lang="fr-FR" dirty="0" smtClean="0">
                <a:latin typeface="Baskerville Old Face" pitchFamily="18" charset="0"/>
              </a:rPr>
              <a:t> state.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latin typeface="Baskerville Old Face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Baskerville Old Face" pitchFamily="18" charset="0"/>
              </a:rPr>
              <a:t>Our </a:t>
            </a:r>
            <a:r>
              <a:rPr lang="fr-FR" dirty="0" err="1" smtClean="0">
                <a:latin typeface="Baskerville Old Face" pitchFamily="18" charset="0"/>
              </a:rPr>
              <a:t>project</a:t>
            </a:r>
            <a:r>
              <a:rPr lang="fr-FR" dirty="0" smtClean="0">
                <a:latin typeface="Baskerville Old Face" pitchFamily="18" charset="0"/>
              </a:rPr>
              <a:t> has one more </a:t>
            </a:r>
            <a:r>
              <a:rPr lang="fr-FR" dirty="0" err="1" smtClean="0">
                <a:latin typeface="Baskerville Old Face" pitchFamily="18" charset="0"/>
              </a:rPr>
              <a:t>benefit</a:t>
            </a:r>
            <a:r>
              <a:rPr lang="fr-FR" dirty="0" smtClean="0">
                <a:latin typeface="Baskerville Old Face" pitchFamily="18" charset="0"/>
              </a:rPr>
              <a:t> : an </a:t>
            </a:r>
            <a:r>
              <a:rPr lang="fr-FR" dirty="0" err="1" smtClean="0">
                <a:latin typeface="Baskerville Old Face" pitchFamily="18" charset="0"/>
              </a:rPr>
              <a:t>integrated</a:t>
            </a:r>
            <a:r>
              <a:rPr lang="fr-FR" dirty="0" smtClean="0">
                <a:latin typeface="Baskerville Old Face" pitchFamily="18" charset="0"/>
              </a:rPr>
              <a:t> box </a:t>
            </a:r>
            <a:r>
              <a:rPr lang="fr-FR" dirty="0" err="1" smtClean="0">
                <a:latin typeface="Baskerville Old Face" pitchFamily="18" charset="0"/>
              </a:rPr>
              <a:t>containing</a:t>
            </a:r>
            <a:r>
              <a:rPr lang="fr-FR" dirty="0" smtClean="0">
                <a:latin typeface="Baskerville Old Face" pitchFamily="18" charset="0"/>
              </a:rPr>
              <a:t> an </a:t>
            </a:r>
            <a:r>
              <a:rPr lang="fr-FR" dirty="0" err="1" smtClean="0">
                <a:latin typeface="Baskerville Old Face" pitchFamily="18" charset="0"/>
              </a:rPr>
              <a:t>antipyretic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pill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smtClean="0">
                <a:latin typeface="Baskerville Old Face" pitchFamily="18" charset="0"/>
              </a:rPr>
              <a:t>( </a:t>
            </a:r>
            <a:r>
              <a:rPr lang="fr-FR" dirty="0" smtClean="0">
                <a:latin typeface="Baskerville Old Face" pitchFamily="18" charset="0"/>
              </a:rPr>
              <a:t>1g) </a:t>
            </a:r>
            <a:r>
              <a:rPr lang="fr-FR" dirty="0" err="1" smtClean="0">
                <a:latin typeface="Baskerville Old Face" pitchFamily="18" charset="0"/>
              </a:rPr>
              <a:t>which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will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be</a:t>
            </a:r>
            <a:r>
              <a:rPr lang="fr-FR" dirty="0" smtClean="0">
                <a:latin typeface="Baskerville Old Face" pitchFamily="18" charset="0"/>
              </a:rPr>
              <a:t> </a:t>
            </a:r>
            <a:r>
              <a:rPr lang="fr-FR" dirty="0" err="1" smtClean="0">
                <a:latin typeface="Baskerville Old Face" pitchFamily="18" charset="0"/>
              </a:rPr>
              <a:t>easy</a:t>
            </a:r>
            <a:r>
              <a:rPr lang="fr-FR" dirty="0" smtClean="0">
                <a:latin typeface="Baskerville Old Face" pitchFamily="18" charset="0"/>
              </a:rPr>
              <a:t>-accessible, </a:t>
            </a:r>
            <a:r>
              <a:rPr lang="fr-FR" dirty="0" err="1" smtClean="0">
                <a:latin typeface="Baskerville Old Face" pitchFamily="18" charset="0"/>
              </a:rPr>
              <a:t>thanks</a:t>
            </a:r>
            <a:r>
              <a:rPr lang="fr-FR" dirty="0" smtClean="0">
                <a:latin typeface="Baskerville Old Face" pitchFamily="18" charset="0"/>
              </a:rPr>
              <a:t> to an slip system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6" name="Picture 4" descr="http://www.extremetech.com/wp-content/uploads/2013/08/graphene-metal-hexago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54101">
            <a:off x="6208780" y="792229"/>
            <a:ext cx="2429590" cy="13411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416</Words>
  <Application>Microsoft Office PowerPoint</Application>
  <PresentationFormat>Affichage à l'écran (4:3)</PresentationFormat>
  <Paragraphs>88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pc</dc:creator>
  <cp:lastModifiedBy>pc</cp:lastModifiedBy>
  <cp:revision>57</cp:revision>
  <dcterms:created xsi:type="dcterms:W3CDTF">2016-04-23T15:13:14Z</dcterms:created>
  <dcterms:modified xsi:type="dcterms:W3CDTF">2016-04-24T14:23:19Z</dcterms:modified>
</cp:coreProperties>
</file>