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 id="2147483864" r:id="rId3"/>
  </p:sldMasterIdLst>
  <p:notesMasterIdLst>
    <p:notesMasterId r:id="rId30"/>
  </p:notesMasterIdLst>
  <p:handoutMasterIdLst>
    <p:handoutMasterId r:id="rId31"/>
  </p:handoutMasterIdLst>
  <p:sldIdLst>
    <p:sldId id="273" r:id="rId4"/>
    <p:sldId id="257" r:id="rId5"/>
    <p:sldId id="259" r:id="rId6"/>
    <p:sldId id="294" r:id="rId7"/>
    <p:sldId id="296" r:id="rId8"/>
    <p:sldId id="297" r:id="rId9"/>
    <p:sldId id="293" r:id="rId10"/>
    <p:sldId id="276" r:id="rId11"/>
    <p:sldId id="277" r:id="rId12"/>
    <p:sldId id="279" r:id="rId13"/>
    <p:sldId id="295" r:id="rId14"/>
    <p:sldId id="292" r:id="rId15"/>
    <p:sldId id="284" r:id="rId16"/>
    <p:sldId id="280" r:id="rId17"/>
    <p:sldId id="291" r:id="rId18"/>
    <p:sldId id="298" r:id="rId19"/>
    <p:sldId id="299" r:id="rId20"/>
    <p:sldId id="300" r:id="rId21"/>
    <p:sldId id="301" r:id="rId22"/>
    <p:sldId id="285" r:id="rId23"/>
    <p:sldId id="282" r:id="rId24"/>
    <p:sldId id="286" r:id="rId25"/>
    <p:sldId id="287" r:id="rId26"/>
    <p:sldId id="288" r:id="rId27"/>
    <p:sldId id="289"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C35CA-A198-404B-89E9-DBC26FD17D49}" type="datetimeFigureOut">
              <a:rPr lang="en-US"/>
              <a:t>10/19/2021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54B89-F8C0-44B0-8667-09CB008EB248}" type="slidenum">
              <a:rPr/>
              <a:t>‹#›</a:t>
            </a:fld>
            <a:endParaRPr/>
          </a:p>
        </p:txBody>
      </p:sp>
    </p:spTree>
    <p:extLst>
      <p:ext uri="{BB962C8B-B14F-4D97-AF65-F5344CB8AC3E}">
        <p14:creationId xmlns:p14="http://schemas.microsoft.com/office/powerpoint/2010/main" val="191933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8E1C-ECF7-4794-B9B9-3492DD4651F2}" type="datetimeFigureOut">
              <a:rPr lang="en-US"/>
              <a:t>10/19/2021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2617A-7A23-44B5-BC1B-219E0FF1E64B}" type="slidenum">
              <a:rPr/>
              <a:t>‹#›</a:t>
            </a:fld>
            <a:endParaRPr/>
          </a:p>
        </p:txBody>
      </p:sp>
    </p:spTree>
    <p:extLst>
      <p:ext uri="{BB962C8B-B14F-4D97-AF65-F5344CB8AC3E}">
        <p14:creationId xmlns:p14="http://schemas.microsoft.com/office/powerpoint/2010/main" val="418922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3</a:t>
            </a:fld>
            <a:endParaRPr lang="en-US"/>
          </a:p>
        </p:txBody>
      </p:sp>
    </p:spTree>
    <p:extLst>
      <p:ext uri="{BB962C8B-B14F-4D97-AF65-F5344CB8AC3E}">
        <p14:creationId xmlns:p14="http://schemas.microsoft.com/office/powerpoint/2010/main" val="98159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60EDF7D7-8EC4-4E21-9338-488C2780E347}" type="datetime1">
              <a:rPr lang="en-US" smtClean="0"/>
              <a:t>10/19/2021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36C568F-E13F-48E9-B00A-1FA9941B8C58}" type="datetime1">
              <a:rPr lang="en-US" smtClean="0"/>
              <a:t>10/19/2021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736BDBF-9B77-4F9F-BC79-33A16D146486}" type="datetime1">
              <a:rPr lang="en-US" smtClean="0"/>
              <a:t>10/19/2021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2CC527-8E4A-45C9-B320-4C468A89A0DD}"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3949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C1656D-5CFE-4AEB-9B67-E64EC1BD4EFA}"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95378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C46FF-5698-4254-992E-88988BEB2959}"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1764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5F7FD6-8AC0-4A5C-8AFD-4753D061D1EB}"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964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882A90-0370-4E8D-B2AB-47776B767756}" type="datetime1">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59236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B6565F-C789-40A7-ACF0-4CCBDDF0699B}" type="datetime1">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6344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52B6C-C197-4493-BD44-20FD26CDB14F}" type="datetime1">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25433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A9DD2-29E9-4D85-A4ED-D11FD6F49FA2}"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9425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EB9F677-3268-4F7D-B662-00B2EF9B13D2}" type="datetime1">
              <a:rPr lang="en-US" smtClean="0"/>
              <a:t>10/19/2021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19F75-4032-4ECD-B5BE-F1CB794E04AB}"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10304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07A4C5-8C3F-4884-88DB-260944529E48}"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4345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5E80C2-3553-4839-BC9F-21285B6AE9FD}"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7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C4C58-D638-4313-9CCB-83D09E729562}" type="datetime1">
              <a:rPr lang="en-US" smtClean="0"/>
              <a:t>10/19/2021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16A5911-F44E-4A32-B636-9778E9FEA552}" type="datetime1">
              <a:rPr lang="en-US" smtClean="0"/>
              <a:t>10/19/2021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B94B63B-5EE8-4BFD-806A-3A620A4C3314}" type="datetime1">
              <a:rPr lang="en-US" smtClean="0"/>
              <a:t>10/19/2021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0B49EF-CEEC-49E6-95E5-99D168F27D0A}" type="datetime1">
              <a:rPr lang="en-US" smtClean="0"/>
              <a:t>10/19/2021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1D31A-D091-46B0-9CC6-E74811485259}" type="datetime1">
              <a:rPr lang="en-US" smtClean="0"/>
              <a:t>10/19/2021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0777-0A8F-4CAC-9025-EBFE49C95D65}" type="datetime1">
              <a:rPr lang="en-US" smtClean="0"/>
              <a:t>10/19/2021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8DD9F-770E-413F-9CAB-B0EE0B7CCC6C}" type="datetime1">
              <a:rPr lang="en-US" smtClean="0"/>
              <a:t>10/19/2021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28C7175-174C-47FF-A0CD-AA5C4F04A6CE}" type="datetime1">
              <a:rPr lang="en-US" smtClean="0"/>
              <a:t>10/19/2021</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FD079-5269-408A-A8B4-052E96E86C10}" type="datetime1">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118889049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hyperlink" Target="https://docs.python.org/fr/3/library/random.html" TargetMode="External"/><Relationship Id="rId13" Type="http://schemas.openxmlformats.org/officeDocument/2006/relationships/image" Target="../media/image28.png"/><Relationship Id="rId3" Type="http://schemas.openxmlformats.org/officeDocument/2006/relationships/hyperlink" Target="https://docs.python.org/fr/3/library/collections.html" TargetMode="External"/><Relationship Id="rId7" Type="http://schemas.openxmlformats.org/officeDocument/2006/relationships/hyperlink" Target="https://docs.python.org/3/library/copy.html" TargetMode="External"/><Relationship Id="rId12" Type="http://schemas.openxmlformats.org/officeDocument/2006/relationships/image" Target="../media/image27.png"/><Relationship Id="rId2" Type="http://schemas.openxmlformats.org/officeDocument/2006/relationships/hyperlink" Target="https://docs.python.org/3.7/library/re.html?highlight=re#module-re" TargetMode="External"/><Relationship Id="rId1" Type="http://schemas.openxmlformats.org/officeDocument/2006/relationships/slideLayout" Target="../slideLayouts/slideLayout18.xml"/><Relationship Id="rId6" Type="http://schemas.openxmlformats.org/officeDocument/2006/relationships/hyperlink" Target="https://docs.python.org/3/library/csv.html" TargetMode="External"/><Relationship Id="rId11" Type="http://schemas.openxmlformats.org/officeDocument/2006/relationships/image" Target="../media/image26.png"/><Relationship Id="rId5" Type="http://schemas.openxmlformats.org/officeDocument/2006/relationships/hyperlink" Target="https://docs.python.org/fr/3/library/multiprocessing.html" TargetMode="External"/><Relationship Id="rId10" Type="http://schemas.openxmlformats.org/officeDocument/2006/relationships/hyperlink" Target="https://towardsdatascience.com/15-more-surprisingly-useful-python-base-modules-6ff1ee89b018" TargetMode="External"/><Relationship Id="rId4" Type="http://schemas.openxmlformats.org/officeDocument/2006/relationships/hyperlink" Target="https://docs.python.org/3/library/time.html" TargetMode="External"/><Relationship Id="rId9" Type="http://schemas.openxmlformats.org/officeDocument/2006/relationships/hyperlink" Target="https://levelup.gitconnected.com/11-most-useful-built-in-python-modules-you-might-not-know-yet-eff3e0e6f586"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w3schools.com/python/module_random.asp" TargetMode="Externa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tutorialspoint.com/biopython/biopython_introduction.htm"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hyperlink" Target="https://docs.python.org/3/library/intro.html"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s://pip.pypa.io/en/stable/installing/" TargetMode="External"/><Relationship Id="rId2" Type="http://schemas.openxmlformats.org/officeDocument/2006/relationships/hyperlink" Target="https://towardsdatascience.com/a-simple-guide-to-command-line-arguments-with-argparse-6824c30ab1c3" TargetMode="External"/><Relationship Id="rId1" Type="http://schemas.openxmlformats.org/officeDocument/2006/relationships/slideLayout" Target="../slideLayouts/slideLayout1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shivangisareen/beautiful-soup-in-python-79697b33e294" TargetMode="External"/><Relationship Id="rId2" Type="http://schemas.openxmlformats.org/officeDocument/2006/relationships/hyperlink" Target="https://www.analyticsvidhya.com/blog/2017/07/web-scraping-in-python-using-scrapy/#:~:text=Scrapy%20is%20a%20Python%20framework,your%20preferred%20structure%20and%20format." TargetMode="Externa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s://www.guru99.com/scipy-tutorial.html#:~:text=SciPy%20in%20Python%20is%20an,pronounced%20as%20%E2%80%9CSigh%20Pi.%E2%80%9D" TargetMode="External"/><Relationship Id="rId2" Type="http://schemas.openxmlformats.org/officeDocument/2006/relationships/hyperlink" Target="https://www.w3schools.com/python/numpy/numpy_intro.asp#:~:text=NumPy%20is%20a%20Python%20library,you%20can%20use%20it%20freely." TargetMode="External"/><Relationship Id="rId1" Type="http://schemas.openxmlformats.org/officeDocument/2006/relationships/slideLayout" Target="../slideLayouts/slideLayout18.xml"/><Relationship Id="rId4" Type="http://schemas.openxmlformats.org/officeDocument/2006/relationships/hyperlink" Target="https://pandas.pydata.org/docs/getting_started/install.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cikit-learn/scikit-learn" TargetMode="External"/><Relationship Id="rId2" Type="http://schemas.openxmlformats.org/officeDocument/2006/relationships/hyperlink" Target="https://github.com/keras-team/keras" TargetMode="External"/><Relationship Id="rId1" Type="http://schemas.openxmlformats.org/officeDocument/2006/relationships/slideLayout" Target="../slideLayouts/slideLayout18.xml"/><Relationship Id="rId4" Type="http://schemas.openxmlformats.org/officeDocument/2006/relationships/hyperlink" Target="https://github.com/pytorch/pytorch"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waskom/seaborn" TargetMode="External"/><Relationship Id="rId2" Type="http://schemas.openxmlformats.org/officeDocument/2006/relationships/hyperlink" Target="https://github.com/matplotlib/matplotlib" TargetMode="Externa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8" Type="http://schemas.openxmlformats.org/officeDocument/2006/relationships/hyperlink" Target="https://docs.python.org/3/library/intro.html#notes-on-availability" TargetMode="External"/><Relationship Id="rId3" Type="http://schemas.openxmlformats.org/officeDocument/2006/relationships/hyperlink" Target="https://docs.python.org/3/tutorial/modules.html" TargetMode="External"/><Relationship Id="rId7" Type="http://schemas.openxmlformats.org/officeDocument/2006/relationships/hyperlink" Target="https://www.tutorialspoint.com/biopython/biopython_introduction.htm" TargetMode="External"/><Relationship Id="rId2" Type="http://schemas.openxmlformats.org/officeDocument/2006/relationships/hyperlink" Target="https://www.tutorialspoint.com/python/python_functions.htm" TargetMode="External"/><Relationship Id="rId1" Type="http://schemas.openxmlformats.org/officeDocument/2006/relationships/slideLayout" Target="../slideLayouts/slideLayout17.xml"/><Relationship Id="rId6" Type="http://schemas.openxmlformats.org/officeDocument/2006/relationships/hyperlink" Target="https://data-flair.training/blogs/python-modules-vs-packages/" TargetMode="External"/><Relationship Id="rId5" Type="http://schemas.openxmlformats.org/officeDocument/2006/relationships/hyperlink" Target="https://books.google.fr/books?id=kS7Dye-dv54C&amp;printsec=copyright&amp;redir_esc=y#v=onepage&amp;q&amp;f=false" TargetMode="External"/><Relationship Id="rId4" Type="http://schemas.openxmlformats.org/officeDocument/2006/relationships/hyperlink" Target="https://levelup.gitconnected.com/11-most-useful-built-in-python-modules-you-might-not-know-yet-eff3e0e6f586" TargetMode="External"/><Relationship Id="rId9" Type="http://schemas.openxmlformats.org/officeDocument/2006/relationships/hyperlink" Target="https://www.dataquest.io/blog/15-python-libraries-for-data-sci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880316"/>
            <a:ext cx="11230379" cy="2691683"/>
          </a:xfrm>
        </p:spPr>
        <p:txBody>
          <a:bodyPr>
            <a:normAutofit fontScale="90000"/>
          </a:bodyPr>
          <a:lstStyle/>
          <a:p>
            <a:pPr algn="ctr">
              <a:lnSpc>
                <a:spcPts val="5300"/>
              </a:lnSpc>
            </a:pPr>
            <a: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This lecture is being </a:t>
            </a:r>
            <a: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recorded</a:t>
            </a:r>
            <a:b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br>
            <a: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If </a:t>
            </a:r>
            <a: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you feel uncomfortable, you can turn off your camera and microphone</a:t>
            </a:r>
            <a:b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br>
            <a:endParaRPr lang="en-US" sz="320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2367" t="17821" r="23917" b="26232"/>
          <a:stretch/>
        </p:blipFill>
        <p:spPr>
          <a:xfrm>
            <a:off x="231820" y="367047"/>
            <a:ext cx="1635617" cy="1841679"/>
          </a:xfrm>
          <a:prstGeom prst="rect">
            <a:avLst/>
          </a:prstGeom>
        </p:spPr>
      </p:pic>
      <p:sp>
        <p:nvSpPr>
          <p:cNvPr id="12" name="Rectangle 11"/>
          <p:cNvSpPr/>
          <p:nvPr/>
        </p:nvSpPr>
        <p:spPr>
          <a:xfrm>
            <a:off x="128789" y="6417731"/>
            <a:ext cx="12063211"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Lund University </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Master's programme</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Bioinformatics| BINP16 Bioinformatics: Programming in Python | Dr. </a:t>
            </a:r>
            <a:r>
              <a:rPr lang="en-US" sz="1600" dirty="0" smtClean="0">
                <a:latin typeface="Times New Roman" panose="02020603050405020304" pitchFamily="18" charset="0"/>
                <a:cs typeface="Times New Roman" panose="02020603050405020304" pitchFamily="18" charset="0"/>
              </a:rPr>
              <a:t>Sara </a:t>
            </a:r>
            <a:r>
              <a:rPr lang="en-US" sz="1600" dirty="0" err="1" smtClean="0">
                <a:latin typeface="Times New Roman" panose="02020603050405020304" pitchFamily="18" charset="0"/>
                <a:cs typeface="Times New Roman" panose="02020603050405020304" pitchFamily="18" charset="0"/>
              </a:rPr>
              <a:t>Behnamian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October </a:t>
            </a:r>
            <a:r>
              <a:rPr lang="en-US" sz="1600" dirty="0" smtClean="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1</a:t>
            </a:fld>
            <a:endParaRPr lang="en-US"/>
          </a:p>
        </p:txBody>
      </p:sp>
    </p:spTree>
    <p:extLst>
      <p:ext uri="{BB962C8B-B14F-4D97-AF65-F5344CB8AC3E}">
        <p14:creationId xmlns:p14="http://schemas.microsoft.com/office/powerpoint/2010/main" val="3241380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788" y="130815"/>
            <a:ext cx="11874322"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If the module name is followed by </a:t>
            </a:r>
            <a:r>
              <a:rPr lang="en-US" sz="2000" i="1" dirty="0" smtClean="0">
                <a:latin typeface="Times New Roman" panose="02020603050405020304" pitchFamily="18" charset="0"/>
                <a:cs typeface="Times New Roman" panose="02020603050405020304" pitchFamily="18" charset="0"/>
              </a:rPr>
              <a:t>as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then the name following </a:t>
            </a:r>
            <a:r>
              <a:rPr lang="en-US" sz="2000" i="1" dirty="0">
                <a:latin typeface="Times New Roman" panose="02020603050405020304" pitchFamily="18" charset="0"/>
                <a:cs typeface="Times New Roman" panose="02020603050405020304" pitchFamily="18" charset="0"/>
              </a:rPr>
              <a:t>as</a:t>
            </a:r>
            <a:r>
              <a:rPr lang="en-US" sz="2000" dirty="0">
                <a:latin typeface="Times New Roman" panose="02020603050405020304" pitchFamily="18" charset="0"/>
                <a:cs typeface="Times New Roman" panose="02020603050405020304" pitchFamily="18" charset="0"/>
              </a:rPr>
              <a:t>  is bound directly to the imported module</a:t>
            </a:r>
            <a:r>
              <a:rPr lang="en-US" sz="2000" dirty="0" smtClean="0">
                <a:latin typeface="Times New Roman" panose="02020603050405020304" pitchFamily="18" charset="0"/>
                <a:cs typeface="Times New Roman" panose="02020603050405020304" pitchFamily="18" charset="0"/>
              </a:rPr>
              <a:t>.</a:t>
            </a:r>
            <a:r>
              <a:rPr lang="en-US" sz="2000" dirty="0"/>
              <a:t> </a:t>
            </a:r>
            <a:endParaRPr lang="en-US" sz="2000"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238" b="9660"/>
          <a:stretch/>
        </p:blipFill>
        <p:spPr>
          <a:xfrm>
            <a:off x="4222601" y="1695426"/>
            <a:ext cx="3966063" cy="344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630" y="637810"/>
            <a:ext cx="2400635" cy="943107"/>
          </a:xfrm>
          <a:prstGeom prst="rect">
            <a:avLst/>
          </a:prstGeom>
        </p:spPr>
      </p:pic>
      <p:sp>
        <p:nvSpPr>
          <p:cNvPr id="6" name="Rectangle 5"/>
          <p:cNvSpPr/>
          <p:nvPr/>
        </p:nvSpPr>
        <p:spPr>
          <a:xfrm>
            <a:off x="345744" y="2238407"/>
            <a:ext cx="11719775"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is effectively importing the module in the same way that import </a:t>
            </a:r>
            <a:r>
              <a:rPr lang="en-US" sz="2000" dirty="0" err="1">
                <a:latin typeface="Times New Roman" panose="02020603050405020304" pitchFamily="18" charset="0"/>
                <a:cs typeface="Times New Roman" panose="02020603050405020304" pitchFamily="18" charset="0"/>
              </a:rPr>
              <a:t>fibo</a:t>
            </a:r>
            <a:r>
              <a:rPr lang="en-US" sz="2000" dirty="0">
                <a:latin typeface="Times New Roman" panose="02020603050405020304" pitchFamily="18" charset="0"/>
                <a:cs typeface="Times New Roman" panose="02020603050405020304" pitchFamily="18" charset="0"/>
              </a:rPr>
              <a:t> will do, with the only difference of it being available as fib</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can also be used when </a:t>
            </a:r>
            <a:r>
              <a:rPr lang="en-US" sz="2000" dirty="0" smtClean="0">
                <a:latin typeface="Times New Roman" panose="02020603050405020304" pitchFamily="18" charset="0"/>
                <a:cs typeface="Times New Roman" panose="02020603050405020304" pitchFamily="18" charset="0"/>
              </a:rPr>
              <a:t>utilizing from </a:t>
            </a:r>
            <a:r>
              <a:rPr lang="en-US" sz="2000" dirty="0">
                <a:latin typeface="Times New Roman" panose="02020603050405020304" pitchFamily="18" charset="0"/>
                <a:cs typeface="Times New Roman" panose="02020603050405020304" pitchFamily="18" charset="0"/>
              </a:rPr>
              <a:t>with similar effects:</a:t>
            </a:r>
            <a:endParaRPr lang="en-US" sz="2000"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2750" y="3266269"/>
            <a:ext cx="3686689" cy="771633"/>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1238" b="9660"/>
          <a:stretch/>
        </p:blipFill>
        <p:spPr>
          <a:xfrm>
            <a:off x="4173064" y="4217042"/>
            <a:ext cx="3966063" cy="344183"/>
          </a:xfrm>
          <a:prstGeom prst="rect">
            <a:avLst/>
          </a:prstGeom>
        </p:spPr>
      </p:pic>
      <p:sp>
        <p:nvSpPr>
          <p:cNvPr id="11" name="Rectangle 10"/>
          <p:cNvSpPr/>
          <p:nvPr/>
        </p:nvSpPr>
        <p:spPr>
          <a:xfrm>
            <a:off x="225379" y="4844737"/>
            <a:ext cx="11681138" cy="707886"/>
          </a:xfrm>
          <a:prstGeom prst="rect">
            <a:avLst/>
          </a:prstGeom>
        </p:spPr>
        <p:txBody>
          <a:bodyPr wrap="square">
            <a:spAutoFit/>
          </a:bodyPr>
          <a:lstStyle/>
          <a:p>
            <a:r>
              <a:rPr lang="en-US" sz="2000" dirty="0" smtClean="0">
                <a:solidFill>
                  <a:srgbClr val="FFFF00"/>
                </a:solidFill>
                <a:latin typeface="Times New Roman" panose="02020603050405020304" pitchFamily="18" charset="0"/>
                <a:cs typeface="Times New Roman" panose="02020603050405020304" pitchFamily="18" charset="0"/>
              </a:rPr>
              <a:t>Note: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efficiency reasons, each module is only imported once per interpreter session. Therefore, if you change your modules, you must restart the </a:t>
            </a:r>
            <a:r>
              <a:rPr lang="en-US" sz="2000" dirty="0" smtClean="0">
                <a:latin typeface="Times New Roman" panose="02020603050405020304" pitchFamily="18" charset="0"/>
                <a:cs typeface="Times New Roman" panose="02020603050405020304" pitchFamily="18" charset="0"/>
              </a:rPr>
              <a:t>interpreter.</a:t>
            </a:r>
            <a:endParaRPr lang="en-US" sz="2000"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3186423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47" y="2181046"/>
            <a:ext cx="10515600" cy="1325563"/>
          </a:xfrm>
        </p:spPr>
        <p:txBody>
          <a:bodyPr>
            <a:no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p>
        </p:txBody>
      </p:sp>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a:p>
        </p:txBody>
      </p:sp>
      <p:sp>
        <p:nvSpPr>
          <p:cNvPr id="4" name="Rectangle 3"/>
          <p:cNvSpPr/>
          <p:nvPr/>
        </p:nvSpPr>
        <p:spPr>
          <a:xfrm>
            <a:off x="317678" y="454190"/>
            <a:ext cx="8980868" cy="498598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In summary, there are a variety of methods for importing a </a:t>
            </a:r>
            <a:r>
              <a:rPr lang="en-US" sz="2000" b="1" dirty="0" smtClean="0">
                <a:latin typeface="Times New Roman" panose="02020603050405020304" pitchFamily="18" charset="0"/>
                <a:cs typeface="Times New Roman" panose="02020603050405020304" pitchFamily="18" charset="0"/>
              </a:rPr>
              <a:t>module</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solidFill>
                  <a:schemeClr val="accent5">
                    <a:lumMod val="60000"/>
                    <a:lumOff val="40000"/>
                  </a:schemeClr>
                </a:solidFill>
                <a:latin typeface="Times New Roman" panose="02020603050405020304" pitchFamily="18" charset="0"/>
                <a:cs typeface="Times New Roman" panose="02020603050405020304" pitchFamily="18" charset="0"/>
              </a:rPr>
              <a:t>import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module_name</a:t>
            </a:r>
            <a:endParaRPr lang="en-US" sz="2000" b="1"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module_name</a:t>
            </a:r>
            <a:r>
              <a:rPr lang="en-US" sz="2000" b="1" dirty="0" err="1"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statement</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module_name</a:t>
            </a:r>
            <a:r>
              <a:rPr lang="en-US" sz="2000" b="1" dirty="0" err="1"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global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variable_name</a:t>
            </a:r>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module_name</a:t>
            </a:r>
            <a:r>
              <a:rPr lang="en-US" sz="2000" b="1" dirty="0" err="1"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function_name</a:t>
            </a:r>
            <a:r>
              <a:rPr lang="en-US" sz="2000" dirty="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module_name</a:t>
            </a:r>
            <a:r>
              <a:rPr lang="en-US" sz="2000" b="1" dirty="0" err="1"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class_name</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from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module_name</a:t>
            </a:r>
            <a:r>
              <a:rPr lang="en-US" sz="2000" b="1" dirty="0">
                <a:latin typeface="Times New Roman" panose="02020603050405020304" pitchFamily="18" charset="0"/>
                <a:cs typeface="Times New Roman" panose="02020603050405020304" pitchFamily="18" charset="0"/>
              </a:rPr>
              <a:t> </a:t>
            </a:r>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this, that, the other</a:t>
            </a:r>
          </a:p>
          <a:p>
            <a:r>
              <a:rPr lang="en-US" sz="2000" dirty="0">
                <a:latin typeface="Times New Roman" panose="02020603050405020304" pitchFamily="18" charset="0"/>
                <a:cs typeface="Times New Roman" panose="02020603050405020304" pitchFamily="18" charset="0"/>
              </a:rPr>
              <a:t>this()</a:t>
            </a:r>
          </a:p>
          <a:p>
            <a:endParaRPr lang="en-US" sz="2000" b="1" dirty="0" smtClean="0">
              <a:latin typeface="Times New Roman" panose="02020603050405020304" pitchFamily="18" charset="0"/>
              <a:cs typeface="Times New Roman" panose="02020603050405020304" pitchFamily="18" charset="0"/>
            </a:endParaRPr>
          </a:p>
          <a:p>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module_name</a:t>
            </a:r>
            <a:r>
              <a:rPr lang="en-US" sz="2000" b="1" dirty="0">
                <a:latin typeface="Times New Roman" panose="02020603050405020304" pitchFamily="18" charset="0"/>
                <a:cs typeface="Times New Roman" panose="02020603050405020304" pitchFamily="18" charset="0"/>
              </a:rPr>
              <a:t> </a:t>
            </a:r>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as</a:t>
            </a:r>
            <a:r>
              <a:rPr lang="en-US" sz="2000" b="1" dirty="0">
                <a:latin typeface="Times New Roman" panose="02020603050405020304" pitchFamily="18" charset="0"/>
                <a:cs typeface="Times New Roman" panose="02020603050405020304" pitchFamily="18" charset="0"/>
              </a:rPr>
              <a:t> alt _</a:t>
            </a:r>
            <a:r>
              <a:rPr lang="en-US" sz="2000" b="1" dirty="0" smtClean="0">
                <a:latin typeface="Times New Roman" panose="02020603050405020304" pitchFamily="18" charset="0"/>
                <a:cs typeface="Times New Roman" panose="02020603050405020304" pitchFamily="18" charset="0"/>
              </a:rPr>
              <a:t>name</a:t>
            </a:r>
          </a:p>
          <a:p>
            <a:r>
              <a:rPr lang="en-US" sz="2000" dirty="0" err="1" smtClean="0">
                <a:latin typeface="Times New Roman" panose="02020603050405020304" pitchFamily="18" charset="0"/>
                <a:cs typeface="Times New Roman" panose="02020603050405020304" pitchFamily="18" charset="0"/>
              </a:rPr>
              <a:t>alt_name.this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smtClean="0">
                <a:solidFill>
                  <a:schemeClr val="bg2">
                    <a:lumMod val="60000"/>
                    <a:lumOff val="40000"/>
                  </a:schemeClr>
                </a:solidFill>
                <a:latin typeface="Times New Roman" panose="02020603050405020304" pitchFamily="18" charset="0"/>
                <a:cs typeface="Times New Roman" panose="02020603050405020304" pitchFamily="18" charset="0"/>
              </a:rPr>
              <a:t>from</a:t>
            </a:r>
            <a:r>
              <a:rPr lang="en-US" sz="2000" b="1" dirty="0" smtClean="0">
                <a:latin typeface="Times New Roman" panose="02020603050405020304" pitchFamily="18" charset="0"/>
                <a:cs typeface="Times New Roman" panose="02020603050405020304" pitchFamily="18" charset="0"/>
              </a:rPr>
              <a:t> module _name </a:t>
            </a:r>
            <a:r>
              <a:rPr lang="en-US" sz="2000" b="1" dirty="0" smtClean="0">
                <a:solidFill>
                  <a:schemeClr val="bg2">
                    <a:lumMod val="60000"/>
                    <a:lumOff val="40000"/>
                  </a:schemeClr>
                </a:solidFill>
                <a:latin typeface="Times New Roman" panose="02020603050405020304" pitchFamily="18" charset="0"/>
                <a:cs typeface="Times New Roman" panose="02020603050405020304" pitchFamily="18" charset="0"/>
              </a:rPr>
              <a:t>import</a:t>
            </a:r>
            <a:r>
              <a:rPr lang="en-US" sz="2000" b="1" dirty="0" smtClean="0">
                <a:latin typeface="Times New Roman" panose="02020603050405020304" pitchFamily="18" charset="0"/>
                <a:cs typeface="Times New Roman" panose="02020603050405020304" pitchFamily="18" charset="0"/>
              </a:rPr>
              <a:t> </a:t>
            </a:r>
            <a:r>
              <a:rPr lang="en-US" sz="2000" b="1" dirty="0" smtClean="0">
                <a:solidFill>
                  <a:schemeClr val="accent2"/>
                </a:solidFill>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242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12</a:t>
            </a:fld>
            <a:endParaRPr lang="en-US"/>
          </a:p>
        </p:txBody>
      </p:sp>
      <p:sp>
        <p:nvSpPr>
          <p:cNvPr id="3" name="Rectangle 2"/>
          <p:cNvSpPr/>
          <p:nvPr/>
        </p:nvSpPr>
        <p:spPr>
          <a:xfrm>
            <a:off x="279041" y="211804"/>
            <a:ext cx="11074757" cy="3170099"/>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List of Some Useful </a:t>
            </a:r>
            <a:r>
              <a:rPr lang="en-US" sz="2000" b="1" dirty="0">
                <a:latin typeface="Times New Roman" panose="02020603050405020304" pitchFamily="18" charset="0"/>
                <a:cs typeface="Times New Roman" panose="02020603050405020304" pitchFamily="18" charset="0"/>
              </a:rPr>
              <a:t>Built-in Python Modules </a:t>
            </a:r>
          </a:p>
          <a:p>
            <a:endParaRPr lang="en-US" sz="2000" b="1"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u="sng" dirty="0" smtClean="0">
                <a:latin typeface="Times New Roman" panose="02020603050405020304" pitchFamily="18" charset="0"/>
                <a:cs typeface="Times New Roman" panose="02020603050405020304" pitchFamily="18" charset="0"/>
                <a:hlinkClick r:id="rId2"/>
              </a:rPr>
              <a:t>re</a:t>
            </a:r>
            <a:r>
              <a:rPr lang="en-US" sz="2000" dirty="0" smtClean="0">
                <a:latin typeface="Times New Roman" panose="02020603050405020304" pitchFamily="18" charset="0"/>
                <a:cs typeface="Times New Roman" panose="02020603050405020304" pitchFamily="18" charset="0"/>
              </a:rPr>
              <a:t> — Regular expression operations</a:t>
            </a:r>
          </a:p>
          <a:p>
            <a:pPr marL="342900" indent="-342900">
              <a:buFont typeface="+mj-lt"/>
              <a:buAutoNum type="arabicPeriod"/>
            </a:pPr>
            <a:r>
              <a:rPr lang="fr-FR" sz="2000" u="sng" dirty="0" smtClean="0">
                <a:latin typeface="Times New Roman" panose="02020603050405020304" pitchFamily="18" charset="0"/>
                <a:cs typeface="Times New Roman" panose="02020603050405020304" pitchFamily="18" charset="0"/>
                <a:hlinkClick r:id="rId3"/>
              </a:rPr>
              <a:t>Collections</a:t>
            </a:r>
            <a:r>
              <a:rPr lang="fr-FR" sz="2000" u="sng" dirty="0">
                <a:latin typeface="Times New Roman" panose="02020603050405020304" pitchFamily="18" charset="0"/>
                <a:cs typeface="Times New Roman" panose="02020603050405020304" pitchFamily="18" charset="0"/>
                <a:hlinkClick r:id="rId3"/>
              </a:rPr>
              <a:t> </a:t>
            </a:r>
            <a:r>
              <a:rPr lang="fr-FR" sz="2000" dirty="0">
                <a:latin typeface="Times New Roman" panose="02020603050405020304" pitchFamily="18" charset="0"/>
                <a:cs typeface="Times New Roman" panose="02020603050405020304" pitchFamily="18" charset="0"/>
              </a:rPr>
              <a:t>— Container data </a:t>
            </a:r>
            <a:r>
              <a:rPr lang="fr-FR" sz="2000" dirty="0" smtClean="0">
                <a:latin typeface="Times New Roman" panose="02020603050405020304" pitchFamily="18" charset="0"/>
                <a:cs typeface="Times New Roman" panose="02020603050405020304" pitchFamily="18" charset="0"/>
              </a:rPr>
              <a:t>types</a:t>
            </a:r>
          </a:p>
          <a:p>
            <a:pPr marL="342900" indent="-342900">
              <a:buFont typeface="+mj-lt"/>
              <a:buAutoNum type="arabicPeriod"/>
            </a:pPr>
            <a:r>
              <a:rPr lang="en-US" sz="2000" u="sng" dirty="0" smtClean="0">
                <a:latin typeface="Times New Roman" panose="02020603050405020304" pitchFamily="18" charset="0"/>
                <a:cs typeface="Times New Roman" panose="02020603050405020304" pitchFamily="18" charset="0"/>
                <a:hlinkClick r:id="rId4"/>
              </a:rPr>
              <a:t>time</a:t>
            </a:r>
            <a:r>
              <a:rPr lang="en-US" sz="2000" dirty="0">
                <a:latin typeface="Times New Roman" panose="02020603050405020304" pitchFamily="18" charset="0"/>
                <a:cs typeface="Times New Roman" panose="02020603050405020304" pitchFamily="18" charset="0"/>
              </a:rPr>
              <a:t> — Time access and </a:t>
            </a:r>
            <a:r>
              <a:rPr lang="en-US" sz="2000" dirty="0" smtClean="0">
                <a:latin typeface="Times New Roman" panose="02020603050405020304" pitchFamily="18" charset="0"/>
                <a:cs typeface="Times New Roman" panose="02020603050405020304" pitchFamily="18" charset="0"/>
              </a:rPr>
              <a:t>conversions</a:t>
            </a:r>
          </a:p>
          <a:p>
            <a:pPr marL="342900" indent="-342900">
              <a:buFont typeface="+mj-lt"/>
              <a:buAutoNum type="arabicPeriod"/>
            </a:pPr>
            <a:r>
              <a:rPr lang="en-US" sz="2000" u="sng" dirty="0" smtClean="0">
                <a:latin typeface="Times New Roman" panose="02020603050405020304" pitchFamily="18" charset="0"/>
                <a:cs typeface="Times New Roman" panose="02020603050405020304" pitchFamily="18" charset="0"/>
                <a:hlinkClick r:id="rId5"/>
              </a:rPr>
              <a:t>multiprocessing</a:t>
            </a:r>
            <a:r>
              <a:rPr lang="en-US" sz="2000" dirty="0">
                <a:latin typeface="Times New Roman" panose="02020603050405020304" pitchFamily="18" charset="0"/>
                <a:cs typeface="Times New Roman" panose="02020603050405020304" pitchFamily="18" charset="0"/>
              </a:rPr>
              <a:t> — Run multiple functions at the same </a:t>
            </a:r>
            <a:r>
              <a:rPr lang="en-US" sz="2000" dirty="0" smtClean="0">
                <a:latin typeface="Times New Roman" panose="02020603050405020304" pitchFamily="18" charset="0"/>
                <a:cs typeface="Times New Roman" panose="02020603050405020304" pitchFamily="18" charset="0"/>
              </a:rPr>
              <a:t>time</a:t>
            </a:r>
          </a:p>
          <a:p>
            <a:pPr marL="342900" indent="-342900">
              <a:buFont typeface="+mj-lt"/>
              <a:buAutoNum type="arabicPeriod"/>
            </a:pPr>
            <a:r>
              <a:rPr lang="en-US" sz="2000" u="sng" dirty="0" smtClean="0">
                <a:latin typeface="Times New Roman" panose="02020603050405020304" pitchFamily="18" charset="0"/>
                <a:cs typeface="Times New Roman" panose="02020603050405020304" pitchFamily="18" charset="0"/>
                <a:hlinkClick r:id="rId6"/>
              </a:rPr>
              <a:t>CSV </a:t>
            </a:r>
            <a:r>
              <a:rPr lang="en-US" sz="2000" dirty="0" smtClean="0">
                <a:latin typeface="Times New Roman" panose="02020603050405020304" pitchFamily="18" charset="0"/>
                <a:cs typeface="Times New Roman" panose="02020603050405020304" pitchFamily="18" charset="0"/>
              </a:rPr>
              <a:t>— Managing CSV files</a:t>
            </a:r>
          </a:p>
          <a:p>
            <a:pPr marL="342900" indent="-342900">
              <a:buFont typeface="+mj-lt"/>
              <a:buAutoNum type="arabicPeriod"/>
            </a:pPr>
            <a:r>
              <a:rPr lang="en-US" sz="2000" u="sng" dirty="0" smtClean="0">
                <a:latin typeface="Times New Roman" panose="02020603050405020304" pitchFamily="18" charset="0"/>
                <a:cs typeface="Times New Roman" panose="02020603050405020304" pitchFamily="18" charset="0"/>
                <a:hlinkClick r:id="rId7"/>
              </a:rPr>
              <a:t>copy</a:t>
            </a:r>
            <a:r>
              <a:rPr lang="en-US" sz="2000" dirty="0">
                <a:latin typeface="Times New Roman" panose="02020603050405020304" pitchFamily="18" charset="0"/>
                <a:cs typeface="Times New Roman" panose="02020603050405020304" pitchFamily="18" charset="0"/>
              </a:rPr>
              <a:t> — Shallow and deep copy </a:t>
            </a:r>
            <a:r>
              <a:rPr lang="en-US" sz="2000" dirty="0" smtClean="0">
                <a:latin typeface="Times New Roman" panose="02020603050405020304" pitchFamily="18" charset="0"/>
                <a:cs typeface="Times New Roman" panose="02020603050405020304" pitchFamily="18" charset="0"/>
              </a:rPr>
              <a:t>operations</a:t>
            </a:r>
          </a:p>
          <a:p>
            <a:pPr marL="342900" indent="-342900">
              <a:buFont typeface="+mj-lt"/>
              <a:buAutoNum type="arabicPeriod"/>
            </a:pPr>
            <a:r>
              <a:rPr lang="en-US" sz="2000" u="sng" dirty="0" smtClean="0">
                <a:latin typeface="Times New Roman" panose="02020603050405020304" pitchFamily="18" charset="0"/>
                <a:cs typeface="Times New Roman" panose="02020603050405020304" pitchFamily="18" charset="0"/>
                <a:hlinkClick r:id="rId8"/>
              </a:rPr>
              <a:t>Random</a:t>
            </a:r>
            <a:r>
              <a:rPr lang="en-US" sz="2000" u="sng" dirty="0">
                <a:latin typeface="Times New Roman" panose="02020603050405020304" pitchFamily="18" charset="0"/>
                <a:cs typeface="Times New Roman" panose="02020603050405020304" pitchFamily="18" charset="0"/>
                <a:hlinkClick r:id="rId8"/>
              </a:rPr>
              <a:t> </a:t>
            </a:r>
            <a:r>
              <a:rPr lang="en-US" sz="2000" dirty="0">
                <a:latin typeface="Times New Roman" panose="02020603050405020304" pitchFamily="18" charset="0"/>
                <a:cs typeface="Times New Roman" panose="02020603050405020304" pitchFamily="18" charset="0"/>
              </a:rPr>
              <a:t>— Generate pseudo-random </a:t>
            </a:r>
            <a:r>
              <a:rPr lang="en-US" sz="2000" dirty="0" smtClean="0">
                <a:latin typeface="Times New Roman" panose="02020603050405020304" pitchFamily="18" charset="0"/>
                <a:cs typeface="Times New Roman" panose="02020603050405020304" pitchFamily="18" charset="0"/>
              </a:rPr>
              <a:t>numbers</a:t>
            </a:r>
          </a:p>
          <a:p>
            <a:r>
              <a:rPr lang="en-US" sz="2000" dirty="0">
                <a:latin typeface="Times New Roman" panose="02020603050405020304" pitchFamily="18" charset="0"/>
                <a:cs typeface="Times New Roman" panose="02020603050405020304" pitchFamily="18" charset="0"/>
              </a:rPr>
              <a:t>If you want to learn more about them or other modules, follow </a:t>
            </a:r>
            <a:r>
              <a:rPr lang="en-US" sz="2000" dirty="0" smtClean="0">
                <a:latin typeface="Times New Roman" panose="02020603050405020304" pitchFamily="18" charset="0"/>
                <a:cs typeface="Times New Roman" panose="02020603050405020304" pitchFamily="18" charset="0"/>
              </a:rPr>
              <a:t>these links, </a:t>
            </a:r>
            <a:r>
              <a:rPr lang="en-US" sz="2000" dirty="0" smtClean="0">
                <a:latin typeface="Times New Roman" panose="02020603050405020304" pitchFamily="18" charset="0"/>
                <a:cs typeface="Times New Roman" panose="02020603050405020304" pitchFamily="18" charset="0"/>
                <a:hlinkClick r:id="rId9"/>
              </a:rPr>
              <a:t>1</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10"/>
              </a:rPr>
              <a:t>2</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00337" y="3617989"/>
            <a:ext cx="8083821" cy="1755507"/>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43913" y="5475210"/>
            <a:ext cx="5745014" cy="595393"/>
          </a:xfrm>
          <a:prstGeom prst="rect">
            <a:avLst/>
          </a:prstGeom>
        </p:spPr>
      </p:pic>
      <p:sp>
        <p:nvSpPr>
          <p:cNvPr id="8" name="Rectangle 7"/>
          <p:cNvSpPr/>
          <p:nvPr/>
        </p:nvSpPr>
        <p:spPr>
          <a:xfrm>
            <a:off x="590270" y="6172317"/>
            <a:ext cx="317740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(300 seconds) five minutes later</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92823" y="6172317"/>
            <a:ext cx="3567486" cy="374212"/>
          </a:xfrm>
          <a:prstGeom prst="rect">
            <a:avLst/>
          </a:prstGeom>
        </p:spPr>
      </p:pic>
    </p:spTree>
    <p:extLst>
      <p:ext uri="{BB962C8B-B14F-4D97-AF65-F5344CB8AC3E}">
        <p14:creationId xmlns:p14="http://schemas.microsoft.com/office/powerpoint/2010/main" val="344295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496" y="0"/>
            <a:ext cx="11530884" cy="1631216"/>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Random Module</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Python has some built-in modules that you can use. One useful module is random, which provides various ways to generate random numbers. The </a:t>
            </a:r>
            <a:r>
              <a:rPr lang="en-US" sz="2000" dirty="0" smtClean="0">
                <a:latin typeface="Times New Roman" panose="02020603050405020304" pitchFamily="18" charset="0"/>
                <a:cs typeface="Times New Roman" panose="02020603050405020304" pitchFamily="18" charset="0"/>
                <a:hlinkClick r:id="rId2"/>
              </a:rPr>
              <a:t>random</a:t>
            </a:r>
            <a:r>
              <a:rPr lang="en-US" sz="2000" dirty="0" smtClean="0">
                <a:latin typeface="Times New Roman" panose="02020603050405020304" pitchFamily="18" charset="0"/>
                <a:cs typeface="Times New Roman" panose="02020603050405020304" pitchFamily="18" charset="0"/>
              </a:rPr>
              <a:t> module has a set of methods, some of which are shown here.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737494035"/>
              </p:ext>
            </p:extLst>
          </p:nvPr>
        </p:nvGraphicFramePr>
        <p:xfrm>
          <a:off x="2124222" y="1191025"/>
          <a:ext cx="8496885" cy="2392335"/>
        </p:xfrm>
        <a:graphic>
          <a:graphicData uri="http://schemas.openxmlformats.org/drawingml/2006/table">
            <a:tbl>
              <a:tblPr firstRow="1" firstCol="1" bandRow="1">
                <a:tableStyleId>{5C22544A-7EE6-4342-B048-85BDC9FD1C3A}</a:tableStyleId>
              </a:tblPr>
              <a:tblGrid>
                <a:gridCol w="1376888"/>
                <a:gridCol w="7119997"/>
              </a:tblGrid>
              <a:tr h="385008">
                <a:tc>
                  <a:txBody>
                    <a:bodyPr/>
                    <a:lstStyle/>
                    <a:p>
                      <a:pPr marL="0" marR="0">
                        <a:lnSpc>
                          <a:spcPct val="107000"/>
                        </a:lnSpc>
                        <a:spcBef>
                          <a:spcPts val="0"/>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Method</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nSpc>
                          <a:spcPct val="107000"/>
                        </a:lnSpc>
                        <a:spcBef>
                          <a:spcPts val="0"/>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Description</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r>
              <a:tr h="227052">
                <a:tc>
                  <a:txBody>
                    <a:bodyPr/>
                    <a:lstStyle/>
                    <a:p>
                      <a:pPr marL="0" marR="0">
                        <a:lnSpc>
                          <a:spcPct val="107000"/>
                        </a:lnSpc>
                        <a:spcBef>
                          <a:spcPts val="0"/>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seed()</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Initialize the random number generator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99"/>
                    </a:solidFill>
                  </a:tcPr>
                </a:tc>
              </a:tr>
              <a:tr h="470555">
                <a:tc>
                  <a:txBody>
                    <a:bodyPr/>
                    <a:lstStyle/>
                    <a:p>
                      <a:pPr marL="0" marR="0">
                        <a:lnSpc>
                          <a:spcPct val="107000"/>
                        </a:lnSpc>
                        <a:spcBef>
                          <a:spcPts val="0"/>
                        </a:spcBef>
                        <a:spcAft>
                          <a:spcPts val="0"/>
                        </a:spcAft>
                      </a:pPr>
                      <a:r>
                        <a:rPr lang="en-US" sz="1800" dirty="0" err="1">
                          <a:solidFill>
                            <a:schemeClr val="bg1"/>
                          </a:solidFill>
                          <a:effectLst/>
                          <a:latin typeface="Times New Roman" panose="02020603050405020304" pitchFamily="18" charset="0"/>
                          <a:cs typeface="Times New Roman" panose="02020603050405020304" pitchFamily="18" charset="0"/>
                        </a:rPr>
                        <a:t>getstate</a:t>
                      </a:r>
                      <a:r>
                        <a:rPr lang="en-US" sz="1800" dirty="0">
                          <a:solidFill>
                            <a:schemeClr val="bg1"/>
                          </a:solidFill>
                          <a:effectLst/>
                          <a:latin typeface="Times New Roman" panose="02020603050405020304" pitchFamily="18" charset="0"/>
                          <a:cs typeface="Times New Roman" panose="02020603050405020304" pitchFamily="18" charset="0"/>
                        </a:rPr>
                        <a:t>()</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Returns the current internal state of the random number generator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99"/>
                    </a:solidFill>
                  </a:tcPr>
                </a:tc>
              </a:tr>
              <a:tr h="414425">
                <a:tc>
                  <a:txBody>
                    <a:bodyPr/>
                    <a:lstStyle/>
                    <a:p>
                      <a:pPr marL="0" marR="0">
                        <a:lnSpc>
                          <a:spcPct val="107000"/>
                        </a:lnSpc>
                        <a:spcBef>
                          <a:spcPts val="0"/>
                        </a:spcBef>
                        <a:spcAft>
                          <a:spcPts val="0"/>
                        </a:spcAft>
                      </a:pPr>
                      <a:r>
                        <a:rPr lang="en-US" sz="1800" dirty="0" err="1">
                          <a:solidFill>
                            <a:schemeClr val="bg1"/>
                          </a:solidFill>
                          <a:effectLst/>
                          <a:latin typeface="Times New Roman" panose="02020603050405020304" pitchFamily="18" charset="0"/>
                          <a:cs typeface="Times New Roman" panose="02020603050405020304" pitchFamily="18" charset="0"/>
                        </a:rPr>
                        <a:t>setstate</a:t>
                      </a:r>
                      <a:r>
                        <a:rPr lang="en-US" sz="1800" dirty="0">
                          <a:solidFill>
                            <a:schemeClr val="bg1"/>
                          </a:solidFill>
                          <a:effectLst/>
                          <a:latin typeface="Times New Roman" panose="02020603050405020304" pitchFamily="18" charset="0"/>
                          <a:cs typeface="Times New Roman" panose="02020603050405020304" pitchFamily="18" charset="0"/>
                        </a:rPr>
                        <a:t>()</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Restores the internal state of the random number generator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99"/>
                    </a:solidFill>
                  </a:tcPr>
                </a:tc>
              </a:tr>
              <a:tr h="414425">
                <a:tc>
                  <a:txBody>
                    <a:bodyPr/>
                    <a:lstStyle/>
                    <a:p>
                      <a:pPr marL="0" marR="0">
                        <a:lnSpc>
                          <a:spcPct val="107000"/>
                        </a:lnSpc>
                        <a:spcBef>
                          <a:spcPts val="0"/>
                        </a:spcBef>
                        <a:spcAft>
                          <a:spcPts val="0"/>
                        </a:spcAft>
                      </a:pPr>
                      <a:r>
                        <a:rPr lang="en-US" sz="1800" dirty="0" err="1">
                          <a:solidFill>
                            <a:schemeClr val="bg1"/>
                          </a:solidFill>
                          <a:effectLst/>
                          <a:latin typeface="Times New Roman" panose="02020603050405020304" pitchFamily="18" charset="0"/>
                          <a:cs typeface="Times New Roman" panose="02020603050405020304" pitchFamily="18" charset="0"/>
                        </a:rPr>
                        <a:t>Randint</a:t>
                      </a:r>
                      <a:r>
                        <a:rPr lang="en-US" sz="1800" dirty="0">
                          <a:solidFill>
                            <a:schemeClr val="bg1"/>
                          </a:solidFill>
                          <a:effectLst/>
                          <a:latin typeface="Times New Roman" panose="02020603050405020304" pitchFamily="18" charset="0"/>
                          <a:cs typeface="Times New Roman" panose="02020603050405020304" pitchFamily="18" charset="0"/>
                        </a:rPr>
                        <a:t>()</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Returns a random number between the given range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99"/>
                    </a:solidFill>
                  </a:tcPr>
                </a:tc>
              </a:tr>
              <a:tr h="414425">
                <a:tc>
                  <a:txBody>
                    <a:bodyPr/>
                    <a:lstStyle/>
                    <a:p>
                      <a:pPr marL="0" marR="0">
                        <a:lnSpc>
                          <a:spcPct val="107000"/>
                        </a:lnSpc>
                        <a:spcBef>
                          <a:spcPts val="0"/>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shuffle()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Takes a sequence and returns the sequence in a random order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99"/>
                    </a:solidFill>
                  </a:tcPr>
                </a:tc>
              </a:tr>
            </a:tbl>
          </a:graphicData>
        </a:graphic>
      </p:graphicFrame>
      <p:sp>
        <p:nvSpPr>
          <p:cNvPr id="4" name="Rectangle 3"/>
          <p:cNvSpPr/>
          <p:nvPr/>
        </p:nvSpPr>
        <p:spPr>
          <a:xfrm>
            <a:off x="122383" y="3621658"/>
            <a:ext cx="11903381" cy="1323439"/>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dir</a:t>
            </a:r>
            <a:r>
              <a:rPr lang="en-US" sz="2000" b="1" dirty="0">
                <a:latin typeface="Times New Roman" panose="02020603050405020304" pitchFamily="18" charset="0"/>
                <a:cs typeface="Times New Roman" panose="02020603050405020304" pitchFamily="18" charset="0"/>
              </a:rPr>
              <a:t>( ) Function</a:t>
            </a:r>
          </a:p>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dir</a:t>
            </a:r>
            <a:r>
              <a:rPr lang="en-US" sz="2000" dirty="0">
                <a:latin typeface="Times New Roman" panose="02020603050405020304" pitchFamily="18" charset="0"/>
                <a:cs typeface="Times New Roman" panose="02020603050405020304" pitchFamily="18" charset="0"/>
              </a:rPr>
              <a:t>() built-in function returns a sorted list of strings containing the names defined by a module.</a:t>
            </a:r>
          </a:p>
          <a:p>
            <a:pPr algn="just"/>
            <a:r>
              <a:rPr lang="en-US" sz="2000" dirty="0">
                <a:latin typeface="Times New Roman" panose="02020603050405020304" pitchFamily="18" charset="0"/>
                <a:cs typeface="Times New Roman" panose="02020603050405020304" pitchFamily="18" charset="0"/>
              </a:rPr>
              <a:t>The list contains the names of all the modules, variables and functions that are defined in a module. Following is a simple </a:t>
            </a:r>
            <a:r>
              <a:rPr lang="en-US" sz="2000" dirty="0" smtClean="0">
                <a:latin typeface="Times New Roman" panose="02020603050405020304" pitchFamily="18" charset="0"/>
                <a:cs typeface="Times New Roman" panose="02020603050405020304" pitchFamily="18" charset="0"/>
              </a:rPr>
              <a:t>example. </a:t>
            </a:r>
            <a:endParaRPr lang="en-US" sz="2000" b="0" i="0"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94" y="4677003"/>
            <a:ext cx="2419688" cy="11431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873" y="5820163"/>
            <a:ext cx="10058400" cy="1072373"/>
          </a:xfrm>
          <a:prstGeom prst="rect">
            <a:avLst/>
          </a:prstGeom>
        </p:spPr>
      </p:pic>
    </p:spTree>
    <p:extLst>
      <p:ext uri="{BB962C8B-B14F-4D97-AF65-F5344CB8AC3E}">
        <p14:creationId xmlns:p14="http://schemas.microsoft.com/office/powerpoint/2010/main" val="345262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910" y="115910"/>
            <a:ext cx="12192000" cy="224676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function </a:t>
            </a:r>
            <a:r>
              <a:rPr lang="en-US" sz="2000" dirty="0" err="1">
                <a:solidFill>
                  <a:srgbClr val="FFFF00"/>
                </a:solidFill>
                <a:latin typeface="Times New Roman" panose="02020603050405020304" pitchFamily="18" charset="0"/>
                <a:cs typeface="Times New Roman" panose="02020603050405020304" pitchFamily="18" charset="0"/>
              </a:rPr>
              <a:t>random.randint</a:t>
            </a:r>
            <a:r>
              <a:rPr lang="en-US" sz="2000" dirty="0">
                <a:latin typeface="Times New Roman" panose="02020603050405020304" pitchFamily="18" charset="0"/>
                <a:cs typeface="Times New Roman" panose="02020603050405020304" pitchFamily="18" charset="0"/>
              </a:rPr>
              <a:t> takes two integer arguments and returns a </a:t>
            </a:r>
            <a:r>
              <a:rPr lang="en-US" sz="2000" dirty="0" smtClean="0">
                <a:latin typeface="Times New Roman" panose="02020603050405020304" pitchFamily="18" charset="0"/>
                <a:cs typeface="Times New Roman" panose="02020603050405020304" pitchFamily="18" charset="0"/>
              </a:rPr>
              <a:t>random integer </a:t>
            </a:r>
            <a:r>
              <a:rPr lang="en-US" sz="2000" dirty="0">
                <a:latin typeface="Times New Roman" panose="02020603050405020304" pitchFamily="18" charset="0"/>
                <a:cs typeface="Times New Roman" panose="02020603050405020304" pitchFamily="18" charset="0"/>
              </a:rPr>
              <a:t>in the range of the first to the second inclusive. For </a:t>
            </a:r>
            <a:r>
              <a:rPr lang="en-US" sz="2000" dirty="0" smtClean="0">
                <a:latin typeface="Times New Roman" panose="02020603050405020304" pitchFamily="18" charset="0"/>
                <a:cs typeface="Times New Roman" panose="02020603050405020304" pitchFamily="18" charset="0"/>
              </a:rPr>
              <a:t>example, </a:t>
            </a:r>
            <a:r>
              <a:rPr lang="en-US" sz="2000" dirty="0" err="1" smtClean="0">
                <a:latin typeface="Times New Roman" panose="02020603050405020304" pitchFamily="18" charset="0"/>
                <a:cs typeface="Times New Roman" panose="02020603050405020304" pitchFamily="18" charset="0"/>
              </a:rPr>
              <a:t>random.randint</a:t>
            </a:r>
            <a:r>
              <a:rPr lang="en-US" sz="2000" dirty="0" smtClean="0">
                <a:latin typeface="Times New Roman" panose="02020603050405020304" pitchFamily="18" charset="0"/>
                <a:cs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will return 1, 2, 3, or 4. (Note that the range is inclusive of </a:t>
            </a:r>
            <a:r>
              <a:rPr lang="en-US" sz="2000" dirty="0" smtClean="0">
                <a:latin typeface="Times New Roman" panose="02020603050405020304" pitchFamily="18" charset="0"/>
                <a:cs typeface="Times New Roman" panose="02020603050405020304" pitchFamily="18" charset="0"/>
              </a:rPr>
              <a:t>the second </a:t>
            </a:r>
            <a:r>
              <a:rPr lang="en-US" sz="2000" dirty="0">
                <a:latin typeface="Times New Roman" panose="02020603050405020304" pitchFamily="18" charset="0"/>
                <a:cs typeface="Times New Roman" panose="02020603050405020304" pitchFamily="18" charset="0"/>
              </a:rPr>
              <a:t>number, unlike with string slicing, which designates a substring from the </a:t>
            </a:r>
            <a:r>
              <a:rPr lang="en-US" sz="2000" dirty="0" smtClean="0">
                <a:latin typeface="Times New Roman" panose="02020603050405020304" pitchFamily="18" charset="0"/>
                <a:cs typeface="Times New Roman" panose="02020603050405020304" pitchFamily="18" charset="0"/>
              </a:rPr>
              <a:t>first position </a:t>
            </a:r>
            <a:r>
              <a:rPr lang="en-US" sz="2000" dirty="0">
                <a:latin typeface="Times New Roman" panose="02020603050405020304" pitchFamily="18" charset="0"/>
                <a:cs typeface="Times New Roman" panose="02020603050405020304" pitchFamily="18" charset="0"/>
              </a:rPr>
              <a:t>up to but not including the second position indicated by the slice.)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One good use of </a:t>
            </a:r>
            <a:r>
              <a:rPr lang="en-US" sz="2000" dirty="0" err="1">
                <a:latin typeface="Times New Roman" panose="02020603050405020304" pitchFamily="18" charset="0"/>
                <a:cs typeface="Times New Roman" panose="02020603050405020304" pitchFamily="18" charset="0"/>
              </a:rPr>
              <a:t>random.randint</a:t>
            </a:r>
            <a:r>
              <a:rPr lang="en-US" sz="2000" dirty="0">
                <a:latin typeface="Times New Roman" panose="02020603050405020304" pitchFamily="18" charset="0"/>
                <a:cs typeface="Times New Roman" panose="02020603050405020304" pitchFamily="18" charset="0"/>
              </a:rPr>
              <a:t> is to generate examples and “test cases” to use </a:t>
            </a:r>
            <a:r>
              <a:rPr lang="en-US" sz="2000" dirty="0" smtClean="0">
                <a:latin typeface="Times New Roman" panose="02020603050405020304" pitchFamily="18" charset="0"/>
                <a:cs typeface="Times New Roman" panose="02020603050405020304" pitchFamily="18" charset="0"/>
              </a:rPr>
              <a:t>with code </a:t>
            </a:r>
            <a:r>
              <a:rPr lang="en-US" sz="2000" dirty="0">
                <a:latin typeface="Times New Roman" panose="02020603050405020304" pitchFamily="18" charset="0"/>
                <a:cs typeface="Times New Roman" panose="02020603050405020304" pitchFamily="18" charset="0"/>
              </a:rPr>
              <a:t>you are developing. </a:t>
            </a:r>
            <a:r>
              <a:rPr lang="en-US" sz="2000" dirty="0" smtClean="0">
                <a:latin typeface="Times New Roman" panose="02020603050405020304" pitchFamily="18" charset="0"/>
                <a:cs typeface="Times New Roman" panose="02020603050405020304" pitchFamily="18" charset="0"/>
              </a:rPr>
              <a:t>This example shows </a:t>
            </a:r>
            <a:r>
              <a:rPr lang="en-US" sz="2000" dirty="0">
                <a:latin typeface="Times New Roman" panose="02020603050405020304" pitchFamily="18" charset="0"/>
                <a:cs typeface="Times New Roman" panose="02020603050405020304" pitchFamily="18" charset="0"/>
              </a:rPr>
              <a:t>how to generate a random codon.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256" y="2099257"/>
            <a:ext cx="7418231" cy="4758744"/>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2898269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941" y="437882"/>
            <a:ext cx="11603866" cy="2862322"/>
          </a:xfrm>
          <a:prstGeom prst="rect">
            <a:avLst/>
          </a:prstGeom>
        </p:spPr>
        <p:txBody>
          <a:bodyPr wrap="square">
            <a:spAutoFit/>
          </a:bodyPr>
          <a:lstStyle/>
          <a:p>
            <a:r>
              <a:rPr lang="en-US" sz="2000" b="1" dirty="0" smtClean="0">
                <a:solidFill>
                  <a:srgbClr val="FFFF00"/>
                </a:solidFill>
                <a:latin typeface="Times New Roman" panose="02020603050405020304" pitchFamily="18" charset="0"/>
                <a:cs typeface="Times New Roman" panose="02020603050405020304" pitchFamily="18" charset="0"/>
              </a:rPr>
              <a:t>Practice:</a:t>
            </a:r>
            <a:endParaRPr lang="en-US" sz="2000" b="1" dirty="0">
              <a:solidFill>
                <a:srgbClr val="FFFF00"/>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Write </a:t>
            </a:r>
            <a:r>
              <a:rPr lang="en-US" sz="2000" dirty="0">
                <a:latin typeface="Times New Roman" panose="02020603050405020304" pitchFamily="18" charset="0"/>
                <a:cs typeface="Times New Roman" panose="02020603050405020304" pitchFamily="18" charset="0"/>
              </a:rPr>
              <a:t>a function that simulates single-base mutation. The function should accept a DNA sequence and return it with one changed base (selected at random</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Assume </a:t>
            </a:r>
            <a:r>
              <a:rPr lang="en-US" sz="2000" dirty="0">
                <a:latin typeface="Times New Roman" panose="02020603050405020304" pitchFamily="18" charset="0"/>
                <a:cs typeface="Times New Roman" panose="02020603050405020304" pitchFamily="18" charset="0"/>
              </a:rPr>
              <a:t>that the </a:t>
            </a:r>
            <a:r>
              <a:rPr lang="en-US" sz="2000" dirty="0" smtClean="0">
                <a:latin typeface="Times New Roman" panose="02020603050405020304" pitchFamily="18" charset="0"/>
                <a:cs typeface="Times New Roman" panose="02020603050405020304" pitchFamily="18" charset="0"/>
              </a:rPr>
              <a:t>base sequence is  </a:t>
            </a:r>
            <a:r>
              <a:rPr lang="en-US" sz="2000" dirty="0">
                <a:latin typeface="Times New Roman" panose="02020603050405020304" pitchFamily="18" charset="0"/>
                <a:cs typeface="Times New Roman" panose="02020603050405020304" pitchFamily="18" charset="0"/>
              </a:rPr>
              <a:t>'TAC  GGT  CAC  TGA  AGT  CCC  TGC  TTA  CTG  </a:t>
            </a:r>
            <a:r>
              <a:rPr lang="en-US" sz="2000" dirty="0" smtClean="0">
                <a:latin typeface="Times New Roman" panose="02020603050405020304" pitchFamily="18" charset="0"/>
                <a:cs typeface="Times New Roman" panose="02020603050405020304" pitchFamily="18" charset="0"/>
              </a:rPr>
              <a:t>AAT‘ (input).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4281591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004" y="198642"/>
            <a:ext cx="9769189" cy="412865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7808" b="10447"/>
          <a:stretch/>
        </p:blipFill>
        <p:spPr>
          <a:xfrm>
            <a:off x="810842" y="5048518"/>
            <a:ext cx="4544059" cy="334851"/>
          </a:xfrm>
          <a:prstGeom prst="rect">
            <a:avLst/>
          </a:prstGeom>
        </p:spPr>
      </p:pic>
      <p:sp>
        <p:nvSpPr>
          <p:cNvPr id="7" name="Rectangle 6"/>
          <p:cNvSpPr/>
          <p:nvPr/>
        </p:nvSpPr>
        <p:spPr>
          <a:xfrm>
            <a:off x="243644" y="4407387"/>
            <a:ext cx="1134396" cy="58432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anose="02020603050405020304" pitchFamily="18" charset="0"/>
                <a:cs typeface="Times New Roman" panose="02020603050405020304" pitchFamily="18" charset="0"/>
              </a:rPr>
              <a:t>Some Outputs</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9559"/>
          <a:stretch/>
        </p:blipFill>
        <p:spPr>
          <a:xfrm>
            <a:off x="2879691" y="5610730"/>
            <a:ext cx="4467849" cy="370476"/>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b="10840"/>
          <a:stretch/>
        </p:blipFill>
        <p:spPr>
          <a:xfrm>
            <a:off x="5180300" y="6177240"/>
            <a:ext cx="4334480" cy="365228"/>
          </a:xfrm>
          <a:prstGeom prst="rect">
            <a:avLst/>
          </a:prstGeom>
        </p:spPr>
      </p:pic>
    </p:spTree>
    <p:extLst>
      <p:ext uri="{BB962C8B-B14F-4D97-AF65-F5344CB8AC3E}">
        <p14:creationId xmlns:p14="http://schemas.microsoft.com/office/powerpoint/2010/main" val="220612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17</a:t>
            </a:fld>
            <a:endParaRPr lang="en-US"/>
          </a:p>
        </p:txBody>
      </p:sp>
      <p:sp>
        <p:nvSpPr>
          <p:cNvPr id="3" name="Rectangle 2"/>
          <p:cNvSpPr/>
          <p:nvPr/>
        </p:nvSpPr>
        <p:spPr>
          <a:xfrm>
            <a:off x="98739" y="206061"/>
            <a:ext cx="12093261" cy="3785652"/>
          </a:xfrm>
          <a:prstGeom prst="rect">
            <a:avLst/>
          </a:prstGeom>
        </p:spPr>
        <p:txBody>
          <a:bodyPr wrap="square">
            <a:spAutoFit/>
          </a:bodyPr>
          <a:lstStyle/>
          <a:p>
            <a:pPr fontAlgn="base"/>
            <a:r>
              <a:rPr lang="en-US" sz="2000" b="1" dirty="0" smtClean="0">
                <a:latin typeface="Times New Roman" panose="02020603050405020304" pitchFamily="18" charset="0"/>
                <a:cs typeface="Times New Roman" panose="02020603050405020304" pitchFamily="18" charset="0"/>
              </a:rPr>
              <a:t>What is Python </a:t>
            </a:r>
            <a:r>
              <a:rPr lang="en-US" sz="2000" b="1" dirty="0">
                <a:latin typeface="Times New Roman" panose="02020603050405020304" pitchFamily="18" charset="0"/>
                <a:cs typeface="Times New Roman" panose="02020603050405020304" pitchFamily="18" charset="0"/>
              </a:rPr>
              <a:t>Packages?</a:t>
            </a:r>
          </a:p>
          <a:p>
            <a:pPr fontAlgn="base"/>
            <a:r>
              <a:rPr lang="en-US" sz="2000" dirty="0">
                <a:latin typeface="Times New Roman" panose="02020603050405020304" pitchFamily="18" charset="0"/>
                <a:cs typeface="Times New Roman" panose="02020603050405020304" pitchFamily="18" charset="0"/>
              </a:rPr>
              <a:t>A package, in essence, is like a directory holding </a:t>
            </a:r>
            <a:r>
              <a:rPr lang="en-US" sz="2000" dirty="0" err="1">
                <a:latin typeface="Times New Roman" panose="02020603050405020304" pitchFamily="18" charset="0"/>
                <a:cs typeface="Times New Roman" panose="02020603050405020304" pitchFamily="18" charset="0"/>
              </a:rPr>
              <a:t>subpackages</a:t>
            </a:r>
            <a:r>
              <a:rPr lang="en-US" sz="2000" dirty="0">
                <a:latin typeface="Times New Roman" panose="02020603050405020304" pitchFamily="18" charset="0"/>
                <a:cs typeface="Times New Roman" panose="02020603050405020304" pitchFamily="18" charset="0"/>
              </a:rPr>
              <a:t> and modules. While we can create our own packages, we can also use one from the Python Package Index (</a:t>
            </a:r>
            <a:r>
              <a:rPr lang="en-US" sz="2000" dirty="0" err="1">
                <a:latin typeface="Times New Roman" panose="02020603050405020304" pitchFamily="18" charset="0"/>
                <a:cs typeface="Times New Roman" panose="02020603050405020304" pitchFamily="18" charset="0"/>
              </a:rPr>
              <a:t>PyPI</a:t>
            </a:r>
            <a:r>
              <a:rPr lang="en-US" sz="2000" dirty="0">
                <a:latin typeface="Times New Roman" panose="02020603050405020304" pitchFamily="18" charset="0"/>
                <a:cs typeface="Times New Roman" panose="02020603050405020304" pitchFamily="18" charset="0"/>
              </a:rPr>
              <a:t>) to use for our projects</a:t>
            </a:r>
            <a:r>
              <a:rPr lang="en-US" sz="2000" dirty="0" smtClean="0">
                <a:latin typeface="Times New Roman" panose="02020603050405020304" pitchFamily="18" charset="0"/>
                <a:cs typeface="Times New Roman" panose="02020603050405020304" pitchFamily="18" charset="0"/>
              </a:rPr>
              <a:t>.</a:t>
            </a:r>
          </a:p>
          <a:p>
            <a:pPr fontAlgn="base"/>
            <a:r>
              <a:rPr lang="en-US" sz="2000" dirty="0">
                <a:latin typeface="Times New Roman" panose="02020603050405020304" pitchFamily="18" charset="0"/>
                <a:cs typeface="Times New Roman" panose="02020603050405020304" pitchFamily="18" charset="0"/>
                <a:hlinkClick r:id="rId2"/>
              </a:rPr>
              <a:t>Biopython</a:t>
            </a:r>
            <a:r>
              <a:rPr lang="en-US" sz="2000" dirty="0">
                <a:latin typeface="Times New Roman" panose="02020603050405020304" pitchFamily="18" charset="0"/>
                <a:cs typeface="Times New Roman" panose="02020603050405020304" pitchFamily="18" charset="0"/>
              </a:rPr>
              <a:t> is the largest and most popular bioinformatics package for Python. It contains a number of different sub-modules for common bioinformatics tasks.</a:t>
            </a:r>
          </a:p>
          <a:p>
            <a:pPr fontAlgn="base"/>
            <a:r>
              <a:rPr lang="en-US" sz="2000" dirty="0" smtClean="0">
                <a:latin typeface="Times New Roman" panose="02020603050405020304" pitchFamily="18" charset="0"/>
                <a:cs typeface="Times New Roman" panose="02020603050405020304" pitchFamily="18" charset="0"/>
              </a:rPr>
              <a:t>Let assume that we have a DNA sequence and we would </a:t>
            </a:r>
            <a:r>
              <a:rPr lang="en-US" sz="2000" dirty="0">
                <a:latin typeface="Times New Roman" panose="02020603050405020304" pitchFamily="18" charset="0"/>
                <a:cs typeface="Times New Roman" panose="02020603050405020304" pitchFamily="18" charset="0"/>
              </a:rPr>
              <a:t>like to get reverse complement of </a:t>
            </a:r>
            <a:r>
              <a:rPr lang="en-US" sz="2000" dirty="0" smtClean="0">
                <a:latin typeface="Times New Roman" panose="02020603050405020304" pitchFamily="18" charset="0"/>
                <a:cs typeface="Times New Roman" panose="02020603050405020304" pitchFamily="18" charset="0"/>
              </a:rPr>
              <a:t>it.</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dirty="0" smtClean="0">
                <a:latin typeface="Times New Roman" panose="02020603050405020304" pitchFamily="18" charset="0"/>
                <a:cs typeface="Times New Roman" panose="02020603050405020304" pitchFamily="18" charset="0"/>
              </a:rPr>
              <a:t>                                                                                                                     Module 1                                  package</a:t>
            </a:r>
          </a:p>
          <a:p>
            <a:pPr fontAlgn="base"/>
            <a:endParaRPr lang="en-US" sz="2000" dirty="0" smtClean="0">
              <a:latin typeface="Times New Roman" panose="02020603050405020304" pitchFamily="18" charset="0"/>
              <a:cs typeface="Times New Roman" panose="02020603050405020304" pitchFamily="18" charset="0"/>
            </a:endParaRPr>
          </a:p>
          <a:p>
            <a:pPr fontAlgn="base"/>
            <a:endParaRPr lang="en-US" sz="2000" dirty="0">
              <a:latin typeface="Times New Roman" panose="02020603050405020304" pitchFamily="18" charset="0"/>
              <a:cs typeface="Times New Roman" panose="02020603050405020304" pitchFamily="18" charset="0"/>
            </a:endParaRPr>
          </a:p>
          <a:p>
            <a:pPr fontAlgn="base"/>
            <a:endParaRPr lang="en-US" sz="2000" dirty="0" smtClean="0">
              <a:latin typeface="Times New Roman" panose="02020603050405020304" pitchFamily="18" charset="0"/>
              <a:cs typeface="Times New Roman" panose="02020603050405020304" pitchFamily="18" charset="0"/>
            </a:endParaRPr>
          </a:p>
          <a:p>
            <a:pPr fontAlgn="base"/>
            <a:r>
              <a:rPr lang="en-US" sz="2000" dirty="0" smtClean="0">
                <a:latin typeface="Times New Roman" panose="02020603050405020304" pitchFamily="18" charset="0"/>
                <a:cs typeface="Times New Roman" panose="02020603050405020304" pitchFamily="18" charset="0"/>
              </a:rPr>
              <a:t>                                                                                                                      module2</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75" r="1032"/>
          <a:stretch/>
        </p:blipFill>
        <p:spPr>
          <a:xfrm>
            <a:off x="736864" y="2495243"/>
            <a:ext cx="5484705" cy="2992940"/>
          </a:xfrm>
          <a:prstGeom prst="rect">
            <a:avLst/>
          </a:prstGeom>
        </p:spPr>
      </p:pic>
      <p:sp>
        <p:nvSpPr>
          <p:cNvPr id="6" name="Cube 5"/>
          <p:cNvSpPr/>
          <p:nvPr/>
        </p:nvSpPr>
        <p:spPr>
          <a:xfrm>
            <a:off x="10675340" y="3179553"/>
            <a:ext cx="1216152" cy="1216152"/>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Times New Roman" panose="02020603050405020304" pitchFamily="18" charset="0"/>
                <a:cs typeface="Times New Roman" panose="02020603050405020304" pitchFamily="18" charset="0"/>
              </a:rPr>
              <a:t>Module 1</a:t>
            </a:r>
          </a:p>
          <a:p>
            <a:pPr algn="ctr"/>
            <a:r>
              <a:rPr lang="en-US" sz="1200" dirty="0" smtClean="0">
                <a:solidFill>
                  <a:schemeClr val="bg1"/>
                </a:solidFill>
                <a:latin typeface="Times New Roman" panose="02020603050405020304" pitchFamily="18" charset="0"/>
                <a:cs typeface="Times New Roman" panose="02020603050405020304" pitchFamily="18" charset="0"/>
              </a:rPr>
              <a:t>Module 2</a:t>
            </a:r>
          </a:p>
          <a:p>
            <a:pPr algn="ctr"/>
            <a:r>
              <a:rPr lang="en-US" sz="1200" dirty="0" smtClean="0">
                <a:solidFill>
                  <a:schemeClr val="bg1"/>
                </a:solidFill>
                <a:latin typeface="Times New Roman" panose="02020603050405020304" pitchFamily="18" charset="0"/>
                <a:cs typeface="Times New Roman" panose="02020603050405020304" pitchFamily="18" charset="0"/>
              </a:rPr>
              <a:t>…</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06048" y="2777083"/>
            <a:ext cx="1004552" cy="5935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Times New Roman" panose="02020603050405020304" pitchFamily="18" charset="0"/>
                <a:cs typeface="Times New Roman" panose="02020603050405020304" pitchFamily="18" charset="0"/>
              </a:rPr>
              <a:t>Class A</a:t>
            </a:r>
          </a:p>
          <a:p>
            <a:pPr algn="ctr"/>
            <a:r>
              <a:rPr lang="en-US" sz="1200" dirty="0" smtClean="0">
                <a:solidFill>
                  <a:schemeClr val="bg1"/>
                </a:solidFill>
                <a:latin typeface="Times New Roman" panose="02020603050405020304" pitchFamily="18" charset="0"/>
                <a:cs typeface="Times New Roman" panose="02020603050405020304" pitchFamily="18" charset="0"/>
              </a:rPr>
              <a:t>Function1()</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7696200" y="3971306"/>
            <a:ext cx="914400" cy="59051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Times New Roman" panose="02020603050405020304" pitchFamily="18" charset="0"/>
                <a:cs typeface="Times New Roman" panose="02020603050405020304" pitchFamily="18" charset="0"/>
              </a:rPr>
              <a:t>Class B</a:t>
            </a:r>
          </a:p>
          <a:p>
            <a:pPr algn="ctr"/>
            <a:r>
              <a:rPr lang="en-US" sz="1200" dirty="0" smtClean="0">
                <a:solidFill>
                  <a:schemeClr val="bg1"/>
                </a:solidFill>
                <a:latin typeface="Times New Roman" panose="02020603050405020304" pitchFamily="18" charset="0"/>
                <a:cs typeface="Times New Roman" panose="02020603050405020304" pitchFamily="18" charset="0"/>
              </a:rPr>
              <a:t>Function2()</a:t>
            </a:r>
            <a:endParaRPr lang="en-US" sz="1200" dirty="0">
              <a:solidFill>
                <a:schemeClr val="bg1"/>
              </a:solidFill>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a:off x="8610600" y="3166657"/>
            <a:ext cx="2106769" cy="56625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p:cNvCxnSpPr>
          <p:nvPr/>
        </p:nvCxnSpPr>
        <p:spPr>
          <a:xfrm flipV="1">
            <a:off x="8610600" y="3749060"/>
            <a:ext cx="2064740" cy="51750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94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18</a:t>
            </a:fld>
            <a:endParaRPr lang="en-US" dirty="0"/>
          </a:p>
        </p:txBody>
      </p:sp>
      <p:sp>
        <p:nvSpPr>
          <p:cNvPr id="3" name="Rectangle 2"/>
          <p:cNvSpPr/>
          <p:nvPr/>
        </p:nvSpPr>
        <p:spPr>
          <a:xfrm>
            <a:off x="72981" y="77422"/>
            <a:ext cx="12119019" cy="3170099"/>
          </a:xfrm>
          <a:prstGeom prst="rect">
            <a:avLst/>
          </a:prstGeom>
        </p:spPr>
        <p:txBody>
          <a:bodyPr wrap="square">
            <a:spAutoFit/>
          </a:bodyPr>
          <a:lstStyle/>
          <a:p>
            <a:pPr fontAlgn="base"/>
            <a:r>
              <a:rPr lang="en-US" sz="2000" b="1" dirty="0" smtClean="0">
                <a:latin typeface="Times New Roman" panose="02020603050405020304" pitchFamily="18" charset="0"/>
                <a:cs typeface="Times New Roman" panose="02020603050405020304" pitchFamily="18" charset="0"/>
              </a:rPr>
              <a:t>Differences Between Python Modules and Packages</a:t>
            </a:r>
          </a:p>
          <a:p>
            <a:pPr marL="342900" indent="-34290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module is a file containing Python code. A package, however, is like a directory that holds sub-packages and modules.</a:t>
            </a:r>
          </a:p>
          <a:p>
            <a:pPr marL="342900" indent="-34290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package must hold the file __init__.py. This does not apply to modules.</a:t>
            </a:r>
          </a:p>
          <a:p>
            <a:pPr marL="342900" indent="-34290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import everything from a module, we use the wildcard *. But this does not work with packages.</a:t>
            </a:r>
          </a:p>
          <a:p>
            <a:pPr marL="342900" indent="-342900" fontAlgn="base">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fontAlgn="base"/>
            <a:r>
              <a:rPr lang="en-US" sz="2000" b="1" dirty="0" smtClean="0">
                <a:latin typeface="Times New Roman" panose="02020603050405020304" pitchFamily="18" charset="0"/>
                <a:cs typeface="Times New Roman" panose="02020603050405020304" pitchFamily="18" charset="0"/>
              </a:rPr>
              <a:t>Create Your Own Package</a:t>
            </a:r>
          </a:p>
          <a:p>
            <a:pPr fontAlgn="base"/>
            <a:r>
              <a:rPr lang="en-US" sz="2000" dirty="0" smtClean="0">
                <a:latin typeface="Times New Roman" panose="02020603050405020304" pitchFamily="18" charset="0"/>
                <a:cs typeface="Times New Roman" panose="02020603050405020304" pitchFamily="18" charset="0"/>
              </a:rPr>
              <a:t>Now</a:t>
            </a:r>
            <a:r>
              <a:rPr lang="en-US" sz="2000" dirty="0">
                <a:latin typeface="Times New Roman" panose="02020603050405020304" pitchFamily="18" charset="0"/>
                <a:cs typeface="Times New Roman" panose="02020603050405020304" pitchFamily="18" charset="0"/>
              </a:rPr>
              <a:t>, We want to use our modules and package instead of using the </a:t>
            </a:r>
            <a:r>
              <a:rPr lang="en-US" sz="2000" dirty="0" smtClean="0">
                <a:latin typeface="Times New Roman" panose="02020603050405020304" pitchFamily="18" charset="0"/>
                <a:cs typeface="Times New Roman" panose="02020603050405020304" pitchFamily="18" charset="0"/>
              </a:rPr>
              <a:t>Biopython </a:t>
            </a:r>
            <a:r>
              <a:rPr lang="en-US" sz="2000" dirty="0">
                <a:latin typeface="Times New Roman" panose="02020603050405020304" pitchFamily="18" charset="0"/>
                <a:cs typeface="Times New Roman" panose="02020603050405020304" pitchFamily="18" charset="0"/>
              </a:rPr>
              <a:t>package, I created a python package. It has two modules: one is mutation (the practice) and the other name is reverse (It accomplishes the same task as the previous </a:t>
            </a:r>
            <a:r>
              <a:rPr lang="en-US" sz="2000" dirty="0" err="1">
                <a:latin typeface="Times New Roman" panose="02020603050405020304" pitchFamily="18" charset="0"/>
                <a:cs typeface="Times New Roman" panose="02020603050405020304" pitchFamily="18" charset="0"/>
              </a:rPr>
              <a:t>biopython</a:t>
            </a:r>
            <a:r>
              <a:rPr lang="en-US" sz="2000" dirty="0">
                <a:latin typeface="Times New Roman" panose="02020603050405020304" pitchFamily="18" charset="0"/>
                <a:cs typeface="Times New Roman" panose="02020603050405020304" pitchFamily="18" charset="0"/>
              </a:rPr>
              <a:t> example).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72868" y="3247521"/>
            <a:ext cx="3885034" cy="361047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167" b="1"/>
          <a:stretch/>
        </p:blipFill>
        <p:spPr>
          <a:xfrm>
            <a:off x="6572610" y="3396423"/>
            <a:ext cx="2943734" cy="10170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8801" y="4722094"/>
            <a:ext cx="5403598" cy="1634256"/>
          </a:xfrm>
          <a:prstGeom prst="rect">
            <a:avLst/>
          </a:prstGeom>
        </p:spPr>
      </p:pic>
    </p:spTree>
    <p:extLst>
      <p:ext uri="{BB962C8B-B14F-4D97-AF65-F5344CB8AC3E}">
        <p14:creationId xmlns:p14="http://schemas.microsoft.com/office/powerpoint/2010/main" val="3288588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274" y="0"/>
            <a:ext cx="7709029" cy="402397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001" y="4005450"/>
            <a:ext cx="6176493" cy="2852549"/>
          </a:xfrm>
          <a:prstGeom prst="rect">
            <a:avLst/>
          </a:prstGeom>
        </p:spPr>
      </p:pic>
    </p:spTree>
    <p:extLst>
      <p:ext uri="{BB962C8B-B14F-4D97-AF65-F5344CB8AC3E}">
        <p14:creationId xmlns:p14="http://schemas.microsoft.com/office/powerpoint/2010/main" val="199995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a:p>
        </p:txBody>
      </p:sp>
      <p:sp>
        <p:nvSpPr>
          <p:cNvPr id="7" name="Rectangle 6"/>
          <p:cNvSpPr/>
          <p:nvPr/>
        </p:nvSpPr>
        <p:spPr>
          <a:xfrm>
            <a:off x="696533" y="463639"/>
            <a:ext cx="8822028" cy="5139869"/>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LEARNING OBJECTIVES</a:t>
            </a:r>
          </a:p>
          <a:p>
            <a:endParaRPr lang="en-US" sz="24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 Module</a:t>
            </a:r>
          </a:p>
          <a:p>
            <a:r>
              <a:rPr lang="en-US" sz="2000" dirty="0" smtClean="0">
                <a:latin typeface="Times New Roman" panose="02020603050405020304" pitchFamily="18" charset="0"/>
                <a:cs typeface="Times New Roman" panose="02020603050405020304" pitchFamily="18" charset="0"/>
              </a:rPr>
              <a:t>        1. Module-Definition</a:t>
            </a:r>
          </a:p>
          <a:p>
            <a:r>
              <a:rPr lang="en-US" sz="2000" dirty="0" smtClean="0">
                <a:latin typeface="Times New Roman" panose="02020603050405020304" pitchFamily="18" charset="0"/>
                <a:cs typeface="Times New Roman" panose="02020603050405020304" pitchFamily="18" charset="0"/>
              </a:rPr>
              <a:t>        2. Function-Definition</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3. Class-Definition</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4. Methods </a:t>
            </a:r>
            <a:r>
              <a:rPr lang="en-US" sz="2000" dirty="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Importing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Module</a:t>
            </a:r>
          </a:p>
          <a:p>
            <a:r>
              <a:rPr lang="en-US" sz="2000" dirty="0" smtClean="0">
                <a:latin typeface="Times New Roman" panose="02020603050405020304" pitchFamily="18" charset="0"/>
                <a:cs typeface="Times New Roman" panose="02020603050405020304" pitchFamily="18" charset="0"/>
              </a:rPr>
              <a:t>        5. List </a:t>
            </a:r>
            <a:r>
              <a:rPr lang="en-US" sz="2000" dirty="0">
                <a:latin typeface="Times New Roman" panose="02020603050405020304" pitchFamily="18" charset="0"/>
                <a:cs typeface="Times New Roman" panose="02020603050405020304" pitchFamily="18" charset="0"/>
              </a:rPr>
              <a:t>of Some Useful Built-in Python Modules</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6. Random Module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2. Package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 Definition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2. Biopython Package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3. Create Your Own Package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3. Library</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 Definition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2. Some </a:t>
            </a:r>
            <a:r>
              <a:rPr lang="en-US" sz="2000" dirty="0">
                <a:latin typeface="Times New Roman" panose="02020603050405020304" pitchFamily="18" charset="0"/>
                <a:cs typeface="Times New Roman" panose="02020603050405020304" pitchFamily="18" charset="0"/>
              </a:rPr>
              <a:t>Python Libraries for Data Science You Should Know</a:t>
            </a:r>
            <a:endParaRPr lang="en-US" sz="2000" dirty="0"/>
          </a:p>
        </p:txBody>
      </p:sp>
    </p:spTree>
    <p:extLst>
      <p:ext uri="{BB962C8B-B14F-4D97-AF65-F5344CB8AC3E}">
        <p14:creationId xmlns:p14="http://schemas.microsoft.com/office/powerpoint/2010/main" val="538412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3" y="244699"/>
            <a:ext cx="11998817" cy="6863417"/>
          </a:xfrm>
          <a:prstGeom prst="rect">
            <a:avLst/>
          </a:prstGeom>
        </p:spPr>
        <p:txBody>
          <a:bodyPr wrap="square">
            <a:spAutoFit/>
          </a:bodyPr>
          <a:lstStyle/>
          <a:p>
            <a:pPr lvl="0" eaLnBrk="0" fontAlgn="base" hangingPunct="0">
              <a:spcBef>
                <a:spcPct val="0"/>
              </a:spcBef>
              <a:spcAft>
                <a:spcPct val="0"/>
              </a:spcAft>
            </a:pPr>
            <a:r>
              <a:rPr lang="en-US" sz="2000" b="1" dirty="0" smtClean="0">
                <a:latin typeface="Times New Roman" panose="02020603050405020304" pitchFamily="18" charset="0"/>
                <a:cs typeface="Times New Roman" panose="02020603050405020304" pitchFamily="18" charset="0"/>
              </a:rPr>
              <a:t>Python Library: </a:t>
            </a:r>
          </a:p>
          <a:p>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hlinkClick r:id="rId2"/>
              </a:rPr>
              <a:t>Python library </a:t>
            </a:r>
            <a:r>
              <a:rPr lang="en-US" sz="2000" dirty="0">
                <a:latin typeface="Times New Roman" panose="02020603050405020304" pitchFamily="18" charset="0"/>
                <a:cs typeface="Times New Roman" panose="02020603050405020304" pitchFamily="18" charset="0"/>
              </a:rPr>
              <a:t>contains several different kinds of components.</a:t>
            </a:r>
          </a:p>
          <a:p>
            <a:r>
              <a:rPr lang="en-US" sz="2000" dirty="0">
                <a:latin typeface="Times New Roman" panose="02020603050405020304" pitchFamily="18" charset="0"/>
                <a:cs typeface="Times New Roman" panose="02020603050405020304" pitchFamily="18" charset="0"/>
              </a:rPr>
              <a:t>It contains data types that would normally be considered part of the </a:t>
            </a:r>
            <a:r>
              <a:rPr lang="en-US" sz="2000" dirty="0" smtClean="0">
                <a:latin typeface="Times New Roman" panose="02020603050405020304" pitchFamily="18" charset="0"/>
                <a:cs typeface="Times New Roman" panose="02020603050405020304" pitchFamily="18" charset="0"/>
              </a:rPr>
              <a:t>core </a:t>
            </a:r>
            <a:r>
              <a:rPr lang="en-US" sz="2000" dirty="0">
                <a:latin typeface="Times New Roman" panose="02020603050405020304" pitchFamily="18" charset="0"/>
                <a:cs typeface="Times New Roman" panose="02020603050405020304" pitchFamily="18" charset="0"/>
              </a:rPr>
              <a:t>of a language, such as numbers and lists. For these types, the Python language core defines the form of literals and places some constraints on their semantics, but does not fully define the semantics. (On the other hand, the language core does define syntactic properties like the spelling and priorities of operators.)</a:t>
            </a:r>
          </a:p>
          <a:p>
            <a:r>
              <a:rPr lang="en-US" sz="2000" dirty="0">
                <a:latin typeface="Times New Roman" panose="02020603050405020304" pitchFamily="18" charset="0"/>
                <a:cs typeface="Times New Roman" panose="02020603050405020304" pitchFamily="18" charset="0"/>
              </a:rPr>
              <a:t>The library also contains built-in functions and </a:t>
            </a:r>
            <a:r>
              <a:rPr lang="en-US" sz="2000" dirty="0" smtClean="0">
                <a:latin typeface="Times New Roman" panose="02020603050405020304" pitchFamily="18" charset="0"/>
                <a:cs typeface="Times New Roman" panose="02020603050405020304" pitchFamily="18" charset="0"/>
              </a:rPr>
              <a:t>exceptions-</a:t>
            </a:r>
            <a:r>
              <a:rPr lang="en-US" sz="2000" dirty="0">
                <a:latin typeface="Times New Roman" panose="02020603050405020304" pitchFamily="18" charset="0"/>
                <a:cs typeface="Times New Roman" panose="02020603050405020304" pitchFamily="18" charset="0"/>
              </a:rPr>
              <a:t>objects that can be used by all Python code without the need of </a:t>
            </a:r>
            <a:r>
              <a:rPr lang="en-US" sz="2000" dirty="0" smtClean="0">
                <a:latin typeface="Times New Roman" panose="02020603050405020304" pitchFamily="18" charset="0"/>
                <a:cs typeface="Times New Roman" panose="02020603050405020304" pitchFamily="18" charset="0"/>
              </a:rPr>
              <a:t>an </a:t>
            </a:r>
            <a:r>
              <a:rPr lang="en-US" sz="2000" dirty="0" smtClean="0">
                <a:solidFill>
                  <a:schemeClr val="bg2">
                    <a:lumMod val="60000"/>
                    <a:lumOff val="40000"/>
                  </a:schemeClr>
                </a:solidFill>
                <a:latin typeface="Times New Roman" panose="02020603050405020304" pitchFamily="18" charset="0"/>
                <a:cs typeface="Times New Roman" panose="02020603050405020304" pitchFamily="18" charset="0"/>
              </a:rPr>
              <a:t>import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statement.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bulk of the library, however, consists of a collection of modules. There are many ways to dissect this collection. Some modules are written in C and built in to the Python interpreter; others are written in Python and imported in source form</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Python Standard </a:t>
            </a:r>
            <a:r>
              <a:rPr lang="en-US" sz="2000" b="1" dirty="0" smtClean="0">
                <a:latin typeface="Times New Roman" panose="02020603050405020304" pitchFamily="18" charset="0"/>
                <a:cs typeface="Times New Roman" panose="02020603050405020304" pitchFamily="18" charset="0"/>
              </a:rPr>
              <a:t>Library</a:t>
            </a:r>
          </a:p>
          <a:p>
            <a:r>
              <a:rPr lang="en-US" sz="2000" dirty="0">
                <a:latin typeface="Times New Roman" panose="02020603050405020304" pitchFamily="18" charset="0"/>
                <a:cs typeface="Times New Roman" panose="02020603050405020304" pitchFamily="18" charset="0"/>
              </a:rPr>
              <a:t>The Python Standard Library is a collection of script modules accessible to a Python program to simplify the programming process and removing the need to rewrite commonly used commands.</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Python’s </a:t>
            </a:r>
            <a:r>
              <a:rPr lang="en-US" sz="2000" dirty="0">
                <a:latin typeface="Times New Roman" panose="02020603050405020304" pitchFamily="18" charset="0"/>
                <a:cs typeface="Times New Roman" panose="02020603050405020304" pitchFamily="18" charset="0"/>
              </a:rPr>
              <a:t>standard library is very extensive, offering a wide range of </a:t>
            </a:r>
            <a:r>
              <a:rPr lang="en-US" sz="2000" dirty="0" smtClean="0">
                <a:latin typeface="Times New Roman" panose="02020603050405020304" pitchFamily="18" charset="0"/>
                <a:cs typeface="Times New Roman" panose="02020603050405020304" pitchFamily="18" charset="0"/>
              </a:rPr>
              <a:t>facilities. </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are descriptions of some standard libraries.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2000" b="1" dirty="0" smtClean="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4FAB73BC-B049-4115-A692-8D63A059BFB8}" type="slidenum">
              <a:rPr lang="en-US" smtClean="0"/>
              <a:t>20</a:t>
            </a:fld>
            <a:endParaRPr lang="en-US"/>
          </a:p>
        </p:txBody>
      </p:sp>
      <p:sp>
        <p:nvSpPr>
          <p:cNvPr id="4" name="Isosceles Triangle 3"/>
          <p:cNvSpPr/>
          <p:nvPr/>
        </p:nvSpPr>
        <p:spPr>
          <a:xfrm>
            <a:off x="9311958" y="5393635"/>
            <a:ext cx="1527047" cy="1427004"/>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solidFill>
                <a:schemeClr val="bg2"/>
              </a:solidFill>
              <a:latin typeface="Times New Roman" panose="02020603050405020304" pitchFamily="18" charset="0"/>
              <a:cs typeface="Times New Roman" panose="02020603050405020304" pitchFamily="18" charset="0"/>
            </a:endParaRPr>
          </a:p>
          <a:p>
            <a:pPr algn="ctr"/>
            <a:r>
              <a:rPr lang="en-US" sz="1100" b="1" dirty="0" smtClean="0">
                <a:solidFill>
                  <a:schemeClr val="bg2"/>
                </a:solidFill>
                <a:latin typeface="Times New Roman" panose="02020603050405020304" pitchFamily="18" charset="0"/>
                <a:cs typeface="Times New Roman" panose="02020603050405020304" pitchFamily="18" charset="0"/>
              </a:rPr>
              <a:t>Module</a:t>
            </a:r>
          </a:p>
          <a:p>
            <a:pPr algn="ctr"/>
            <a:endParaRPr lang="en-US" sz="1100" b="1" dirty="0" smtClean="0">
              <a:solidFill>
                <a:schemeClr val="bg2"/>
              </a:solidFill>
              <a:latin typeface="Times New Roman" panose="02020603050405020304" pitchFamily="18" charset="0"/>
              <a:cs typeface="Times New Roman" panose="02020603050405020304" pitchFamily="18" charset="0"/>
            </a:endParaRPr>
          </a:p>
          <a:p>
            <a:pPr algn="ctr"/>
            <a:r>
              <a:rPr lang="en-US" sz="1100" b="1" dirty="0" smtClean="0">
                <a:solidFill>
                  <a:schemeClr val="bg2"/>
                </a:solidFill>
                <a:latin typeface="Times New Roman" panose="02020603050405020304" pitchFamily="18" charset="0"/>
                <a:cs typeface="Times New Roman" panose="02020603050405020304" pitchFamily="18" charset="0"/>
              </a:rPr>
              <a:t>Package </a:t>
            </a:r>
          </a:p>
          <a:p>
            <a:pPr algn="ctr"/>
            <a:endParaRPr lang="en-US" sz="1100" b="1" dirty="0">
              <a:solidFill>
                <a:schemeClr val="bg2"/>
              </a:solidFill>
              <a:latin typeface="Times New Roman" panose="02020603050405020304" pitchFamily="18" charset="0"/>
              <a:cs typeface="Times New Roman" panose="02020603050405020304" pitchFamily="18" charset="0"/>
            </a:endParaRPr>
          </a:p>
          <a:p>
            <a:pPr algn="ctr"/>
            <a:r>
              <a:rPr lang="en-US" sz="1100" b="1" dirty="0" smtClean="0">
                <a:solidFill>
                  <a:schemeClr val="bg2"/>
                </a:solidFill>
                <a:latin typeface="Times New Roman" panose="02020603050405020304" pitchFamily="18" charset="0"/>
                <a:cs typeface="Times New Roman" panose="02020603050405020304" pitchFamily="18" charset="0"/>
              </a:rPr>
              <a:t>Library</a:t>
            </a:r>
          </a:p>
          <a:p>
            <a:pPr algn="ctr"/>
            <a:endParaRPr lang="en-US" dirty="0"/>
          </a:p>
          <a:p>
            <a:pPr algn="ctr"/>
            <a:endParaRPr lang="en-US" dirty="0" smtClean="0"/>
          </a:p>
        </p:txBody>
      </p:sp>
      <p:cxnSp>
        <p:nvCxnSpPr>
          <p:cNvPr id="11" name="Straight Connector 10"/>
          <p:cNvCxnSpPr/>
          <p:nvPr/>
        </p:nvCxnSpPr>
        <p:spPr>
          <a:xfrm flipV="1">
            <a:off x="9596730" y="6444645"/>
            <a:ext cx="957505" cy="9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693722" y="6107137"/>
            <a:ext cx="7635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7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183" y="425003"/>
            <a:ext cx="11629623" cy="2862322"/>
          </a:xfrm>
          <a:prstGeom prst="rect">
            <a:avLst/>
          </a:prstGeom>
        </p:spPr>
        <p:txBody>
          <a:bodyPr wrap="square">
            <a:spAutoFit/>
          </a:bodyPr>
          <a:lstStyle/>
          <a:p>
            <a:pPr fontAlgn="base"/>
            <a:endParaRPr lang="en-US" sz="2000" dirty="0" smtClean="0">
              <a:latin typeface="Times New Roman" panose="02020603050405020304" pitchFamily="18" charset="0"/>
              <a:cs typeface="Times New Roman" panose="02020603050405020304" pitchFamily="18" charset="0"/>
            </a:endParaRPr>
          </a:p>
          <a:p>
            <a:pPr fontAlgn="base"/>
            <a:endParaRPr lang="en-US" sz="2000" dirty="0">
              <a:latin typeface="Times New Roman" panose="02020603050405020304" pitchFamily="18" charset="0"/>
              <a:cs typeface="Times New Roman" panose="02020603050405020304" pitchFamily="18" charset="0"/>
            </a:endParaRPr>
          </a:p>
          <a:p>
            <a:pPr fontAlgn="base"/>
            <a:endParaRPr lang="en-US" sz="2000" dirty="0" smtClean="0">
              <a:latin typeface="Times New Roman" panose="02020603050405020304" pitchFamily="18" charset="0"/>
              <a:cs typeface="Times New Roman" panose="02020603050405020304" pitchFamily="18" charset="0"/>
            </a:endParaRPr>
          </a:p>
          <a:p>
            <a:pPr fontAlgn="base"/>
            <a:endParaRPr lang="en-US" sz="2000" dirty="0">
              <a:latin typeface="Times New Roman" panose="02020603050405020304" pitchFamily="18" charset="0"/>
              <a:cs typeface="Times New Roman" panose="02020603050405020304" pitchFamily="18" charset="0"/>
            </a:endParaRPr>
          </a:p>
          <a:p>
            <a:pPr fontAlgn="base"/>
            <a:endParaRPr lang="en-US" sz="2000" dirty="0" smtClean="0">
              <a:latin typeface="Times New Roman" panose="02020603050405020304" pitchFamily="18" charset="0"/>
              <a:cs typeface="Times New Roman" panose="02020603050405020304" pitchFamily="18" charset="0"/>
            </a:endParaRPr>
          </a:p>
          <a:p>
            <a:pPr fontAlgn="base"/>
            <a:endParaRPr lang="en-US" sz="2000" dirty="0" smtClean="0">
              <a:latin typeface="Times New Roman" panose="02020603050405020304" pitchFamily="18" charset="0"/>
              <a:cs typeface="Times New Roman" panose="02020603050405020304" pitchFamily="18" charset="0"/>
            </a:endParaRPr>
          </a:p>
          <a:p>
            <a:pPr fontAlgn="base"/>
            <a:endParaRPr lang="en-US" sz="2000" dirty="0" smtClean="0">
              <a:latin typeface="Times New Roman" panose="02020603050405020304" pitchFamily="18" charset="0"/>
              <a:cs typeface="Times New Roman" panose="02020603050405020304" pitchFamily="18" charset="0"/>
            </a:endParaRPr>
          </a:p>
          <a:p>
            <a:pPr fontAlgn="base"/>
            <a:endParaRPr lang="en-US" sz="2000" dirty="0" smtClean="0">
              <a:latin typeface="Times New Roman" panose="02020603050405020304" pitchFamily="18" charset="0"/>
              <a:cs typeface="Times New Roman" panose="02020603050405020304" pitchFamily="18" charset="0"/>
            </a:endParaRPr>
          </a:p>
          <a:p>
            <a:pPr fontAlgn="base"/>
            <a:endParaRPr lang="en-US" sz="20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t>21</a:t>
            </a:fld>
            <a:endParaRPr lang="en-US"/>
          </a:p>
        </p:txBody>
      </p:sp>
      <p:sp>
        <p:nvSpPr>
          <p:cNvPr id="2" name="Rectangle 1"/>
          <p:cNvSpPr/>
          <p:nvPr/>
        </p:nvSpPr>
        <p:spPr>
          <a:xfrm>
            <a:off x="93371" y="64395"/>
            <a:ext cx="11995597" cy="4401205"/>
          </a:xfrm>
          <a:prstGeom prst="rect">
            <a:avLst/>
          </a:prstGeom>
        </p:spPr>
        <p:txBody>
          <a:bodyPr wrap="square">
            <a:spAutoFit/>
          </a:bodyPr>
          <a:lstStyle/>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Command Line Arguments With </a:t>
            </a:r>
            <a:r>
              <a:rPr lang="en-US" sz="2000" b="1" dirty="0" err="1">
                <a:latin typeface="Times New Roman" panose="02020603050405020304" pitchFamily="18" charset="0"/>
                <a:cs typeface="Times New Roman" panose="02020603050405020304" pitchFamily="18" charset="0"/>
              </a:rPr>
              <a:t>ArgParse</a:t>
            </a:r>
            <a:endParaRPr lang="en-US" sz="20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The standard Python library </a:t>
            </a:r>
            <a:r>
              <a:rPr lang="en-US" sz="2000" dirty="0">
                <a:solidFill>
                  <a:srgbClr val="FFFF00"/>
                </a:solidFill>
                <a:latin typeface="Times New Roman" panose="02020603050405020304" pitchFamily="18" charset="0"/>
                <a:cs typeface="Times New Roman" panose="02020603050405020304" pitchFamily="18" charset="0"/>
                <a:hlinkClick r:id="rId2"/>
              </a:rPr>
              <a:t>argparse</a:t>
            </a:r>
            <a:r>
              <a:rPr lang="en-US" sz="2000" dirty="0">
                <a:latin typeface="Times New Roman" panose="02020603050405020304" pitchFamily="18" charset="0"/>
                <a:cs typeface="Times New Roman" panose="02020603050405020304" pitchFamily="18" charset="0"/>
              </a:rPr>
              <a:t> used to incorporate the parsing of command line arguments. Instead of having to manually set variables inside of the code, argparse can be used to add flexibility and reusability to your code by allowing user input values to be parsed and utilized</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Installation</a:t>
            </a:r>
          </a:p>
          <a:p>
            <a:r>
              <a:rPr lang="en-US" sz="2000" dirty="0" smtClean="0">
                <a:latin typeface="Times New Roman" panose="02020603050405020304" pitchFamily="18" charset="0"/>
                <a:cs typeface="Times New Roman" panose="02020603050405020304" pitchFamily="18" charset="0"/>
              </a:rPr>
              <a:t>Since argparse </a:t>
            </a:r>
            <a:r>
              <a:rPr lang="en-US" sz="2000" dirty="0">
                <a:latin typeface="Times New Roman" panose="02020603050405020304" pitchFamily="18" charset="0"/>
                <a:cs typeface="Times New Roman" panose="02020603050405020304" pitchFamily="18" charset="0"/>
              </a:rPr>
              <a:t>is part of the standard Python library, it should already be installed. However, if it’s not, you can install it using the </a:t>
            </a:r>
            <a:r>
              <a:rPr lang="en-US" sz="2000" dirty="0" err="1">
                <a:latin typeface="Times New Roman" panose="02020603050405020304" pitchFamily="18" charset="0"/>
                <a:cs typeface="Times New Roman" panose="02020603050405020304" pitchFamily="18" charset="0"/>
              </a:rPr>
              <a:t>follwing</a:t>
            </a:r>
            <a:r>
              <a:rPr lang="en-US" sz="2000" dirty="0">
                <a:latin typeface="Times New Roman" panose="02020603050405020304" pitchFamily="18" charset="0"/>
                <a:cs typeface="Times New Roman" panose="02020603050405020304" pitchFamily="18" charset="0"/>
              </a:rPr>
              <a:t> command</a:t>
            </a:r>
            <a:r>
              <a:rPr lang="en-US" sz="20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If you do not </a:t>
            </a:r>
            <a:r>
              <a:rPr lang="en-US" sz="2000" dirty="0" smtClean="0">
                <a:latin typeface="Times New Roman" panose="02020603050405020304" pitchFamily="18" charset="0"/>
                <a:cs typeface="Times New Roman" panose="02020603050405020304" pitchFamily="18" charset="0"/>
              </a:rPr>
              <a:t>have pip installed</a:t>
            </a:r>
            <a:r>
              <a:rPr lang="en-US" sz="2000" dirty="0">
                <a:latin typeface="Times New Roman" panose="02020603050405020304" pitchFamily="18" charset="0"/>
                <a:cs typeface="Times New Roman" panose="02020603050405020304" pitchFamily="18" charset="0"/>
              </a:rPr>
              <a:t>, follow the installation docs </a:t>
            </a:r>
            <a:r>
              <a:rPr lang="en-US" sz="2000" u="sng" dirty="0">
                <a:latin typeface="Times New Roman" panose="02020603050405020304" pitchFamily="18" charset="0"/>
                <a:cs typeface="Times New Roman" panose="02020603050405020304" pitchFamily="18" charset="0"/>
                <a:hlinkClick r:id="rId3"/>
              </a:rPr>
              <a:t>here</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Getting Started</a:t>
            </a:r>
          </a:p>
          <a:p>
            <a:r>
              <a:rPr lang="en-US" sz="2000" dirty="0">
                <a:latin typeface="Times New Roman" panose="02020603050405020304" pitchFamily="18" charset="0"/>
                <a:cs typeface="Times New Roman" panose="02020603050405020304" pitchFamily="18" charset="0"/>
              </a:rPr>
              <a:t>Here is a file </a:t>
            </a:r>
            <a:r>
              <a:rPr lang="en-US" sz="2000" dirty="0" smtClean="0">
                <a:latin typeface="Times New Roman" panose="02020603050405020304" pitchFamily="18" charset="0"/>
                <a:cs typeface="Times New Roman" panose="02020603050405020304" pitchFamily="18" charset="0"/>
              </a:rPr>
              <a:t>called cli_args.py </a:t>
            </a:r>
            <a:r>
              <a:rPr lang="en-US" sz="2000" dirty="0">
                <a:latin typeface="Times New Roman" panose="02020603050405020304" pitchFamily="18" charset="0"/>
                <a:cs typeface="Times New Roman" panose="02020603050405020304" pitchFamily="18" charset="0"/>
              </a:rPr>
              <a:t>to demonstrate a very basic example of the structure and usage of </a:t>
            </a:r>
            <a:r>
              <a:rPr lang="en-US" sz="2000" dirty="0" smtClean="0">
                <a:latin typeface="Times New Roman" panose="02020603050405020304" pitchFamily="18" charset="0"/>
                <a:cs typeface="Times New Roman" panose="02020603050405020304" pitchFamily="18" charset="0"/>
              </a:rPr>
              <a:t>the argparse library:</a:t>
            </a:r>
          </a:p>
          <a:p>
            <a:endParaRPr lang="en-US" sz="20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5074276" y="2059088"/>
            <a:ext cx="1807335" cy="40077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Times New Roman" panose="02020603050405020304" pitchFamily="18" charset="0"/>
                <a:cs typeface="Times New Roman" panose="02020603050405020304" pitchFamily="18" charset="0"/>
              </a:rPr>
              <a:t>pip install argparse</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995" y="3802932"/>
            <a:ext cx="5536705" cy="284784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7067" y="5402825"/>
            <a:ext cx="5391902" cy="113608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2003" y="3882123"/>
            <a:ext cx="4350376" cy="1504454"/>
          </a:xfrm>
          <a:prstGeom prst="rect">
            <a:avLst/>
          </a:prstGeom>
        </p:spPr>
      </p:pic>
    </p:spTree>
    <p:extLst>
      <p:ext uri="{BB962C8B-B14F-4D97-AF65-F5344CB8AC3E}">
        <p14:creationId xmlns:p14="http://schemas.microsoft.com/office/powerpoint/2010/main" val="2688345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0" y="103030"/>
            <a:ext cx="11977354" cy="532453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Some </a:t>
            </a:r>
            <a:r>
              <a:rPr lang="en-US" sz="2000" b="1" dirty="0">
                <a:latin typeface="Times New Roman" panose="02020603050405020304" pitchFamily="18" charset="0"/>
                <a:cs typeface="Times New Roman" panose="02020603050405020304" pitchFamily="18" charset="0"/>
              </a:rPr>
              <a:t>Python </a:t>
            </a:r>
            <a:r>
              <a:rPr lang="en-US" sz="2000" b="1" dirty="0" smtClean="0">
                <a:latin typeface="Times New Roman" panose="02020603050405020304" pitchFamily="18" charset="0"/>
                <a:cs typeface="Times New Roman" panose="02020603050405020304" pitchFamily="18" charset="0"/>
              </a:rPr>
              <a:t>Libraries </a:t>
            </a:r>
            <a:r>
              <a:rPr lang="en-US" sz="2000" b="1" dirty="0">
                <a:latin typeface="Times New Roman" panose="02020603050405020304" pitchFamily="18" charset="0"/>
                <a:cs typeface="Times New Roman" panose="02020603050405020304" pitchFamily="18" charset="0"/>
              </a:rPr>
              <a:t>for Data Science You Should </a:t>
            </a:r>
            <a:r>
              <a:rPr lang="en-US" sz="2000" b="1" dirty="0" smtClean="0">
                <a:latin typeface="Times New Roman" panose="02020603050405020304" pitchFamily="18" charset="0"/>
                <a:cs typeface="Times New Roman" panose="02020603050405020304" pitchFamily="18" charset="0"/>
              </a:rPr>
              <a:t>Know</a:t>
            </a:r>
          </a:p>
          <a:p>
            <a:r>
              <a:rPr lang="en-US" sz="2000" dirty="0">
                <a:latin typeface="Times New Roman" panose="02020603050405020304" pitchFamily="18" charset="0"/>
                <a:cs typeface="Times New Roman" panose="02020603050405020304" pitchFamily="18" charset="0"/>
              </a:rPr>
              <a:t>Here's a line-up of the most important Python libraries for data science tasks, covering areas such as data processing, modeling, and visualization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Mining</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hlinkClick r:id="rId2"/>
              </a:rPr>
              <a:t>Scrapy</a:t>
            </a: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of the most popular Python data science libraries, Scrapy helps to build crawling programs (spider bots) that can retrieve structured data from the web – for example, URLs or contact info. It's a great tool for scraping data used in, for example, Python machine learning models.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Developers use it for gathering data from APIs. This full-fledged framework follows the Don't Repeat Yourself principle in the design of its interface. As a result, the tool inspires users to write universal code that can be reused for building and scaling large crawlers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hlinkClick r:id="rId3"/>
              </a:rPr>
              <a:t>BeautifulSoup</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another really popular library for web crawling and data scraping. If you want to collect data that’s available on some website but not via a proper CSV or API, BeautifulSoup can help you scrape it and arrange it into the format you need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22</a:t>
            </a:fld>
            <a:endParaRPr lang="en-US"/>
          </a:p>
        </p:txBody>
      </p:sp>
    </p:spTree>
    <p:extLst>
      <p:ext uri="{BB962C8B-B14F-4D97-AF65-F5344CB8AC3E}">
        <p14:creationId xmlns:p14="http://schemas.microsoft.com/office/powerpoint/2010/main" val="2467632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10" y="239533"/>
            <a:ext cx="11925836" cy="6247864"/>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Data Processing and </a:t>
            </a:r>
            <a:r>
              <a:rPr lang="en-US" sz="2000" b="1" dirty="0" smtClean="0">
                <a:latin typeface="Times New Roman" panose="02020603050405020304" pitchFamily="18" charset="0"/>
                <a:cs typeface="Times New Roman" panose="02020603050405020304" pitchFamily="18" charset="0"/>
              </a:rPr>
              <a:t>Modeling</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hlinkClick r:id="rId2"/>
              </a:rPr>
              <a:t>NumPy</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NumPy (Numerical Python) is a perfect tool for scientific computing and performing basic and advanced array operations.</a:t>
            </a:r>
          </a:p>
          <a:p>
            <a:pPr algn="just"/>
            <a:r>
              <a:rPr lang="en-US" sz="2000" dirty="0" smtClean="0">
                <a:latin typeface="Times New Roman" panose="02020603050405020304" pitchFamily="18" charset="0"/>
                <a:cs typeface="Times New Roman" panose="02020603050405020304" pitchFamily="18" charset="0"/>
              </a:rPr>
              <a:t>The library </a:t>
            </a:r>
            <a:r>
              <a:rPr lang="en-US" sz="2000" dirty="0">
                <a:latin typeface="Times New Roman" panose="02020603050405020304" pitchFamily="18" charset="0"/>
                <a:cs typeface="Times New Roman" panose="02020603050405020304" pitchFamily="18" charset="0"/>
              </a:rPr>
              <a:t>offers many handy features performing operations on n-arrays and matrices in Python. It helps to process arrays that store values of the same data type and makes performing math operations on arrays (and their </a:t>
            </a:r>
            <a:r>
              <a:rPr lang="en-US" sz="2000" dirty="0" err="1">
                <a:latin typeface="Times New Roman" panose="02020603050405020304" pitchFamily="18" charset="0"/>
                <a:cs typeface="Times New Roman" panose="02020603050405020304" pitchFamily="18" charset="0"/>
              </a:rPr>
              <a:t>vectorization</a:t>
            </a:r>
            <a:r>
              <a:rPr lang="en-US" sz="2000" dirty="0">
                <a:latin typeface="Times New Roman" panose="02020603050405020304" pitchFamily="18" charset="0"/>
                <a:cs typeface="Times New Roman" panose="02020603050405020304" pitchFamily="18" charset="0"/>
              </a:rPr>
              <a:t>) easier. </a:t>
            </a:r>
            <a:endParaRPr lang="en-US" sz="2000" dirty="0" smtClean="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hlinkClick r:id="rId3"/>
              </a:rPr>
              <a:t>SciPy</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useful library includes modules for linear algebra, integration, optimization, and statistics.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hlinkClick r:id="rId4"/>
              </a:rPr>
              <a:t>Pandas</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Pandas is a library created to help developers work with "labeled" and "relational" data intuitively. It's based on two main data structures: "Series" (one-dimensional, like a list of items) and "Data Frames" (two-dimensional, like a table with multiple columns). Pandas allows converting data structures to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objects, handling missing data, and adding/deleting columns from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imputing missing files, and plotting data with histogram or plot box. It’s a must-have for data wrangling, manipulation, and visualization.</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a:p>
        </p:txBody>
      </p:sp>
    </p:spTree>
    <p:extLst>
      <p:ext uri="{BB962C8B-B14F-4D97-AF65-F5344CB8AC3E}">
        <p14:creationId xmlns:p14="http://schemas.microsoft.com/office/powerpoint/2010/main" val="230406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 y="278406"/>
            <a:ext cx="11698309" cy="440120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6. </a:t>
            </a:r>
            <a:r>
              <a:rPr lang="en-US" sz="2000" b="1" dirty="0" err="1">
                <a:latin typeface="Times New Roman" panose="02020603050405020304" pitchFamily="18" charset="0"/>
                <a:cs typeface="Times New Roman" panose="02020603050405020304" pitchFamily="18" charset="0"/>
                <a:hlinkClick r:id="rId2"/>
              </a:rPr>
              <a:t>Keras</a:t>
            </a:r>
            <a:endParaRPr lang="en-US" sz="20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is a great library for building neural networks and modeling.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7. </a:t>
            </a:r>
            <a:r>
              <a:rPr lang="en-US" sz="2000" b="1" dirty="0" err="1">
                <a:latin typeface="Times New Roman" panose="02020603050405020304" pitchFamily="18" charset="0"/>
                <a:cs typeface="Times New Roman" panose="02020603050405020304" pitchFamily="18" charset="0"/>
                <a:hlinkClick r:id="rId3"/>
              </a:rPr>
              <a:t>SciKit</a:t>
            </a:r>
            <a:r>
              <a:rPr lang="en-US" sz="2000" b="1" dirty="0">
                <a:latin typeface="Times New Roman" panose="02020603050405020304" pitchFamily="18" charset="0"/>
                <a:cs typeface="Times New Roman" panose="02020603050405020304" pitchFamily="18" charset="0"/>
                <a:hlinkClick r:id="rId3"/>
              </a:rPr>
              <a:t>-Learn</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is an industry-standard for data science projects based in Python. </a:t>
            </a:r>
            <a:r>
              <a:rPr lang="en-US" sz="2000" dirty="0" err="1">
                <a:latin typeface="Times New Roman" panose="02020603050405020304" pitchFamily="18" charset="0"/>
                <a:cs typeface="Times New Roman" panose="02020603050405020304" pitchFamily="18" charset="0"/>
              </a:rPr>
              <a:t>Scikits</a:t>
            </a:r>
            <a:r>
              <a:rPr lang="en-US" sz="2000" dirty="0">
                <a:latin typeface="Times New Roman" panose="02020603050405020304" pitchFamily="18" charset="0"/>
                <a:cs typeface="Times New Roman" panose="02020603050405020304" pitchFamily="18" charset="0"/>
              </a:rPr>
              <a:t> is a group of packages in the SciPy Stack that were created for specific functionalities – for example, image processing. </a:t>
            </a:r>
            <a:r>
              <a:rPr lang="en-US" sz="2000" dirty="0" err="1">
                <a:latin typeface="Times New Roman" panose="02020603050405020304" pitchFamily="18" charset="0"/>
                <a:cs typeface="Times New Roman" panose="02020603050405020304" pitchFamily="18" charset="0"/>
              </a:rPr>
              <a:t>Scikit</a:t>
            </a:r>
            <a:r>
              <a:rPr lang="en-US" sz="2000" dirty="0">
                <a:latin typeface="Times New Roman" panose="02020603050405020304" pitchFamily="18" charset="0"/>
                <a:cs typeface="Times New Roman" panose="02020603050405020304" pitchFamily="18" charset="0"/>
              </a:rPr>
              <a:t>-learn uses the math operations of SciPy to expose a concise interface to the most common machine learning algorithms. </a:t>
            </a:r>
          </a:p>
          <a:p>
            <a:r>
              <a:rPr lang="en-US" sz="2000" dirty="0">
                <a:latin typeface="Times New Roman" panose="02020603050405020304" pitchFamily="18" charset="0"/>
                <a:cs typeface="Times New Roman" panose="02020603050405020304" pitchFamily="18" charset="0"/>
              </a:rPr>
              <a:t>Data scientists use it for handling standard machine learning and data mining tasks such as clustering, regression, model selection, dimensionality reduction, and classification.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hlinkClick r:id="rId4"/>
              </a:rPr>
              <a:t>PyTorch</a:t>
            </a:r>
            <a:endParaRPr lang="en-US" sz="20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is a framework that is perfect for data scientists who want to perform deep learning tasks </a:t>
            </a:r>
            <a:r>
              <a:rPr lang="en-US" sz="2000" dirty="0" smtClean="0">
                <a:latin typeface="Times New Roman" panose="02020603050405020304" pitchFamily="18" charset="0"/>
                <a:cs typeface="Times New Roman" panose="02020603050405020304" pitchFamily="18" charset="0"/>
              </a:rPr>
              <a:t>easily.</a:t>
            </a:r>
            <a:r>
              <a:rPr lang="en-US" sz="2000" dirty="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a:p>
        </p:txBody>
      </p:sp>
    </p:spTree>
    <p:extLst>
      <p:ext uri="{BB962C8B-B14F-4D97-AF65-F5344CB8AC3E}">
        <p14:creationId xmlns:p14="http://schemas.microsoft.com/office/powerpoint/2010/main" val="3498230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8" y="186811"/>
            <a:ext cx="11578108" cy="5293757"/>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Visualization</a:t>
            </a:r>
          </a:p>
          <a:p>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hlinkClick r:id="rId2"/>
              </a:rPr>
              <a:t>Matplotlib</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is a standard data science library that helps to generate data visualizations such as two-dimensional diagrams and graphs (histograms, scatterplots, non-Cartesian coordinates </a:t>
            </a:r>
            <a:r>
              <a:rPr lang="en-US" sz="2000" dirty="0" smtClean="0">
                <a:latin typeface="Times New Roman" panose="02020603050405020304" pitchFamily="18" charset="0"/>
                <a:cs typeface="Times New Roman" panose="02020603050405020304" pitchFamily="18" charset="0"/>
              </a:rPr>
              <a:t>graphs.</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10.</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hlinkClick r:id="rId3"/>
              </a:rPr>
              <a:t>Seaborn</a:t>
            </a:r>
            <a:endParaRPr lang="en-US" sz="20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Seaborn</a:t>
            </a:r>
            <a:r>
              <a:rPr lang="en-US" sz="2000" dirty="0">
                <a:latin typeface="Times New Roman" panose="02020603050405020304" pitchFamily="18" charset="0"/>
                <a:cs typeface="Times New Roman" panose="02020603050405020304" pitchFamily="18" charset="0"/>
              </a:rPr>
              <a:t> is based on </a:t>
            </a:r>
            <a:r>
              <a:rPr lang="en-US" sz="2000" dirty="0" err="1">
                <a:latin typeface="Times New Roman" panose="02020603050405020304" pitchFamily="18" charset="0"/>
                <a:cs typeface="Times New Roman" panose="02020603050405020304" pitchFamily="18" charset="0"/>
              </a:rPr>
              <a:t>Matplotlib</a:t>
            </a:r>
            <a:r>
              <a:rPr lang="en-US" sz="2000" dirty="0">
                <a:latin typeface="Times New Roman" panose="02020603050405020304" pitchFamily="18" charset="0"/>
                <a:cs typeface="Times New Roman" panose="02020603050405020304" pitchFamily="18" charset="0"/>
              </a:rPr>
              <a:t> and serves as a useful Python machine learning tool for visualizing statistical models – </a:t>
            </a:r>
            <a:r>
              <a:rPr lang="en-US" sz="2000" dirty="0" err="1">
                <a:latin typeface="Times New Roman" panose="02020603050405020304" pitchFamily="18" charset="0"/>
                <a:cs typeface="Times New Roman" panose="02020603050405020304" pitchFamily="18" charset="0"/>
              </a:rPr>
              <a:t>heatmaps</a:t>
            </a:r>
            <a:r>
              <a:rPr lang="en-US" sz="2000" dirty="0">
                <a:latin typeface="Times New Roman" panose="02020603050405020304" pitchFamily="18" charset="0"/>
                <a:cs typeface="Times New Roman" panose="02020603050405020304" pitchFamily="18" charset="0"/>
              </a:rPr>
              <a:t> and other types of visualizations that summarize data and depict the overall distributions. When using this library, you get to benefit from an extensive gallery of visualizations (including complex ones like time series, joint plots, and violin diagrams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list is by no means complete! The Python ecosystem offers many other tools that can be helpful for data science work. </a:t>
            </a:r>
          </a:p>
          <a:p>
            <a:r>
              <a:rPr lang="en-US" sz="2000" dirty="0">
                <a:latin typeface="Times New Roman" panose="02020603050405020304" pitchFamily="18" charset="0"/>
                <a:cs typeface="Times New Roman" panose="02020603050405020304" pitchFamily="18" charset="0"/>
              </a:rPr>
              <a:t>Do you know other useful Python libraries for data science and Machine Learning projects? Let us know what other tools you find essential to the Python data ecosystem! </a:t>
            </a:r>
          </a:p>
          <a:p>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25</a:t>
            </a:fld>
            <a:endParaRPr lang="en-US"/>
          </a:p>
        </p:txBody>
      </p:sp>
    </p:spTree>
    <p:extLst>
      <p:ext uri="{BB962C8B-B14F-4D97-AF65-F5344CB8AC3E}">
        <p14:creationId xmlns:p14="http://schemas.microsoft.com/office/powerpoint/2010/main" val="1670601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5" y="1867437"/>
            <a:ext cx="10381934" cy="2871989"/>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Supporting Materials</a:t>
            </a:r>
            <a:r>
              <a:rPr lang="en-US" sz="2400" b="1"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Please click on the topics to be </a:t>
            </a:r>
            <a:r>
              <a:rPr lang="en-US" sz="2000" dirty="0" smtClean="0">
                <a:latin typeface="Times New Roman" panose="02020603050405020304" pitchFamily="18" charset="0"/>
                <a:cs typeface="Times New Roman" panose="02020603050405020304" pitchFamily="18" charset="0"/>
              </a:rPr>
              <a:t>directed </a:t>
            </a:r>
            <a:r>
              <a:rPr lang="en-US" sz="2000" dirty="0">
                <a:latin typeface="Times New Roman" panose="02020603050405020304" pitchFamily="18" charset="0"/>
                <a:cs typeface="Times New Roman" panose="02020603050405020304" pitchFamily="18" charset="0"/>
              </a:rPr>
              <a:t>to the websites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were used in this </a:t>
            </a:r>
            <a:r>
              <a:rPr lang="en-US" sz="2000" dirty="0" err="1" smtClean="0">
                <a:latin typeface="Times New Roman" panose="02020603050405020304" pitchFamily="18" charset="0"/>
                <a:cs typeface="Times New Roman" panose="02020603050405020304" pitchFamily="18" charset="0"/>
              </a:rPr>
              <a:t>Powerpoint</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2"/>
              </a:rPr>
              <a:t>Function-definition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3"/>
              </a:rPr>
              <a:t>Modules</a:t>
            </a:r>
            <a:r>
              <a:rPr lang="en-US" sz="2000" dirty="0">
                <a:latin typeface="Times New Roman" panose="02020603050405020304" pitchFamily="18" charset="0"/>
                <a:cs typeface="Times New Roman" panose="02020603050405020304" pitchFamily="18" charset="0"/>
                <a:hlinkClick r:id="rId3"/>
              </a:rPr>
              <a:t/>
            </a:r>
            <a:br>
              <a:rPr lang="en-US" sz="2000" dirty="0">
                <a:latin typeface="Times New Roman" panose="02020603050405020304" pitchFamily="18" charset="0"/>
                <a:cs typeface="Times New Roman" panose="02020603050405020304" pitchFamily="18" charset="0"/>
                <a:hlinkClick r:id="rId3"/>
              </a:rPr>
            </a:br>
            <a:r>
              <a:rPr lang="en-US" sz="2000" dirty="0">
                <a:latin typeface="Times New Roman" panose="02020603050405020304" pitchFamily="18" charset="0"/>
                <a:cs typeface="Times New Roman" panose="02020603050405020304" pitchFamily="18" charset="0"/>
                <a:hlinkClick r:id="rId4"/>
              </a:rPr>
              <a:t>List of Some Useful Built-in Python </a:t>
            </a:r>
            <a:r>
              <a:rPr lang="en-US" sz="2000" dirty="0" smtClean="0">
                <a:latin typeface="Times New Roman" panose="02020603050405020304" pitchFamily="18" charset="0"/>
                <a:cs typeface="Times New Roman" panose="02020603050405020304" pitchFamily="18" charset="0"/>
                <a:hlinkClick r:id="rId4"/>
              </a:rPr>
              <a:t>Modules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5"/>
              </a:rPr>
              <a:t>Random module, example</a:t>
            </a:r>
            <a:br>
              <a:rPr lang="en-US" sz="2000" dirty="0" smtClean="0">
                <a:latin typeface="Times New Roman" panose="02020603050405020304" pitchFamily="18" charset="0"/>
                <a:cs typeface="Times New Roman" panose="02020603050405020304" pitchFamily="18" charset="0"/>
                <a:hlinkClick r:id="rId5"/>
              </a:rPr>
            </a:br>
            <a:r>
              <a:rPr lang="en-US" sz="2000" dirty="0" smtClean="0">
                <a:latin typeface="Times New Roman" panose="02020603050405020304" pitchFamily="18" charset="0"/>
                <a:cs typeface="Times New Roman" panose="02020603050405020304" pitchFamily="18" charset="0"/>
                <a:hlinkClick r:id="rId6"/>
              </a:rPr>
              <a:t>Python Package</a:t>
            </a:r>
            <a:r>
              <a:rPr lang="en-US" sz="2000" dirty="0" smtClean="0">
                <a:latin typeface="Times New Roman" panose="02020603050405020304" pitchFamily="18" charset="0"/>
                <a:cs typeface="Times New Roman" panose="02020603050405020304" pitchFamily="18" charset="0"/>
                <a:hlinkClick r:id="rId5"/>
              </a:rPr>
              <a:t/>
            </a:r>
            <a:br>
              <a:rPr lang="en-US" sz="2000" dirty="0" smtClean="0">
                <a:latin typeface="Times New Roman" panose="02020603050405020304" pitchFamily="18" charset="0"/>
                <a:cs typeface="Times New Roman" panose="02020603050405020304" pitchFamily="18" charset="0"/>
                <a:hlinkClick r:id="rId5"/>
              </a:rPr>
            </a:br>
            <a:r>
              <a:rPr lang="en-US" sz="2000" dirty="0">
                <a:latin typeface="Times New Roman" panose="02020603050405020304" pitchFamily="18" charset="0"/>
                <a:cs typeface="Times New Roman" panose="02020603050405020304" pitchFamily="18" charset="0"/>
                <a:hlinkClick r:id="rId7"/>
              </a:rPr>
              <a:t>Biopython </a:t>
            </a:r>
            <a:r>
              <a:rPr lang="en-US" sz="2000" dirty="0" smtClean="0">
                <a:latin typeface="Times New Roman" panose="02020603050405020304" pitchFamily="18" charset="0"/>
                <a:cs typeface="Times New Roman" panose="02020603050405020304" pitchFamily="18" charset="0"/>
                <a:hlinkClick r:id="rId7"/>
              </a:rPr>
              <a:t>package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8"/>
              </a:rPr>
              <a:t>Python Library</a:t>
            </a:r>
            <a:r>
              <a:rPr lang="en-US" sz="2000" dirty="0" smtClean="0">
                <a:latin typeface="Times New Roman" panose="02020603050405020304" pitchFamily="18" charset="0"/>
                <a:cs typeface="Times New Roman" panose="02020603050405020304" pitchFamily="18" charset="0"/>
                <a:hlinkClick r:id="rId5"/>
              </a:rPr>
              <a:t/>
            </a:r>
            <a:br>
              <a:rPr lang="en-US" sz="2000" dirty="0" smtClean="0">
                <a:latin typeface="Times New Roman" panose="02020603050405020304" pitchFamily="18" charset="0"/>
                <a:cs typeface="Times New Roman" panose="02020603050405020304" pitchFamily="18" charset="0"/>
                <a:hlinkClick r:id="rId5"/>
              </a:rPr>
            </a:br>
            <a:r>
              <a:rPr lang="en-US" sz="2000" dirty="0" smtClean="0">
                <a:latin typeface="Times New Roman" panose="02020603050405020304" pitchFamily="18" charset="0"/>
                <a:cs typeface="Times New Roman" panose="02020603050405020304" pitchFamily="18" charset="0"/>
                <a:hlinkClick r:id="rId9"/>
              </a:rPr>
              <a:t>Some </a:t>
            </a:r>
            <a:r>
              <a:rPr lang="en-US" sz="2000" dirty="0">
                <a:latin typeface="Times New Roman" panose="02020603050405020304" pitchFamily="18" charset="0"/>
                <a:cs typeface="Times New Roman" panose="02020603050405020304" pitchFamily="18" charset="0"/>
                <a:hlinkClick r:id="rId9"/>
              </a:rPr>
              <a:t>Python Libraries for Data Science You Should </a:t>
            </a:r>
            <a:r>
              <a:rPr lang="en-US" sz="2000" dirty="0" smtClean="0">
                <a:latin typeface="Times New Roman" panose="02020603050405020304" pitchFamily="18" charset="0"/>
                <a:cs typeface="Times New Roman" panose="02020603050405020304" pitchFamily="18" charset="0"/>
                <a:hlinkClick r:id="rId9"/>
              </a:rPr>
              <a:t>Know</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26</a:t>
            </a:fld>
            <a:endParaRPr lang="en-US"/>
          </a:p>
        </p:txBody>
      </p:sp>
    </p:spTree>
    <p:extLst>
      <p:ext uri="{BB962C8B-B14F-4D97-AF65-F5344CB8AC3E}">
        <p14:creationId xmlns:p14="http://schemas.microsoft.com/office/powerpoint/2010/main" val="38079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218941"/>
            <a:ext cx="11951593" cy="8042857"/>
          </a:xfrm>
        </p:spPr>
        <p:txBody>
          <a:bodyPr>
            <a:noAutofit/>
          </a:bodyPr>
          <a:lstStyle/>
          <a:p>
            <a:pPr eaLnBrk="0" fontAlgn="base" hangingPunct="0">
              <a:lnSpc>
                <a:spcPct val="100000"/>
              </a:lnSpc>
              <a:spcAft>
                <a:spcPct val="0"/>
              </a:spcAft>
            </a:pPr>
            <a:r>
              <a:rPr lang="en-US" sz="2000" b="1" dirty="0" smtClean="0">
                <a:latin typeface="Times New Roman" panose="02020603050405020304" pitchFamily="18" charset="0"/>
                <a:cs typeface="Times New Roman" panose="02020603050405020304" pitchFamily="18" charset="0"/>
              </a:rPr>
              <a:t>Modules</a:t>
            </a: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Why do we need modules</a:t>
            </a:r>
            <a:r>
              <a:rPr lang="en-US" sz="2000" b="1" dirty="0" smtClean="0">
                <a:latin typeface="Times New Roman" panose="02020603050405020304" pitchFamily="18" charset="0"/>
                <a:cs typeface="Times New Roman" panose="02020603050405020304" pitchFamily="18" charset="0"/>
              </a:rPr>
              <a:t>? What is a module?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In the simplest case, we write codes in a single Python file (the file name ends with .</a:t>
            </a:r>
            <a:r>
              <a:rPr lang="en-US" sz="2000" dirty="0" err="1" smtClean="0">
                <a:latin typeface="Times New Roman" panose="02020603050405020304" pitchFamily="18" charset="0"/>
                <a:cs typeface="Times New Roman" panose="02020603050405020304" pitchFamily="18" charset="0"/>
              </a:rPr>
              <a:t>py</a:t>
            </a:r>
            <a:r>
              <a:rPr lang="en-US" sz="2000" dirty="0" smtClean="0">
                <a:latin typeface="Times New Roman" panose="02020603050405020304" pitchFamily="18" charset="0"/>
                <a:cs typeface="Times New Roman" panose="02020603050405020304" pitchFamily="18" charset="0"/>
              </a:rPr>
              <a:t>). As your program gets longer, you may want to split it into several files for easier maintenance. You may also want to use a handy function that you’ve written in several programs without copying its definition into each program.</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To support this, Python has a way to put definitions in a file and use them in a script or in an interactive instance of the interpreter. Such a file is called a </a:t>
            </a:r>
            <a:r>
              <a:rPr lang="en-US" sz="2000" b="1" dirty="0" smtClean="0">
                <a:solidFill>
                  <a:srgbClr val="FFFF00"/>
                </a:solidFill>
                <a:latin typeface="Times New Roman" panose="02020603050405020304" pitchFamily="18" charset="0"/>
                <a:cs typeface="Times New Roman" panose="02020603050405020304" pitchFamily="18" charset="0"/>
              </a:rPr>
              <a:t>module</a:t>
            </a:r>
            <a:r>
              <a:rPr lang="en-US" sz="2000" dirty="0" smtClean="0">
                <a:latin typeface="Times New Roman" panose="02020603050405020304" pitchFamily="18" charset="0"/>
                <a:cs typeface="Times New Roman" panose="02020603050405020304" pitchFamily="18" charset="0"/>
              </a:rPr>
              <a:t>; definitions from a module can be imported into other modules or into the main module.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a:t>
            </a:r>
            <a:r>
              <a:rPr lang="en-US" sz="2000" b="1" dirty="0">
                <a:solidFill>
                  <a:srgbClr val="FFFF00"/>
                </a:solidFill>
                <a:latin typeface="Times New Roman" panose="02020603050405020304" pitchFamily="18" charset="0"/>
                <a:cs typeface="Times New Roman" panose="02020603050405020304" pitchFamily="18" charset="0"/>
              </a:rPr>
              <a:t>module</a:t>
            </a:r>
            <a:r>
              <a:rPr lang="en-US" sz="2000" dirty="0">
                <a:latin typeface="Times New Roman" panose="02020603050405020304" pitchFamily="18" charset="0"/>
                <a:cs typeface="Times New Roman" panose="02020603050405020304" pitchFamily="18" charset="0"/>
              </a:rPr>
              <a:t> is a file </a:t>
            </a:r>
            <a:r>
              <a:rPr lang="en-US" sz="2000" dirty="0" smtClean="0">
                <a:latin typeface="Times New Roman" panose="02020603050405020304" pitchFamily="18" charset="0"/>
                <a:cs typeface="Times New Roman" panose="02020603050405020304" pitchFamily="18" charset="0"/>
              </a:rPr>
              <a:t>containing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FF00"/>
                </a:solidFill>
                <a:latin typeface="Times New Roman" panose="02020603050405020304" pitchFamily="18" charset="0"/>
                <a:cs typeface="Times New Roman" panose="02020603050405020304" pitchFamily="18" charset="0"/>
              </a:rPr>
              <a:t>Statements</a:t>
            </a:r>
            <a:br>
              <a:rPr lang="en-US" sz="2000" dirty="0" smtClean="0">
                <a:solidFill>
                  <a:srgbClr val="FFFF00"/>
                </a:solidFill>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 </a:t>
            </a:r>
            <a:r>
              <a:rPr lang="en-US" sz="2000" dirty="0" smtClean="0">
                <a:solidFill>
                  <a:srgbClr val="FFFF00"/>
                </a:solidFill>
                <a:latin typeface="Times New Roman" panose="02020603050405020304" pitchFamily="18" charset="0"/>
                <a:cs typeface="Times New Roman" panose="02020603050405020304" pitchFamily="18" charset="0"/>
              </a:rPr>
              <a:t>                                                 Functions</a:t>
            </a:r>
            <a:br>
              <a:rPr lang="en-US" sz="2000" dirty="0" smtClean="0">
                <a:solidFill>
                  <a:srgbClr val="FFFF00"/>
                </a:solidFill>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 </a:t>
            </a:r>
            <a:r>
              <a:rPr lang="en-US" sz="2000" dirty="0" smtClean="0">
                <a:solidFill>
                  <a:srgbClr val="FFFF00"/>
                </a:solidFill>
                <a:latin typeface="Times New Roman" panose="02020603050405020304" pitchFamily="18" charset="0"/>
                <a:cs typeface="Times New Roman" panose="02020603050405020304" pitchFamily="18" charset="0"/>
              </a:rPr>
              <a:t>                                                 Classes. </a:t>
            </a:r>
            <a:br>
              <a:rPr lang="en-US" sz="2000" dirty="0" smtClean="0">
                <a:solidFill>
                  <a:srgbClr val="FFFF00"/>
                </a:solidFill>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file name is the module name with the suffix .</a:t>
            </a:r>
            <a:r>
              <a:rPr lang="en-US" sz="2000" dirty="0" err="1">
                <a:solidFill>
                  <a:srgbClr val="FFFF00"/>
                </a:solidFill>
                <a:latin typeface="Times New Roman" panose="02020603050405020304" pitchFamily="18" charset="0"/>
                <a:cs typeface="Times New Roman" panose="02020603050405020304" pitchFamily="18" charset="0"/>
              </a:rPr>
              <a:t>py</a:t>
            </a:r>
            <a:r>
              <a:rPr lang="en-US" sz="2000" dirty="0">
                <a:latin typeface="Times New Roman" panose="02020603050405020304" pitchFamily="18" charset="0"/>
                <a:cs typeface="Times New Roman" panose="02020603050405020304" pitchFamily="18" charset="0"/>
              </a:rPr>
              <a:t> appended</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Within </a:t>
            </a:r>
            <a:r>
              <a:rPr lang="en-US" sz="2000" dirty="0">
                <a:latin typeface="Times New Roman" panose="02020603050405020304" pitchFamily="18" charset="0"/>
                <a:cs typeface="Times New Roman" panose="02020603050405020304" pitchFamily="18" charset="0"/>
              </a:rPr>
              <a:t>a module, the module’s name (as a string) is available as the value of the global variable __name__.</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3" name="Slide Number Placeholder 22"/>
          <p:cNvSpPr>
            <a:spLocks noGrp="1"/>
          </p:cNvSpPr>
          <p:nvPr>
            <p:ph type="sldNum" sz="quarter" idx="12"/>
          </p:nvPr>
        </p:nvSpPr>
        <p:spPr/>
        <p:txBody>
          <a:bodyPr/>
          <a:lstStyle/>
          <a:p>
            <a:fld id="{4FAB73BC-B049-4115-A692-8D63A059BFB8}" type="slidenum">
              <a:rPr lang="en-US" smtClean="0"/>
              <a:t>3</a:t>
            </a:fld>
            <a:endParaRPr lang="en-US"/>
          </a:p>
        </p:txBody>
      </p:sp>
      <p:sp>
        <p:nvSpPr>
          <p:cNvPr id="8" name="Rounded Rectangle 7"/>
          <p:cNvSpPr/>
          <p:nvPr/>
        </p:nvSpPr>
        <p:spPr>
          <a:xfrm>
            <a:off x="5566959" y="5487785"/>
            <a:ext cx="1033261" cy="412124"/>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Times New Roman" panose="02020603050405020304" pitchFamily="18" charset="0"/>
                <a:cs typeface="Times New Roman" panose="02020603050405020304" pitchFamily="18" charset="0"/>
              </a:rPr>
              <a:t>Modules</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4353059" y="6098770"/>
            <a:ext cx="1030309" cy="51515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Times New Roman" panose="02020603050405020304" pitchFamily="18" charset="0"/>
                <a:cs typeface="Times New Roman" panose="02020603050405020304" pitchFamily="18" charset="0"/>
              </a:rPr>
              <a:t>User- defined</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6937014" y="6098771"/>
            <a:ext cx="914400" cy="51515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Times New Roman" panose="02020603050405020304" pitchFamily="18" charset="0"/>
                <a:cs typeface="Times New Roman" panose="02020603050405020304" pitchFamily="18" charset="0"/>
              </a:rPr>
              <a:t>Built-in</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H="1">
            <a:off x="5324407" y="5909188"/>
            <a:ext cx="257578" cy="18736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00220" y="5897694"/>
            <a:ext cx="364230" cy="19886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752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4</a:t>
            </a:fld>
            <a:endParaRPr lang="en-US"/>
          </a:p>
        </p:txBody>
      </p:sp>
      <p:sp>
        <p:nvSpPr>
          <p:cNvPr id="5" name="Rectangle 4"/>
          <p:cNvSpPr/>
          <p:nvPr/>
        </p:nvSpPr>
        <p:spPr>
          <a:xfrm>
            <a:off x="77914" y="47366"/>
            <a:ext cx="8973932"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For example, suppose you have created a file </a:t>
            </a:r>
            <a:r>
              <a:rPr lang="en-US" sz="2000" dirty="0" smtClean="0">
                <a:latin typeface="Times New Roman" panose="02020603050405020304" pitchFamily="18" charset="0"/>
                <a:cs typeface="Times New Roman" panose="02020603050405020304" pitchFamily="18" charset="0"/>
              </a:rPr>
              <a:t>called mod.py </a:t>
            </a:r>
            <a:r>
              <a:rPr lang="en-US" sz="2000" dirty="0">
                <a:latin typeface="Times New Roman" panose="02020603050405020304" pitchFamily="18" charset="0"/>
                <a:cs typeface="Times New Roman" panose="02020603050405020304" pitchFamily="18" charset="0"/>
              </a:rPr>
              <a:t>containing the following: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686" y="716870"/>
            <a:ext cx="6634710" cy="2425605"/>
          </a:xfrm>
          <a:prstGeom prst="rect">
            <a:avLst/>
          </a:prstGeom>
        </p:spPr>
      </p:pic>
      <p:sp>
        <p:nvSpPr>
          <p:cNvPr id="7" name="Rectangle 2"/>
          <p:cNvSpPr>
            <a:spLocks noChangeArrowheads="1"/>
          </p:cNvSpPr>
          <p:nvPr/>
        </p:nvSpPr>
        <p:spPr bwMode="auto">
          <a:xfrm>
            <a:off x="115910" y="3411869"/>
            <a:ext cx="12076090"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Several objects are defined in mod.py: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s (a string)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a (a list)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foo() (a function)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Foo (a class)</a:t>
            </a:r>
          </a:p>
          <a:p>
            <a:pPr lvl="0"/>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Assuming mod.py is in an appropriate location,</a:t>
            </a:r>
            <a:r>
              <a:rPr kumimoji="0" lang="en-US" sz="2000" b="0" i="0" u="none" strike="noStrike" cap="none" normalizeH="0" dirty="0" smtClean="0">
                <a:ln>
                  <a:noFill/>
                </a:ln>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which you will learn more about shortly, </a:t>
            </a:r>
            <a:r>
              <a:rPr lang="en-US" sz="2000" dirty="0">
                <a:latin typeface="Times New Roman" panose="02020603050405020304" pitchFamily="18" charset="0"/>
                <a:cs typeface="Times New Roman" panose="02020603050405020304" pitchFamily="18" charset="0"/>
              </a:rPr>
              <a:t>these objects can be </a:t>
            </a:r>
            <a:endParaRPr lang="en-US" sz="2000" dirty="0" smtClean="0">
              <a:latin typeface="Times New Roman" panose="02020603050405020304" pitchFamily="18" charset="0"/>
              <a:cs typeface="Times New Roman" panose="02020603050405020304" pitchFamily="18" charset="0"/>
            </a:endParaRPr>
          </a:p>
          <a:p>
            <a:pPr lvl="0"/>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accessed by </a:t>
            </a:r>
            <a:r>
              <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rPr>
              <a:t>importing</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the module as follows: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b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b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039" y="5602200"/>
            <a:ext cx="2172003" cy="704948"/>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5149" y="6356350"/>
            <a:ext cx="5033135" cy="390502"/>
          </a:xfrm>
          <a:prstGeom prst="rect">
            <a:avLst/>
          </a:prstGeom>
        </p:spPr>
      </p:pic>
    </p:spTree>
    <p:extLst>
      <p:ext uri="{BB962C8B-B14F-4D97-AF65-F5344CB8AC3E}">
        <p14:creationId xmlns:p14="http://schemas.microsoft.com/office/powerpoint/2010/main" val="2208383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5</a:t>
            </a:fld>
            <a:endParaRPr lang="en-US"/>
          </a:p>
        </p:txBody>
      </p:sp>
      <p:sp>
        <p:nvSpPr>
          <p:cNvPr id="11" name="Rectangle 10"/>
          <p:cNvSpPr/>
          <p:nvPr/>
        </p:nvSpPr>
        <p:spPr>
          <a:xfrm>
            <a:off x="153802" y="108486"/>
            <a:ext cx="11797791" cy="6863417"/>
          </a:xfrm>
          <a:prstGeom prst="rect">
            <a:avLst/>
          </a:prstGeom>
        </p:spPr>
        <p:txBody>
          <a:bodyPr wrap="square">
            <a:spAutoFit/>
          </a:bodyPr>
          <a:lstStyle/>
          <a:p>
            <a:pPr lvl="0"/>
            <a:r>
              <a:rPr lang="en-US" sz="2000" dirty="0" smtClean="0">
                <a:latin typeface="Times New Roman" panose="02020603050405020304" pitchFamily="18" charset="0"/>
                <a:cs typeface="Times New Roman" panose="02020603050405020304" pitchFamily="18" charset="0"/>
              </a:rPr>
              <a:t>2. Variables </a:t>
            </a:r>
            <a:r>
              <a:rPr lang="en-US" sz="2000" dirty="0">
                <a:latin typeface="Times New Roman" panose="02020603050405020304" pitchFamily="18" charset="0"/>
                <a:cs typeface="Times New Roman" panose="02020603050405020304" pitchFamily="18" charset="0"/>
              </a:rPr>
              <a:t>that are created outside of a function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known as </a:t>
            </a:r>
            <a:r>
              <a:rPr lang="en-US" sz="2000" dirty="0">
                <a:solidFill>
                  <a:srgbClr val="FFFF00"/>
                </a:solidFill>
                <a:latin typeface="Times New Roman" panose="02020603050405020304" pitchFamily="18" charset="0"/>
                <a:cs typeface="Times New Roman" panose="02020603050405020304" pitchFamily="18" charset="0"/>
              </a:rPr>
              <a:t>global variables</a:t>
            </a: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you create a variable with the same name inside a function, this variable will be local, and can only be used inside the function. </a:t>
            </a:r>
            <a:r>
              <a:rPr lang="en-US" sz="2000" dirty="0" smtClean="0">
                <a:latin typeface="Times New Roman" panose="02020603050405020304" pitchFamily="18" charset="0"/>
                <a:cs typeface="Times New Roman" panose="02020603050405020304" pitchFamily="18" charset="0"/>
              </a:rPr>
              <a:t>In our example, the list “a” is a global list. Here, we </a:t>
            </a:r>
            <a:r>
              <a:rPr lang="en-US" sz="2000" dirty="0">
                <a:latin typeface="Times New Roman" panose="02020603050405020304" pitchFamily="18" charset="0"/>
                <a:cs typeface="Times New Roman" panose="02020603050405020304" pitchFamily="18" charset="0"/>
              </a:rPr>
              <a:t>import the mod module and </a:t>
            </a:r>
            <a:r>
              <a:rPr lang="en-US" sz="2000" dirty="0" smtClean="0">
                <a:latin typeface="Times New Roman" panose="02020603050405020304" pitchFamily="18" charset="0"/>
                <a:cs typeface="Times New Roman" panose="02020603050405020304" pitchFamily="18" charset="0"/>
              </a:rPr>
              <a:t>print the list a from it:</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  </a:t>
            </a:r>
            <a:r>
              <a:rPr lang="en-US" sz="2000" b="1" dirty="0" smtClean="0">
                <a:latin typeface="Times New Roman" panose="02020603050405020304" pitchFamily="18" charset="0"/>
                <a:cs typeface="Times New Roman" panose="02020603050405020304" pitchFamily="18" charset="0"/>
              </a:rPr>
              <a:t>Function: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function is a block of organized, reusable code that is used to perform a single, related action. Functions provide better modularity for your application and a high degree of code reusing.</a:t>
            </a:r>
          </a:p>
          <a:p>
            <a:r>
              <a:rPr lang="en-US" sz="2000" dirty="0">
                <a:latin typeface="Times New Roman" panose="02020603050405020304" pitchFamily="18" charset="0"/>
                <a:cs typeface="Times New Roman" panose="02020603050405020304" pitchFamily="18" charset="0"/>
              </a:rPr>
              <a:t>As you already know, Python gives you many built-in functions like print(), etc. </a:t>
            </a:r>
            <a:r>
              <a:rPr lang="en-US" sz="2000" dirty="0" smtClean="0">
                <a:latin typeface="Times New Roman" panose="02020603050405020304" pitchFamily="18" charset="0"/>
                <a:cs typeface="Times New Roman" panose="02020603050405020304" pitchFamily="18" charset="0"/>
              </a:rPr>
              <a:t>But </a:t>
            </a:r>
            <a:r>
              <a:rPr lang="en-US" sz="2000" dirty="0">
                <a:latin typeface="Times New Roman" panose="02020603050405020304" pitchFamily="18" charset="0"/>
                <a:cs typeface="Times New Roman" panose="02020603050405020304" pitchFamily="18" charset="0"/>
              </a:rPr>
              <a:t>you can also create your own functions.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Defining </a:t>
            </a:r>
            <a:r>
              <a:rPr lang="en-US" sz="2000" b="1" dirty="0">
                <a:latin typeface="Times New Roman" panose="02020603050405020304" pitchFamily="18" charset="0"/>
                <a:cs typeface="Times New Roman" panose="02020603050405020304" pitchFamily="18" charset="0"/>
              </a:rPr>
              <a:t>a Function</a:t>
            </a:r>
          </a:p>
          <a:p>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are simple rules to define a function in </a:t>
            </a:r>
            <a:r>
              <a:rPr lang="en-US" sz="2000" dirty="0" smtClean="0">
                <a:latin typeface="Times New Roman" panose="02020603050405020304" pitchFamily="18" charset="0"/>
                <a:cs typeface="Times New Roman" panose="02020603050405020304" pitchFamily="18" charset="0"/>
              </a:rPr>
              <a:t>Python.</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Function </a:t>
            </a:r>
            <a:r>
              <a:rPr lang="en-US" sz="2000" dirty="0">
                <a:latin typeface="Times New Roman" panose="02020603050405020304" pitchFamily="18" charset="0"/>
                <a:cs typeface="Times New Roman" panose="02020603050405020304" pitchFamily="18" charset="0"/>
              </a:rPr>
              <a:t>blocks begin with the keyword </a:t>
            </a:r>
            <a:r>
              <a:rPr lang="en-US" sz="2000" b="1" dirty="0" err="1">
                <a:solidFill>
                  <a:srgbClr val="FFFF00"/>
                </a:solidFill>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followed </a:t>
            </a:r>
            <a:r>
              <a:rPr lang="en-US" sz="2000" dirty="0">
                <a:latin typeface="Times New Roman" panose="02020603050405020304" pitchFamily="18" charset="0"/>
                <a:cs typeface="Times New Roman" panose="02020603050405020304" pitchFamily="18" charset="0"/>
              </a:rPr>
              <a:t>by the function </a:t>
            </a:r>
            <a:r>
              <a:rPr lang="en-US" sz="2000" dirty="0">
                <a:solidFill>
                  <a:srgbClr val="FFFF00"/>
                </a:solidFill>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and </a:t>
            </a:r>
            <a:r>
              <a:rPr lang="en-US" sz="2000" dirty="0" smtClean="0">
                <a:solidFill>
                  <a:srgbClr val="FFFF00"/>
                </a:solidFill>
                <a:latin typeface="Times New Roman" panose="02020603050405020304" pitchFamily="18" charset="0"/>
                <a:cs typeface="Times New Roman" panose="02020603050405020304" pitchFamily="18" charset="0"/>
              </a:rPr>
              <a:t>parentheses</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Any </a:t>
            </a:r>
            <a:r>
              <a:rPr lang="en-US" sz="2000" dirty="0">
                <a:latin typeface="Times New Roman" panose="02020603050405020304" pitchFamily="18" charset="0"/>
                <a:cs typeface="Times New Roman" panose="02020603050405020304" pitchFamily="18" charset="0"/>
              </a:rPr>
              <a:t>input parameters or arguments should be placed within these parentheses. You can also define parameters inside these </a:t>
            </a:r>
            <a:r>
              <a:rPr lang="en-US" sz="2000" dirty="0" smtClean="0">
                <a:latin typeface="Times New Roman" panose="02020603050405020304" pitchFamily="18" charset="0"/>
                <a:cs typeface="Times New Roman" panose="02020603050405020304" pitchFamily="18" charset="0"/>
              </a:rPr>
              <a:t>parentheses.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code block within every function starts with a colon (</a:t>
            </a:r>
            <a:r>
              <a:rPr lang="en-US" sz="2000" b="1" dirty="0" smtClean="0">
                <a:solidFill>
                  <a:srgbClr val="FFFF00"/>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and is </a:t>
            </a:r>
            <a:r>
              <a:rPr lang="en-US" sz="2000" dirty="0" smtClean="0">
                <a:solidFill>
                  <a:srgbClr val="FFFF00"/>
                </a:solidFill>
                <a:latin typeface="Times New Roman" panose="02020603050405020304" pitchFamily="18" charset="0"/>
                <a:cs typeface="Times New Roman" panose="02020603050405020304" pitchFamily="18" charset="0"/>
              </a:rPr>
              <a:t>indented</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statement </a:t>
            </a:r>
            <a:r>
              <a:rPr lang="en-US" sz="2000" dirty="0">
                <a:solidFill>
                  <a:srgbClr val="FFFF00"/>
                </a:solidFill>
                <a:latin typeface="Times New Roman" panose="02020603050405020304" pitchFamily="18" charset="0"/>
                <a:cs typeface="Times New Roman" panose="02020603050405020304" pitchFamily="18" charset="0"/>
              </a:rPr>
              <a:t>return</a:t>
            </a:r>
            <a:r>
              <a:rPr lang="en-US" sz="2000" dirty="0">
                <a:latin typeface="Times New Roman" panose="02020603050405020304" pitchFamily="18" charset="0"/>
                <a:cs typeface="Times New Roman" panose="02020603050405020304" pitchFamily="18" charset="0"/>
              </a:rPr>
              <a:t> [expression] exits a function, optionally passing back an expression to the caller. A return statement with no arguments is the same as return </a:t>
            </a:r>
            <a:r>
              <a:rPr lang="en-US" sz="2000" dirty="0" smtClean="0">
                <a:latin typeface="Times New Roman" panose="02020603050405020304" pitchFamily="18" charset="0"/>
                <a:cs typeface="Times New Roman" panose="02020603050405020304" pitchFamily="18" charset="0"/>
              </a:rPr>
              <a:t>None. </a:t>
            </a:r>
            <a:endParaRPr lang="en-US" sz="20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943" y="5422005"/>
            <a:ext cx="1668220" cy="54091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160" y="1150006"/>
            <a:ext cx="1914792" cy="72400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1081" y="1972904"/>
            <a:ext cx="1066949" cy="371527"/>
          </a:xfrm>
          <a:prstGeom prst="rect">
            <a:avLst/>
          </a:prstGeom>
        </p:spPr>
      </p:pic>
    </p:spTree>
    <p:extLst>
      <p:ext uri="{BB962C8B-B14F-4D97-AF65-F5344CB8AC3E}">
        <p14:creationId xmlns:p14="http://schemas.microsoft.com/office/powerpoint/2010/main" val="1783665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39" y="2810419"/>
            <a:ext cx="12144778" cy="1325563"/>
          </a:xfrm>
        </p:spPr>
        <p:txBody>
          <a:bodyPr>
            <a:noAutofit/>
          </a:bodyPr>
          <a:lstStyle/>
          <a:p>
            <a:r>
              <a:rPr lang="en-US" sz="2000" dirty="0" smtClean="0">
                <a:latin typeface="Times New Roman" panose="02020603050405020304" pitchFamily="18" charset="0"/>
                <a:cs typeface="Times New Roman" panose="02020603050405020304" pitchFamily="18" charset="0"/>
              </a:rPr>
              <a:t>4. Class : </a:t>
            </a:r>
            <a:r>
              <a:rPr lang="en-US" sz="2000" dirty="0">
                <a:latin typeface="Times New Roman" panose="02020603050405020304" pitchFamily="18" charset="0"/>
                <a:cs typeface="Times New Roman" panose="02020603050405020304" pitchFamily="18" charset="0"/>
              </a:rPr>
              <a:t>Python is an object oriented programming </a:t>
            </a:r>
            <a:r>
              <a:rPr lang="en-US" sz="2000" dirty="0" smtClean="0">
                <a:latin typeface="Times New Roman" panose="02020603050405020304" pitchFamily="18" charset="0"/>
                <a:cs typeface="Times New Roman" panose="02020603050405020304" pitchFamily="18" charset="0"/>
              </a:rPr>
              <a:t>language. Almost </a:t>
            </a:r>
            <a:r>
              <a:rPr lang="en-US" sz="2000" dirty="0">
                <a:latin typeface="Times New Roman" panose="02020603050405020304" pitchFamily="18" charset="0"/>
                <a:cs typeface="Times New Roman" panose="02020603050405020304" pitchFamily="18" charset="0"/>
              </a:rPr>
              <a:t>everything in Python is an object, with its properties and </a:t>
            </a:r>
            <a:r>
              <a:rPr lang="en-US" sz="2000" dirty="0" smtClean="0">
                <a:latin typeface="Times New Roman" panose="02020603050405020304" pitchFamily="18" charset="0"/>
                <a:cs typeface="Times New Roman" panose="02020603050405020304" pitchFamily="18" charset="0"/>
              </a:rPr>
              <a:t>methods. A </a:t>
            </a:r>
            <a:r>
              <a:rPr lang="en-US" sz="2000" dirty="0">
                <a:latin typeface="Times New Roman" panose="02020603050405020304" pitchFamily="18" charset="0"/>
                <a:cs typeface="Times New Roman" panose="02020603050405020304" pitchFamily="18" charset="0"/>
              </a:rPr>
              <a:t>Class is like an object constructor, or a "blueprint" for creating objects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Defining a </a:t>
            </a:r>
            <a:r>
              <a:rPr lang="en-US" sz="2000" b="1" dirty="0" smtClean="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statement creates a new class definition. The name of the class immediately follows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keyword </a:t>
            </a:r>
            <a:r>
              <a:rPr lang="en-US" sz="2000" dirty="0" smtClean="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followed by a </a:t>
            </a:r>
            <a:r>
              <a:rPr lang="en-US" sz="2000" dirty="0">
                <a:solidFill>
                  <a:srgbClr val="FFFF00"/>
                </a:solidFill>
                <a:latin typeface="Times New Roman" panose="02020603050405020304" pitchFamily="18" charset="0"/>
                <a:cs typeface="Times New Roman" panose="02020603050405020304" pitchFamily="18" charset="0"/>
              </a:rPr>
              <a:t>colon</a:t>
            </a:r>
            <a:r>
              <a:rPr lang="en-US" sz="2000" dirty="0">
                <a:latin typeface="Times New Roman" panose="02020603050405020304" pitchFamily="18" charset="0"/>
                <a:cs typeface="Times New Roman" panose="02020603050405020304" pitchFamily="18" charset="0"/>
              </a:rPr>
              <a:t> as follows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Our Object-oriented programming lecture will cover classes in more detail</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import the </a:t>
            </a:r>
            <a:r>
              <a:rPr lang="en-US" sz="2000" dirty="0" smtClean="0">
                <a:latin typeface="Times New Roman" panose="02020603050405020304" pitchFamily="18" charset="0"/>
                <a:cs typeface="Times New Roman" panose="02020603050405020304" pitchFamily="18" charset="0"/>
              </a:rPr>
              <a:t>mod </a:t>
            </a:r>
            <a:r>
              <a:rPr lang="en-US" sz="2000" dirty="0">
                <a:latin typeface="Times New Roman" panose="02020603050405020304" pitchFamily="18" charset="0"/>
                <a:cs typeface="Times New Roman" panose="02020603050405020304" pitchFamily="18" charset="0"/>
              </a:rPr>
              <a:t>module and call the </a:t>
            </a:r>
            <a:r>
              <a:rPr lang="en-US" sz="2000" dirty="0" smtClean="0">
                <a:latin typeface="Times New Roman" panose="02020603050405020304" pitchFamily="18" charset="0"/>
                <a:cs typeface="Times New Roman" panose="02020603050405020304" pitchFamily="18" charset="0"/>
              </a:rPr>
              <a:t>class Foo here: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486" y="4908847"/>
            <a:ext cx="1943371" cy="1000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933" y="6129280"/>
            <a:ext cx="3610479" cy="4096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3211" y="3448213"/>
            <a:ext cx="1545920" cy="53190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5116" y="700286"/>
            <a:ext cx="4086795" cy="80973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0933" y="1563272"/>
            <a:ext cx="3315163" cy="342948"/>
          </a:xfrm>
          <a:prstGeom prst="rect">
            <a:avLst/>
          </a:prstGeom>
        </p:spPr>
      </p:pic>
      <p:sp>
        <p:nvSpPr>
          <p:cNvPr id="11" name="Rectangle 10"/>
          <p:cNvSpPr/>
          <p:nvPr/>
        </p:nvSpPr>
        <p:spPr>
          <a:xfrm>
            <a:off x="193179" y="-72579"/>
            <a:ext cx="7716583" cy="677108"/>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import the mod module and call the foo function here:</a:t>
            </a:r>
          </a:p>
        </p:txBody>
      </p:sp>
    </p:spTree>
    <p:extLst>
      <p:ext uri="{BB962C8B-B14F-4D97-AF65-F5344CB8AC3E}">
        <p14:creationId xmlns:p14="http://schemas.microsoft.com/office/powerpoint/2010/main" val="2213084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7</a:t>
            </a:fld>
            <a:endParaRPr lang="en-US"/>
          </a:p>
        </p:txBody>
      </p:sp>
      <p:sp>
        <p:nvSpPr>
          <p:cNvPr id="4" name="Rectangle 3"/>
          <p:cNvSpPr/>
          <p:nvPr/>
        </p:nvSpPr>
        <p:spPr>
          <a:xfrm>
            <a:off x="257578" y="272483"/>
            <a:ext cx="11204620" cy="5324535"/>
          </a:xfrm>
          <a:prstGeom prst="rect">
            <a:avLst/>
          </a:prstGeom>
        </p:spPr>
        <p:txBody>
          <a:bodyPr wrap="square">
            <a:spAutoFit/>
          </a:bodyPr>
          <a:lstStyle/>
          <a:p>
            <a:r>
              <a:rPr lang="en-US" sz="2000" dirty="0" smtClean="0">
                <a:latin typeface="Times New Roman" panose="02020603050405020304" pitchFamily="18" charset="0"/>
                <a:cs typeface="+mj-cs"/>
              </a:rPr>
              <a:t>Now, it’s your turn. Please write </a:t>
            </a:r>
            <a:r>
              <a:rPr lang="en-US" sz="2000" dirty="0">
                <a:latin typeface="Times New Roman" panose="02020603050405020304" pitchFamily="18" charset="0"/>
                <a:cs typeface="+mj-cs"/>
              </a:rPr>
              <a:t>a piece of code that displays the Fibonacci sequence using a recursive </a:t>
            </a:r>
            <a:r>
              <a:rPr lang="en-US" sz="2000" dirty="0" smtClean="0">
                <a:latin typeface="Times New Roman" panose="02020603050405020304" pitchFamily="18" charset="0"/>
                <a:cs typeface="+mj-cs"/>
              </a:rPr>
              <a:t>function </a:t>
            </a:r>
            <a:r>
              <a:rPr lang="en-US" sz="2000" dirty="0">
                <a:latin typeface="Times New Roman" panose="02020603050405020304" pitchFamily="18" charset="0"/>
                <a:cs typeface="+mj-cs"/>
              </a:rPr>
              <a:t>and save it as fibo.py. </a:t>
            </a:r>
            <a:endParaRPr lang="en-US" sz="2000" dirty="0" smtClean="0">
              <a:latin typeface="Times New Roman" panose="02020603050405020304" pitchFamily="18" charset="0"/>
              <a:cs typeface="+mj-cs"/>
            </a:endParaRPr>
          </a:p>
          <a:p>
            <a:r>
              <a:rPr lang="en-US" sz="2000" dirty="0" smtClean="0">
                <a:latin typeface="Times New Roman" panose="02020603050405020304" pitchFamily="18" charset="0"/>
                <a:cs typeface="+mj-cs"/>
              </a:rPr>
              <a:t>Our </a:t>
            </a:r>
            <a:r>
              <a:rPr lang="en-US" sz="2000" dirty="0">
                <a:latin typeface="Times New Roman" panose="02020603050405020304" pitchFamily="18" charset="0"/>
                <a:cs typeface="+mj-cs"/>
              </a:rPr>
              <a:t>goal is to test various import methods using the </a:t>
            </a:r>
            <a:r>
              <a:rPr lang="en-US" sz="2000" dirty="0" err="1" smtClean="0">
                <a:latin typeface="Times New Roman" panose="02020603050405020304" pitchFamily="18" charset="0"/>
                <a:cs typeface="+mj-cs"/>
              </a:rPr>
              <a:t>fibo</a:t>
            </a:r>
            <a:r>
              <a:rPr lang="en-US" sz="2000" dirty="0" smtClean="0">
                <a:latin typeface="Times New Roman" panose="02020603050405020304" pitchFamily="18" charset="0"/>
                <a:cs typeface="+mj-cs"/>
              </a:rPr>
              <a:t> </a:t>
            </a:r>
            <a:r>
              <a:rPr lang="en-US" sz="2000" dirty="0">
                <a:latin typeface="Times New Roman" panose="02020603050405020304" pitchFamily="18" charset="0"/>
                <a:cs typeface="+mj-cs"/>
              </a:rPr>
              <a:t>module.</a:t>
            </a:r>
            <a:endParaRPr lang="en-US" sz="2000" dirty="0" smtClean="0">
              <a:latin typeface="Times New Roman" panose="02020603050405020304" pitchFamily="18" charset="0"/>
              <a:cs typeface="+mj-cs"/>
            </a:endParaRPr>
          </a:p>
          <a:p>
            <a:r>
              <a:rPr lang="en-US" sz="2000" dirty="0" smtClean="0">
                <a:latin typeface="Times New Roman" panose="02020603050405020304" pitchFamily="18" charset="0"/>
                <a:cs typeface="+mj-cs"/>
              </a:rPr>
              <a:t>In </a:t>
            </a:r>
            <a:r>
              <a:rPr lang="en-US" sz="2000" dirty="0">
                <a:latin typeface="Times New Roman" panose="02020603050405020304" pitchFamily="18" charset="0"/>
                <a:cs typeface="+mj-cs"/>
              </a:rPr>
              <a:t>the Fibonacci sequence, each number is the sum of two numbers that precede it</a:t>
            </a:r>
            <a:r>
              <a:rPr lang="en-US" sz="2000" dirty="0" smtClean="0">
                <a:latin typeface="Times New Roman" panose="02020603050405020304" pitchFamily="18" charset="0"/>
                <a:cs typeface="+mj-cs"/>
              </a:rPr>
              <a:t>.</a:t>
            </a:r>
          </a:p>
          <a:p>
            <a:endParaRPr lang="en-US" sz="2000" dirty="0">
              <a:latin typeface="Times New Roman" panose="02020603050405020304" pitchFamily="18" charset="0"/>
              <a:cs typeface="+mj-cs"/>
            </a:endParaRPr>
          </a:p>
          <a:p>
            <a:endParaRPr lang="fa-IR" sz="2000" dirty="0" smtClean="0">
              <a:latin typeface="Times New Roman" panose="02020603050405020304" pitchFamily="18" charset="0"/>
              <a:cs typeface="+mj-cs"/>
            </a:endParaRPr>
          </a:p>
          <a:p>
            <a:r>
              <a:rPr lang="en-US" sz="2000" dirty="0" smtClean="0">
                <a:solidFill>
                  <a:srgbClr val="FFFF00"/>
                </a:solidFill>
                <a:latin typeface="Times New Roman" panose="02020603050405020304" pitchFamily="18" charset="0"/>
                <a:cs typeface="+mj-cs"/>
              </a:rPr>
              <a:t>                      Default</a:t>
            </a:r>
            <a:endParaRPr lang="fa-IR" sz="2000" dirty="0" smtClean="0">
              <a:solidFill>
                <a:srgbClr val="FFFF00"/>
              </a:solidFill>
              <a:latin typeface="Times New Roman" panose="02020603050405020304" pitchFamily="18" charset="0"/>
              <a:cs typeface="+mj-cs"/>
            </a:endParaRPr>
          </a:p>
          <a:p>
            <a:endParaRPr lang="en-US" sz="2000" dirty="0" smtClean="0">
              <a:latin typeface="Times New Roman" panose="02020603050405020304" pitchFamily="18" charset="0"/>
              <a:cs typeface="+mj-cs"/>
            </a:endParaRPr>
          </a:p>
          <a:p>
            <a:r>
              <a:rPr lang="en-US" sz="2000" dirty="0" smtClean="0">
                <a:latin typeface="Times New Roman" panose="02020603050405020304" pitchFamily="18" charset="0"/>
                <a:cs typeface="+mj-cs"/>
              </a:rPr>
              <a:t>                                                                                                         </a:t>
            </a:r>
            <a:r>
              <a:rPr lang="en-US" sz="2000" dirty="0" err="1" smtClean="0">
                <a:latin typeface="Times New Roman" panose="02020603050405020304" pitchFamily="18" charset="0"/>
                <a:cs typeface="+mj-cs"/>
              </a:rPr>
              <a:t>def</a:t>
            </a:r>
            <a:r>
              <a:rPr lang="en-US" sz="2000" dirty="0" smtClean="0">
                <a:latin typeface="Times New Roman" panose="02020603050405020304" pitchFamily="18" charset="0"/>
                <a:cs typeface="+mj-cs"/>
              </a:rPr>
              <a:t> </a:t>
            </a:r>
            <a:r>
              <a:rPr lang="en-US" sz="2000" dirty="0" err="1" smtClean="0">
                <a:latin typeface="Times New Roman" panose="02020603050405020304" pitchFamily="18" charset="0"/>
                <a:cs typeface="+mj-cs"/>
              </a:rPr>
              <a:t>recurse</a:t>
            </a:r>
            <a:r>
              <a:rPr lang="en-US" sz="2000" dirty="0" smtClean="0">
                <a:latin typeface="Times New Roman" panose="02020603050405020304" pitchFamily="18" charset="0"/>
                <a:cs typeface="+mj-cs"/>
              </a:rPr>
              <a:t>():</a:t>
            </a:r>
          </a:p>
          <a:p>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a:t>
            </a:r>
            <a:endParaRPr lang="en-US" sz="2000" dirty="0">
              <a:latin typeface="Times New Roman" panose="02020603050405020304" pitchFamily="18" charset="0"/>
              <a:cs typeface="+mj-cs"/>
            </a:endParaRPr>
          </a:p>
          <a:p>
            <a:r>
              <a:rPr lang="en-US" sz="2000" dirty="0" smtClean="0">
                <a:latin typeface="Times New Roman" panose="02020603050405020304" pitchFamily="18" charset="0"/>
                <a:cs typeface="+mj-cs"/>
              </a:rPr>
              <a:t>                        0  1  1  2  3  5 … n                                                         </a:t>
            </a:r>
            <a:r>
              <a:rPr lang="en-US" sz="2000" dirty="0" err="1" smtClean="0">
                <a:latin typeface="Times New Roman" panose="02020603050405020304" pitchFamily="18" charset="0"/>
                <a:cs typeface="+mj-cs"/>
              </a:rPr>
              <a:t>recurse</a:t>
            </a:r>
            <a:r>
              <a:rPr lang="en-US" sz="2000" dirty="0" smtClean="0">
                <a:latin typeface="Times New Roman" panose="02020603050405020304" pitchFamily="18" charset="0"/>
                <a:cs typeface="+mj-cs"/>
              </a:rPr>
              <a:t>()</a:t>
            </a:r>
          </a:p>
          <a:p>
            <a:r>
              <a:rPr lang="en-US" sz="2000" dirty="0" smtClean="0">
                <a:latin typeface="Times New Roman" panose="02020603050405020304" pitchFamily="18" charset="0"/>
                <a:cs typeface="+mj-cs"/>
              </a:rPr>
              <a:t>                        0+1=1                                                                             …</a:t>
            </a:r>
          </a:p>
          <a:p>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1+1=2                                                                  </a:t>
            </a:r>
            <a:r>
              <a:rPr lang="en-US" sz="2000" dirty="0" err="1" smtClean="0">
                <a:latin typeface="Times New Roman" panose="02020603050405020304" pitchFamily="18" charset="0"/>
                <a:cs typeface="+mj-cs"/>
              </a:rPr>
              <a:t>recurse</a:t>
            </a:r>
            <a:r>
              <a:rPr lang="en-US" sz="2000" dirty="0" smtClean="0">
                <a:latin typeface="Times New Roman" panose="02020603050405020304" pitchFamily="18" charset="0"/>
                <a:cs typeface="+mj-cs"/>
              </a:rPr>
              <a:t>()                                                                </a:t>
            </a:r>
          </a:p>
          <a:p>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1+2=3</a:t>
            </a:r>
          </a:p>
          <a:p>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2+3=5</a:t>
            </a:r>
          </a:p>
          <a:p>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a:t>
            </a:r>
          </a:p>
          <a:p>
            <a:r>
              <a:rPr lang="en-US" sz="2000" dirty="0" smtClean="0">
                <a:latin typeface="Times New Roman" panose="02020603050405020304" pitchFamily="18" charset="0"/>
                <a:cs typeface="+mj-cs"/>
              </a:rPr>
              <a:t>                                                                                  </a:t>
            </a:r>
          </a:p>
        </p:txBody>
      </p:sp>
      <p:sp>
        <p:nvSpPr>
          <p:cNvPr id="6" name="Block Arc 5"/>
          <p:cNvSpPr/>
          <p:nvPr/>
        </p:nvSpPr>
        <p:spPr>
          <a:xfrm>
            <a:off x="1880315" y="2889279"/>
            <a:ext cx="347730" cy="888642"/>
          </a:xfrm>
          <a:prstGeom prst="blockArc">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Up Arrow 6"/>
          <p:cNvSpPr/>
          <p:nvPr/>
        </p:nvSpPr>
        <p:spPr>
          <a:xfrm>
            <a:off x="1993006" y="2494665"/>
            <a:ext cx="122348" cy="416534"/>
          </a:xfrm>
          <a:prstGeom prst="up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rved Left Arrow 1"/>
          <p:cNvSpPr/>
          <p:nvPr/>
        </p:nvSpPr>
        <p:spPr>
          <a:xfrm rot="10800000" flipH="1">
            <a:off x="8374809" y="2781837"/>
            <a:ext cx="471581" cy="914974"/>
          </a:xfrm>
          <a:prstGeom prst="curvedLef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p:cNvSpPr/>
          <p:nvPr/>
        </p:nvSpPr>
        <p:spPr>
          <a:xfrm rot="10800000" flipH="1">
            <a:off x="8846390" y="2601532"/>
            <a:ext cx="1097280" cy="1801412"/>
          </a:xfrm>
          <a:prstGeom prst="curvedLef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10237307" y="3333600"/>
            <a:ext cx="1159099" cy="5733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anose="02020603050405020304" pitchFamily="18" charset="0"/>
                <a:cs typeface="Times New Roman" panose="02020603050405020304" pitchFamily="18" charset="0"/>
              </a:rPr>
              <a:t>Recursive call</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647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156" y="99358"/>
            <a:ext cx="5741842" cy="3924095"/>
          </a:xfrm>
          <a:prstGeom prst="rect">
            <a:avLst/>
          </a:prstGeom>
        </p:spPr>
      </p:pic>
      <p:sp>
        <p:nvSpPr>
          <p:cNvPr id="7" name="Rectangle 6"/>
          <p:cNvSpPr/>
          <p:nvPr/>
        </p:nvSpPr>
        <p:spPr>
          <a:xfrm>
            <a:off x="72979" y="4023453"/>
            <a:ext cx="12119021"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Now enter the Python interpreter and import this module with the following command</a:t>
            </a:r>
            <a:r>
              <a:rPr lang="en-US" sz="2000" dirty="0" smtClean="0">
                <a:latin typeface="Times New Roman" panose="02020603050405020304" pitchFamily="18" charset="0"/>
                <a:cs typeface="Times New Roman" panose="02020603050405020304" pitchFamily="18" charset="0"/>
              </a:rPr>
              <a:t>:</a:t>
            </a:r>
          </a:p>
          <a:p>
            <a:r>
              <a:rPr lang="en-US" sz="2000" dirty="0" smtClean="0">
                <a:solidFill>
                  <a:srgbClr val="FFFF00"/>
                </a:solidFill>
                <a:latin typeface="Times New Roman" panose="02020603050405020304" pitchFamily="18" charset="0"/>
                <a:cs typeface="Times New Roman" panose="02020603050405020304" pitchFamily="18" charset="0"/>
              </a:rPr>
              <a:t>Import </a:t>
            </a:r>
            <a:r>
              <a:rPr lang="en-US" sz="2000" dirty="0" err="1" smtClean="0">
                <a:solidFill>
                  <a:srgbClr val="FFFF00"/>
                </a:solidFill>
                <a:latin typeface="Times New Roman" panose="02020603050405020304" pitchFamily="18" charset="0"/>
                <a:cs typeface="Times New Roman" panose="02020603050405020304" pitchFamily="18" charset="0"/>
              </a:rPr>
              <a:t>fibo</a:t>
            </a:r>
            <a:endParaRPr lang="en-US" sz="2000" dirty="0" smtClean="0">
              <a:solidFill>
                <a:srgbClr val="FFFF00"/>
              </a:solidFill>
              <a:latin typeface="Times New Roman" panose="02020603050405020304" pitchFamily="18" charset="0"/>
              <a:cs typeface="Times New Roman" panose="02020603050405020304" pitchFamily="18" charset="0"/>
            </a:endParaRPr>
          </a:p>
          <a:p>
            <a:r>
              <a:rPr lang="en-US" sz="2000" dirty="0">
                <a:solidFill>
                  <a:srgbClr val="FFFF00"/>
                </a:solidFill>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You must put all following files in the </a:t>
            </a:r>
            <a:r>
              <a:rPr lang="en-US" sz="2000" dirty="0">
                <a:solidFill>
                  <a:srgbClr val="FFFF00"/>
                </a:solidFill>
                <a:latin typeface="Times New Roman" panose="02020603050405020304" pitchFamily="18" charset="0"/>
                <a:cs typeface="Times New Roman" panose="02020603050405020304" pitchFamily="18" charset="0"/>
              </a:rPr>
              <a:t>same directory</a:t>
            </a:r>
            <a:r>
              <a:rPr lang="en-US" sz="2000" dirty="0">
                <a:latin typeface="Times New Roman" panose="02020603050405020304" pitchFamily="18" charset="0"/>
                <a:cs typeface="Times New Roman" panose="02020603050405020304" pitchFamily="18" charset="0"/>
              </a:rPr>
              <a:t> as fibo.py.</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128" y="5309991"/>
            <a:ext cx="2543530" cy="72400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7086" y="6199601"/>
            <a:ext cx="809738" cy="28579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5077" y="6267368"/>
            <a:ext cx="2667372" cy="29531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870" y="6276894"/>
            <a:ext cx="4363059" cy="295316"/>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561" y="5194332"/>
            <a:ext cx="2325156" cy="881112"/>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103" y="5341917"/>
            <a:ext cx="2105319" cy="733527"/>
          </a:xfrm>
          <a:prstGeom prst="rect">
            <a:avLst/>
          </a:prstGeom>
        </p:spPr>
      </p:pic>
      <p:sp>
        <p:nvSpPr>
          <p:cNvPr id="15" name="Slide Number Placeholder 14"/>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4132784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578" y="246725"/>
            <a:ext cx="10844011"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If you intend to use a function often you can assign it to a local </a:t>
            </a:r>
            <a:r>
              <a:rPr lang="en-US" sz="2000" dirty="0" smtClean="0">
                <a:latin typeface="Times New Roman" panose="02020603050405020304" pitchFamily="18" charset="0"/>
                <a:cs typeface="Times New Roman" panose="02020603050405020304" pitchFamily="18" charset="0"/>
              </a:rPr>
              <a:t>name:</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586" y="646835"/>
            <a:ext cx="2371989" cy="87819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1238" b="9660"/>
          <a:stretch/>
        </p:blipFill>
        <p:spPr>
          <a:xfrm>
            <a:off x="3696548" y="1590358"/>
            <a:ext cx="3966063" cy="344183"/>
          </a:xfrm>
          <a:prstGeom prst="rect">
            <a:avLst/>
          </a:prstGeom>
        </p:spPr>
      </p:pic>
      <p:sp>
        <p:nvSpPr>
          <p:cNvPr id="8" name="Rectangle 7"/>
          <p:cNvSpPr/>
          <p:nvPr/>
        </p:nvSpPr>
        <p:spPr>
          <a:xfrm>
            <a:off x="-1030311" y="6315206"/>
            <a:ext cx="11423561" cy="1323439"/>
          </a:xfrm>
          <a:prstGeom prst="rect">
            <a:avLst/>
          </a:prstGeom>
        </p:spPr>
        <p:txBody>
          <a:bodyPr wrap="square">
            <a:spAutoFit/>
          </a:bodyPr>
          <a:lstStyle/>
          <a:p>
            <a:pPr algn="just"/>
            <a:endParaRPr lang="en-US" sz="2000" dirty="0"/>
          </a:p>
          <a:p>
            <a:pPr algn="just"/>
            <a:endParaRPr lang="en-US" sz="2000" dirty="0" smtClean="0"/>
          </a:p>
          <a:p>
            <a:pPr algn="just"/>
            <a:endParaRPr lang="en-US" sz="2000" dirty="0" smtClean="0"/>
          </a:p>
          <a:p>
            <a:pPr algn="just"/>
            <a:endParaRPr lang="en-US" sz="2000" b="0" i="0" dirty="0">
              <a:effectLst/>
              <a:latin typeface="Times New Roman" panose="02020603050405020304" pitchFamily="18" charset="0"/>
              <a:cs typeface="Times New Roman" panose="02020603050405020304" pitchFamily="18" charset="0"/>
            </a:endParaRPr>
          </a:p>
        </p:txBody>
      </p:sp>
      <p:sp>
        <p:nvSpPr>
          <p:cNvPr id="19" name="Slide Number Placeholder 18"/>
          <p:cNvSpPr>
            <a:spLocks noGrp="1"/>
          </p:cNvSpPr>
          <p:nvPr>
            <p:ph type="sldNum" sz="quarter" idx="12"/>
          </p:nvPr>
        </p:nvSpPr>
        <p:spPr/>
        <p:txBody>
          <a:bodyPr/>
          <a:lstStyle/>
          <a:p>
            <a:fld id="{4FAB73BC-B049-4115-A692-8D63A059BFB8}" type="slidenum">
              <a:rPr lang="en-US" smtClean="0"/>
              <a:t>9</a:t>
            </a:fld>
            <a:endParaRPr lang="en-US"/>
          </a:p>
        </p:txBody>
      </p:sp>
      <p:sp>
        <p:nvSpPr>
          <p:cNvPr id="2" name="Rectangle 1"/>
          <p:cNvSpPr/>
          <p:nvPr/>
        </p:nvSpPr>
        <p:spPr>
          <a:xfrm>
            <a:off x="257578" y="1902834"/>
            <a:ext cx="11428927"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There is a variant of the import statement that imports names from a module directly into the importing module’s symbol table; For example:</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621" y="2310016"/>
            <a:ext cx="3010320" cy="781159"/>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1238" b="9660"/>
          <a:stretch/>
        </p:blipFill>
        <p:spPr>
          <a:xfrm>
            <a:off x="3805749" y="3186925"/>
            <a:ext cx="3966063" cy="344183"/>
          </a:xfrm>
          <a:prstGeom prst="rect">
            <a:avLst/>
          </a:prstGeom>
        </p:spPr>
      </p:pic>
      <p:sp>
        <p:nvSpPr>
          <p:cNvPr id="4" name="Rectangle 3"/>
          <p:cNvSpPr/>
          <p:nvPr/>
        </p:nvSpPr>
        <p:spPr>
          <a:xfrm>
            <a:off x="206061" y="3599934"/>
            <a:ext cx="11668259"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does not introduce the module name from which the imports are taken in the local symbol table (so in the example, </a:t>
            </a:r>
            <a:r>
              <a:rPr lang="en-US" sz="2000" dirty="0" err="1">
                <a:latin typeface="Times New Roman" panose="02020603050405020304" pitchFamily="18" charset="0"/>
                <a:cs typeface="Times New Roman" panose="02020603050405020304" pitchFamily="18" charset="0"/>
              </a:rPr>
              <a:t>fibo</a:t>
            </a:r>
            <a:r>
              <a:rPr lang="en-US" sz="2000" dirty="0">
                <a:latin typeface="Times New Roman" panose="02020603050405020304" pitchFamily="18" charset="0"/>
                <a:cs typeface="Times New Roman" panose="02020603050405020304" pitchFamily="18" charset="0"/>
              </a:rPr>
              <a:t> is not defined). </a:t>
            </a:r>
          </a:p>
          <a:p>
            <a:r>
              <a:rPr lang="en-US" sz="2000" dirty="0">
                <a:latin typeface="Times New Roman" panose="02020603050405020304" pitchFamily="18" charset="0"/>
                <a:cs typeface="Times New Roman" panose="02020603050405020304" pitchFamily="18" charset="0"/>
              </a:rPr>
              <a:t>There is even a variant to import all names that a module defines:</a:t>
            </a:r>
            <a:endParaRPr lang="en-US" sz="20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3586" y="4553004"/>
            <a:ext cx="2590391" cy="757191"/>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r="1238" b="9660"/>
          <a:stretch/>
        </p:blipFill>
        <p:spPr>
          <a:xfrm>
            <a:off x="3928366" y="5339935"/>
            <a:ext cx="3966063" cy="344183"/>
          </a:xfrm>
          <a:prstGeom prst="rect">
            <a:avLst/>
          </a:prstGeom>
        </p:spPr>
      </p:pic>
      <p:sp>
        <p:nvSpPr>
          <p:cNvPr id="7" name="Rectangle 6"/>
          <p:cNvSpPr/>
          <p:nvPr/>
        </p:nvSpPr>
        <p:spPr>
          <a:xfrm>
            <a:off x="316605" y="5681038"/>
            <a:ext cx="11739098"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imports all names except those beginning with an underscore (_). In most cases Python programmers do not use this facility since it introduces an unknown set of names into the interpreter, possibly hiding some things you have already defined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730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20 16x9">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6B1215-F7D8-4A06-B0EF-84A6D2B845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1469</Words>
  <Application>Microsoft Office PowerPoint</Application>
  <PresentationFormat>Widescreen</PresentationFormat>
  <Paragraphs>252</Paragraphs>
  <Slides>26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Calibri Light</vt:lpstr>
      <vt:lpstr>Times New Roman</vt:lpstr>
      <vt:lpstr>Process 20 16x9</vt:lpstr>
      <vt:lpstr>Office Theme</vt:lpstr>
      <vt:lpstr>This lecture is being recorded If you feel uncomfortable, you can turn off your camera and microphone </vt:lpstr>
      <vt:lpstr>PowerPoint Presentation</vt:lpstr>
      <vt:lpstr>Modules   Why do we need modules? What is a module? In the simplest case, we write codes in a single Python file (the file name ends with .py). As your program gets longer, you may want to split it into several files for easier maintenance. You may also want to use a handy function that you’ve written in several programs without copying its definition into each program. To support this, Python has a way to put definitions in a file and use them in a script or in an interactive instance of the interpreter. Such a file is called a module; definitions from a module can be imported into other modules or into the main module.  A module is a file containing                                                   Statements                                                   Functions                                                   Classes.   The file name is the module name with the suffix .py appended. Within a module, the module’s name (as a string) is available as the value of the global variable __name__.           </vt:lpstr>
      <vt:lpstr>PowerPoint Presentation</vt:lpstr>
      <vt:lpstr>PowerPoint Presentation</vt:lpstr>
      <vt:lpstr>4. Class : Python is an object oriented programming language. Almost everything in Python is an object, with its properties and methods. A Class is like an object constructor, or a "blueprint" for creating objects.  Defining a Class The class statement creates a new class definition. The name of the class immediately follows the keyword class followed by a colon as follows.   Our Object-oriented programming lecture will cover classes in more detail. We import the mod module and call the class Foo here: </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Supporting Materials: Please click on the topics to be directed to the websites that were used in this Powerpoint Function-definition Modules List of Some Useful Built-in Python Modules Random module, example Python Package Biopython package Python Library Some Python Libraries for Data Science You Should Know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2021-09-05T09:35:22Z</dcterms:created>
  <dcterms:modified xsi:type="dcterms:W3CDTF">2021-10-19T10:11:45Z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TC028883169991</vt:lpwstr>
  </property>
</Properties>
</file>