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3864" r:id="rId3"/>
  </p:sldMasterIdLst>
  <p:notesMasterIdLst>
    <p:notesMasterId r:id="rId33"/>
  </p:notesMasterIdLst>
  <p:handoutMasterIdLst>
    <p:handoutMasterId r:id="rId34"/>
  </p:handoutMasterIdLst>
  <p:sldIdLst>
    <p:sldId id="273" r:id="rId4"/>
    <p:sldId id="257" r:id="rId5"/>
    <p:sldId id="259" r:id="rId6"/>
    <p:sldId id="302" r:id="rId7"/>
    <p:sldId id="325" r:id="rId8"/>
    <p:sldId id="324" r:id="rId9"/>
    <p:sldId id="318" r:id="rId10"/>
    <p:sldId id="319" r:id="rId11"/>
    <p:sldId id="320" r:id="rId12"/>
    <p:sldId id="303" r:id="rId13"/>
    <p:sldId id="304" r:id="rId14"/>
    <p:sldId id="305" r:id="rId15"/>
    <p:sldId id="311" r:id="rId16"/>
    <p:sldId id="306" r:id="rId17"/>
    <p:sldId id="307" r:id="rId18"/>
    <p:sldId id="308" r:id="rId19"/>
    <p:sldId id="309" r:id="rId20"/>
    <p:sldId id="310" r:id="rId21"/>
    <p:sldId id="316" r:id="rId22"/>
    <p:sldId id="317" r:id="rId23"/>
    <p:sldId id="321" r:id="rId24"/>
    <p:sldId id="322" r:id="rId25"/>
    <p:sldId id="326" r:id="rId26"/>
    <p:sldId id="327" r:id="rId27"/>
    <p:sldId id="313" r:id="rId28"/>
    <p:sldId id="314" r:id="rId29"/>
    <p:sldId id="315" r:id="rId30"/>
    <p:sldId id="323"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699"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C35CA-A198-404B-89E9-DBC26FD17D49}" type="datetimeFigureOut">
              <a:rPr lang="en-US"/>
              <a:t>10/5/2021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54B89-F8C0-44B0-8667-09CB008EB248}" type="slidenum">
              <a:rPr/>
              <a:t>‹#›</a:t>
            </a:fld>
            <a:endParaRPr/>
          </a:p>
        </p:txBody>
      </p:sp>
    </p:spTree>
    <p:extLst>
      <p:ext uri="{BB962C8B-B14F-4D97-AF65-F5344CB8AC3E}">
        <p14:creationId xmlns:p14="http://schemas.microsoft.com/office/powerpoint/2010/main" val="191933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8E1C-ECF7-4794-B9B9-3492DD4651F2}" type="datetimeFigureOut">
              <a:rPr lang="en-US"/>
              <a:t>10/5/2021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2617A-7A23-44B5-BC1B-219E0FF1E64B}" type="slidenum">
              <a:rPr/>
              <a:t>‹#›</a:t>
            </a:fld>
            <a:endParaRPr/>
          </a:p>
        </p:txBody>
      </p:sp>
    </p:spTree>
    <p:extLst>
      <p:ext uri="{BB962C8B-B14F-4D97-AF65-F5344CB8AC3E}">
        <p14:creationId xmlns:p14="http://schemas.microsoft.com/office/powerpoint/2010/main" val="418922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1</a:t>
            </a:fld>
            <a:endParaRPr lang="en-US"/>
          </a:p>
        </p:txBody>
      </p:sp>
    </p:spTree>
    <p:extLst>
      <p:ext uri="{BB962C8B-B14F-4D97-AF65-F5344CB8AC3E}">
        <p14:creationId xmlns:p14="http://schemas.microsoft.com/office/powerpoint/2010/main" val="2046411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13</a:t>
            </a:fld>
            <a:endParaRPr lang="en-US"/>
          </a:p>
        </p:txBody>
      </p:sp>
    </p:spTree>
    <p:extLst>
      <p:ext uri="{BB962C8B-B14F-4D97-AF65-F5344CB8AC3E}">
        <p14:creationId xmlns:p14="http://schemas.microsoft.com/office/powerpoint/2010/main" val="314498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20</a:t>
            </a:fld>
            <a:endParaRPr lang="en-US"/>
          </a:p>
        </p:txBody>
      </p:sp>
    </p:spTree>
    <p:extLst>
      <p:ext uri="{BB962C8B-B14F-4D97-AF65-F5344CB8AC3E}">
        <p14:creationId xmlns:p14="http://schemas.microsoft.com/office/powerpoint/2010/main" val="330288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21</a:t>
            </a:fld>
            <a:endParaRPr lang="en-US"/>
          </a:p>
        </p:txBody>
      </p:sp>
    </p:spTree>
    <p:extLst>
      <p:ext uri="{BB962C8B-B14F-4D97-AF65-F5344CB8AC3E}">
        <p14:creationId xmlns:p14="http://schemas.microsoft.com/office/powerpoint/2010/main" val="17125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22</a:t>
            </a:fld>
            <a:endParaRPr lang="en-US"/>
          </a:p>
        </p:txBody>
      </p:sp>
    </p:spTree>
    <p:extLst>
      <p:ext uri="{BB962C8B-B14F-4D97-AF65-F5344CB8AC3E}">
        <p14:creationId xmlns:p14="http://schemas.microsoft.com/office/powerpoint/2010/main" val="288984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25</a:t>
            </a:fld>
            <a:endParaRPr lang="en-US"/>
          </a:p>
        </p:txBody>
      </p:sp>
    </p:spTree>
    <p:extLst>
      <p:ext uri="{BB962C8B-B14F-4D97-AF65-F5344CB8AC3E}">
        <p14:creationId xmlns:p14="http://schemas.microsoft.com/office/powerpoint/2010/main" val="161428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29</a:t>
            </a:fld>
            <a:endParaRPr lang="en-US"/>
          </a:p>
        </p:txBody>
      </p:sp>
    </p:spTree>
    <p:extLst>
      <p:ext uri="{BB962C8B-B14F-4D97-AF65-F5344CB8AC3E}">
        <p14:creationId xmlns:p14="http://schemas.microsoft.com/office/powerpoint/2010/main" val="386786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2617A-7A23-44B5-BC1B-219E0FF1E64B}" type="slidenum">
              <a:rPr lang="en-US" smtClean="0"/>
              <a:t>2</a:t>
            </a:fld>
            <a:endParaRPr lang="en-US"/>
          </a:p>
        </p:txBody>
      </p:sp>
    </p:spTree>
    <p:extLst>
      <p:ext uri="{BB962C8B-B14F-4D97-AF65-F5344CB8AC3E}">
        <p14:creationId xmlns:p14="http://schemas.microsoft.com/office/powerpoint/2010/main" val="222963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2617A-7A23-44B5-BC1B-219E0FF1E64B}" type="slidenum">
              <a:rPr lang="en-US" smtClean="0"/>
              <a:t>3</a:t>
            </a:fld>
            <a:endParaRPr lang="en-US"/>
          </a:p>
        </p:txBody>
      </p:sp>
    </p:spTree>
    <p:extLst>
      <p:ext uri="{BB962C8B-B14F-4D97-AF65-F5344CB8AC3E}">
        <p14:creationId xmlns:p14="http://schemas.microsoft.com/office/powerpoint/2010/main" val="98159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4</a:t>
            </a:fld>
            <a:endParaRPr lang="en-US"/>
          </a:p>
        </p:txBody>
      </p:sp>
    </p:spTree>
    <p:extLst>
      <p:ext uri="{BB962C8B-B14F-4D97-AF65-F5344CB8AC3E}">
        <p14:creationId xmlns:p14="http://schemas.microsoft.com/office/powerpoint/2010/main" val="398070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2617A-7A23-44B5-BC1B-219E0FF1E64B}" type="slidenum">
              <a:rPr lang="en-US" smtClean="0"/>
              <a:t>5</a:t>
            </a:fld>
            <a:endParaRPr lang="en-US"/>
          </a:p>
        </p:txBody>
      </p:sp>
    </p:spTree>
    <p:extLst>
      <p:ext uri="{BB962C8B-B14F-4D97-AF65-F5344CB8AC3E}">
        <p14:creationId xmlns:p14="http://schemas.microsoft.com/office/powerpoint/2010/main" val="50784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7</a:t>
            </a:fld>
            <a:endParaRPr lang="en-US"/>
          </a:p>
        </p:txBody>
      </p:sp>
    </p:spTree>
    <p:extLst>
      <p:ext uri="{BB962C8B-B14F-4D97-AF65-F5344CB8AC3E}">
        <p14:creationId xmlns:p14="http://schemas.microsoft.com/office/powerpoint/2010/main" val="337299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8</a:t>
            </a:fld>
            <a:endParaRPr lang="en-US"/>
          </a:p>
        </p:txBody>
      </p:sp>
    </p:spTree>
    <p:extLst>
      <p:ext uri="{BB962C8B-B14F-4D97-AF65-F5344CB8AC3E}">
        <p14:creationId xmlns:p14="http://schemas.microsoft.com/office/powerpoint/2010/main" val="145887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9</a:t>
            </a:fld>
            <a:endParaRPr lang="en-US"/>
          </a:p>
        </p:txBody>
      </p:sp>
    </p:spTree>
    <p:extLst>
      <p:ext uri="{BB962C8B-B14F-4D97-AF65-F5344CB8AC3E}">
        <p14:creationId xmlns:p14="http://schemas.microsoft.com/office/powerpoint/2010/main" val="401045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2617A-7A23-44B5-BC1B-219E0FF1E64B}" type="slidenum">
              <a:rPr lang="en-US" smtClean="0"/>
              <a:t>10</a:t>
            </a:fld>
            <a:endParaRPr lang="en-US"/>
          </a:p>
        </p:txBody>
      </p:sp>
    </p:spTree>
    <p:extLst>
      <p:ext uri="{BB962C8B-B14F-4D97-AF65-F5344CB8AC3E}">
        <p14:creationId xmlns:p14="http://schemas.microsoft.com/office/powerpoint/2010/main" val="2756738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
        <p:nvSpPr>
          <p:cNvPr id="4" name="Date Placeholder 3"/>
          <p:cNvSpPr>
            <a:spLocks noGrp="1"/>
          </p:cNvSpPr>
          <p:nvPr>
            <p:ph type="dt" sz="half" idx="10"/>
          </p:nvPr>
        </p:nvSpPr>
        <p:spPr/>
        <p:txBody>
          <a:bodyPr/>
          <a:lstStyle/>
          <a:p>
            <a:fld id="{60EDF7D7-8EC4-4E21-9338-488C2780E347}" type="datetime1">
              <a:rPr lang="en-US" smtClean="0"/>
              <a:t>10/5/2021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6C568F-E13F-48E9-B00A-1FA9941B8C58}" type="datetime1">
              <a:rPr lang="en-US" smtClean="0"/>
              <a:t>10/5/2021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736BDBF-9B77-4F9F-BC79-33A16D146486}" type="datetime1">
              <a:rPr lang="en-US" smtClean="0"/>
              <a:t>10/5/2021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CC527-8E4A-45C9-B320-4C468A89A0DD}" type="datetime1">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3949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1656D-5CFE-4AEB-9B67-E64EC1BD4EFA}" type="datetime1">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95378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46FF-5698-4254-992E-88988BEB2959}" type="datetime1">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1764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F7FD6-8AC0-4A5C-8AFD-4753D061D1EB}" type="datetime1">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964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82A90-0370-4E8D-B2AB-47776B767756}" type="datetime1">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9236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6565F-C789-40A7-ACF0-4CCBDDF0699B}" type="datetime1">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6344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52B6C-C197-4493-BD44-20FD26CDB14F}" type="datetime1">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25433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A9DD2-29E9-4D85-A4ED-D11FD6F49FA2}" type="datetime1">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9425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EB9F677-3268-4F7D-B662-00B2EF9B13D2}" type="datetime1">
              <a:rPr lang="en-US" smtClean="0"/>
              <a:t>10/5/2021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19F75-4032-4ECD-B5BE-F1CB794E04AB}" type="datetime1">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10304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7A4C5-8C3F-4884-88DB-260944529E48}" type="datetime1">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4345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E80C2-3553-4839-BC9F-21285B6AE9FD}" type="datetime1">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7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C4C58-D638-4313-9CCB-83D09E729562}" type="datetime1">
              <a:rPr lang="en-US" smtClean="0"/>
              <a:t>10/5/2021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16A5911-F44E-4A32-B636-9778E9FEA552}" type="datetime1">
              <a:rPr lang="en-US" smtClean="0"/>
              <a:t>10/5/2021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B94B63B-5EE8-4BFD-806A-3A620A4C3314}" type="datetime1">
              <a:rPr lang="en-US" smtClean="0"/>
              <a:t>10/5/2021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0B49EF-CEEC-49E6-95E5-99D168F27D0A}" type="datetime1">
              <a:rPr lang="en-US" smtClean="0"/>
              <a:t>10/5/2021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1D31A-D091-46B0-9CC6-E74811485259}" type="datetime1">
              <a:rPr lang="en-US" smtClean="0"/>
              <a:t>10/5/2021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90777-0A8F-4CAC-9025-EBFE49C95D65}" type="datetime1">
              <a:rPr lang="en-US" smtClean="0"/>
              <a:t>10/5/2021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8DD9F-770E-413F-9CAB-B0EE0B7CCC6C}" type="datetime1">
              <a:rPr lang="en-US" smtClean="0"/>
              <a:t>10/5/2021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28C7175-174C-47FF-A0CD-AA5C4F04A6CE}" type="datetime1">
              <a:rPr lang="en-US" smtClean="0"/>
              <a:t>10/5/2021</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FD079-5269-408A-A8B4-052E96E86C10}" type="datetime1">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118889049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s://realpython.com/python-interface/"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hyperlink" Target="https://code-maven.com/slides/python/exercise-implement-a-gene-inheritance-model" TargetMode="External"/><Relationship Id="rId3" Type="http://schemas.openxmlformats.org/officeDocument/2006/relationships/hyperlink" Target="https://docs.python.org/3/tutorial/classes.html" TargetMode="External"/><Relationship Id="rId7" Type="http://schemas.openxmlformats.org/officeDocument/2006/relationships/hyperlink" Target="https://books.google.com/books?id=kS7Dye-dv54C&amp;printsec=copyright#v=onepage&amp;q&amp;f=false"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hyperlink" Target="https://www.youtube.com/watch?v=2AK7j8pIh-0" TargetMode="External"/><Relationship Id="rId5" Type="http://schemas.openxmlformats.org/officeDocument/2006/relationships/hyperlink" Target="https://gamedevelopment.tutsplus.com/tutorials/quick-tip-intro-to-object-oriented-programming-for-game-development--gamedev-1805" TargetMode="External"/><Relationship Id="rId4" Type="http://schemas.openxmlformats.org/officeDocument/2006/relationships/hyperlink" Target="https://www.educative.io/blog/object-oriented-programming" TargetMode="External"/><Relationship Id="rId9" Type="http://schemas.openxmlformats.org/officeDocument/2006/relationships/hyperlink" Target="https://realpython.com/inheritance-composition-pyth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etris"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https://www.youtube.com/watch?v=2AK7j8pIh-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880316"/>
            <a:ext cx="11230379" cy="2691683"/>
          </a:xfrm>
        </p:spPr>
        <p:txBody>
          <a:bodyPr>
            <a:normAutofit fontScale="90000"/>
          </a:bodyPr>
          <a:lstStyle/>
          <a:p>
            <a:pPr algn="ctr">
              <a:lnSpc>
                <a:spcPts val="5300"/>
              </a:lnSpc>
            </a:pP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This lecture is being recorded</a:t>
            </a:r>
            <a:b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If you feel uncomfortable, you can turn off your camera and microphone</a:t>
            </a:r>
            <a:br>
              <a:rPr lang="en-US" sz="3200" b="1" dirty="0">
                <a:ln w="17780" cmpd="sng">
                  <a:noFill/>
                  <a:prstDash val="solid"/>
                  <a:miter lim="800000"/>
                </a:ln>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br>
            <a:endParaRPr lang="en-US" sz="3200"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2367" t="17821" r="23917" b="26232"/>
          <a:stretch/>
        </p:blipFill>
        <p:spPr>
          <a:xfrm>
            <a:off x="231820" y="367047"/>
            <a:ext cx="1635617" cy="1841679"/>
          </a:xfrm>
          <a:prstGeom prst="rect">
            <a:avLst/>
          </a:prstGeom>
        </p:spPr>
      </p:pic>
      <p:sp>
        <p:nvSpPr>
          <p:cNvPr id="12" name="Rectangle 11"/>
          <p:cNvSpPr/>
          <p:nvPr/>
        </p:nvSpPr>
        <p:spPr>
          <a:xfrm>
            <a:off x="128789" y="6417731"/>
            <a:ext cx="12063211"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Lund University | </a:t>
            </a:r>
            <a:r>
              <a:rPr lang="en-US" sz="1600" dirty="0" smtClean="0">
                <a:latin typeface="Times New Roman" panose="02020603050405020304" pitchFamily="18" charset="0"/>
                <a:cs typeface="Times New Roman" panose="02020603050405020304" pitchFamily="18" charset="0"/>
              </a:rPr>
              <a:t>Master's </a:t>
            </a:r>
            <a:r>
              <a:rPr lang="en-US" sz="1600" dirty="0" err="1" smtClean="0">
                <a:latin typeface="Times New Roman" panose="02020603050405020304" pitchFamily="18" charset="0"/>
                <a:cs typeface="Times New Roman" panose="02020603050405020304" pitchFamily="18" charset="0"/>
              </a:rPr>
              <a:t>programme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Bioinformatics| BINP16 Bioinformatics: Programming in Python | Dr. Sara </a:t>
            </a:r>
            <a:r>
              <a:rPr lang="en-US" sz="1600" dirty="0" err="1">
                <a:latin typeface="Times New Roman" panose="02020603050405020304" pitchFamily="18" charset="0"/>
                <a:cs typeface="Times New Roman" panose="02020603050405020304" pitchFamily="18" charset="0"/>
              </a:rPr>
              <a:t>B</a:t>
            </a:r>
            <a:r>
              <a:rPr lang="en-US" sz="1600" dirty="0" err="1" smtClean="0">
                <a:latin typeface="Times New Roman" panose="02020603050405020304" pitchFamily="18" charset="0"/>
                <a:cs typeface="Times New Roman" panose="02020603050405020304" pitchFamily="18" charset="0"/>
              </a:rPr>
              <a:t>ehnamian</a:t>
            </a:r>
            <a:r>
              <a:rPr lang="en-US" sz="1600" dirty="0">
                <a:latin typeface="Times New Roman" panose="02020603050405020304" pitchFamily="18" charset="0"/>
                <a:cs typeface="Times New Roman" panose="02020603050405020304" pitchFamily="18" charset="0"/>
              </a:rPr>
              <a:t>| October 2021</a:t>
            </a:r>
          </a:p>
        </p:txBody>
      </p:sp>
      <p:sp>
        <p:nvSpPr>
          <p:cNvPr id="3" name="Slide Number Placeholder 2"/>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80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63" y="0"/>
            <a:ext cx="10515600" cy="1325563"/>
          </a:xfrm>
        </p:spPr>
        <p:txBody>
          <a:bodyPr>
            <a:norm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10</a:t>
            </a:fld>
            <a:endParaRPr lang="en-US"/>
          </a:p>
        </p:txBody>
      </p:sp>
      <p:sp>
        <p:nvSpPr>
          <p:cNvPr id="6" name="Rectangle 5"/>
          <p:cNvSpPr/>
          <p:nvPr/>
        </p:nvSpPr>
        <p:spPr>
          <a:xfrm>
            <a:off x="84363" y="4486590"/>
            <a:ext cx="12107637"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assign the input string to the variable </a:t>
            </a:r>
            <a:r>
              <a:rPr lang="en-US" sz="2000" dirty="0" err="1">
                <a:latin typeface="Times New Roman" panose="02020603050405020304" pitchFamily="18" charset="0"/>
                <a:cs typeface="Times New Roman" panose="02020603050405020304" pitchFamily="18" charset="0"/>
              </a:rPr>
              <a:t>self.instance_var</a:t>
            </a:r>
            <a:r>
              <a:rPr lang="en-US" sz="2000" dirty="0">
                <a:latin typeface="Times New Roman" panose="02020603050405020304" pitchFamily="18" charset="0"/>
                <a:cs typeface="Times New Roman" panose="02020603050405020304" pitchFamily="18" charset="0"/>
              </a:rPr>
              <a:t>. The variable </a:t>
            </a:r>
            <a:r>
              <a:rPr lang="en-US" sz="2000" dirty="0">
                <a:solidFill>
                  <a:srgbClr val="FFFF00"/>
                </a:solidFill>
                <a:latin typeface="Times New Roman" panose="02020603050405020304" pitchFamily="18" charset="0"/>
                <a:cs typeface="Times New Roman" panose="02020603050405020304" pitchFamily="18" charset="0"/>
              </a:rPr>
              <a:t>self</a:t>
            </a:r>
            <a:r>
              <a:rPr lang="en-US" sz="2000" dirty="0">
                <a:latin typeface="Times New Roman" panose="02020603050405020304" pitchFamily="18" charset="0"/>
                <a:cs typeface="Times New Roman" panose="02020603050405020304" pitchFamily="18" charset="0"/>
              </a:rPr>
              <a:t> refers to the instance itself.</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self argument needs to be present when defining the method in the class, but it is passed automatically when calling the method and is therefore omitted both when creating new objects (using the special method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when calling other methods (for example the </a:t>
            </a:r>
            <a:r>
              <a:rPr lang="en-US" sz="2000" dirty="0" err="1">
                <a:latin typeface="Times New Roman" panose="02020603050405020304" pitchFamily="18" charset="0"/>
                <a:cs typeface="Times New Roman" panose="02020603050405020304" pitchFamily="18" charset="0"/>
              </a:rPr>
              <a:t>get_variable</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7040142" y="1631955"/>
            <a:ext cx="5012157" cy="243591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We created instances of the class in the following way:  </a:t>
            </a:r>
          </a:p>
          <a:p>
            <a:pPr algn="ctr"/>
            <a:r>
              <a:rPr lang="en-US" sz="2000" b="1" dirty="0">
                <a:solidFill>
                  <a:schemeClr val="bg1"/>
                </a:solidFill>
                <a:latin typeface="Times New Roman" panose="02020603050405020304" pitchFamily="18" charset="0"/>
                <a:cs typeface="Times New Roman" panose="02020603050405020304" pitchFamily="18" charset="0"/>
              </a:rPr>
              <a:t>instance = </a:t>
            </a:r>
            <a:r>
              <a:rPr lang="en-US" sz="2000" b="1" dirty="0" err="1" smtClean="0">
                <a:solidFill>
                  <a:schemeClr val="bg1"/>
                </a:solidFill>
                <a:latin typeface="Times New Roman" panose="02020603050405020304" pitchFamily="18" charset="0"/>
                <a:cs typeface="Times New Roman" panose="02020603050405020304" pitchFamily="18" charset="0"/>
              </a:rPr>
              <a:t>ClassName</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('input argument ')</a:t>
            </a:r>
            <a:r>
              <a:rPr lang="en-US" sz="2000" dirty="0">
                <a:solidFill>
                  <a:schemeClr val="bg1"/>
                </a:solidFill>
                <a:latin typeface="Times New Roman" panose="02020603050405020304" pitchFamily="18" charset="0"/>
                <a:cs typeface="Times New Roman" panose="02020603050405020304" pitchFamily="18" charset="0"/>
              </a:rPr>
              <a:t>.</a:t>
            </a:r>
          </a:p>
          <a:p>
            <a:pPr algn="ctr"/>
            <a:r>
              <a:rPr lang="en-US" sz="2000" dirty="0">
                <a:solidFill>
                  <a:schemeClr val="bg1"/>
                </a:solidFill>
                <a:latin typeface="Times New Roman" panose="02020603050405020304" pitchFamily="18" charset="0"/>
                <a:cs typeface="Times New Roman" panose="02020603050405020304" pitchFamily="18" charset="0"/>
              </a:rPr>
              <a:t>This calls the </a:t>
            </a:r>
            <a:r>
              <a:rPr lang="en-US" sz="2000" b="1" dirty="0">
                <a:solidFill>
                  <a:schemeClr val="bg1"/>
                </a:solidFill>
                <a:latin typeface="Times New Roman" panose="02020603050405020304" pitchFamily="18" charset="0"/>
                <a:cs typeface="Times New Roman" panose="02020603050405020304" pitchFamily="18" charset="0"/>
              </a:rPr>
              <a:t>__</a:t>
            </a:r>
            <a:r>
              <a:rPr lang="en-US" sz="2000" b="1" dirty="0" err="1">
                <a:solidFill>
                  <a:schemeClr val="bg1"/>
                </a:solidFill>
                <a:latin typeface="Times New Roman" panose="02020603050405020304" pitchFamily="18" charset="0"/>
                <a:cs typeface="Times New Roman" panose="02020603050405020304" pitchFamily="18" charset="0"/>
              </a:rPr>
              <a:t>init</a:t>
            </a:r>
            <a:r>
              <a:rPr lang="en-US" sz="2000" b="1" dirty="0">
                <a:solidFill>
                  <a:schemeClr val="bg1"/>
                </a:solidFill>
                <a:latin typeface="Times New Roman" panose="02020603050405020304" pitchFamily="18" charset="0"/>
                <a:cs typeface="Times New Roman" panose="02020603050405020304" pitchFamily="18" charset="0"/>
              </a:rPr>
              <a:t>__ </a:t>
            </a:r>
            <a:r>
              <a:rPr lang="en-US" sz="2000" dirty="0">
                <a:solidFill>
                  <a:schemeClr val="bg1"/>
                </a:solidFill>
                <a:latin typeface="Times New Roman" panose="02020603050405020304" pitchFamily="18" charset="0"/>
                <a:cs typeface="Times New Roman" panose="02020603050405020304" pitchFamily="18" charset="0"/>
              </a:rPr>
              <a:t>method of </a:t>
            </a:r>
            <a:r>
              <a:rPr lang="en-US" sz="2000" dirty="0" smtClean="0">
                <a:solidFill>
                  <a:schemeClr val="bg1"/>
                </a:solidFill>
                <a:latin typeface="Times New Roman" panose="02020603050405020304" pitchFamily="18" charset="0"/>
                <a:cs typeface="Times New Roman" panose="02020603050405020304" pitchFamily="18" charset="0"/>
              </a:rPr>
              <a:t>our class. </a:t>
            </a:r>
            <a:r>
              <a:rPr lang="en-US" sz="2000" dirty="0">
                <a:solidFill>
                  <a:schemeClr val="bg1"/>
                </a:solidFill>
                <a:latin typeface="Times New Roman" panose="02020603050405020304" pitchFamily="18" charset="0"/>
                <a:cs typeface="Times New Roman" panose="02020603050405020304" pitchFamily="18" charset="0"/>
              </a:rPr>
              <a:t>This special method is called the </a:t>
            </a:r>
            <a:r>
              <a:rPr lang="en-US" sz="2000" b="1" dirty="0">
                <a:solidFill>
                  <a:schemeClr val="bg1"/>
                </a:solidFill>
                <a:latin typeface="Times New Roman" panose="02020603050405020304" pitchFamily="18" charset="0"/>
                <a:cs typeface="Times New Roman" panose="02020603050405020304" pitchFamily="18" charset="0"/>
              </a:rPr>
              <a:t>constructor </a:t>
            </a:r>
            <a:r>
              <a:rPr lang="en-US" sz="2000" dirty="0">
                <a:solidFill>
                  <a:schemeClr val="bg1"/>
                </a:solidFill>
                <a:latin typeface="Times New Roman" panose="02020603050405020304" pitchFamily="18" charset="0"/>
                <a:cs typeface="Times New Roman" panose="02020603050405020304" pitchFamily="18" charset="0"/>
              </a:rPr>
              <a:t>of the class.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85" y="524656"/>
            <a:ext cx="6488771" cy="389288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7853" y="4136916"/>
            <a:ext cx="1927680" cy="676895"/>
          </a:xfrm>
          <a:prstGeom prst="rect">
            <a:avLst/>
          </a:prstGeom>
        </p:spPr>
      </p:pic>
      <p:sp>
        <p:nvSpPr>
          <p:cNvPr id="11" name="Left Arrow 10"/>
          <p:cNvSpPr/>
          <p:nvPr/>
        </p:nvSpPr>
        <p:spPr>
          <a:xfrm>
            <a:off x="4132037" y="2849910"/>
            <a:ext cx="1210126" cy="916432"/>
          </a:xfrm>
          <a:prstGeom prst="lef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instances</a:t>
            </a:r>
          </a:p>
        </p:txBody>
      </p:sp>
    </p:spTree>
    <p:extLst>
      <p:ext uri="{BB962C8B-B14F-4D97-AF65-F5344CB8AC3E}">
        <p14:creationId xmlns:p14="http://schemas.microsoft.com/office/powerpoint/2010/main" val="331469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584200"/>
            <a:ext cx="11709400" cy="1325563"/>
          </a:xfrm>
        </p:spPr>
        <p:txBody>
          <a:bodyPr>
            <a:no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You should begin each syllable of your class names with an uppercase letter. Omit the underscores that would otherwise separate syllables in the usual Python naming convention, like, </a:t>
            </a:r>
            <a:r>
              <a:rPr lang="en-US" sz="2000" dirty="0" err="1">
                <a:latin typeface="Times New Roman" panose="02020603050405020304" pitchFamily="18" charset="0"/>
                <a:cs typeface="Times New Roman" panose="02020603050405020304" pitchFamily="18" charset="0"/>
              </a:rPr>
              <a:t>FirstClass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SeqRecord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NuclSequence</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 </a:t>
            </a:r>
            <a:br>
              <a:rPr lang="en-US" sz="2000" dirty="0">
                <a:solidFill>
                  <a:srgbClr val="FFFF00"/>
                </a:solidFill>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Practice 2</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Create a class with the attributes name and seq.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Create an instance of this class and then print its name and sequence.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 an input, take "MBG234Gag1", "AGCTGTCGGTAAGTCGAGT" as name and </a:t>
            </a:r>
            <a:r>
              <a:rPr lang="en-US" sz="2000" dirty="0" err="1">
                <a:latin typeface="Times New Roman" panose="02020603050405020304" pitchFamily="18" charset="0"/>
                <a:cs typeface="Times New Roman" panose="02020603050405020304" pitchFamily="18" charset="0"/>
              </a:rPr>
              <a:t>seq</a:t>
            </a:r>
            <a:r>
              <a:rPr lang="en-US" sz="2000" dirty="0">
                <a:latin typeface="Times New Roman" panose="02020603050405020304" pitchFamily="18" charset="0"/>
                <a:cs typeface="Times New Roman" panose="02020603050405020304" pitchFamily="18" charset="0"/>
              </a:rPr>
              <a:t> respectively.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188399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67" y="177800"/>
            <a:ext cx="5789930" cy="27069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797" y="823008"/>
            <a:ext cx="2878264" cy="7082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567" y="3416300"/>
            <a:ext cx="5789930" cy="3047999"/>
          </a:xfrm>
          <a:prstGeom prst="rect">
            <a:avLst/>
          </a:prstGeom>
        </p:spPr>
      </p:pic>
      <p:sp>
        <p:nvSpPr>
          <p:cNvPr id="7" name="Rectangle 6"/>
          <p:cNvSpPr/>
          <p:nvPr/>
        </p:nvSpPr>
        <p:spPr>
          <a:xfrm>
            <a:off x="394015" y="2884743"/>
            <a:ext cx="3583289" cy="400110"/>
          </a:xfrm>
          <a:prstGeom prst="rect">
            <a:avLst/>
          </a:prstGeom>
        </p:spPr>
        <p:txBody>
          <a:bodyPr wrap="none">
            <a:spAutoFit/>
          </a:bodyPr>
          <a:lstStyle/>
          <a:p>
            <a:pPr algn="ctr" fontAlgn="base"/>
            <a:r>
              <a:rPr lang="en-US" sz="2000" dirty="0">
                <a:latin typeface="Times New Roman" panose="02020603050405020304" pitchFamily="18" charset="0"/>
                <a:ea typeface="Microsoft YaHei UI Light" panose="020B0502040204020203" pitchFamily="34" charset="-122"/>
                <a:cs typeface="Times New Roman" panose="02020603050405020304" pitchFamily="18" charset="0"/>
              </a:rPr>
              <a:t>Now let’s add some functionality</a:t>
            </a:r>
            <a:endParaRPr lang="en-US" sz="2000" i="0" dirty="0">
              <a:effectLst/>
              <a:latin typeface="Times New Roman" panose="02020603050405020304" pitchFamily="18" charset="0"/>
              <a:ea typeface="Microsoft YaHei UI Light" panose="020B0502040204020203" pitchFamily="34" charset="-122"/>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5797" y="4800600"/>
            <a:ext cx="3166967" cy="790686"/>
          </a:xfrm>
          <a:prstGeom prst="rect">
            <a:avLst/>
          </a:prstGeom>
        </p:spPr>
      </p:pic>
    </p:spTree>
    <p:extLst>
      <p:ext uri="{BB962C8B-B14F-4D97-AF65-F5344CB8AC3E}">
        <p14:creationId xmlns:p14="http://schemas.microsoft.com/office/powerpoint/2010/main" val="209553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216025"/>
            <a:ext cx="11506200" cy="1325563"/>
          </a:xfrm>
        </p:spPr>
        <p:txBody>
          <a:bodyPr>
            <a:noAutofit/>
          </a:bodyPr>
          <a:lstStyle/>
          <a:p>
            <a:r>
              <a:rPr lang="en-US" sz="2000" b="1" dirty="0">
                <a:latin typeface="Times New Roman" panose="02020603050405020304" pitchFamily="18" charset="0"/>
                <a:cs typeface="Times New Roman" panose="02020603050405020304" pitchFamily="18" charset="0"/>
              </a:rPr>
              <a:t>A useful class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Now we will build a class representing a nucleotide sequence, step by step. It will contain the sequence itself, but it will also provide methods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can be used to retrieve valuable information about the sequence.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Practice 3</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Create a class named </a:t>
            </a:r>
            <a:r>
              <a:rPr lang="en-US" sz="2000" dirty="0" err="1">
                <a:latin typeface="Times New Roman" panose="02020603050405020304" pitchFamily="18" charset="0"/>
                <a:cs typeface="Times New Roman" panose="02020603050405020304" pitchFamily="18" charset="0"/>
              </a:rPr>
              <a:t>NuclSequence</a:t>
            </a:r>
            <a:r>
              <a:rPr lang="en-US" sz="2000" dirty="0">
                <a:latin typeface="Times New Roman" panose="02020603050405020304" pitchFamily="18" charset="0"/>
                <a:cs typeface="Times New Roman" panose="02020603050405020304" pitchFamily="18" charset="0"/>
              </a:rPr>
              <a:t> and assign a sequence to it. Make an instance of this class named </a:t>
            </a:r>
            <a:r>
              <a:rPr lang="en-US" sz="2000" dirty="0" err="1">
                <a:latin typeface="Times New Roman" panose="02020603050405020304" pitchFamily="18" charset="0"/>
                <a:cs typeface="Times New Roman" panose="02020603050405020304" pitchFamily="18" charset="0"/>
              </a:rPr>
              <a:t>seq_object</a:t>
            </a:r>
            <a:r>
              <a:rPr lang="en-US" sz="2000" dirty="0">
                <a:latin typeface="Times New Roman" panose="02020603050405020304" pitchFamily="18" charset="0"/>
                <a:cs typeface="Times New Roman" panose="02020603050405020304" pitchFamily="18" charset="0"/>
              </a:rPr>
              <a:t> and print it. Take 'ACGTATAGCTAG ' as an </a:t>
            </a:r>
            <a:r>
              <a:rPr lang="en-US" sz="2000" dirty="0" smtClean="0">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Give your sequence class a more sensible string representation, i.e., </a:t>
            </a:r>
            <a:r>
              <a:rPr lang="en-US" sz="2000" dirty="0" smtClean="0">
                <a:latin typeface="Times New Roman" panose="02020603050405020304" pitchFamily="18" charset="0"/>
                <a:cs typeface="Times New Roman" panose="02020603050405020304" pitchFamily="18" charset="0"/>
              </a:rPr>
              <a:t>change </a:t>
            </a:r>
            <a:r>
              <a:rPr lang="en-US" sz="2000" dirty="0">
                <a:latin typeface="Times New Roman" panose="02020603050405020304" pitchFamily="18" charset="0"/>
                <a:cs typeface="Times New Roman" panose="02020603050405020304" pitchFamily="18" charset="0"/>
              </a:rPr>
              <a:t>how its objects will be displayed when for example it is printed. </a:t>
            </a:r>
            <a:br>
              <a:rPr lang="en-US" sz="2000" dirty="0">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Hint</a:t>
            </a:r>
            <a:r>
              <a:rPr lang="en-US" sz="2000" dirty="0">
                <a:latin typeface="Times New Roman" panose="02020603050405020304" pitchFamily="18" charset="0"/>
                <a:cs typeface="Times New Roman" panose="02020603050405020304" pitchFamily="18" charset="0"/>
              </a:rPr>
              <a:t>: Use __</a:t>
            </a:r>
            <a:r>
              <a:rPr lang="en-US" sz="2000" dirty="0" err="1">
                <a:latin typeface="Times New Roman" panose="02020603050405020304" pitchFamily="18" charset="0"/>
                <a:cs typeface="Times New Roman" panose="02020603050405020304" pitchFamily="18" charset="0"/>
              </a:rPr>
              <a:t>str</a:t>
            </a:r>
            <a:r>
              <a:rPr lang="en-US" sz="2000" dirty="0">
                <a:latin typeface="Times New Roman" panose="02020603050405020304" pitchFamily="18" charset="0"/>
                <a:cs typeface="Times New Roman" panose="02020603050405020304" pitchFamily="18" charset="0"/>
              </a:rPr>
              <a:t>__method. The __</a:t>
            </a:r>
            <a:r>
              <a:rPr lang="en-US" sz="2000" dirty="0" err="1">
                <a:latin typeface="Times New Roman" panose="02020603050405020304" pitchFamily="18" charset="0"/>
                <a:cs typeface="Times New Roman" panose="02020603050405020304" pitchFamily="18" charset="0"/>
              </a:rPr>
              <a:t>str</a:t>
            </a:r>
            <a:r>
              <a:rPr lang="en-US" sz="2000" dirty="0">
                <a:latin typeface="Times New Roman" panose="02020603050405020304" pitchFamily="18" charset="0"/>
                <a:cs typeface="Times New Roman" panose="02020603050405020304" pitchFamily="18" charset="0"/>
              </a:rPr>
              <a:t>__ method in Python represents </a:t>
            </a:r>
            <a:r>
              <a:rPr lang="en-US" sz="2000" b="1" dirty="0">
                <a:latin typeface="Times New Roman" panose="02020603050405020304" pitchFamily="18" charset="0"/>
                <a:cs typeface="Times New Roman" panose="02020603050405020304" pitchFamily="18" charset="0"/>
              </a:rPr>
              <a:t>the class objects as a string</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12519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52399"/>
            <a:ext cx="4483100" cy="22003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811" y="1533563"/>
            <a:ext cx="6073989" cy="530269"/>
          </a:xfrm>
          <a:prstGeom prst="rect">
            <a:avLst/>
          </a:prstGeom>
        </p:spPr>
      </p:pic>
      <p:sp>
        <p:nvSpPr>
          <p:cNvPr id="6" name="Rectangle 5"/>
          <p:cNvSpPr/>
          <p:nvPr/>
        </p:nvSpPr>
        <p:spPr>
          <a:xfrm>
            <a:off x="127000" y="152399"/>
            <a:ext cx="5207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27000" y="2959099"/>
            <a:ext cx="5207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2.</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1" y="3122333"/>
            <a:ext cx="4483099" cy="26232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799" y="5202813"/>
            <a:ext cx="1578070" cy="478343"/>
          </a:xfrm>
          <a:prstGeom prst="rect">
            <a:avLst/>
          </a:prstGeom>
        </p:spPr>
      </p:pic>
      <p:sp>
        <p:nvSpPr>
          <p:cNvPr id="10" name="Rectangle 9"/>
          <p:cNvSpPr/>
          <p:nvPr/>
        </p:nvSpPr>
        <p:spPr>
          <a:xfrm>
            <a:off x="387350" y="5892102"/>
            <a:ext cx="10553700" cy="67710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We will assign some useful methods to this class.</a:t>
            </a:r>
            <a:r>
              <a:rPr lang="en-US" dirty="0">
                <a:solidFill>
                  <a:srgbClr val="000000"/>
                </a:solidFill>
                <a:latin typeface="F16"/>
              </a:rPr>
              <a:t>.</a:t>
            </a:r>
            <a:r>
              <a:rPr lang="en-US" dirty="0"/>
              <a:t> </a:t>
            </a:r>
            <a:br>
              <a:rPr lang="en-US" dirty="0"/>
            </a:br>
            <a:endParaRPr lang="en-US" dirty="0"/>
          </a:p>
        </p:txBody>
      </p:sp>
    </p:spTree>
    <p:extLst>
      <p:ext uri="{BB962C8B-B14F-4D97-AF65-F5344CB8AC3E}">
        <p14:creationId xmlns:p14="http://schemas.microsoft.com/office/powerpoint/2010/main" val="222541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098" y="114300"/>
            <a:ext cx="9364702" cy="5867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800" y="6044101"/>
            <a:ext cx="3151258" cy="677374"/>
          </a:xfrm>
          <a:prstGeom prst="rect">
            <a:avLst/>
          </a:prstGeom>
        </p:spPr>
      </p:pic>
    </p:spTree>
    <p:extLst>
      <p:ext uri="{BB962C8B-B14F-4D97-AF65-F5344CB8AC3E}">
        <p14:creationId xmlns:p14="http://schemas.microsoft.com/office/powerpoint/2010/main" val="247288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16</a:t>
            </a:fld>
            <a:endParaRPr lang="en-US"/>
          </a:p>
        </p:txBody>
      </p:sp>
      <p:sp>
        <p:nvSpPr>
          <p:cNvPr id="4" name="Rectangle 3"/>
          <p:cNvSpPr/>
          <p:nvPr/>
        </p:nvSpPr>
        <p:spPr>
          <a:xfrm>
            <a:off x="152400" y="127001"/>
            <a:ext cx="11747500" cy="160043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Using our sequence class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Practice 4</a:t>
            </a:r>
          </a:p>
          <a:p>
            <a:r>
              <a:rPr lang="en-US" sz="2000" dirty="0">
                <a:latin typeface="Times New Roman" panose="02020603050405020304" pitchFamily="18" charset="0"/>
                <a:cs typeface="Times New Roman" panose="02020603050405020304" pitchFamily="18" charset="0"/>
              </a:rPr>
              <a:t>Calculate the total number of </a:t>
            </a:r>
            <a:r>
              <a:rPr lang="en-US" sz="2000" dirty="0" err="1">
                <a:latin typeface="Times New Roman" panose="02020603050405020304" pitchFamily="18" charset="0"/>
                <a:cs typeface="Times New Roman" panose="02020603050405020304" pitchFamily="18" charset="0"/>
              </a:rPr>
              <a:t>oligo</a:t>
            </a:r>
            <a:r>
              <a:rPr lang="en-US" sz="2000" dirty="0">
                <a:latin typeface="Times New Roman" panose="02020603050405020304" pitchFamily="18" charset="0"/>
                <a:cs typeface="Times New Roman" panose="02020603050405020304" pitchFamily="18" charset="0"/>
              </a:rPr>
              <a:t> occurrences on both forward and reverse strands in an one-lined </a:t>
            </a:r>
            <a:r>
              <a:rPr lang="en-US" sz="2000" dirty="0" err="1">
                <a:latin typeface="Times New Roman" panose="02020603050405020304" pitchFamily="18" charset="0"/>
                <a:cs typeface="Times New Roman" panose="02020603050405020304" pitchFamily="18" charset="0"/>
              </a:rPr>
              <a:t>fasta</a:t>
            </a:r>
            <a:r>
              <a:rPr lang="en-US" sz="2000" dirty="0">
                <a:latin typeface="Times New Roman" panose="02020603050405020304" pitchFamily="18" charset="0"/>
                <a:cs typeface="Times New Roman" panose="02020603050405020304" pitchFamily="18" charset="0"/>
              </a:rPr>
              <a:t> file. Use the file name use_seq_class.py for your program. </a:t>
            </a:r>
            <a:r>
              <a:rPr lang="en-US" dirty="0"/>
              <a:t/>
            </a:r>
            <a:br>
              <a:rPr lang="en-US" dirty="0"/>
            </a:br>
            <a:endParaRPr lang="en-US" dirty="0"/>
          </a:p>
        </p:txBody>
      </p:sp>
    </p:spTree>
    <p:extLst>
      <p:ext uri="{BB962C8B-B14F-4D97-AF65-F5344CB8AC3E}">
        <p14:creationId xmlns:p14="http://schemas.microsoft.com/office/powerpoint/2010/main" val="294765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17" y="178082"/>
            <a:ext cx="5713683" cy="55115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577" y="1721893"/>
            <a:ext cx="6172200" cy="33132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577" y="5183981"/>
            <a:ext cx="6064646" cy="952500"/>
          </a:xfrm>
          <a:prstGeom prst="rect">
            <a:avLst/>
          </a:prstGeom>
        </p:spPr>
      </p:pic>
      <p:sp>
        <p:nvSpPr>
          <p:cNvPr id="8" name="Left Arrow 7"/>
          <p:cNvSpPr/>
          <p:nvPr/>
        </p:nvSpPr>
        <p:spPr>
          <a:xfrm>
            <a:off x="8121396" y="4572000"/>
            <a:ext cx="387604" cy="227012"/>
          </a:xfrm>
          <a:prstGeom prst="lef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8121396" y="5697141"/>
            <a:ext cx="387604" cy="227012"/>
          </a:xfrm>
          <a:prstGeom prst="lef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6577" y="4799012"/>
            <a:ext cx="800101" cy="43192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Times New Roman" panose="02020603050405020304" pitchFamily="18" charset="0"/>
                <a:cs typeface="Times New Roman" panose="02020603050405020304" pitchFamily="18" charset="0"/>
              </a:rPr>
              <a:t>Some Outputs</a:t>
            </a:r>
          </a:p>
        </p:txBody>
      </p:sp>
      <p:sp>
        <p:nvSpPr>
          <p:cNvPr id="11" name="Oval 10"/>
          <p:cNvSpPr/>
          <p:nvPr/>
        </p:nvSpPr>
        <p:spPr>
          <a:xfrm>
            <a:off x="10363200" y="5264673"/>
            <a:ext cx="279400" cy="3302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363200" y="4343400"/>
            <a:ext cx="190500" cy="29897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0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6"/>
            <a:ext cx="12103100" cy="1325563"/>
          </a:xfrm>
        </p:spPr>
        <p:txBody>
          <a:bodyPr>
            <a:noAutofit/>
          </a:bodyPr>
          <a:lstStyle/>
          <a:p>
            <a:r>
              <a:rPr lang="en-US" sz="2000" b="1" dirty="0">
                <a:latin typeface="Times New Roman" panose="02020603050405020304" pitchFamily="18" charset="0"/>
                <a:cs typeface="Times New Roman" panose="02020603050405020304" pitchFamily="18" charset="0"/>
              </a:rPr>
              <a:t>Basic Class in Summary (Template)</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is a high-level outline of the organization of a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typical basic class definition. With the exception of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fundamental methods listed first, there may be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any number of methods in each category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800" y="0"/>
            <a:ext cx="6718300" cy="6857999"/>
          </a:xfrm>
          <a:prstGeom prst="rect">
            <a:avLst/>
          </a:prstGeom>
        </p:spPr>
      </p:pic>
    </p:spTree>
    <p:extLst>
      <p:ext uri="{BB962C8B-B14F-4D97-AF65-F5344CB8AC3E}">
        <p14:creationId xmlns:p14="http://schemas.microsoft.com/office/powerpoint/2010/main" val="203844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19</a:t>
            </a:fld>
            <a:endParaRPr lang="en-US"/>
          </a:p>
        </p:txBody>
      </p:sp>
      <p:sp>
        <p:nvSpPr>
          <p:cNvPr id="4" name="Rectangle 3"/>
          <p:cNvSpPr/>
          <p:nvPr/>
        </p:nvSpPr>
        <p:spPr>
          <a:xfrm>
            <a:off x="127000" y="174670"/>
            <a:ext cx="11899900" cy="378565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Implement a Gene inheritance model combining DNA</a:t>
            </a:r>
          </a:p>
          <a:p>
            <a:r>
              <a:rPr lang="en-US" sz="2000" dirty="0">
                <a:solidFill>
                  <a:srgbClr val="FFFF00"/>
                </a:solidFill>
                <a:latin typeface="Times New Roman" panose="02020603050405020304" pitchFamily="18" charset="0"/>
                <a:cs typeface="Times New Roman" panose="02020603050405020304" pitchFamily="18" charset="0"/>
              </a:rPr>
              <a:t>Practice 5</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Create a class representing a person. It has an attribute called “genes” which is string of letters. Each character is a gene.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Implement the + operator on genes that will create a new “Person” and for the gene will select one randomly from each parent.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 Person('ABC')</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 Person('DEF')</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  a + b</a:t>
            </a:r>
          </a:p>
          <a:p>
            <a:r>
              <a:rPr lang="en-US" sz="2000" dirty="0">
                <a:latin typeface="Times New Roman" panose="02020603050405020304" pitchFamily="18" charset="0"/>
                <a:cs typeface="Times New Roman" panose="02020603050405020304" pitchFamily="18" charset="0"/>
              </a:rPr>
              <a:t> print(</a:t>
            </a:r>
            <a:r>
              <a:rPr lang="en-US" sz="2000" dirty="0" err="1">
                <a:latin typeface="Times New Roman" panose="02020603050405020304" pitchFamily="18" charset="0"/>
                <a:cs typeface="Times New Roman" panose="02020603050405020304" pitchFamily="18" charset="0"/>
              </a:rPr>
              <a:t>c.gene</a:t>
            </a:r>
            <a:r>
              <a:rPr lang="en-US" sz="2000" dirty="0">
                <a:latin typeface="Times New Roman" panose="02020603050405020304" pitchFamily="18" charset="0"/>
                <a:cs typeface="Times New Roman" panose="02020603050405020304" pitchFamily="18" charset="0"/>
              </a:rPr>
              <a:t>) # AB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3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sp>
        <p:nvSpPr>
          <p:cNvPr id="7" name="Rectangle 6"/>
          <p:cNvSpPr/>
          <p:nvPr/>
        </p:nvSpPr>
        <p:spPr>
          <a:xfrm>
            <a:off x="696533" y="463639"/>
            <a:ext cx="8822028" cy="3231654"/>
          </a:xfrm>
          <a:prstGeom prst="rect">
            <a:avLst/>
          </a:prstGeom>
        </p:spPr>
        <p:txBody>
          <a:bodyPr wrap="square">
            <a:spAutoFit/>
          </a:bodyPr>
          <a:lstStyle/>
          <a:p>
            <a:r>
              <a:rPr lang="en-US" sz="2000" b="1" dirty="0">
                <a:solidFill>
                  <a:srgbClr val="FFFF00"/>
                </a:solidFill>
                <a:latin typeface="Times New Roman" panose="02020603050405020304" pitchFamily="18" charset="0"/>
                <a:cs typeface="Times New Roman" panose="02020603050405020304" pitchFamily="18" charset="0"/>
              </a:rPr>
              <a:t>LEARNING OBJECTIVES</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 OOP </a:t>
            </a:r>
            <a:r>
              <a:rPr lang="en-US" sz="2000" dirty="0">
                <a:latin typeface="Times New Roman" panose="02020603050405020304" pitchFamily="18" charset="0"/>
                <a:cs typeface="Times New Roman" panose="02020603050405020304" pitchFamily="18" charset="0"/>
              </a:rPr>
              <a:t>- Object Oriented Programming</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Class-Definition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Object-Definition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Apply </a:t>
            </a:r>
            <a:r>
              <a:rPr lang="en-US" sz="2000" dirty="0">
                <a:latin typeface="Times New Roman" panose="02020603050405020304" pitchFamily="18" charset="0"/>
                <a:cs typeface="Times New Roman" panose="02020603050405020304" pitchFamily="18" charset="0"/>
              </a:rPr>
              <a:t>OOP to </a:t>
            </a:r>
            <a:r>
              <a:rPr lang="en-US" sz="2000" dirty="0" smtClean="0">
                <a:latin typeface="Times New Roman" panose="02020603050405020304" pitchFamily="18" charset="0"/>
                <a:cs typeface="Times New Roman" panose="02020603050405020304" pitchFamily="18" charset="0"/>
              </a:rPr>
              <a:t>Video Games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Instance-Definition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Practice OOP Coding </a:t>
            </a:r>
          </a:p>
          <a:p>
            <a:r>
              <a:rPr lang="en-US" sz="2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ea typeface="Segoe UI Black" panose="020B0A02040204020203" pitchFamily="34" charset="0"/>
                <a:cs typeface="Times New Roman" panose="02020603050405020304" pitchFamily="18" charset="0"/>
              </a:rPr>
              <a:t>Inheritance and Composition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Practice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412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20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654800"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352" y="5833789"/>
            <a:ext cx="714475" cy="3524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6983" y="5410389"/>
            <a:ext cx="676369" cy="33342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9266" y="5007532"/>
            <a:ext cx="657317" cy="295316"/>
          </a:xfrm>
          <a:prstGeom prst="rect">
            <a:avLst/>
          </a:prstGeom>
        </p:spPr>
      </p:pic>
      <p:sp>
        <p:nvSpPr>
          <p:cNvPr id="8" name="Rectangle 7"/>
          <p:cNvSpPr/>
          <p:nvPr/>
        </p:nvSpPr>
        <p:spPr>
          <a:xfrm>
            <a:off x="6799835" y="4459263"/>
            <a:ext cx="1134396" cy="58432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Some Outputs</a:t>
            </a:r>
          </a:p>
        </p:txBody>
      </p:sp>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t="3603"/>
          <a:stretch/>
        </p:blipFill>
        <p:spPr>
          <a:xfrm>
            <a:off x="10061862" y="6248350"/>
            <a:ext cx="790685" cy="339774"/>
          </a:xfrm>
          <a:prstGeom prst="rect">
            <a:avLst/>
          </a:prstGeom>
        </p:spPr>
      </p:pic>
    </p:spTree>
    <p:extLst>
      <p:ext uri="{BB962C8B-B14F-4D97-AF65-F5344CB8AC3E}">
        <p14:creationId xmlns:p14="http://schemas.microsoft.com/office/powerpoint/2010/main" val="30863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21</a:t>
            </a:fld>
            <a:endParaRPr lang="en-US"/>
          </a:p>
        </p:txBody>
      </p:sp>
      <p:sp>
        <p:nvSpPr>
          <p:cNvPr id="4" name="Rectangle 3"/>
          <p:cNvSpPr/>
          <p:nvPr/>
        </p:nvSpPr>
        <p:spPr>
          <a:xfrm>
            <a:off x="203200" y="114638"/>
            <a:ext cx="11811000" cy="1938992"/>
          </a:xfrm>
          <a:prstGeom prst="rect">
            <a:avLst/>
          </a:prstGeom>
        </p:spPr>
        <p:txBody>
          <a:bodyPr wrap="square">
            <a:spAutoFit/>
          </a:bodyPr>
          <a:lstStyle/>
          <a:p>
            <a:r>
              <a:rPr lang="en-US" sz="2000" b="1" dirty="0">
                <a:latin typeface="Times New Roman" panose="02020603050405020304" pitchFamily="18" charset="0"/>
                <a:ea typeface="Segoe UI Black" panose="020B0A02040204020203" pitchFamily="34" charset="0"/>
                <a:cs typeface="Times New Roman" panose="02020603050405020304" pitchFamily="18" charset="0"/>
              </a:rPr>
              <a:t>What Are Inheritance and Composition?</a:t>
            </a:r>
          </a:p>
          <a:p>
            <a:r>
              <a:rPr lang="en-US" sz="2000" dirty="0">
                <a:solidFill>
                  <a:srgbClr val="FFFF00"/>
                </a:solidFill>
                <a:latin typeface="Times New Roman" panose="02020603050405020304" pitchFamily="18" charset="0"/>
                <a:ea typeface="Segoe UI Black" panose="020B0A02040204020203" pitchFamily="34" charset="0"/>
                <a:cs typeface="Times New Roman" panose="02020603050405020304" pitchFamily="18" charset="0"/>
              </a:rPr>
              <a:t>Inheritance</a:t>
            </a:r>
            <a:r>
              <a:rPr lang="en-US" sz="2000" dirty="0">
                <a:latin typeface="Times New Roman" panose="02020603050405020304" pitchFamily="18" charset="0"/>
                <a:ea typeface="Segoe UI Black" panose="020B0A02040204020203" pitchFamily="34" charset="0"/>
                <a:cs typeface="Times New Roman" panose="02020603050405020304" pitchFamily="18" charset="0"/>
              </a:rPr>
              <a:t> and </a:t>
            </a:r>
            <a:r>
              <a:rPr lang="en-US" sz="2000" dirty="0">
                <a:solidFill>
                  <a:srgbClr val="FFFF00"/>
                </a:solidFill>
                <a:latin typeface="Times New Roman" panose="02020603050405020304" pitchFamily="18" charset="0"/>
                <a:ea typeface="Segoe UI Black" panose="020B0A02040204020203" pitchFamily="34" charset="0"/>
                <a:cs typeface="Times New Roman" panose="02020603050405020304" pitchFamily="18" charset="0"/>
              </a:rPr>
              <a:t>composition</a:t>
            </a:r>
            <a:r>
              <a:rPr lang="en-US" sz="2000" dirty="0">
                <a:latin typeface="Times New Roman" panose="02020603050405020304" pitchFamily="18" charset="0"/>
                <a:ea typeface="Segoe UI Black" panose="020B0A02040204020203" pitchFamily="34" charset="0"/>
                <a:cs typeface="Times New Roman" panose="02020603050405020304" pitchFamily="18" charset="0"/>
              </a:rPr>
              <a:t> are two major concepts in </a:t>
            </a:r>
            <a:r>
              <a:rPr lang="en-US" sz="2000" dirty="0" smtClean="0">
                <a:latin typeface="Times New Roman" panose="02020603050405020304" pitchFamily="18" charset="0"/>
                <a:ea typeface="Segoe UI Black" panose="020B0A02040204020203" pitchFamily="34" charset="0"/>
                <a:cs typeface="Times New Roman" panose="02020603050405020304" pitchFamily="18" charset="0"/>
              </a:rPr>
              <a:t>object-oriented </a:t>
            </a:r>
            <a:r>
              <a:rPr lang="en-US" sz="2000" dirty="0">
                <a:latin typeface="Times New Roman" panose="02020603050405020304" pitchFamily="18" charset="0"/>
                <a:ea typeface="Segoe UI Black" panose="020B0A02040204020203" pitchFamily="34" charset="0"/>
                <a:cs typeface="Times New Roman" panose="02020603050405020304" pitchFamily="18" charset="0"/>
              </a:rPr>
              <a:t>programming that model the relationship between two classes. They drive the design of an application and determine how the application should evolve as new features are added or requirements change.</a:t>
            </a:r>
          </a:p>
          <a:p>
            <a:r>
              <a:rPr lang="en-US" sz="2000" dirty="0">
                <a:latin typeface="Times New Roman" panose="02020603050405020304" pitchFamily="18" charset="0"/>
                <a:cs typeface="Times New Roman" panose="02020603050405020304" pitchFamily="18" charset="0"/>
              </a:rPr>
              <a:t>When you have a Derived class that inherits from a Base class, you created a relationship where Derived </a:t>
            </a:r>
            <a:r>
              <a:rPr lang="en-US" sz="2000" b="1" dirty="0">
                <a:latin typeface="Times New Roman" panose="02020603050405020304" pitchFamily="18" charset="0"/>
                <a:cs typeface="Times New Roman" panose="02020603050405020304" pitchFamily="18" charset="0"/>
              </a:rPr>
              <a:t>is a</a:t>
            </a:r>
            <a:r>
              <a:rPr lang="en-US" sz="2000" dirty="0">
                <a:latin typeface="Times New Roman" panose="02020603050405020304" pitchFamily="18" charset="0"/>
                <a:cs typeface="Times New Roman" panose="02020603050405020304" pitchFamily="18" charset="0"/>
              </a:rPr>
              <a:t> specialized version of Base. </a:t>
            </a:r>
            <a:endParaRPr lang="en-US" sz="2000" b="0" i="0" dirty="0">
              <a:effectLst/>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7" name="Round Same Side Corner Rectangle 6"/>
          <p:cNvSpPr/>
          <p:nvPr/>
        </p:nvSpPr>
        <p:spPr>
          <a:xfrm>
            <a:off x="5359400" y="3708400"/>
            <a:ext cx="850900" cy="749300"/>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Derived</a:t>
            </a:r>
          </a:p>
        </p:txBody>
      </p:sp>
      <p:sp>
        <p:nvSpPr>
          <p:cNvPr id="8" name="Round Same Side Corner Rectangle 7"/>
          <p:cNvSpPr/>
          <p:nvPr/>
        </p:nvSpPr>
        <p:spPr>
          <a:xfrm>
            <a:off x="5359400" y="2217490"/>
            <a:ext cx="749300" cy="676870"/>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Base</a:t>
            </a:r>
          </a:p>
        </p:txBody>
      </p:sp>
      <p:sp>
        <p:nvSpPr>
          <p:cNvPr id="9" name="Up Arrow 8"/>
          <p:cNvSpPr/>
          <p:nvPr/>
        </p:nvSpPr>
        <p:spPr>
          <a:xfrm>
            <a:off x="5603414" y="2893715"/>
            <a:ext cx="261271" cy="815330"/>
          </a:xfrm>
          <a:prstGeom prst="up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5958141" y="3130964"/>
            <a:ext cx="734496" cy="307777"/>
          </a:xfrm>
          <a:prstGeom prst="rect">
            <a:avLst/>
          </a:prstGeom>
        </p:spPr>
        <p:txBody>
          <a:bodyPr wrap="none">
            <a:spAutoFit/>
          </a:bodyPr>
          <a:lstStyle/>
          <a:p>
            <a:r>
              <a:rPr lang="en-US" sz="1400" dirty="0">
                <a:solidFill>
                  <a:srgbClr val="FFFF00"/>
                </a:solidFill>
                <a:latin typeface="Times New Roman" panose="02020603050405020304" pitchFamily="18" charset="0"/>
                <a:cs typeface="Times New Roman" panose="02020603050405020304" pitchFamily="18" charset="0"/>
              </a:rPr>
              <a:t>extends</a:t>
            </a:r>
            <a:endParaRPr lang="en-US" sz="1400" dirty="0">
              <a:solidFill>
                <a:srgbClr val="FFFF00"/>
              </a:solidFill>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11" name="Rectangle 10"/>
          <p:cNvSpPr/>
          <p:nvPr/>
        </p:nvSpPr>
        <p:spPr>
          <a:xfrm>
            <a:off x="215899" y="4786379"/>
            <a:ext cx="11036300" cy="400110"/>
          </a:xfrm>
          <a:prstGeom prst="rect">
            <a:avLst/>
          </a:prstGeom>
        </p:spPr>
        <p:txBody>
          <a:bodyPr wrap="square">
            <a:spAutoFit/>
          </a:bodyPr>
          <a:lstStyle/>
          <a:p>
            <a:endParaRPr lang="en-US" sz="2000" b="0" i="0" dirty="0">
              <a:effectLst/>
              <a:latin typeface="Times New Roman" panose="02020603050405020304" pitchFamily="18" charset="0"/>
              <a:cs typeface="Times New Roman" panose="02020603050405020304" pitchFamily="18" charset="0"/>
            </a:endParaRPr>
          </a:p>
        </p:txBody>
      </p:sp>
      <p:sp>
        <p:nvSpPr>
          <p:cNvPr id="2" name="Rectangle 1"/>
          <p:cNvSpPr/>
          <p:nvPr/>
        </p:nvSpPr>
        <p:spPr>
          <a:xfrm>
            <a:off x="3304158" y="1679323"/>
            <a:ext cx="10915809"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Can you give some real-world examples of inheritance </a:t>
            </a:r>
            <a:r>
              <a:rPr lang="en-US" sz="2000" dirty="0" smtClean="0">
                <a:latin typeface="Times New Roman" panose="02020603050405020304" pitchFamily="18" charset="0"/>
                <a:cs typeface="Times New Roman" panose="02020603050405020304" pitchFamily="18" charset="0"/>
              </a:rPr>
              <a:t>programming?</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215899" y="5026944"/>
            <a:ext cx="13609744" cy="1323439"/>
          </a:xfrm>
          <a:prstGeom prst="rect">
            <a:avLst/>
          </a:prstGeom>
        </p:spPr>
        <p:txBody>
          <a:bodyPr wrap="square">
            <a:spAutoFit/>
          </a:bodyPr>
          <a:lstStyle/>
          <a:p>
            <a:r>
              <a:rPr lang="en-US" sz="2000" b="1" dirty="0">
                <a:solidFill>
                  <a:srgbClr val="FFFF00"/>
                </a:solidFill>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In an inheritance relationship:</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that inherit from another are called derived classes, subclasses, or subtypes.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from which other classes are derived are called base classes or super classes.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derived class is said to derive, inherit, or extend a base </a:t>
            </a:r>
            <a:r>
              <a:rPr lang="en-US" sz="2000" dirty="0" smtClean="0">
                <a:latin typeface="Times New Roman" panose="02020603050405020304" pitchFamily="18" charset="0"/>
                <a:cs typeface="Times New Roman" panose="02020603050405020304" pitchFamily="18" charset="0"/>
              </a:rPr>
              <a:t>class.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632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a:p>
        </p:txBody>
      </p:sp>
      <p:sp>
        <p:nvSpPr>
          <p:cNvPr id="5" name="Rectangle 4"/>
          <p:cNvSpPr/>
          <p:nvPr/>
        </p:nvSpPr>
        <p:spPr>
          <a:xfrm>
            <a:off x="190500" y="247850"/>
            <a:ext cx="12001500" cy="440120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Inheritance</a:t>
            </a:r>
          </a:p>
          <a:p>
            <a:r>
              <a:rPr lang="en-US" sz="2000" dirty="0">
                <a:latin typeface="Times New Roman" panose="02020603050405020304" pitchFamily="18" charset="0"/>
                <a:cs typeface="Times New Roman" panose="02020603050405020304" pitchFamily="18" charset="0"/>
              </a:rPr>
              <a:t>Let’s say you have a base class </a:t>
            </a:r>
            <a:r>
              <a:rPr lang="en-US" sz="2000" dirty="0" smtClean="0">
                <a:latin typeface="Times New Roman" panose="02020603050405020304" pitchFamily="18" charset="0"/>
                <a:cs typeface="Times New Roman" panose="02020603050405020304" pitchFamily="18" charset="0"/>
              </a:rPr>
              <a:t>“Dog class” </a:t>
            </a:r>
            <a:r>
              <a:rPr lang="en-US" sz="2000" dirty="0">
                <a:latin typeface="Times New Roman" panose="02020603050405020304" pitchFamily="18" charset="0"/>
                <a:cs typeface="Times New Roman" panose="02020603050405020304" pitchFamily="18" charset="0"/>
              </a:rPr>
              <a:t>has a class attribute </a:t>
            </a:r>
            <a:r>
              <a:rPr lang="en-US" sz="2000" dirty="0" smtClean="0">
                <a:latin typeface="Times New Roman" panose="02020603050405020304" pitchFamily="18" charset="0"/>
                <a:cs typeface="Times New Roman" panose="02020603050405020304" pitchFamily="18" charset="0"/>
              </a:rPr>
              <a:t>called species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the value of “</a:t>
            </a:r>
            <a:r>
              <a:rPr lang="en-US" sz="2000" dirty="0" err="1">
                <a:latin typeface="Times New Roman" panose="02020603050405020304" pitchFamily="18" charset="0"/>
                <a:cs typeface="Times New Roman" panose="02020603050405020304" pitchFamily="18" charset="0"/>
              </a:rPr>
              <a:t>Canis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familiaris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you derive from it to create a </a:t>
            </a:r>
            <a:r>
              <a:rPr lang="en-US" sz="2000" dirty="0" smtClean="0">
                <a:latin typeface="Times New Roman" panose="02020603050405020304" pitchFamily="18" charset="0"/>
                <a:cs typeface="Times New Roman" panose="02020603050405020304" pitchFamily="18" charset="0"/>
              </a:rPr>
              <a:t>Dachshund class</a:t>
            </a:r>
            <a:r>
              <a:rPr lang="en-US" sz="2000" dirty="0">
                <a:latin typeface="Times New Roman" panose="02020603050405020304" pitchFamily="18" charset="0"/>
                <a:cs typeface="Times New Roman" panose="02020603050405020304" pitchFamily="18" charset="0"/>
              </a:rPr>
              <a:t>. The inheritance relationship states that a </a:t>
            </a:r>
            <a:r>
              <a:rPr lang="en-US" sz="2000" dirty="0" smtClean="0">
                <a:latin typeface="Times New Roman" panose="02020603050405020304" pitchFamily="18" charset="0"/>
                <a:cs typeface="Times New Roman" panose="02020603050405020304" pitchFamily="18" charset="0"/>
              </a:rPr>
              <a:t>Dachshund is a Dog (</a:t>
            </a:r>
            <a:r>
              <a:rPr lang="en-US" sz="2000" dirty="0" err="1">
                <a:latin typeface="Times New Roman" panose="02020603050405020304" pitchFamily="18" charset="0"/>
                <a:cs typeface="Times New Roman" panose="02020603050405020304" pitchFamily="18" charset="0"/>
              </a:rPr>
              <a:t>Canis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familiaris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means that </a:t>
            </a:r>
            <a:r>
              <a:rPr lang="en-US" sz="2000" dirty="0" smtClean="0">
                <a:latin typeface="Times New Roman" panose="02020603050405020304" pitchFamily="18" charset="0"/>
                <a:cs typeface="Times New Roman" panose="02020603050405020304" pitchFamily="18" charset="0"/>
              </a:rPr>
              <a:t>Dachshund inherits </a:t>
            </a:r>
            <a:r>
              <a:rPr lang="en-US" sz="2000"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hlinkClick r:id="rId3"/>
              </a:rPr>
              <a:t>interface</a:t>
            </a:r>
            <a:r>
              <a:rPr lang="en-US" sz="2000" dirty="0">
                <a:latin typeface="Times New Roman" panose="02020603050405020304" pitchFamily="18" charset="0"/>
                <a:cs typeface="Times New Roman" panose="02020603050405020304" pitchFamily="18" charset="0"/>
              </a:rPr>
              <a:t> and implementation of </a:t>
            </a:r>
            <a:r>
              <a:rPr lang="en-US" sz="2000" dirty="0" smtClean="0">
                <a:latin typeface="Times New Roman" panose="02020603050405020304" pitchFamily="18" charset="0"/>
                <a:cs typeface="Times New Roman" panose="02020603050405020304" pitchFamily="18" charset="0"/>
              </a:rPr>
              <a:t>Dog,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Dachshund </a:t>
            </a:r>
            <a:r>
              <a:rPr lang="en-US" sz="2000" dirty="0">
                <a:latin typeface="Times New Roman" panose="02020603050405020304" pitchFamily="18" charset="0"/>
                <a:cs typeface="Times New Roman" panose="02020603050405020304" pitchFamily="18" charset="0"/>
              </a:rPr>
              <a:t>objects can be used to replace </a:t>
            </a:r>
            <a:r>
              <a:rPr lang="en-US" sz="2000" dirty="0" smtClean="0">
                <a:latin typeface="Times New Roman" panose="02020603050405020304" pitchFamily="18" charset="0"/>
                <a:cs typeface="Times New Roman" panose="02020603050405020304" pitchFamily="18" charset="0"/>
              </a:rPr>
              <a:t>Dog </a:t>
            </a:r>
            <a:r>
              <a:rPr lang="en-US" sz="2000" dirty="0">
                <a:latin typeface="Times New Roman" panose="02020603050405020304" pitchFamily="18" charset="0"/>
                <a:cs typeface="Times New Roman" panose="02020603050405020304" pitchFamily="18" charset="0"/>
              </a:rPr>
              <a:t>objects in the application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What’s Composition?</a:t>
            </a:r>
          </a:p>
          <a:p>
            <a:r>
              <a:rPr lang="en-US" sz="2000" dirty="0">
                <a:latin typeface="Times New Roman" panose="02020603050405020304" pitchFamily="18" charset="0"/>
                <a:cs typeface="Times New Roman" panose="02020603050405020304" pitchFamily="18" charset="0"/>
              </a:rPr>
              <a:t>Composition is a concept that models a has a relationship. It enables creating complex types by combining objects of other types. This means that a class Composite </a:t>
            </a:r>
            <a:r>
              <a:rPr lang="en-US" sz="2000" dirty="0" smtClean="0">
                <a:latin typeface="Times New Roman" panose="02020603050405020304" pitchFamily="18" charset="0"/>
                <a:cs typeface="Times New Roman" panose="02020603050405020304" pitchFamily="18" charset="0"/>
              </a:rPr>
              <a:t>as containing </a:t>
            </a:r>
            <a:r>
              <a:rPr lang="en-US" sz="2000" dirty="0">
                <a:latin typeface="Times New Roman" panose="02020603050405020304" pitchFamily="18" charset="0"/>
                <a:cs typeface="Times New Roman" panose="02020603050405020304" pitchFamily="18" charset="0"/>
              </a:rPr>
              <a:t>an object of another class Component. This relationship means that a Composite has a Component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FF00"/>
                </a:solidFill>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Classes that contain objects of other classes are usually referred to as </a:t>
            </a:r>
            <a:r>
              <a:rPr lang="en-US" sz="2000" dirty="0">
                <a:solidFill>
                  <a:srgbClr val="FFFF00"/>
                </a:solidFill>
                <a:latin typeface="Times New Roman" panose="02020603050405020304" pitchFamily="18" charset="0"/>
                <a:cs typeface="Times New Roman" panose="02020603050405020304" pitchFamily="18" charset="0"/>
              </a:rPr>
              <a:t>composites</a:t>
            </a:r>
            <a:r>
              <a:rPr lang="en-US" sz="2000" dirty="0">
                <a:latin typeface="Times New Roman" panose="02020603050405020304" pitchFamily="18" charset="0"/>
                <a:cs typeface="Times New Roman" panose="02020603050405020304" pitchFamily="18" charset="0"/>
              </a:rPr>
              <a:t>, where classes that are used to create more complex types are referred to as </a:t>
            </a:r>
            <a:r>
              <a:rPr lang="en-US" sz="2000" dirty="0">
                <a:solidFill>
                  <a:srgbClr val="FFFF00"/>
                </a:solidFill>
                <a:latin typeface="Times New Roman" panose="02020603050405020304" pitchFamily="18" charset="0"/>
                <a:cs typeface="Times New Roman" panose="02020603050405020304" pitchFamily="18" charset="0"/>
              </a:rPr>
              <a:t>components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9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23</a:t>
            </a:fld>
            <a:endParaRPr lang="en-US"/>
          </a:p>
        </p:txBody>
      </p:sp>
      <p:sp>
        <p:nvSpPr>
          <p:cNvPr id="4" name="Round Same Side Corner Rectangle 3"/>
          <p:cNvSpPr/>
          <p:nvPr/>
        </p:nvSpPr>
        <p:spPr>
          <a:xfrm>
            <a:off x="4803797" y="3536745"/>
            <a:ext cx="1255713" cy="749300"/>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Times New Roman" panose="02020603050405020304" pitchFamily="18" charset="0"/>
                <a:cs typeface="Times New Roman" panose="02020603050405020304" pitchFamily="18" charset="0"/>
              </a:rPr>
              <a:t>Class </a:t>
            </a:r>
            <a:r>
              <a:rPr lang="en-US" sz="1400" dirty="0">
                <a:solidFill>
                  <a:schemeClr val="bg1"/>
                </a:solidFill>
              </a:rPr>
              <a:t>Dog</a:t>
            </a:r>
          </a:p>
          <a:p>
            <a:pPr algn="ctr"/>
            <a:r>
              <a:rPr lang="en-US" sz="1400" dirty="0" smtClean="0">
                <a:solidFill>
                  <a:schemeClr val="bg1"/>
                </a:solidFill>
                <a:latin typeface="Times New Roman" panose="02020603050405020304" pitchFamily="18" charset="0"/>
                <a:cs typeface="Times New Roman" panose="02020603050405020304" pitchFamily="18" charset="0"/>
              </a:rPr>
              <a:t>(</a:t>
            </a:r>
            <a:r>
              <a:rPr lang="en-US" sz="1400" dirty="0">
                <a:solidFill>
                  <a:schemeClr val="bg1"/>
                </a:solidFill>
                <a:latin typeface="Times New Roman" panose="02020603050405020304" pitchFamily="18" charset="0"/>
                <a:cs typeface="Times New Roman" panose="02020603050405020304" pitchFamily="18" charset="0"/>
              </a:rPr>
              <a:t>Base class)</a:t>
            </a:r>
          </a:p>
        </p:txBody>
      </p:sp>
      <p:sp>
        <p:nvSpPr>
          <p:cNvPr id="7" name="Round Same Side Corner Rectangle 6"/>
          <p:cNvSpPr/>
          <p:nvPr/>
        </p:nvSpPr>
        <p:spPr>
          <a:xfrm>
            <a:off x="1842888" y="5018459"/>
            <a:ext cx="1599349" cy="749300"/>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Class </a:t>
            </a:r>
            <a:endParaRPr lang="en-US" sz="1400" dirty="0" smtClean="0">
              <a:solidFill>
                <a:schemeClr val="bg1"/>
              </a:solidFill>
              <a:latin typeface="Times New Roman" panose="02020603050405020304" pitchFamily="18" charset="0"/>
              <a:cs typeface="Times New Roman" panose="02020603050405020304" pitchFamily="18" charset="0"/>
            </a:endParaRPr>
          </a:p>
          <a:p>
            <a:r>
              <a:rPr lang="en-US" sz="1400" dirty="0" err="1" smtClean="0">
                <a:solidFill>
                  <a:schemeClr val="bg1"/>
                </a:solidFill>
                <a:latin typeface="Times New Roman" panose="02020603050405020304" pitchFamily="18" charset="0"/>
                <a:cs typeface="Times New Roman" panose="02020603050405020304" pitchFamily="18" charset="0"/>
              </a:rPr>
              <a:t>JackRussellTerrier</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dirty="0" smtClean="0">
                <a:solidFill>
                  <a:schemeClr val="bg1"/>
                </a:solidFill>
                <a:latin typeface="Times New Roman" panose="02020603050405020304" pitchFamily="18" charset="0"/>
                <a:cs typeface="Times New Roman" panose="02020603050405020304" pitchFamily="18" charset="0"/>
              </a:rPr>
              <a:t>(Child </a:t>
            </a:r>
            <a:r>
              <a:rPr lang="en-US" sz="1400" dirty="0">
                <a:solidFill>
                  <a:schemeClr val="bg1"/>
                </a:solidFill>
                <a:latin typeface="Times New Roman" panose="02020603050405020304" pitchFamily="18" charset="0"/>
                <a:cs typeface="Times New Roman" panose="02020603050405020304" pitchFamily="18" charset="0"/>
              </a:rPr>
              <a:t>class)</a:t>
            </a:r>
          </a:p>
        </p:txBody>
      </p:sp>
      <p:sp>
        <p:nvSpPr>
          <p:cNvPr id="8" name="Round Same Side Corner Rectangle 7"/>
          <p:cNvSpPr/>
          <p:nvPr/>
        </p:nvSpPr>
        <p:spPr>
          <a:xfrm>
            <a:off x="4634220" y="5061384"/>
            <a:ext cx="1594865" cy="749300"/>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Times New Roman" panose="02020603050405020304" pitchFamily="18" charset="0"/>
                <a:cs typeface="Times New Roman" panose="02020603050405020304" pitchFamily="18" charset="0"/>
              </a:rPr>
              <a:t>Class</a:t>
            </a:r>
          </a:p>
          <a:p>
            <a:pPr algn="ctr"/>
            <a:r>
              <a:rPr lang="en-US" sz="1400" dirty="0" smtClean="0">
                <a:solidFill>
                  <a:schemeClr val="bg1"/>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Dachshund</a:t>
            </a:r>
          </a:p>
          <a:p>
            <a:pPr algn="ctr"/>
            <a:r>
              <a:rPr lang="en-US" sz="1400" dirty="0" smtClean="0">
                <a:solidFill>
                  <a:schemeClr val="bg1"/>
                </a:solidFill>
                <a:latin typeface="Times New Roman" panose="02020603050405020304" pitchFamily="18" charset="0"/>
                <a:cs typeface="Times New Roman" panose="02020603050405020304" pitchFamily="18" charset="0"/>
              </a:rPr>
              <a:t> (Child class)</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15910" y="0"/>
            <a:ext cx="11887201" cy="3170099"/>
          </a:xfrm>
          <a:prstGeom prst="rect">
            <a:avLst/>
          </a:prstGeom>
        </p:spPr>
        <p:txBody>
          <a:bodyPr wrap="square">
            <a:spAutoFit/>
          </a:bodyPr>
          <a:lstStyle/>
          <a:p>
            <a:r>
              <a:rPr lang="en-US" sz="2000" dirty="0">
                <a:solidFill>
                  <a:srgbClr val="FFFF00"/>
                </a:solidFill>
                <a:latin typeface="Times New Roman" panose="02020603050405020304" pitchFamily="18" charset="0"/>
                <a:cs typeface="Times New Roman" panose="02020603050405020304" pitchFamily="18" charset="0"/>
              </a:rPr>
              <a:t>Practice </a:t>
            </a:r>
            <a:r>
              <a:rPr lang="en-US" sz="2000" dirty="0" smtClean="0">
                <a:solidFill>
                  <a:srgbClr val="FFFF00"/>
                </a:solidFill>
                <a:latin typeface="Times New Roman" panose="02020603050405020304" pitchFamily="18" charset="0"/>
                <a:cs typeface="Times New Roman" panose="02020603050405020304" pitchFamily="18" charset="0"/>
              </a:rPr>
              <a:t>6</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Create a class named Dog</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that</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has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attribute </a:t>
            </a:r>
            <a:r>
              <a:rPr lang="en-US" sz="2000" dirty="0">
                <a:latin typeface="Times New Roman" panose="02020603050405020304" pitchFamily="18" charset="0"/>
                <a:cs typeface="Times New Roman" panose="02020603050405020304" pitchFamily="18" charset="0"/>
              </a:rPr>
              <a:t>called species with the value of “</a:t>
            </a:r>
            <a:r>
              <a:rPr lang="en-US" sz="2000" dirty="0" err="1">
                <a:latin typeface="Times New Roman" panose="02020603050405020304" pitchFamily="18" charset="0"/>
                <a:cs typeface="Times New Roman" panose="02020603050405020304" pitchFamily="18" charset="0"/>
              </a:rPr>
              <a:t>Canis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familiaris</a:t>
            </a:r>
            <a:r>
              <a:rPr lang="en-US" sz="2000" dirty="0" smtClean="0">
                <a:latin typeface="Times New Roman" panose="02020603050405020304" pitchFamily="18" charset="0"/>
                <a:cs typeface="Times New Roman" panose="02020603050405020304" pitchFamily="18" charset="0"/>
              </a:rPr>
              <a:t>” (</a:t>
            </a:r>
            <a:r>
              <a:rPr lang="en-US" sz="2000" dirty="0"/>
              <a:t>species = "</a:t>
            </a:r>
            <a:r>
              <a:rPr lang="en-US" sz="2000" dirty="0" err="1"/>
              <a:t>Canis</a:t>
            </a:r>
            <a:r>
              <a:rPr lang="en-US" sz="2000" dirty="0"/>
              <a:t> </a:t>
            </a:r>
            <a:r>
              <a:rPr lang="en-US" sz="2000" dirty="0" err="1"/>
              <a:t>familiaris</a:t>
            </a:r>
            <a:r>
              <a:rPr lang="en-US" sz="2000" dirty="0" smtClean="0"/>
              <a:t>"</a:t>
            </a:r>
            <a:r>
              <a:rPr lang="en-US" sz="2000" dirty="0" smtClean="0">
                <a:latin typeface="Times New Roman" panose="02020603050405020304" pitchFamily="18" charset="0"/>
                <a:cs typeface="Times New Roman" panose="02020603050405020304" pitchFamily="18" charset="0"/>
              </a:rPr>
              <a:t>). This class has two methods, </a:t>
            </a:r>
            <a:r>
              <a:rPr lang="en-US" sz="2000" dirty="0"/>
              <a:t> __</a:t>
            </a:r>
            <a:r>
              <a:rPr lang="en-US" sz="2000" dirty="0" err="1"/>
              <a:t>init</a:t>
            </a:r>
            <a:r>
              <a:rPr lang="en-US" sz="2000" dirty="0"/>
              <a:t>__(self, name, age</a:t>
            </a:r>
            <a:r>
              <a:rPr lang="en-US" sz="2000" dirty="0" smtClean="0"/>
              <a:t>) and </a:t>
            </a:r>
            <a:r>
              <a:rPr lang="en-US" sz="2000" dirty="0"/>
              <a:t>__</a:t>
            </a:r>
            <a:r>
              <a:rPr lang="en-US" sz="2000" dirty="0" err="1"/>
              <a:t>str</a:t>
            </a:r>
            <a:r>
              <a:rPr lang="en-US" sz="2000" dirty="0"/>
              <a:t>__(self</a:t>
            </a:r>
            <a:r>
              <a:rPr lang="en-US" sz="2000" dirty="0" smtClean="0"/>
              <a:t>) that return f</a:t>
            </a:r>
            <a:r>
              <a:rPr lang="en-US" sz="2000" dirty="0"/>
              <a:t>"{self.name} is {</a:t>
            </a:r>
            <a:r>
              <a:rPr lang="en-US" sz="2000" dirty="0" err="1"/>
              <a:t>self.age</a:t>
            </a:r>
            <a:r>
              <a:rPr lang="en-US" sz="2000" dirty="0"/>
              <a:t>} years </a:t>
            </a:r>
            <a:r>
              <a:rPr lang="en-US" sz="2000" dirty="0" smtClean="0"/>
              <a:t>old“.</a:t>
            </a:r>
          </a:p>
          <a:p>
            <a:pPr marL="457200" indent="-457200">
              <a:buAutoNum type="arabicPeriod" startAt="2"/>
            </a:pPr>
            <a:r>
              <a:rPr lang="en-US" sz="2000" dirty="0" smtClean="0"/>
              <a:t>Create three subclasses </a:t>
            </a:r>
            <a:r>
              <a:rPr lang="en-US" sz="2000" dirty="0" err="1" smtClean="0">
                <a:latin typeface="Times New Roman" panose="02020603050405020304" pitchFamily="18" charset="0"/>
                <a:cs typeface="Times New Roman" panose="02020603050405020304" pitchFamily="18" charset="0"/>
              </a:rPr>
              <a:t>JackRussellTerrier</a:t>
            </a:r>
            <a:r>
              <a:rPr lang="en-US" sz="2000" dirty="0" smtClean="0">
                <a:latin typeface="Times New Roman" panose="02020603050405020304" pitchFamily="18" charset="0"/>
                <a:cs typeface="Times New Roman" panose="02020603050405020304" pitchFamily="18" charset="0"/>
              </a:rPr>
              <a:t>, Dachshund and Bulldog.</a:t>
            </a:r>
          </a:p>
          <a:p>
            <a:pPr marL="457200" indent="-457200">
              <a:buFontTx/>
              <a:buAutoNum type="arabicPeriod" startAt="2"/>
            </a:pPr>
            <a:r>
              <a:rPr lang="en-US" sz="2000" dirty="0" smtClean="0">
                <a:latin typeface="Times New Roman" panose="02020603050405020304" pitchFamily="18" charset="0"/>
                <a:cs typeface="Times New Roman" panose="02020603050405020304" pitchFamily="18" charset="0"/>
              </a:rPr>
              <a:t>Print some outputs: </a:t>
            </a:r>
            <a:r>
              <a:rPr lang="en-US" sz="2000" dirty="0" err="1" smtClean="0">
                <a:latin typeface="Times New Roman" panose="02020603050405020304" pitchFamily="18" charset="0"/>
                <a:cs typeface="Times New Roman" panose="02020603050405020304" pitchFamily="18" charset="0"/>
              </a:rPr>
              <a:t>jim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years </a:t>
            </a:r>
            <a:r>
              <a:rPr lang="en-US" sz="2000" dirty="0" smtClean="0">
                <a:latin typeface="Times New Roman" panose="02020603050405020304" pitchFamily="18" charset="0"/>
                <a:cs typeface="Times New Roman" panose="02020603050405020304" pitchFamily="18" charset="0"/>
              </a:rPr>
              <a:t>old, </a:t>
            </a:r>
            <a:r>
              <a:rPr lang="en-US" sz="2000" dirty="0" err="1" smtClean="0">
                <a:latin typeface="Times New Roman" panose="02020603050405020304" pitchFamily="18" charset="0"/>
                <a:cs typeface="Times New Roman" panose="02020603050405020304" pitchFamily="18" charset="0"/>
              </a:rPr>
              <a:t>Bullddog</a:t>
            </a:r>
            <a:r>
              <a:rPr lang="en-US" sz="2000" dirty="0" smtClean="0">
                <a:latin typeface="Times New Roman" panose="02020603050405020304" pitchFamily="18" charset="0"/>
                <a:cs typeface="Times New Roman" panose="02020603050405020304" pitchFamily="18" charset="0"/>
              </a:rPr>
              <a:t>, </a:t>
            </a:r>
            <a:r>
              <a:rPr lang="en-US" sz="2000" dirty="0" smtClean="0"/>
              <a:t>buddy, 9 years old, Dachshund</a:t>
            </a:r>
            <a:endParaRPr lang="en-US" sz="2000" dirty="0">
              <a:latin typeface="Times New Roman" panose="02020603050405020304" pitchFamily="18" charset="0"/>
              <a:cs typeface="Times New Roman" panose="02020603050405020304" pitchFamily="18" charset="0"/>
            </a:endParaRPr>
          </a:p>
          <a:p>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17" name="Round Same Side Corner Rectangle 16"/>
          <p:cNvSpPr/>
          <p:nvPr/>
        </p:nvSpPr>
        <p:spPr>
          <a:xfrm>
            <a:off x="7636334" y="5018459"/>
            <a:ext cx="1594865" cy="749300"/>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Times New Roman" panose="02020603050405020304" pitchFamily="18" charset="0"/>
                <a:cs typeface="Times New Roman" panose="02020603050405020304" pitchFamily="18" charset="0"/>
              </a:rPr>
              <a:t>Class</a:t>
            </a:r>
          </a:p>
          <a:p>
            <a:r>
              <a:rPr lang="en-US" sz="1400" dirty="0" smtClean="0">
                <a:solidFill>
                  <a:schemeClr val="bg1"/>
                </a:solidFill>
                <a:latin typeface="Times New Roman" panose="02020603050405020304" pitchFamily="18" charset="0"/>
                <a:cs typeface="Times New Roman" panose="02020603050405020304" pitchFamily="18" charset="0"/>
              </a:rPr>
              <a:t>        Bulldog</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dirty="0" smtClean="0">
                <a:solidFill>
                  <a:schemeClr val="bg1"/>
                </a:solidFill>
                <a:latin typeface="Times New Roman" panose="02020603050405020304" pitchFamily="18" charset="0"/>
                <a:cs typeface="Times New Roman" panose="02020603050405020304" pitchFamily="18" charset="0"/>
              </a:rPr>
              <a:t> (Child class)</a:t>
            </a:r>
            <a:endParaRPr lang="en-US" sz="1400" dirty="0">
              <a:solidFill>
                <a:schemeClr val="bg1"/>
              </a:solidFill>
              <a:latin typeface="Times New Roman" panose="02020603050405020304" pitchFamily="18" charset="0"/>
              <a:cs typeface="Times New Roman" panose="02020603050405020304" pitchFamily="18" charset="0"/>
            </a:endParaRPr>
          </a:p>
        </p:txBody>
      </p:sp>
      <p:cxnSp>
        <p:nvCxnSpPr>
          <p:cNvPr id="13" name="Straight Arrow Connector 12"/>
          <p:cNvCxnSpPr>
            <a:stCxn id="4" idx="1"/>
          </p:cNvCxnSpPr>
          <p:nvPr/>
        </p:nvCxnSpPr>
        <p:spPr>
          <a:xfrm flipH="1">
            <a:off x="2949262" y="4286045"/>
            <a:ext cx="2482392" cy="73241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1"/>
            <a:endCxn id="8" idx="3"/>
          </p:cNvCxnSpPr>
          <p:nvPr/>
        </p:nvCxnSpPr>
        <p:spPr>
          <a:xfrm flipH="1">
            <a:off x="5431653" y="4286045"/>
            <a:ext cx="1" cy="77533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1"/>
            <a:endCxn id="17" idx="3"/>
          </p:cNvCxnSpPr>
          <p:nvPr/>
        </p:nvCxnSpPr>
        <p:spPr>
          <a:xfrm>
            <a:off x="5431654" y="4286045"/>
            <a:ext cx="3002113" cy="73241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72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60" y="280114"/>
            <a:ext cx="5725324" cy="625879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47" t="-4828"/>
          <a:stretch/>
        </p:blipFill>
        <p:spPr>
          <a:xfrm>
            <a:off x="6430480" y="5756857"/>
            <a:ext cx="2405532" cy="553728"/>
          </a:xfrm>
          <a:prstGeom prst="rect">
            <a:avLst/>
          </a:prstGeom>
        </p:spPr>
      </p:pic>
      <p:sp>
        <p:nvSpPr>
          <p:cNvPr id="5" name="Oval 4"/>
          <p:cNvSpPr/>
          <p:nvPr/>
        </p:nvSpPr>
        <p:spPr>
          <a:xfrm>
            <a:off x="1674254" y="798490"/>
            <a:ext cx="373487" cy="3219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339922" y="3174305"/>
            <a:ext cx="373487" cy="3219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60750" y="3835758"/>
            <a:ext cx="373487" cy="3219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74006" y="4498683"/>
            <a:ext cx="373487" cy="3219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46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25</a:t>
            </a:fld>
            <a:endParaRPr lang="en-US"/>
          </a:p>
        </p:txBody>
      </p:sp>
      <p:sp>
        <p:nvSpPr>
          <p:cNvPr id="4" name="Rectangle 3"/>
          <p:cNvSpPr/>
          <p:nvPr/>
        </p:nvSpPr>
        <p:spPr>
          <a:xfrm>
            <a:off x="101600" y="0"/>
            <a:ext cx="12090400" cy="563231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In summary, inheritance is a way to reuse </a:t>
            </a:r>
            <a:r>
              <a:rPr lang="en-US" sz="2000" dirty="0" smtClean="0">
                <a:latin typeface="Times New Roman" panose="02020603050405020304" pitchFamily="18" charset="0"/>
                <a:cs typeface="Times New Roman" panose="02020603050405020304" pitchFamily="18" charset="0"/>
              </a:rPr>
              <a:t>codes </a:t>
            </a:r>
            <a:r>
              <a:rPr lang="en-US" sz="2000" dirty="0">
                <a:latin typeface="Times New Roman" panose="02020603050405020304" pitchFamily="18" charset="0"/>
                <a:cs typeface="Times New Roman" panose="02020603050405020304" pitchFamily="18" charset="0"/>
              </a:rPr>
              <a:t>between related classes that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commonly used.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solidFill>
                  <a:srgbClr val="FFFF00"/>
                </a:solidFill>
                <a:latin typeface="Times New Roman" panose="02020603050405020304" pitchFamily="18" charset="0"/>
                <a:cs typeface="Times New Roman" panose="02020603050405020304" pitchFamily="18" charset="0"/>
              </a:rPr>
              <a:t>Practice </a:t>
            </a:r>
            <a:r>
              <a:rPr lang="en-US" sz="2000" dirty="0" smtClean="0">
                <a:solidFill>
                  <a:srgbClr val="FFFF00"/>
                </a:solidFill>
                <a:latin typeface="Times New Roman" panose="02020603050405020304" pitchFamily="18" charset="0"/>
                <a:cs typeface="Times New Roman" panose="02020603050405020304" pitchFamily="18" charset="0"/>
              </a:rPr>
              <a:t>7</a:t>
            </a:r>
            <a:endParaRPr lang="en-US" sz="2000" dirty="0">
              <a:solidFill>
                <a:srgbClr val="FFFF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Create a class called Sequence (base class or parent class) that contains three methods: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a:t>
            </a:r>
            <a:r>
              <a:rPr lang="en-US" sz="2000" dirty="0" err="1">
                <a:latin typeface="Times New Roman" panose="02020603050405020304" pitchFamily="18" charset="0"/>
                <a:cs typeface="Times New Roman" panose="02020603050405020304" pitchFamily="18" charset="0"/>
              </a:rPr>
              <a:t>getSubSequenceCount</a:t>
            </a:r>
            <a:r>
              <a:rPr lang="en-US" sz="2000" dirty="0">
                <a:latin typeface="Times New Roman" panose="02020603050405020304" pitchFamily="18" charset="0"/>
                <a:cs typeface="Times New Roman" panose="02020603050405020304" pitchFamily="18" charset="0"/>
              </a:rPr>
              <a:t>() (which takes a sequence and a </a:t>
            </a:r>
            <a:r>
              <a:rPr lang="en-US" sz="2000" dirty="0" smtClean="0">
                <a:latin typeface="Times New Roman" panose="02020603050405020304" pitchFamily="18" charset="0"/>
                <a:cs typeface="Times New Roman" panose="02020603050405020304" pitchFamily="18" charset="0"/>
              </a:rPr>
              <a:t>subsequence</a:t>
            </a:r>
            <a:r>
              <a:rPr lang="en-US" sz="2000" dirty="0">
                <a:latin typeface="Times New Roman" panose="02020603050405020304" pitchFamily="18" charset="0"/>
                <a:cs typeface="Times New Roman" panose="02020603050405020304" pitchFamily="18" charset="0"/>
              </a:rPr>
              <a:t>, and returns the number of </a:t>
            </a:r>
            <a:r>
              <a:rPr lang="en-US" sz="2000" dirty="0" smtClean="0">
                <a:latin typeface="Times New Roman" panose="02020603050405020304" pitchFamily="18" charset="0"/>
                <a:cs typeface="Times New Roman" panose="02020603050405020304" pitchFamily="18" charset="0"/>
              </a:rPr>
              <a:t>subsequence </a:t>
            </a:r>
            <a:r>
              <a:rPr lang="en-US" sz="2000" dirty="0">
                <a:latin typeface="Times New Roman" panose="02020603050405020304" pitchFamily="18" charset="0"/>
                <a:cs typeface="Times New Roman" panose="02020603050405020304" pitchFamily="18" charset="0"/>
              </a:rPr>
              <a:t>occurrences in the sequence. You'll need to pass the flag parameter </a:t>
            </a:r>
            <a:r>
              <a:rPr lang="en-US" sz="2000" dirty="0" err="1">
                <a:latin typeface="Times New Roman" panose="02020603050405020304" pitchFamily="18" charset="0"/>
                <a:cs typeface="Times New Roman" panose="02020603050405020304" pitchFamily="18" charset="0"/>
              </a:rPr>
              <a:t>re.I</a:t>
            </a:r>
            <a:r>
              <a:rPr lang="en-US" sz="2000" dirty="0">
                <a:latin typeface="Times New Roman" panose="02020603050405020304" pitchFamily="18" charset="0"/>
                <a:cs typeface="Times New Roman" panose="02020603050405020304" pitchFamily="18" charset="0"/>
              </a:rPr>
              <a:t> for case-insensitivity) and __</a:t>
            </a:r>
            <a:r>
              <a:rPr lang="en-US" sz="2000" dirty="0" err="1">
                <a:latin typeface="Times New Roman" panose="02020603050405020304" pitchFamily="18" charset="0"/>
                <a:cs typeface="Times New Roman" panose="02020603050405020304" pitchFamily="18" charset="0"/>
              </a:rPr>
              <a:t>str</a:t>
            </a:r>
            <a:r>
              <a:rPr lang="en-US" sz="2000" dirty="0">
                <a:latin typeface="Times New Roman" panose="02020603050405020304" pitchFamily="18" charset="0"/>
                <a:cs typeface="Times New Roman" panose="02020603050405020304" pitchFamily="18" charset="0"/>
              </a:rPr>
              <a:t>__().</a:t>
            </a:r>
          </a:p>
          <a:p>
            <a:pPr marL="457200" indent="-457200">
              <a:buAutoNum type="arabicPeriod"/>
            </a:pPr>
            <a:r>
              <a:rPr lang="en-US" sz="2000" dirty="0">
                <a:latin typeface="Times New Roman" panose="02020603050405020304" pitchFamily="18" charset="0"/>
                <a:cs typeface="Times New Roman" panose="02020603050405020304" pitchFamily="18" charset="0"/>
              </a:rPr>
              <a:t>Create a class (</a:t>
            </a:r>
            <a:r>
              <a:rPr lang="en-US" sz="2000" dirty="0" smtClean="0">
                <a:latin typeface="Times New Roman" panose="02020603050405020304" pitchFamily="18" charset="0"/>
                <a:cs typeface="Times New Roman" panose="02020603050405020304" pitchFamily="18" charset="0"/>
              </a:rPr>
              <a:t>subclass </a:t>
            </a:r>
            <a:r>
              <a:rPr lang="en-US" sz="2000" dirty="0">
                <a:latin typeface="Times New Roman" panose="02020603050405020304" pitchFamily="18" charset="0"/>
                <a:cs typeface="Times New Roman" panose="02020603050405020304" pitchFamily="18" charset="0"/>
              </a:rPr>
              <a:t>or child class) </a:t>
            </a:r>
            <a:r>
              <a:rPr lang="en-US" sz="2000" dirty="0" err="1">
                <a:latin typeface="Times New Roman" panose="02020603050405020304" pitchFamily="18" charset="0"/>
                <a:cs typeface="Times New Roman" panose="02020603050405020304" pitchFamily="18" charset="0"/>
              </a:rPr>
              <a:t>NuclSequenceSub</a:t>
            </a:r>
            <a:r>
              <a:rPr lang="en-US" sz="2000" dirty="0">
                <a:latin typeface="Times New Roman" panose="02020603050405020304" pitchFamily="18" charset="0"/>
                <a:cs typeface="Times New Roman" panose="02020603050405020304" pitchFamily="18" charset="0"/>
              </a:rPr>
              <a:t> representing nucleotide sequence that contains three methods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a:t>
            </a:r>
            <a:r>
              <a:rPr lang="en-US" sz="2000" dirty="0" err="1">
                <a:latin typeface="Times New Roman" panose="02020603050405020304" pitchFamily="18" charset="0"/>
                <a:cs typeface="Times New Roman" panose="02020603050405020304" pitchFamily="18" charset="0"/>
              </a:rPr>
              <a:t>getRevComp</a:t>
            </a:r>
            <a:r>
              <a:rPr lang="en-US" sz="2000" dirty="0">
                <a:latin typeface="Times New Roman" panose="02020603050405020304" pitchFamily="18" charset="0"/>
                <a:cs typeface="Times New Roman" panose="02020603050405020304" pitchFamily="18" charset="0"/>
              </a:rPr>
              <a:t> () ( it retrieve the reverse complement for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sequence), and </a:t>
            </a:r>
            <a:r>
              <a:rPr lang="en-US" sz="2000" dirty="0" err="1">
                <a:latin typeface="Times New Roman" panose="02020603050405020304" pitchFamily="18" charset="0"/>
                <a:cs typeface="Times New Roman" panose="02020603050405020304" pitchFamily="18" charset="0"/>
              </a:rPr>
              <a:t>getOligoCount</a:t>
            </a:r>
            <a:r>
              <a:rPr lang="en-US" sz="2000" dirty="0">
                <a:latin typeface="Times New Roman" panose="02020603050405020304" pitchFamily="18" charset="0"/>
                <a:cs typeface="Times New Roman" panose="02020603050405020304" pitchFamily="18" charset="0"/>
              </a:rPr>
              <a:t> () (it counts the number of oligo occurrence in the </a:t>
            </a:r>
            <a:r>
              <a:rPr lang="en-US" sz="2000" dirty="0" smtClean="0">
                <a:latin typeface="Times New Roman" panose="02020603050405020304" pitchFamily="18" charset="0"/>
                <a:cs typeface="Times New Roman" panose="02020603050405020304" pitchFamily="18" charset="0"/>
              </a:rPr>
              <a:t>sequence).</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Create a class (</a:t>
            </a:r>
            <a:r>
              <a:rPr lang="en-US" sz="2000" dirty="0" smtClean="0">
                <a:latin typeface="Times New Roman" panose="02020603050405020304" pitchFamily="18" charset="0"/>
                <a:cs typeface="Times New Roman" panose="02020603050405020304" pitchFamily="18" charset="0"/>
              </a:rPr>
              <a:t>subclass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AminoSequence</a:t>
            </a:r>
            <a:r>
              <a:rPr lang="en-US" sz="2000" dirty="0">
                <a:latin typeface="Times New Roman" panose="02020603050405020304" pitchFamily="18" charset="0"/>
                <a:cs typeface="Times New Roman" panose="02020603050405020304" pitchFamily="18" charset="0"/>
              </a:rPr>
              <a:t> with two methods,__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and </a:t>
            </a:r>
            <a:r>
              <a:rPr lang="en-US" sz="2000" dirty="0" err="1">
                <a:latin typeface="Times New Roman" panose="02020603050405020304" pitchFamily="18" charset="0"/>
                <a:cs typeface="Times New Roman" panose="02020603050405020304" pitchFamily="18" charset="0"/>
              </a:rPr>
              <a:t>getPeptideCounts</a:t>
            </a:r>
            <a:r>
              <a:rPr lang="en-US" sz="2000" dirty="0">
                <a:latin typeface="Times New Roman" panose="02020603050405020304" pitchFamily="18" charset="0"/>
                <a:cs typeface="Times New Roman" panose="02020603050405020304" pitchFamily="18" charset="0"/>
              </a:rPr>
              <a:t> that counts number of target peptide </a:t>
            </a:r>
            <a:r>
              <a:rPr lang="en-US" sz="2000" dirty="0" err="1">
                <a:latin typeface="Times New Roman" panose="02020603050405020304" pitchFamily="18" charset="0"/>
                <a:cs typeface="Times New Roman" panose="02020603050405020304" pitchFamily="18" charset="0"/>
              </a:rPr>
              <a:t>occurance</a:t>
            </a:r>
            <a:r>
              <a:rPr lang="en-US" sz="2000" dirty="0">
                <a:latin typeface="Times New Roman" panose="02020603050405020304" pitchFamily="18" charset="0"/>
                <a:cs typeface="Times New Roman" panose="02020603050405020304" pitchFamily="18" charset="0"/>
              </a:rPr>
              <a:t> in the sequence</a:t>
            </a:r>
            <a:r>
              <a:rPr lang="en-US" sz="2000" dirty="0" smtClean="0">
                <a:latin typeface="Times New Roman" panose="02020603050405020304" pitchFamily="18" charset="0"/>
                <a:cs typeface="Times New Roman" panose="02020603050405020304" pitchFamily="18" charset="0"/>
              </a:rPr>
              <a:t>.</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r>
              <a:rPr lang="en-US" sz="2000" dirty="0">
                <a:solidFill>
                  <a:srgbClr val="FFFF00"/>
                </a:solidFill>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Place the common code in the super class, and the specific code in the sub classes.</a:t>
            </a:r>
          </a:p>
          <a:p>
            <a:r>
              <a:rPr lang="en-US" sz="2000" dirty="0">
                <a:latin typeface="Times New Roman" panose="02020603050405020304" pitchFamily="18" charset="0"/>
                <a:cs typeface="Times New Roman" panose="02020603050405020304" pitchFamily="18" charset="0"/>
              </a:rPr>
              <a:t>Use super () function to call the constructor of the super class Sequence, passing in the sequence variable as argument (</a:t>
            </a:r>
            <a:r>
              <a:rPr lang="en-US" sz="2000" dirty="0"/>
              <a:t>super (). __</a:t>
            </a:r>
            <a:r>
              <a:rPr lang="en-US" sz="2000" dirty="0" err="1"/>
              <a:t>init</a:t>
            </a:r>
            <a:r>
              <a:rPr lang="en-US" sz="2000" dirty="0"/>
              <a:t>__ ( </a:t>
            </a:r>
            <a:r>
              <a:rPr lang="en-US" sz="2000" dirty="0" smtClean="0"/>
              <a:t>sequence))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simplest case, the super() function can be used to replace the explicit call </a:t>
            </a:r>
            <a:r>
              <a:rPr lang="en-US" sz="2000" dirty="0" err="1">
                <a:latin typeface="Times New Roman" panose="02020603050405020304" pitchFamily="18" charset="0"/>
                <a:cs typeface="Times New Roman" panose="02020603050405020304" pitchFamily="18" charset="0"/>
              </a:rPr>
              <a:t>BaseClass</a:t>
            </a:r>
            <a:r>
              <a:rPr lang="en-US" sz="2000" dirty="0">
                <a:latin typeface="Times New Roman" panose="02020603050405020304" pitchFamily="18" charset="0"/>
                <a:cs typeface="Times New Roman" panose="02020603050405020304" pitchFamily="18" charset="0"/>
              </a:rPr>
              <a:t>(Parent).__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__(self)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98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26</a:t>
            </a:fld>
            <a:endParaRPr lang="en-US"/>
          </a:p>
        </p:txBody>
      </p:sp>
      <p:sp>
        <p:nvSpPr>
          <p:cNvPr id="4" name="Rectangle 3"/>
          <p:cNvSpPr/>
          <p:nvPr/>
        </p:nvSpPr>
        <p:spPr>
          <a:xfrm>
            <a:off x="1455951" y="6352143"/>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594"/>
          <a:stretch/>
        </p:blipFill>
        <p:spPr>
          <a:xfrm>
            <a:off x="457200" y="342900"/>
            <a:ext cx="11061700" cy="6009243"/>
          </a:xfrm>
          <a:prstGeom prst="rect">
            <a:avLst/>
          </a:prstGeom>
        </p:spPr>
      </p:pic>
    </p:spTree>
    <p:extLst>
      <p:ext uri="{BB962C8B-B14F-4D97-AF65-F5344CB8AC3E}">
        <p14:creationId xmlns:p14="http://schemas.microsoft.com/office/powerpoint/2010/main" val="1439600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393700"/>
            <a:ext cx="10096500" cy="5207000"/>
          </a:xfrm>
          <a:prstGeom prst="rect">
            <a:avLst/>
          </a:prstGeom>
        </p:spPr>
      </p:pic>
      <p:sp>
        <p:nvSpPr>
          <p:cNvPr id="4" name="Rectangle 3"/>
          <p:cNvSpPr/>
          <p:nvPr/>
        </p:nvSpPr>
        <p:spPr>
          <a:xfrm>
            <a:off x="1176551" y="5967968"/>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0331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304801"/>
            <a:ext cx="6763157" cy="3846696"/>
          </a:xfrm>
          <a:prstGeom prst="rect">
            <a:avLst/>
          </a:prstGeom>
        </p:spPr>
      </p:pic>
      <p:sp>
        <p:nvSpPr>
          <p:cNvPr id="4" name="Round Same Side Corner Rectangle 3"/>
          <p:cNvSpPr/>
          <p:nvPr/>
        </p:nvSpPr>
        <p:spPr>
          <a:xfrm>
            <a:off x="3251200" y="1981200"/>
            <a:ext cx="2654300" cy="279400"/>
          </a:xfrm>
          <a:prstGeom prst="round2Same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932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1700011"/>
            <a:ext cx="10381934" cy="2871989"/>
          </a:xfrm>
        </p:spPr>
        <p:txBody>
          <a:bodyPr>
            <a:noAutofit/>
          </a:bodyPr>
          <a:lstStyle/>
          <a:p>
            <a:r>
              <a:rPr lang="en-US" sz="2400" b="1" dirty="0" smtClean="0">
                <a:latin typeface="Times New Roman" panose="02020603050405020304" pitchFamily="18" charset="0"/>
                <a:cs typeface="Times New Roman" panose="02020603050405020304" pitchFamily="18" charset="0"/>
              </a:rPr>
              <a:t>Supporting Materials: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Please click on the topics to be directed to the websites that were used in this </a:t>
            </a:r>
            <a:r>
              <a:rPr lang="en-US" sz="2000" dirty="0" err="1" smtClean="0">
                <a:latin typeface="Times New Roman" panose="02020603050405020304" pitchFamily="18" charset="0"/>
                <a:cs typeface="Times New Roman" panose="02020603050405020304" pitchFamily="18" charset="0"/>
              </a:rPr>
              <a:t>Powerpoint</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3"/>
              </a:rPr>
              <a:t>OOP, Class Definition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4"/>
              </a:rPr>
              <a:t>Class Example (Car)</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5"/>
              </a:rPr>
              <a:t>Tetris game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hlinkClick r:id="rId6"/>
              </a:rPr>
              <a:t>Pokémon game (Video)</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7"/>
              </a:rPr>
              <a:t>Practice 1, 2</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Practice 3, 4, 6, PythonExtended.pdf</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hlinkClick r:id="rId8"/>
              </a:rPr>
              <a:t>Practice 5</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ea typeface="Segoe UI Black" panose="020B0A02040204020203" pitchFamily="34" charset="0"/>
                <a:cs typeface="Times New Roman" panose="02020603050405020304" pitchFamily="18" charset="0"/>
                <a:hlinkClick r:id="rId9"/>
              </a:rPr>
              <a:t>Inheritance and Composition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29</a:t>
            </a:fld>
            <a:endParaRPr lang="en-US"/>
          </a:p>
        </p:txBody>
      </p:sp>
    </p:spTree>
    <p:extLst>
      <p:ext uri="{BB962C8B-B14F-4D97-AF65-F5344CB8AC3E}">
        <p14:creationId xmlns:p14="http://schemas.microsoft.com/office/powerpoint/2010/main" val="38079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2" y="0"/>
            <a:ext cx="11857220" cy="4370267"/>
          </a:xfrm>
        </p:spPr>
        <p:txBody>
          <a:bodyPr>
            <a:noAutofit/>
          </a:bodyPr>
          <a:lstStyle/>
          <a:p>
            <a:r>
              <a:rPr lang="en-US" sz="2000" b="1" dirty="0" smtClean="0">
                <a:latin typeface="Times New Roman" panose="02020603050405020304" pitchFamily="18" charset="0"/>
                <a:cs typeface="Times New Roman" panose="02020603050405020304" pitchFamily="18" charset="0"/>
              </a:rPr>
              <a:t>Object-Oriented Programming</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OOP </a:t>
            </a:r>
            <a:r>
              <a:rPr lang="en-US" sz="2000" dirty="0">
                <a:latin typeface="Times New Roman" panose="02020603050405020304" pitchFamily="18" charset="0"/>
                <a:cs typeface="Times New Roman" panose="02020603050405020304" pitchFamily="18" charset="0"/>
              </a:rPr>
              <a:t>is a way of writing programs by bundling data and functionality into objects.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Object-Oriented </a:t>
            </a:r>
            <a:r>
              <a:rPr lang="en-US" sz="2000" dirty="0">
                <a:latin typeface="Times New Roman" panose="02020603050405020304" pitchFamily="18" charset="0"/>
                <a:cs typeface="Times New Roman" panose="02020603050405020304" pitchFamily="18" charset="0"/>
              </a:rPr>
              <a:t>Programming is a programming paradigm that relies on the concept of </a:t>
            </a:r>
            <a:r>
              <a:rPr lang="en-US" sz="2000" b="1" dirty="0">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It is used to structure a software program into </a:t>
            </a:r>
            <a:r>
              <a:rPr lang="en-US" sz="2000" b="1" dirty="0">
                <a:latin typeface="Times New Roman" panose="02020603050405020304" pitchFamily="18" charset="0"/>
                <a:cs typeface="Times New Roman" panose="02020603050405020304" pitchFamily="18" charset="0"/>
              </a:rPr>
              <a:t>simple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reusable</a:t>
            </a:r>
            <a:r>
              <a:rPr lang="en-US" sz="2000" dirty="0">
                <a:latin typeface="Times New Roman" panose="02020603050405020304" pitchFamily="18" charset="0"/>
                <a:cs typeface="Times New Roman" panose="02020603050405020304" pitchFamily="18" charset="0"/>
              </a:rPr>
              <a:t> pieces of code blueprints (usually called classes), which are used to create individual instances of objects.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Objects in </a:t>
            </a:r>
            <a:r>
              <a:rPr lang="en-US" sz="2000" b="1" dirty="0" smtClean="0">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solidFill>
                  <a:srgbClr val="FFFF00"/>
                </a:solidFill>
                <a:latin typeface="Times New Roman" panose="02020603050405020304" pitchFamily="18" charset="0"/>
                <a:cs typeface="Times New Roman" panose="02020603050405020304" pitchFamily="18" charset="0"/>
              </a:rPr>
              <a:t>Objects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entities that bundle data together with properties we think of as the objects' “behaviors”. The data are organized into attributes and the computations into methods.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Objects </a:t>
            </a:r>
            <a:r>
              <a:rPr lang="en-US" sz="2000" dirty="0">
                <a:latin typeface="Times New Roman" panose="02020603050405020304" pitchFamily="18" charset="0"/>
                <a:cs typeface="Times New Roman" panose="02020603050405020304" pitchFamily="18" charset="0"/>
              </a:rPr>
              <a:t>are typically mutable: Methods can modify (the state of) the attributes of the objects on which they’re called. Everything is an object, numbers, strings, list, etc. Even classes are objects. Nothing is private.</a:t>
            </a:r>
          </a:p>
        </p:txBody>
      </p:sp>
      <p:sp>
        <p:nvSpPr>
          <p:cNvPr id="23" name="Slide Number Placeholder 22"/>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3640752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4</a:t>
            </a:fld>
            <a:endParaRPr lang="en-US"/>
          </a:p>
        </p:txBody>
      </p:sp>
      <p:sp>
        <p:nvSpPr>
          <p:cNvPr id="4" name="Rectangle 3"/>
          <p:cNvSpPr/>
          <p:nvPr/>
        </p:nvSpPr>
        <p:spPr>
          <a:xfrm>
            <a:off x="238992" y="218806"/>
            <a:ext cx="11864108" cy="2862322"/>
          </a:xfrm>
          <a:prstGeom prst="rect">
            <a:avLst/>
          </a:prstGeom>
        </p:spPr>
        <p:txBody>
          <a:bodyPr wrap="square">
            <a:spAutoFit/>
          </a:bodyPr>
          <a:lstStyle/>
          <a:p>
            <a:pPr fontAlgn="base"/>
            <a:r>
              <a:rPr lang="en-US" sz="2000" b="1" dirty="0" smtClean="0">
                <a:latin typeface="Times New Roman" panose="02020603050405020304" pitchFamily="18" charset="0"/>
                <a:cs typeface="Times New Roman" panose="02020603050405020304" pitchFamily="18" charset="0"/>
              </a:rPr>
              <a:t>Classes</a:t>
            </a:r>
            <a:r>
              <a:rPr 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 </a:t>
            </a:r>
            <a:r>
              <a:rPr lang="en-US" sz="2000" dirty="0">
                <a:solidFill>
                  <a:srgbClr val="FFFF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like an outline for creating a new object. An </a:t>
            </a:r>
            <a:r>
              <a:rPr lang="en-US" sz="2000" dirty="0">
                <a:solidFill>
                  <a:srgbClr val="FFFF0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is anything that you wish to manipulate or change while working through the code. Every time a class object is instantiated, which is when we declare a variable, a new object is initiated from scratch.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other words, a</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an abstract blueprint used to create more specific, concrete objects. Classes often represent broad categories, </a:t>
            </a:r>
            <a:r>
              <a:rPr lang="en-US" sz="2000" dirty="0" smtClean="0">
                <a:latin typeface="Times New Roman" panose="02020603050405020304" pitchFamily="18" charset="0"/>
                <a:cs typeface="Times New Roman" panose="02020603050405020304" pitchFamily="18" charset="0"/>
              </a:rPr>
              <a:t>like car or dog </a:t>
            </a:r>
            <a:r>
              <a:rPr lang="en-US" sz="2000" dirty="0">
                <a:latin typeface="Times New Roman" panose="02020603050405020304" pitchFamily="18" charset="0"/>
                <a:cs typeface="Times New Roman" panose="02020603050405020304" pitchFamily="18" charset="0"/>
              </a:rPr>
              <a:t>hat share </a:t>
            </a:r>
            <a:r>
              <a:rPr lang="en-US" sz="2000" b="1" dirty="0">
                <a:latin typeface="Times New Roman" panose="02020603050405020304" pitchFamily="18" charset="0"/>
                <a:cs typeface="Times New Roman" panose="02020603050405020304" pitchFamily="18" charset="0"/>
              </a:rPr>
              <a:t>attributes</a:t>
            </a:r>
            <a:r>
              <a:rPr lang="en-US" sz="2000" dirty="0">
                <a:latin typeface="Times New Roman" panose="02020603050405020304" pitchFamily="18" charset="0"/>
                <a:cs typeface="Times New Roman" panose="02020603050405020304" pitchFamily="18" charset="0"/>
              </a:rPr>
              <a:t>. These classes define what attributes an instance of this type will have, </a:t>
            </a:r>
            <a:r>
              <a:rPr lang="en-US" sz="2000" dirty="0" smtClean="0">
                <a:latin typeface="Times New Roman" panose="02020603050405020304" pitchFamily="18" charset="0"/>
                <a:cs typeface="Times New Roman" panose="02020603050405020304" pitchFamily="18" charset="0"/>
              </a:rPr>
              <a:t>like color, </a:t>
            </a:r>
            <a:r>
              <a:rPr lang="en-US" sz="2000" dirty="0">
                <a:latin typeface="Times New Roman" panose="02020603050405020304" pitchFamily="18" charset="0"/>
                <a:cs typeface="Times New Roman" panose="02020603050405020304" pitchFamily="18" charset="0"/>
              </a:rPr>
              <a:t>but not the value of those attributes for a specific object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Classes can also contain functions, called </a:t>
            </a:r>
            <a:r>
              <a:rPr lang="en-US" sz="2000" b="1" dirty="0">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available only to objects of that type. These functions are defined within the class and perform some action helpful to that specific type of object.</a:t>
            </a:r>
            <a:endParaRPr lang="en-US" sz="2000" dirty="0" smtClean="0">
              <a:latin typeface="Times New Roman" panose="02020603050405020304" pitchFamily="18" charset="0"/>
              <a:cs typeface="Times New Roman" panose="02020603050405020304" pitchFamily="18" charset="0"/>
            </a:endParaRPr>
          </a:p>
        </p:txBody>
      </p:sp>
      <p:sp>
        <p:nvSpPr>
          <p:cNvPr id="8" name="Round Same Side Corner Rectangle 7"/>
          <p:cNvSpPr/>
          <p:nvPr/>
        </p:nvSpPr>
        <p:spPr>
          <a:xfrm>
            <a:off x="7625093" y="4687105"/>
            <a:ext cx="2817735" cy="2019379"/>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Times New Roman" panose="02020603050405020304" pitchFamily="18" charset="0"/>
                <a:cs typeface="Times New Roman" panose="02020603050405020304" pitchFamily="18" charset="0"/>
              </a:rPr>
              <a:t>Object: </a:t>
            </a:r>
            <a:r>
              <a:rPr lang="en-US" sz="1600" b="1" dirty="0" err="1" smtClean="0">
                <a:solidFill>
                  <a:schemeClr val="bg1"/>
                </a:solidFill>
                <a:latin typeface="Times New Roman" panose="02020603050405020304" pitchFamily="18" charset="0"/>
                <a:cs typeface="Times New Roman" panose="02020603050405020304" pitchFamily="18" charset="0"/>
              </a:rPr>
              <a:t>YourCar</a:t>
            </a:r>
            <a:endParaRPr lang="en-US" sz="1600" b="1" dirty="0">
              <a:solidFill>
                <a:schemeClr val="bg1"/>
              </a:solidFill>
              <a:latin typeface="Times New Roman" panose="02020603050405020304" pitchFamily="18" charset="0"/>
              <a:cs typeface="Times New Roman" panose="02020603050405020304" pitchFamily="18" charset="0"/>
            </a:endParaRPr>
          </a:p>
          <a:p>
            <a:pPr algn="ctr"/>
            <a:endParaRPr lang="fa-IR" sz="1400" b="1" dirty="0">
              <a:solidFill>
                <a:schemeClr val="bg1"/>
              </a:solidFill>
              <a:latin typeface="Times New Roman" panose="02020603050405020304" pitchFamily="18" charset="0"/>
              <a:cs typeface="Times New Roman" panose="02020603050405020304" pitchFamily="18" charset="0"/>
            </a:endParaRPr>
          </a:p>
          <a:p>
            <a:pPr algn="ctr"/>
            <a:r>
              <a:rPr lang="en-US" sz="1400" b="1" dirty="0">
                <a:solidFill>
                  <a:schemeClr val="bg1"/>
                </a:solidFill>
                <a:latin typeface="Times New Roman" panose="02020603050405020304" pitchFamily="18" charset="0"/>
                <a:cs typeface="Times New Roman" panose="02020603050405020304" pitchFamily="18" charset="0"/>
              </a:rPr>
              <a:t>Attributes:</a:t>
            </a:r>
          </a:p>
          <a:p>
            <a:pPr algn="ctr"/>
            <a:r>
              <a:rPr lang="en-US" sz="1400" dirty="0">
                <a:solidFill>
                  <a:schemeClr val="bg1"/>
                </a:solidFill>
                <a:latin typeface="Times New Roman" panose="02020603050405020304" pitchFamily="18" charset="0"/>
                <a:cs typeface="Times New Roman" panose="02020603050405020304" pitchFamily="18" charset="0"/>
              </a:rPr>
              <a:t>-</a:t>
            </a:r>
            <a:r>
              <a:rPr lang="en-US" sz="1400" dirty="0" smtClean="0">
                <a:solidFill>
                  <a:schemeClr val="bg1"/>
                </a:solidFill>
                <a:latin typeface="Times New Roman" panose="02020603050405020304" pitchFamily="18" charset="0"/>
                <a:cs typeface="Times New Roman" panose="02020603050405020304" pitchFamily="18" charset="0"/>
              </a:rPr>
              <a:t>Color = blue</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dirty="0">
                <a:solidFill>
                  <a:schemeClr val="bg1"/>
                </a:solidFill>
                <a:latin typeface="Times New Roman" panose="02020603050405020304" pitchFamily="18" charset="0"/>
                <a:cs typeface="Times New Roman" panose="02020603050405020304" pitchFamily="18" charset="0"/>
              </a:rPr>
              <a:t>-</a:t>
            </a:r>
            <a:r>
              <a:rPr lang="en-US" sz="1400" dirty="0" smtClean="0">
                <a:solidFill>
                  <a:schemeClr val="bg1"/>
                </a:solidFill>
                <a:latin typeface="Times New Roman" panose="02020603050405020304" pitchFamily="18" charset="0"/>
                <a:cs typeface="Times New Roman" panose="02020603050405020304" pitchFamily="18" charset="0"/>
              </a:rPr>
              <a:t>Brand = Nissan</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dirty="0">
                <a:solidFill>
                  <a:schemeClr val="bg1"/>
                </a:solidFill>
                <a:latin typeface="Times New Roman" panose="02020603050405020304" pitchFamily="18" charset="0"/>
                <a:cs typeface="Times New Roman" panose="02020603050405020304" pitchFamily="18" charset="0"/>
              </a:rPr>
              <a:t>-</a:t>
            </a:r>
            <a:r>
              <a:rPr lang="en-US" sz="1400" dirty="0" smtClean="0">
                <a:solidFill>
                  <a:schemeClr val="bg1"/>
                </a:solidFill>
                <a:latin typeface="Times New Roman" panose="02020603050405020304" pitchFamily="18" charset="0"/>
                <a:cs typeface="Times New Roman" panose="02020603050405020304" pitchFamily="18" charset="0"/>
              </a:rPr>
              <a:t>Model = </a:t>
            </a:r>
            <a:r>
              <a:rPr lang="en-US" sz="1400" dirty="0" err="1" smtClean="0">
                <a:solidFill>
                  <a:schemeClr val="bg1"/>
                </a:solidFill>
                <a:latin typeface="Times New Roman" panose="02020603050405020304" pitchFamily="18" charset="0"/>
                <a:cs typeface="Times New Roman" panose="02020603050405020304" pitchFamily="18" charset="0"/>
              </a:rPr>
              <a:t>Ultima</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b="1" dirty="0">
                <a:solidFill>
                  <a:schemeClr val="bg1"/>
                </a:solidFill>
                <a:latin typeface="Times New Roman" panose="02020603050405020304" pitchFamily="18" charset="0"/>
                <a:cs typeface="Times New Roman" panose="02020603050405020304" pitchFamily="18" charset="0"/>
              </a:rPr>
              <a:t>Methods:</a:t>
            </a:r>
          </a:p>
          <a:p>
            <a:pPr algn="ctr"/>
            <a:r>
              <a:rPr lang="en-US" sz="1400" dirty="0">
                <a:solidFill>
                  <a:schemeClr val="bg1"/>
                </a:solidFill>
                <a:latin typeface="Times New Roman" panose="02020603050405020304" pitchFamily="18" charset="0"/>
                <a:cs typeface="Times New Roman" panose="02020603050405020304" pitchFamily="18" charset="0"/>
              </a:rPr>
              <a:t>-repaint()</a:t>
            </a:r>
          </a:p>
        </p:txBody>
      </p:sp>
      <p:sp>
        <p:nvSpPr>
          <p:cNvPr id="9" name="Round Same Side Corner Rectangle 8"/>
          <p:cNvSpPr/>
          <p:nvPr/>
        </p:nvSpPr>
        <p:spPr>
          <a:xfrm>
            <a:off x="1545154" y="4687105"/>
            <a:ext cx="2817734" cy="2084153"/>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bg1"/>
              </a:solidFill>
              <a:latin typeface="Times New Roman" panose="02020603050405020304" pitchFamily="18" charset="0"/>
              <a:cs typeface="Times New Roman" panose="02020603050405020304" pitchFamily="18" charset="0"/>
            </a:endParaRPr>
          </a:p>
          <a:p>
            <a:pPr algn="ctr"/>
            <a:endParaRPr lang="en-US" sz="1600" b="1" dirty="0">
              <a:solidFill>
                <a:schemeClr val="bg1"/>
              </a:solidFill>
              <a:latin typeface="Times New Roman" panose="02020603050405020304" pitchFamily="18" charset="0"/>
              <a:cs typeface="Times New Roman" panose="02020603050405020304" pitchFamily="18" charset="0"/>
            </a:endParaRPr>
          </a:p>
          <a:p>
            <a:pPr algn="ctr"/>
            <a:r>
              <a:rPr lang="en-US" sz="1600" b="1" dirty="0" smtClean="0">
                <a:solidFill>
                  <a:schemeClr val="bg1"/>
                </a:solidFill>
                <a:latin typeface="Times New Roman" panose="02020603050405020304" pitchFamily="18" charset="0"/>
                <a:cs typeface="Times New Roman" panose="02020603050405020304" pitchFamily="18" charset="0"/>
              </a:rPr>
              <a:t>Object: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smtClean="0">
                <a:solidFill>
                  <a:schemeClr val="bg1"/>
                </a:solidFill>
                <a:latin typeface="Times New Roman" panose="02020603050405020304" pitchFamily="18" charset="0"/>
                <a:cs typeface="Times New Roman" panose="02020603050405020304" pitchFamily="18" charset="0"/>
              </a:rPr>
              <a:t>MyCar</a:t>
            </a:r>
            <a:endParaRPr lang="en-US" sz="1600" b="1" dirty="0" smtClean="0">
              <a:solidFill>
                <a:schemeClr val="bg1"/>
              </a:solidFill>
              <a:latin typeface="Times New Roman" panose="02020603050405020304" pitchFamily="18" charset="0"/>
              <a:cs typeface="Times New Roman" panose="02020603050405020304" pitchFamily="18" charset="0"/>
            </a:endParaRPr>
          </a:p>
          <a:p>
            <a:pPr algn="ctr"/>
            <a:endParaRPr lang="en-US" sz="1600" b="1" dirty="0" smtClean="0">
              <a:solidFill>
                <a:schemeClr val="bg1"/>
              </a:solidFill>
              <a:latin typeface="Times New Roman" panose="02020603050405020304" pitchFamily="18" charset="0"/>
              <a:cs typeface="Times New Roman" panose="02020603050405020304" pitchFamily="18" charset="0"/>
            </a:endParaRPr>
          </a:p>
          <a:p>
            <a:pPr algn="ctr"/>
            <a:r>
              <a:rPr lang="en-US" sz="1400" b="1" dirty="0">
                <a:solidFill>
                  <a:schemeClr val="bg1"/>
                </a:solidFill>
                <a:latin typeface="Times New Roman" panose="02020603050405020304" pitchFamily="18" charset="0"/>
                <a:cs typeface="Times New Roman" panose="02020603050405020304" pitchFamily="18" charset="0"/>
              </a:rPr>
              <a:t>Attributes:</a:t>
            </a:r>
          </a:p>
          <a:p>
            <a:pPr algn="ctr"/>
            <a:r>
              <a:rPr lang="en-US" sz="1400" dirty="0">
                <a:solidFill>
                  <a:schemeClr val="bg1"/>
                </a:solidFill>
                <a:latin typeface="Times New Roman" panose="02020603050405020304" pitchFamily="18" charset="0"/>
                <a:cs typeface="Times New Roman" panose="02020603050405020304" pitchFamily="18" charset="0"/>
              </a:rPr>
              <a:t>-</a:t>
            </a:r>
            <a:r>
              <a:rPr lang="en-US" sz="1400" dirty="0" smtClean="0">
                <a:solidFill>
                  <a:schemeClr val="bg1"/>
                </a:solidFill>
                <a:latin typeface="Times New Roman" panose="02020603050405020304" pitchFamily="18" charset="0"/>
                <a:cs typeface="Times New Roman" panose="02020603050405020304" pitchFamily="18" charset="0"/>
              </a:rPr>
              <a:t>Color = red</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dirty="0">
                <a:solidFill>
                  <a:schemeClr val="bg1"/>
                </a:solidFill>
                <a:latin typeface="Times New Roman" panose="02020603050405020304" pitchFamily="18" charset="0"/>
                <a:cs typeface="Times New Roman" panose="02020603050405020304" pitchFamily="18" charset="0"/>
              </a:rPr>
              <a:t>-</a:t>
            </a:r>
            <a:r>
              <a:rPr lang="en-US" sz="1400" dirty="0" smtClean="0">
                <a:solidFill>
                  <a:schemeClr val="bg1"/>
                </a:solidFill>
                <a:latin typeface="Times New Roman" panose="02020603050405020304" pitchFamily="18" charset="0"/>
                <a:cs typeface="Times New Roman" panose="02020603050405020304" pitchFamily="18" charset="0"/>
              </a:rPr>
              <a:t>Brand = Dodge</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400" dirty="0">
                <a:solidFill>
                  <a:schemeClr val="bg1"/>
                </a:solidFill>
                <a:latin typeface="Times New Roman" panose="02020603050405020304" pitchFamily="18" charset="0"/>
                <a:cs typeface="Times New Roman" panose="02020603050405020304" pitchFamily="18" charset="0"/>
              </a:rPr>
              <a:t>-</a:t>
            </a:r>
            <a:r>
              <a:rPr lang="en-US" sz="1400" dirty="0" smtClean="0">
                <a:solidFill>
                  <a:schemeClr val="bg1"/>
                </a:solidFill>
                <a:latin typeface="Times New Roman" panose="02020603050405020304" pitchFamily="18" charset="0"/>
                <a:cs typeface="Times New Roman" panose="02020603050405020304" pitchFamily="18" charset="0"/>
              </a:rPr>
              <a:t>Model = Charger</a:t>
            </a:r>
          </a:p>
          <a:p>
            <a:pPr algn="ctr"/>
            <a:endParaRPr lang="en-US" sz="1400" dirty="0" smtClean="0">
              <a:solidFill>
                <a:schemeClr val="bg1"/>
              </a:solidFill>
              <a:latin typeface="Times New Roman" panose="02020603050405020304" pitchFamily="18" charset="0"/>
              <a:cs typeface="Times New Roman" panose="02020603050405020304" pitchFamily="18" charset="0"/>
            </a:endParaRPr>
          </a:p>
          <a:p>
            <a:pPr algn="ctr"/>
            <a:r>
              <a:rPr lang="en-US" sz="1400" b="1" dirty="0">
                <a:solidFill>
                  <a:schemeClr val="bg1"/>
                </a:solidFill>
                <a:latin typeface="Times New Roman" panose="02020603050405020304" pitchFamily="18" charset="0"/>
                <a:cs typeface="Times New Roman" panose="02020603050405020304" pitchFamily="18" charset="0"/>
              </a:rPr>
              <a:t>Methods:</a:t>
            </a:r>
          </a:p>
          <a:p>
            <a:pPr algn="ctr"/>
            <a:r>
              <a:rPr lang="en-US" sz="1400" dirty="0">
                <a:solidFill>
                  <a:schemeClr val="bg1"/>
                </a:solidFill>
                <a:latin typeface="Times New Roman" panose="02020603050405020304" pitchFamily="18" charset="0"/>
                <a:cs typeface="Times New Roman" panose="02020603050405020304" pitchFamily="18" charset="0"/>
              </a:rPr>
              <a:t>-repaint()</a:t>
            </a:r>
          </a:p>
          <a:p>
            <a:pPr algn="ctr"/>
            <a:endParaRPr lang="en-US" sz="1400" dirty="0">
              <a:solidFill>
                <a:schemeClr val="bg1"/>
              </a:solidFill>
              <a:latin typeface="Times New Roman" panose="02020603050405020304" pitchFamily="18" charset="0"/>
              <a:cs typeface="Times New Roman" panose="02020603050405020304" pitchFamily="18" charset="0"/>
            </a:endParaRPr>
          </a:p>
          <a:p>
            <a:pPr algn="ctr"/>
            <a:endParaRPr lang="en-US" sz="1400" dirty="0">
              <a:solidFill>
                <a:schemeClr val="bg1"/>
              </a:solidFill>
              <a:latin typeface="Times New Roman" panose="02020603050405020304" pitchFamily="18" charset="0"/>
              <a:cs typeface="Times New Roman" panose="02020603050405020304" pitchFamily="18" charset="0"/>
            </a:endParaRPr>
          </a:p>
          <a:p>
            <a:pPr algn="ctr"/>
            <a:endParaRPr lang="en-US" sz="1400" dirty="0" smtClean="0">
              <a:solidFill>
                <a:schemeClr val="bg1"/>
              </a:solidFill>
              <a:latin typeface="Times New Roman" panose="02020603050405020304" pitchFamily="18" charset="0"/>
              <a:cs typeface="Times New Roman" panose="02020603050405020304" pitchFamily="18" charset="0"/>
            </a:endParaRPr>
          </a:p>
        </p:txBody>
      </p:sp>
      <p:sp>
        <p:nvSpPr>
          <p:cNvPr id="10" name="Round Same Side Corner Rectangle 9"/>
          <p:cNvSpPr/>
          <p:nvPr/>
        </p:nvSpPr>
        <p:spPr>
          <a:xfrm>
            <a:off x="5096806" y="3241622"/>
            <a:ext cx="1794370" cy="1924258"/>
          </a:xfrm>
          <a:prstGeom prst="round2Same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Times New Roman" panose="02020603050405020304" pitchFamily="18" charset="0"/>
                <a:cs typeface="Times New Roman" panose="02020603050405020304" pitchFamily="18" charset="0"/>
              </a:rPr>
              <a:t>Class </a:t>
            </a:r>
            <a:r>
              <a:rPr lang="en-US" sz="1600" b="1" dirty="0" smtClean="0">
                <a:solidFill>
                  <a:schemeClr val="bg1"/>
                </a:solidFill>
                <a:latin typeface="Times New Roman" panose="02020603050405020304" pitchFamily="18" charset="0"/>
                <a:cs typeface="Times New Roman" panose="02020603050405020304" pitchFamily="18" charset="0"/>
              </a:rPr>
              <a:t>Car</a:t>
            </a:r>
          </a:p>
          <a:p>
            <a:pPr algn="ctr"/>
            <a:endParaRPr lang="fa-IR" sz="1400" b="1" dirty="0">
              <a:solidFill>
                <a:schemeClr val="bg1"/>
              </a:solidFill>
              <a:latin typeface="Times New Roman" panose="02020603050405020304" pitchFamily="18" charset="0"/>
              <a:cs typeface="Times New Roman" panose="02020603050405020304" pitchFamily="18" charset="0"/>
            </a:endParaRPr>
          </a:p>
          <a:p>
            <a:pPr algn="ctr"/>
            <a:r>
              <a:rPr lang="en-US" sz="1400" b="1" dirty="0" smtClean="0">
                <a:solidFill>
                  <a:schemeClr val="bg1"/>
                </a:solidFill>
                <a:latin typeface="Times New Roman" panose="02020603050405020304" pitchFamily="18" charset="0"/>
                <a:cs typeface="Times New Roman" panose="02020603050405020304" pitchFamily="18" charset="0"/>
              </a:rPr>
              <a:t>Attributes:</a:t>
            </a:r>
          </a:p>
          <a:p>
            <a:pPr algn="ctr"/>
            <a:r>
              <a:rPr lang="en-US" sz="1400" dirty="0" smtClean="0">
                <a:solidFill>
                  <a:schemeClr val="bg1"/>
                </a:solidFill>
                <a:latin typeface="Times New Roman" panose="02020603050405020304" pitchFamily="18" charset="0"/>
                <a:cs typeface="Times New Roman" panose="02020603050405020304" pitchFamily="18" charset="0"/>
              </a:rPr>
              <a:t>-Color</a:t>
            </a:r>
          </a:p>
          <a:p>
            <a:pPr algn="ctr"/>
            <a:r>
              <a:rPr lang="en-US" sz="1400" dirty="0" smtClean="0">
                <a:solidFill>
                  <a:schemeClr val="bg1"/>
                </a:solidFill>
                <a:latin typeface="Times New Roman" panose="02020603050405020304" pitchFamily="18" charset="0"/>
                <a:cs typeface="Times New Roman" panose="02020603050405020304" pitchFamily="18" charset="0"/>
              </a:rPr>
              <a:t>-Brand</a:t>
            </a:r>
          </a:p>
          <a:p>
            <a:pPr algn="ctr"/>
            <a:r>
              <a:rPr lang="en-US" sz="1400" dirty="0" smtClean="0">
                <a:solidFill>
                  <a:schemeClr val="bg1"/>
                </a:solidFill>
                <a:latin typeface="Times New Roman" panose="02020603050405020304" pitchFamily="18" charset="0"/>
                <a:cs typeface="Times New Roman" panose="02020603050405020304" pitchFamily="18" charset="0"/>
              </a:rPr>
              <a:t>-Model</a:t>
            </a:r>
          </a:p>
          <a:p>
            <a:pPr algn="ctr"/>
            <a:r>
              <a:rPr lang="en-US" sz="1400" b="1" dirty="0" smtClean="0">
                <a:solidFill>
                  <a:schemeClr val="bg1"/>
                </a:solidFill>
                <a:latin typeface="Times New Roman" panose="02020603050405020304" pitchFamily="18" charset="0"/>
                <a:cs typeface="Times New Roman" panose="02020603050405020304" pitchFamily="18" charset="0"/>
              </a:rPr>
              <a:t>Methods:</a:t>
            </a:r>
          </a:p>
          <a:p>
            <a:pPr algn="ctr"/>
            <a:r>
              <a:rPr lang="en-US" sz="1400" dirty="0" smtClean="0">
                <a:solidFill>
                  <a:schemeClr val="bg1"/>
                </a:solidFill>
                <a:latin typeface="Times New Roman" panose="02020603050405020304" pitchFamily="18" charset="0"/>
                <a:cs typeface="Times New Roman" panose="02020603050405020304" pitchFamily="18" charset="0"/>
              </a:rPr>
              <a:t>-repaint()</a:t>
            </a:r>
            <a:endParaRPr lang="en-US" sz="1400" dirty="0">
              <a:solidFill>
                <a:schemeClr val="bg1"/>
              </a:solidFill>
              <a:latin typeface="Times New Roman" panose="02020603050405020304" pitchFamily="18" charset="0"/>
              <a:cs typeface="Times New Roman" panose="02020603050405020304" pitchFamily="18" charset="0"/>
            </a:endParaRPr>
          </a:p>
        </p:txBody>
      </p:sp>
      <p:cxnSp>
        <p:nvCxnSpPr>
          <p:cNvPr id="13" name="Elbow Connector 12"/>
          <p:cNvCxnSpPr/>
          <p:nvPr/>
        </p:nvCxnSpPr>
        <p:spPr>
          <a:xfrm rot="10800000" flipV="1">
            <a:off x="4362890" y="5036694"/>
            <a:ext cx="733917" cy="12918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a:off x="6891176" y="5036694"/>
            <a:ext cx="733917" cy="129186"/>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415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5</a:t>
            </a:fld>
            <a:endParaRPr lang="en-US" dirty="0"/>
          </a:p>
        </p:txBody>
      </p:sp>
      <p:sp>
        <p:nvSpPr>
          <p:cNvPr id="3" name="Rectangle 2"/>
          <p:cNvSpPr/>
          <p:nvPr/>
        </p:nvSpPr>
        <p:spPr>
          <a:xfrm>
            <a:off x="114740" y="186340"/>
            <a:ext cx="373057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How to apply OOP to video games? </a:t>
            </a:r>
          </a:p>
        </p:txBody>
      </p:sp>
      <p:sp>
        <p:nvSpPr>
          <p:cNvPr id="4" name="Rectangle 3"/>
          <p:cNvSpPr/>
          <p:nvPr/>
        </p:nvSpPr>
        <p:spPr>
          <a:xfrm>
            <a:off x="114740" y="691104"/>
            <a:ext cx="12357076" cy="501675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Tetris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let's consider a classic game, </a:t>
            </a:r>
            <a:r>
              <a:rPr lang="en-US" sz="2000" dirty="0">
                <a:latin typeface="Times New Roman" panose="02020603050405020304" pitchFamily="18" charset="0"/>
                <a:cs typeface="Times New Roman" panose="02020603050405020304" pitchFamily="18" charset="0"/>
                <a:hlinkClick r:id="rId3"/>
              </a:rPr>
              <a:t>Tetris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 random sequence of </a:t>
            </a:r>
            <a:r>
              <a:rPr lang="en-US" sz="2000" dirty="0" err="1">
                <a:latin typeface="Times New Roman" panose="02020603050405020304" pitchFamily="18" charset="0"/>
                <a:cs typeface="Times New Roman" panose="02020603050405020304" pitchFamily="18" charset="0"/>
              </a:rPr>
              <a:t>Tetrominos</a:t>
            </a:r>
            <a:r>
              <a:rPr lang="en-US" sz="2000" dirty="0">
                <a:latin typeface="Times New Roman" panose="02020603050405020304" pitchFamily="18" charset="0"/>
                <a:cs typeface="Times New Roman" panose="02020603050405020304" pitchFamily="18" charset="0"/>
              </a:rPr>
              <a:t> falls down the playing field. The objective of the game is to manipulate these </a:t>
            </a:r>
            <a:r>
              <a:rPr lang="en-US" sz="2000" dirty="0" err="1">
                <a:latin typeface="Times New Roman" panose="02020603050405020304" pitchFamily="18" charset="0"/>
                <a:cs typeface="Times New Roman" panose="02020603050405020304" pitchFamily="18" charset="0"/>
              </a:rPr>
              <a:t>Tetrominos</a:t>
            </a:r>
            <a:r>
              <a:rPr lang="en-US" sz="2000" dirty="0">
                <a:latin typeface="Times New Roman" panose="02020603050405020304" pitchFamily="18" charset="0"/>
                <a:cs typeface="Times New Roman" panose="02020603050405020304" pitchFamily="18" charset="0"/>
              </a:rPr>
              <a:t>, by moving each one sideways and rotating it by 90-degree units, to create a horizontal line of ten blocks without gaps.</a:t>
            </a:r>
          </a:p>
          <a:p>
            <a:r>
              <a:rPr lang="en-US" sz="2000" dirty="0">
                <a:latin typeface="Times New Roman" panose="02020603050405020304" pitchFamily="18" charset="0"/>
                <a:cs typeface="Times New Roman" panose="02020603050405020304" pitchFamily="18" charset="0"/>
              </a:rPr>
              <a:t>In Tetris, the only object is a </a:t>
            </a:r>
            <a:r>
              <a:rPr lang="en-US" sz="2000" dirty="0" err="1">
                <a:latin typeface="Times New Roman" panose="02020603050405020304" pitchFamily="18" charset="0"/>
                <a:cs typeface="Times New Roman" panose="02020603050405020304" pitchFamily="18" charset="0"/>
              </a:rPr>
              <a:t>Tetromino</a:t>
            </a:r>
            <a:r>
              <a:rPr lang="en-US" sz="2000" dirty="0">
                <a:latin typeface="Times New Roman" panose="02020603050405020304" pitchFamily="18" charset="0"/>
                <a:cs typeface="Times New Roman" panose="02020603050405020304" pitchFamily="18" charset="0"/>
              </a:rPr>
              <a:t>. It has states of:</a:t>
            </a:r>
          </a:p>
          <a:p>
            <a:r>
              <a:rPr lang="en-US" sz="2000" dirty="0">
                <a:latin typeface="Times New Roman" panose="02020603050405020304" pitchFamily="18" charset="0"/>
                <a:cs typeface="Times New Roman" panose="02020603050405020304" pitchFamily="18" charset="0"/>
              </a:rPr>
              <a:t>•rotation (in 90-degree units)</a:t>
            </a:r>
          </a:p>
          <a:p>
            <a:r>
              <a:rPr lang="en-US" sz="2000" dirty="0">
                <a:latin typeface="Times New Roman" panose="02020603050405020304" pitchFamily="18" charset="0"/>
                <a:cs typeface="Times New Roman" panose="02020603050405020304" pitchFamily="18" charset="0"/>
              </a:rPr>
              <a:t>•shape</a:t>
            </a:r>
          </a:p>
          <a:p>
            <a:r>
              <a:rPr lang="en-US" sz="2000" dirty="0">
                <a:latin typeface="Times New Roman" panose="02020603050405020304" pitchFamily="18" charset="0"/>
                <a:cs typeface="Times New Roman" panose="02020603050405020304" pitchFamily="18" charset="0"/>
              </a:rPr>
              <a:t>•color</a:t>
            </a:r>
          </a:p>
          <a:p>
            <a:r>
              <a:rPr lang="en-US" sz="2000" dirty="0">
                <a:latin typeface="Times New Roman" panose="02020603050405020304" pitchFamily="18" charset="0"/>
                <a:cs typeface="Times New Roman" panose="02020603050405020304" pitchFamily="18" charset="0"/>
              </a:rPr>
              <a:t>and behaviors of:</a:t>
            </a:r>
          </a:p>
          <a:p>
            <a:r>
              <a:rPr lang="en-US" sz="2000" dirty="0">
                <a:latin typeface="Times New Roman" panose="02020603050405020304" pitchFamily="18" charset="0"/>
                <a:cs typeface="Times New Roman" panose="02020603050405020304" pitchFamily="18" charset="0"/>
              </a:rPr>
              <a:t>•falling</a:t>
            </a:r>
          </a:p>
          <a:p>
            <a:r>
              <a:rPr lang="en-US" sz="2000" dirty="0">
                <a:latin typeface="Times New Roman" panose="02020603050405020304" pitchFamily="18" charset="0"/>
                <a:cs typeface="Times New Roman" panose="02020603050405020304" pitchFamily="18" charset="0"/>
              </a:rPr>
              <a:t>•moving (sideways)</a:t>
            </a:r>
          </a:p>
          <a:p>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rotating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Are you interested in applying OOP to games? Watch this </a:t>
            </a:r>
            <a:r>
              <a:rPr lang="en-US" sz="2000" dirty="0">
                <a:latin typeface="Times New Roman" panose="02020603050405020304" pitchFamily="18" charset="0"/>
                <a:cs typeface="Times New Roman" panose="02020603050405020304" pitchFamily="18" charset="0"/>
                <a:hlinkClick r:id="rId4"/>
              </a:rPr>
              <a:t>video</a:t>
            </a:r>
            <a:r>
              <a:rPr lang="en-US" sz="2000" dirty="0">
                <a:latin typeface="Times New Roman" panose="02020603050405020304" pitchFamily="18" charset="0"/>
                <a:cs typeface="Times New Roman" panose="02020603050405020304" pitchFamily="18" charset="0"/>
              </a:rPr>
              <a:t> and code your own Pokémon</a:t>
            </a:r>
          </a:p>
          <a:p>
            <a:r>
              <a:rPr lang="en-US" sz="2000" dirty="0">
                <a:latin typeface="Times New Roman" panose="02020603050405020304" pitchFamily="18" charset="0"/>
                <a:cs typeface="Times New Roman" panose="02020603050405020304" pitchFamily="18" charset="0"/>
              </a:rPr>
              <a:t> game.</a:t>
            </a:r>
          </a:p>
        </p:txBody>
      </p: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8217" t="17693" r="10591" b="4382"/>
          <a:stretch/>
        </p:blipFill>
        <p:spPr>
          <a:xfrm>
            <a:off x="9572319" y="1991448"/>
            <a:ext cx="2113613" cy="2394133"/>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22324" b="23006"/>
          <a:stretch/>
        </p:blipFill>
        <p:spPr>
          <a:xfrm>
            <a:off x="9891484" y="4686499"/>
            <a:ext cx="1475282" cy="1698035"/>
          </a:xfrm>
          <a:prstGeom prst="rect">
            <a:avLst/>
          </a:prstGeom>
        </p:spPr>
      </p:pic>
    </p:spTree>
    <p:extLst>
      <p:ext uri="{BB962C8B-B14F-4D97-AF65-F5344CB8AC3E}">
        <p14:creationId xmlns:p14="http://schemas.microsoft.com/office/powerpoint/2010/main" val="6487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6</a:t>
            </a:fld>
            <a:endParaRPr lang="en-US"/>
          </a:p>
        </p:txBody>
      </p:sp>
      <p:sp>
        <p:nvSpPr>
          <p:cNvPr id="4" name="Rectangle 3"/>
          <p:cNvSpPr/>
          <p:nvPr/>
        </p:nvSpPr>
        <p:spPr>
          <a:xfrm>
            <a:off x="289809" y="212733"/>
            <a:ext cx="1095281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Class objects can be used over and over again whenever needed.</a:t>
            </a:r>
          </a:p>
          <a:p>
            <a:r>
              <a:rPr lang="en-US" sz="2000" dirty="0">
                <a:latin typeface="Times New Roman" panose="02020603050405020304" pitchFamily="18" charset="0"/>
                <a:cs typeface="Times New Roman" panose="02020603050405020304" pitchFamily="18" charset="0"/>
              </a:rPr>
              <a:t>The simplest form of class definition looks like this:</a:t>
            </a:r>
          </a:p>
        </p:txBody>
      </p:sp>
      <p:sp>
        <p:nvSpPr>
          <p:cNvPr id="5" name="Rectangle 4"/>
          <p:cNvSpPr/>
          <p:nvPr/>
        </p:nvSpPr>
        <p:spPr>
          <a:xfrm>
            <a:off x="289810" y="1041418"/>
            <a:ext cx="6096000" cy="1477328"/>
          </a:xfrm>
          <a:prstGeom prst="rect">
            <a:avLst/>
          </a:prstGeom>
        </p:spPr>
        <p:txBody>
          <a:bodyPr>
            <a:spAutoFit/>
          </a:bodyPr>
          <a:lstStyle/>
          <a:p>
            <a:r>
              <a:rPr lang="en-US" dirty="0">
                <a:solidFill>
                  <a:srgbClr val="00B0F0"/>
                </a:solidFill>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statement1</a:t>
            </a:r>
          </a:p>
          <a:p>
            <a:r>
              <a:rPr lang="en-US" dirty="0">
                <a:latin typeface="Times New Roman" panose="02020603050405020304" pitchFamily="18" charset="0"/>
                <a:cs typeface="Times New Roman" panose="02020603050405020304" pitchFamily="18" charset="0"/>
              </a:rPr>
              <a:t>     statement2</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statementN</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79817" y="1041418"/>
            <a:ext cx="2044700" cy="17907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9809" y="3014472"/>
            <a:ext cx="11902191"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 practice, the statements inside a class definition will usually be function definitions, but other statements are allowed, and sometimes </a:t>
            </a:r>
            <a:r>
              <a:rPr lang="en-US" sz="2000" dirty="0" smtClean="0">
                <a:latin typeface="Times New Roman" panose="02020603050405020304" pitchFamily="18" charset="0"/>
                <a:cs typeface="Times New Roman" panose="02020603050405020304" pitchFamily="18" charset="0"/>
              </a:rPr>
              <a:t>useful.</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333115" y="4383670"/>
            <a:ext cx="6096000" cy="1754326"/>
          </a:xfrm>
          <a:prstGeom prst="rect">
            <a:avLst/>
          </a:prstGeom>
        </p:spPr>
        <p:txBody>
          <a:bodyPr>
            <a:spAutoFit/>
          </a:bodyPr>
          <a:lstStyle/>
          <a:p>
            <a:r>
              <a:rPr lang="en-US" b="1" dirty="0">
                <a:solidFill>
                  <a:schemeClr val="bg2">
                    <a:lumMod val="60000"/>
                    <a:lumOff val="40000"/>
                  </a:schemeClr>
                </a:solidFill>
                <a:latin typeface="Times New Roman" panose="02020603050405020304" pitchFamily="18" charset="0"/>
                <a:cs typeface="Times New Roman" panose="02020603050405020304" pitchFamily="18" charset="0"/>
              </a:rPr>
              <a:t>class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name: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err="1">
                <a:solidFill>
                  <a:schemeClr val="bg2">
                    <a:lumMod val="60000"/>
                    <a:lumOff val="40000"/>
                  </a:schemeClr>
                </a:solidFill>
                <a:latin typeface="Times New Roman" panose="02020603050405020304" pitchFamily="18" charset="0"/>
                <a:cs typeface="Times New Roman" panose="02020603050405020304" pitchFamily="18" charset="0"/>
              </a:rPr>
              <a:t>def</a:t>
            </a:r>
            <a:r>
              <a:rPr lang="en-US" b="1" dirty="0">
                <a:solidFill>
                  <a:schemeClr val="bg2">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method1(</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b="1" dirty="0" err="1">
                <a:solidFill>
                  <a:schemeClr val="bg2">
                    <a:lumMod val="40000"/>
                    <a:lumOff val="60000"/>
                  </a:schemeClr>
                </a:solidFill>
                <a:latin typeface="Times New Roman" panose="02020603050405020304" pitchFamily="18" charset="0"/>
                <a:cs typeface="Times New Roman" panose="02020603050405020304" pitchFamily="18" charset="0"/>
              </a:rPr>
              <a:t>def</a:t>
            </a:r>
            <a:r>
              <a:rPr lang="en-US" b="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method2(</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 . </a:t>
            </a:r>
            <a:endParaRPr lang="en-US" dirty="0"/>
          </a:p>
        </p:txBody>
      </p:sp>
      <p:sp>
        <p:nvSpPr>
          <p:cNvPr id="9" name="Rectangle 8"/>
          <p:cNvSpPr/>
          <p:nvPr/>
        </p:nvSpPr>
        <p:spPr>
          <a:xfrm>
            <a:off x="333115" y="4365647"/>
            <a:ext cx="2946400" cy="1828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59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7</a:t>
            </a:fld>
            <a:endParaRPr lang="en-US"/>
          </a:p>
        </p:txBody>
      </p:sp>
      <p:sp>
        <p:nvSpPr>
          <p:cNvPr id="4" name="Rectangle 3"/>
          <p:cNvSpPr/>
          <p:nvPr/>
        </p:nvSpPr>
        <p:spPr>
          <a:xfrm>
            <a:off x="191957" y="203200"/>
            <a:ext cx="11684000" cy="6247864"/>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Class </a:t>
            </a:r>
            <a:r>
              <a:rPr lang="en-US" sz="2000" b="1" dirty="0">
                <a:latin typeface="Times New Roman" panose="02020603050405020304" pitchFamily="18" charset="0"/>
                <a:cs typeface="Times New Roman" panose="02020603050405020304" pitchFamily="18" charset="0"/>
              </a:rPr>
              <a:t>Objects</a:t>
            </a:r>
          </a:p>
          <a:p>
            <a:r>
              <a:rPr lang="en-US" sz="2000" dirty="0">
                <a:latin typeface="Times New Roman" panose="02020603050405020304" pitchFamily="18" charset="0"/>
                <a:cs typeface="Times New Roman" panose="02020603050405020304" pitchFamily="18" charset="0"/>
              </a:rPr>
              <a:t>Class objects support two kinds of operations: attribute references and instantiation.</a:t>
            </a:r>
          </a:p>
          <a:p>
            <a:r>
              <a:rPr lang="en-US" sz="2000" dirty="0">
                <a:solidFill>
                  <a:srgbClr val="FFFF00"/>
                </a:solidFill>
                <a:latin typeface="Times New Roman" panose="02020603050405020304" pitchFamily="18" charset="0"/>
                <a:cs typeface="Times New Roman" panose="02020603050405020304" pitchFamily="18" charset="0"/>
              </a:rPr>
              <a:t>Attribute references</a:t>
            </a:r>
            <a:r>
              <a:rPr lang="en-US" sz="2000" dirty="0">
                <a:latin typeface="Times New Roman" panose="02020603050405020304" pitchFamily="18" charset="0"/>
                <a:cs typeface="Times New Roman" panose="02020603050405020304" pitchFamily="18" charset="0"/>
              </a:rPr>
              <a:t> use the standard syntax used for all attribute references in Python: </a:t>
            </a:r>
            <a:r>
              <a:rPr lang="en-US" sz="2000" dirty="0">
                <a:solidFill>
                  <a:srgbClr val="FFFF00"/>
                </a:solidFill>
                <a:latin typeface="Times New Roman" panose="02020603050405020304" pitchFamily="18" charset="0"/>
                <a:cs typeface="Times New Roman" panose="02020603050405020304" pitchFamily="18" charset="0"/>
              </a:rPr>
              <a:t>obj.name</a:t>
            </a:r>
            <a:r>
              <a:rPr lang="en-US" sz="2000" dirty="0">
                <a:latin typeface="Times New Roman" panose="02020603050405020304" pitchFamily="18" charset="0"/>
                <a:cs typeface="Times New Roman" panose="02020603050405020304" pitchFamily="18" charset="0"/>
              </a:rPr>
              <a:t>. If the class definition looked like this:</a:t>
            </a:r>
          </a:p>
          <a:p>
            <a:endParaRPr lang="en-US" sz="2000" dirty="0">
              <a:latin typeface="Times New Roman" panose="02020603050405020304" pitchFamily="18" charset="0"/>
              <a:cs typeface="Times New Roman" panose="02020603050405020304" pitchFamily="18" charset="0"/>
            </a:endParaRPr>
          </a:p>
          <a:p>
            <a:r>
              <a:rPr lang="en-US" sz="2000" dirty="0">
                <a:solidFill>
                  <a:srgbClr val="00B0F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MyClass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 Simple Example Class”””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12345</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f (self):</a:t>
            </a:r>
          </a:p>
          <a:p>
            <a:r>
              <a:rPr lang="en-US" sz="2000" dirty="0">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return</a:t>
            </a:r>
            <a:r>
              <a:rPr lang="en-US" sz="2000" dirty="0">
                <a:latin typeface="Times New Roman" panose="02020603050405020304" pitchFamily="18" charset="0"/>
                <a:cs typeface="Times New Roman" panose="02020603050405020304" pitchFamily="18" charset="0"/>
              </a:rPr>
              <a:t> ‘Hello World’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Then, </a:t>
            </a:r>
            <a:r>
              <a:rPr lang="en-US" sz="2000" dirty="0" err="1">
                <a:solidFill>
                  <a:srgbClr val="FFFF00"/>
                </a:solidFill>
                <a:latin typeface="Times New Roman" panose="02020603050405020304" pitchFamily="18" charset="0"/>
                <a:cs typeface="Times New Roman" panose="02020603050405020304" pitchFamily="18" charset="0"/>
              </a:rPr>
              <a:t>MyClass.i</a:t>
            </a:r>
            <a:r>
              <a:rPr lang="en-US" sz="2000" dirty="0">
                <a:latin typeface="Times New Roman" panose="02020603050405020304" pitchFamily="18" charset="0"/>
                <a:cs typeface="Times New Roman" panose="02020603050405020304" pitchFamily="18" charset="0"/>
              </a:rPr>
              <a:t> and </a:t>
            </a:r>
            <a:r>
              <a:rPr lang="en-US" sz="2000" dirty="0" err="1">
                <a:solidFill>
                  <a:srgbClr val="FFFF00"/>
                </a:solidFill>
                <a:latin typeface="Times New Roman" panose="02020603050405020304" pitchFamily="18" charset="0"/>
                <a:cs typeface="Times New Roman" panose="02020603050405020304" pitchFamily="18" charset="0"/>
              </a:rPr>
              <a:t>MyClass.f</a:t>
            </a:r>
            <a:r>
              <a:rPr lang="en-US" sz="2000" dirty="0">
                <a:latin typeface="Times New Roman" panose="02020603050405020304" pitchFamily="18" charset="0"/>
                <a:cs typeface="Times New Roman" panose="02020603050405020304" pitchFamily="18" charset="0"/>
              </a:rPr>
              <a:t> are valid attribute references, returning an integer and a function object, respectively.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 </a:t>
            </a:r>
            <a:r>
              <a:rPr lang="en-US" sz="2000" dirty="0">
                <a:solidFill>
                  <a:srgbClr val="FFFF00"/>
                </a:solidFill>
                <a:latin typeface="Times New Roman" panose="02020603050405020304" pitchFamily="18" charset="0"/>
                <a:cs typeface="Times New Roman" panose="02020603050405020304" pitchFamily="18" charset="0"/>
              </a:rPr>
              <a:t>instantiation </a:t>
            </a:r>
            <a:r>
              <a:rPr lang="en-US" sz="2000" dirty="0">
                <a:latin typeface="Times New Roman" panose="02020603050405020304" pitchFamily="18" charset="0"/>
                <a:cs typeface="Times New Roman" panose="02020603050405020304" pitchFamily="18" charset="0"/>
              </a:rPr>
              <a:t>uses function notation. Assume that the class object is a </a:t>
            </a:r>
            <a:r>
              <a:rPr lang="en-US" sz="2000" dirty="0" err="1">
                <a:latin typeface="Times New Roman" panose="02020603050405020304" pitchFamily="18" charset="0"/>
                <a:cs typeface="Times New Roman" panose="02020603050405020304" pitchFamily="18" charset="0"/>
              </a:rPr>
              <a:t>parameterless</a:t>
            </a:r>
            <a:r>
              <a:rPr lang="en-US" sz="2000" dirty="0">
                <a:latin typeface="Times New Roman" panose="02020603050405020304" pitchFamily="18" charset="0"/>
                <a:cs typeface="Times New Roman" panose="02020603050405020304" pitchFamily="18" charset="0"/>
              </a:rPr>
              <a:t> function that returns a new instance of the class. For example (assuming the above class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x = </a:t>
            </a:r>
            <a:r>
              <a:rPr lang="en-US" sz="2000" dirty="0" err="1">
                <a:latin typeface="Times New Roman" panose="02020603050405020304" pitchFamily="18" charset="0"/>
                <a:cs typeface="Times New Roman" panose="02020603050405020304" pitchFamily="18" charset="0"/>
              </a:rPr>
              <a:t>MyClass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15900" y="1537949"/>
            <a:ext cx="3733800" cy="21844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1957" y="5616119"/>
            <a:ext cx="1692847" cy="5459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8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8</a:t>
            </a:fld>
            <a:endParaRPr lang="en-US"/>
          </a:p>
        </p:txBody>
      </p:sp>
      <p:sp>
        <p:nvSpPr>
          <p:cNvPr id="3" name="Rectangle 2"/>
          <p:cNvSpPr/>
          <p:nvPr/>
        </p:nvSpPr>
        <p:spPr>
          <a:xfrm>
            <a:off x="190500" y="225336"/>
            <a:ext cx="11785600" cy="4708981"/>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creates </a:t>
            </a:r>
            <a:r>
              <a:rPr lang="en-US" sz="2000" dirty="0">
                <a:latin typeface="Times New Roman" panose="02020603050405020304" pitchFamily="18" charset="0"/>
                <a:cs typeface="Times New Roman" panose="02020603050405020304" pitchFamily="18" charset="0"/>
              </a:rPr>
              <a:t>a new</a:t>
            </a:r>
            <a:r>
              <a:rPr lang="en-US" sz="2000" dirty="0">
                <a:solidFill>
                  <a:srgbClr val="FFFF00"/>
                </a:solidFill>
                <a:latin typeface="Times New Roman" panose="02020603050405020304" pitchFamily="18" charset="0"/>
                <a:cs typeface="Times New Roman" panose="02020603050405020304" pitchFamily="18" charset="0"/>
              </a:rPr>
              <a:t> instance</a:t>
            </a:r>
            <a:r>
              <a:rPr lang="en-US" sz="2000" dirty="0">
                <a:latin typeface="Times New Roman" panose="02020603050405020304" pitchFamily="18" charset="0"/>
                <a:cs typeface="Times New Roman" panose="02020603050405020304" pitchFamily="18" charset="0"/>
              </a:rPr>
              <a:t> of the class and assigns this object to the local variable x.</a:t>
            </a:r>
          </a:p>
          <a:p>
            <a:r>
              <a:rPr lang="en-US" sz="2000" dirty="0">
                <a:latin typeface="Times New Roman" panose="02020603050405020304" pitchFamily="18" charset="0"/>
                <a:cs typeface="Times New Roman" panose="02020603050405020304" pitchFamily="18" charset="0"/>
              </a:rPr>
              <a:t>The instantiation operation (“calling” a class object) creates an empty object. Many classes like to create objects with instances customized to a specific initial state. </a:t>
            </a:r>
            <a:r>
              <a:rPr lang="en-US" sz="2000" dirty="0" smtClean="0">
                <a:latin typeface="Times New Roman" panose="02020603050405020304" pitchFamily="18" charset="0"/>
                <a:cs typeface="Times New Roman" panose="02020603050405020304" pitchFamily="18" charset="0"/>
              </a:rPr>
              <a:t>Therefore, </a:t>
            </a:r>
            <a:r>
              <a:rPr lang="en-US" sz="2000" dirty="0">
                <a:latin typeface="Times New Roman" panose="02020603050405020304" pitchFamily="18" charset="0"/>
                <a:cs typeface="Times New Roman" panose="02020603050405020304" pitchFamily="18" charset="0"/>
              </a:rPr>
              <a:t>a class may define a special method named</a:t>
            </a:r>
            <a:r>
              <a:rPr lang="en-US" sz="2000" dirty="0">
                <a:solidFill>
                  <a:srgbClr val="FFFF00"/>
                </a:solidFill>
                <a:latin typeface="Times New Roman" panose="02020603050405020304" pitchFamily="18" charset="0"/>
                <a:cs typeface="Times New Roman" panose="02020603050405020304" pitchFamily="18" charset="0"/>
              </a:rPr>
              <a:t>__</a:t>
            </a:r>
            <a:r>
              <a:rPr lang="en-US" sz="2000" dirty="0" err="1">
                <a:solidFill>
                  <a:srgbClr val="FFFF00"/>
                </a:solidFill>
                <a:latin typeface="Times New Roman" panose="02020603050405020304" pitchFamily="18" charset="0"/>
                <a:cs typeface="Times New Roman" panose="02020603050405020304" pitchFamily="18" charset="0"/>
              </a:rPr>
              <a:t>init</a:t>
            </a:r>
            <a:r>
              <a:rPr lang="en-US" sz="2000" dirty="0">
                <a:solidFill>
                  <a:srgbClr val="FFFF00"/>
                </a:solidFill>
                <a:latin typeface="Times New Roman" panose="02020603050405020304" pitchFamily="18" charset="0"/>
                <a:cs typeface="Times New Roman" panose="02020603050405020304" pitchFamily="18" charset="0"/>
              </a:rPr>
              <a:t>__()</a:t>
            </a:r>
            <a:r>
              <a:rPr lang="en-US" sz="2000" dirty="0">
                <a:latin typeface="Times New Roman" panose="02020603050405020304" pitchFamily="18" charset="0"/>
                <a:cs typeface="Times New Roman" panose="02020603050405020304" pitchFamily="18" charset="0"/>
              </a:rPr>
              <a:t>, like this:</a:t>
            </a:r>
          </a:p>
          <a:p>
            <a:endParaRPr lang="en-US" sz="2000" dirty="0">
              <a:latin typeface="Times New Roman" panose="02020603050405020304" pitchFamily="18" charset="0"/>
              <a:cs typeface="Times New Roman" panose="02020603050405020304" pitchFamily="18" charset="0"/>
            </a:endParaRPr>
          </a:p>
          <a:p>
            <a:r>
              <a:rPr lang="en-US" sz="2000" dirty="0" err="1">
                <a:solidFill>
                  <a:srgbClr val="00B0F0"/>
                </a:solidFill>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__(self):</a:t>
            </a:r>
          </a:p>
          <a:p>
            <a:r>
              <a:rPr lang="en-US" sz="2000" dirty="0">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self</a:t>
            </a:r>
            <a:r>
              <a:rPr lang="en-US" sz="2000" dirty="0" err="1">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a class defines an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method, class instantiation automatically invokes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for the newly-created class instance. </a:t>
            </a:r>
          </a:p>
          <a:p>
            <a:r>
              <a:rPr lang="en-US" sz="2000" dirty="0">
                <a:latin typeface="Times New Roman" panose="02020603050405020304" pitchFamily="18" charset="0"/>
                <a:cs typeface="Times New Roman" panose="02020603050405020304" pitchFamily="18" charset="0"/>
              </a:rPr>
              <a:t>Of course, the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method may have arguments for greater flexibility. In that case, arguments given to the class instantiation operator are passed on to __</a:t>
            </a:r>
            <a:r>
              <a:rPr lang="en-US" sz="2000" dirty="0" err="1">
                <a:latin typeface="Times New Roman" panose="02020603050405020304" pitchFamily="18" charset="0"/>
                <a:cs typeface="Times New Roman" panose="02020603050405020304" pitchFamily="18" charset="0"/>
              </a:rPr>
              <a:t>init</a:t>
            </a:r>
            <a:r>
              <a:rPr lang="en-US" sz="2000" dirty="0" smtClean="0">
                <a:latin typeface="Times New Roman" panose="02020603050405020304" pitchFamily="18" charset="0"/>
                <a:cs typeface="Times New Roman" panose="02020603050405020304" pitchFamily="18" charset="0"/>
              </a:rPr>
              <a:t>__().</a:t>
            </a:r>
          </a:p>
          <a:p>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FFFF00"/>
                </a:solidFill>
                <a:latin typeface="Times New Roman" panose="02020603050405020304" pitchFamily="18" charset="0"/>
                <a:cs typeface="Times New Roman" panose="02020603050405020304" pitchFamily="18" charset="0"/>
              </a:rPr>
              <a:t>Self</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represents the instance of the class. By using the “self” keyword we can access the attributes and methods of the class in python. It binds the attributes with the given arguments.</a:t>
            </a:r>
          </a:p>
        </p:txBody>
      </p:sp>
      <p:sp>
        <p:nvSpPr>
          <p:cNvPr id="5" name="Rectangle 4"/>
          <p:cNvSpPr/>
          <p:nvPr/>
        </p:nvSpPr>
        <p:spPr>
          <a:xfrm>
            <a:off x="190500" y="1724462"/>
            <a:ext cx="2159000" cy="7874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45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9</a:t>
            </a:fld>
            <a:endParaRPr lang="en-US"/>
          </a:p>
        </p:txBody>
      </p:sp>
      <p:sp>
        <p:nvSpPr>
          <p:cNvPr id="3" name="Rectangle 2"/>
          <p:cNvSpPr/>
          <p:nvPr/>
        </p:nvSpPr>
        <p:spPr>
          <a:xfrm>
            <a:off x="152400" y="147241"/>
            <a:ext cx="11696700" cy="5632311"/>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other kind of instance attribute reference is a </a:t>
            </a:r>
            <a:r>
              <a:rPr lang="en-US" sz="2000" dirty="0">
                <a:solidFill>
                  <a:srgbClr val="FFFF00"/>
                </a:solidFill>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 A method is a function that “belongs to” an object. Usually, a method is called right after it is bound:</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err="1">
                <a:effectLst/>
                <a:latin typeface="Times New Roman" panose="02020603050405020304" pitchFamily="18" charset="0"/>
                <a:cs typeface="Times New Roman" panose="02020603050405020304" pitchFamily="18" charset="0"/>
              </a:rPr>
              <a:t>x.f</a:t>
            </a:r>
            <a:r>
              <a:rPr lang="en-US" sz="2000" b="0" i="0" dirty="0">
                <a:effectLst/>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will return the string ‘Hello World’.</a:t>
            </a:r>
          </a:p>
          <a:p>
            <a:pPr algn="just"/>
            <a:r>
              <a:rPr lang="en-US" sz="2000" dirty="0">
                <a:latin typeface="Times New Roman" panose="02020603050405020304" pitchFamily="18" charset="0"/>
                <a:cs typeface="Times New Roman" panose="02020603050405020304" pitchFamily="18" charset="0"/>
              </a:rPr>
              <a:t>What exactly happens when a method is called? </a:t>
            </a:r>
          </a:p>
          <a:p>
            <a:pPr algn="just"/>
            <a:r>
              <a:rPr lang="en-US" sz="2000" dirty="0">
                <a:latin typeface="Times New Roman" panose="02020603050405020304" pitchFamily="18" charset="0"/>
                <a:cs typeface="Times New Roman" panose="02020603050405020304" pitchFamily="18" charset="0"/>
              </a:rPr>
              <a:t>You may have noticed that </a:t>
            </a:r>
            <a:r>
              <a:rPr lang="en-US" sz="2000" dirty="0" err="1">
                <a:latin typeface="Times New Roman" panose="02020603050405020304" pitchFamily="18" charset="0"/>
                <a:cs typeface="Times New Roman" panose="02020603050405020304" pitchFamily="18" charset="0"/>
              </a:rPr>
              <a:t>x.f</a:t>
            </a:r>
            <a:r>
              <a:rPr lang="en-US" sz="2000" dirty="0">
                <a:latin typeface="Times New Roman" panose="02020603050405020304" pitchFamily="18" charset="0"/>
                <a:cs typeface="Times New Roman" panose="02020603050405020304" pitchFamily="18" charset="0"/>
              </a:rPr>
              <a:t>() was called without an argument. The special thing about methods is that the instance object is passed as the first argument of the function. In our example, the call </a:t>
            </a:r>
            <a:r>
              <a:rPr lang="en-US" sz="2000" dirty="0" err="1">
                <a:solidFill>
                  <a:srgbClr val="FFFF00"/>
                </a:solidFill>
                <a:latin typeface="Times New Roman" panose="02020603050405020304" pitchFamily="18" charset="0"/>
                <a:cs typeface="Times New Roman" panose="02020603050405020304" pitchFamily="18" charset="0"/>
              </a:rPr>
              <a:t>x.f</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exactly equivalent to </a:t>
            </a:r>
            <a:r>
              <a:rPr lang="en-US" sz="2000" dirty="0" err="1">
                <a:solidFill>
                  <a:srgbClr val="FFFF00"/>
                </a:solidFill>
                <a:latin typeface="Times New Roman" panose="02020603050405020304" pitchFamily="18" charset="0"/>
                <a:cs typeface="Times New Roman" panose="02020603050405020304" pitchFamily="18" charset="0"/>
              </a:rPr>
              <a:t>MyClass.f</a:t>
            </a:r>
            <a:r>
              <a:rPr lang="en-US" sz="2000" dirty="0">
                <a:solidFill>
                  <a:srgbClr val="FFFF00"/>
                </a:solidFill>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Often, the first argument of a method is called </a:t>
            </a:r>
            <a:r>
              <a:rPr lang="en-US" sz="2000" dirty="0">
                <a:solidFill>
                  <a:srgbClr val="FFFF00"/>
                </a:solidFill>
                <a:latin typeface="Times New Roman" panose="02020603050405020304" pitchFamily="18" charset="0"/>
                <a:cs typeface="Times New Roman" panose="02020603050405020304" pitchFamily="18" charset="0"/>
              </a:rPr>
              <a:t>self.</a:t>
            </a:r>
            <a:r>
              <a:rPr lang="en-US" sz="2000" dirty="0">
                <a:latin typeface="Times New Roman" panose="02020603050405020304" pitchFamily="18" charset="0"/>
                <a:cs typeface="Times New Roman" panose="02020603050405020304" pitchFamily="18" charset="0"/>
              </a:rPr>
              <a:t> This is nothing more than a convention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solidFill>
                  <a:srgbClr val="FFFF00"/>
                </a:solidFill>
                <a:latin typeface="Times New Roman" panose="02020603050405020304" pitchFamily="18" charset="0"/>
                <a:cs typeface="Times New Roman" panose="02020603050405020304" pitchFamily="18" charset="0"/>
              </a:rPr>
              <a:t>Practice 1</a:t>
            </a:r>
            <a:endParaRPr lang="en-US" sz="2000" dirty="0">
              <a:solidFill>
                <a:srgbClr val="FFFF00"/>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a:latin typeface="Times New Roman" panose="02020603050405020304" pitchFamily="18" charset="0"/>
                <a:cs typeface="Times New Roman" panose="02020603050405020304" pitchFamily="18" charset="0"/>
              </a:rPr>
              <a:t>Create a file named first_class.py that consists of a class named </a:t>
            </a:r>
            <a:r>
              <a:rPr lang="en-US" sz="2000" dirty="0" err="1" smtClean="0">
                <a:latin typeface="Times New Roman" panose="02020603050405020304" pitchFamily="18" charset="0"/>
                <a:cs typeface="Times New Roman" panose="02020603050405020304" pitchFamily="18" charset="0"/>
              </a:rPr>
              <a:t>HelloWorld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a:latin typeface="Times New Roman" panose="02020603050405020304" pitchFamily="18" charset="0"/>
                <a:cs typeface="Times New Roman" panose="02020603050405020304" pitchFamily="18" charset="0"/>
              </a:rPr>
              <a:t>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__(self, attribute) and </a:t>
            </a:r>
            <a:r>
              <a:rPr lang="en-US" sz="2000" dirty="0" err="1" smtClean="0">
                <a:latin typeface="Times New Roman" panose="02020603050405020304" pitchFamily="18" charset="0"/>
                <a:cs typeface="Times New Roman" panose="02020603050405020304" pitchFamily="18" charset="0"/>
              </a:rPr>
              <a:t>get_name</a:t>
            </a:r>
            <a:r>
              <a:rPr lang="en-US" sz="2000" dirty="0" smtClean="0">
                <a:latin typeface="Times New Roman" panose="02020603050405020304" pitchFamily="18" charset="0"/>
                <a:cs typeface="Times New Roman" panose="02020603050405020304" pitchFamily="18" charset="0"/>
              </a:rPr>
              <a:t>(self</a:t>
            </a:r>
            <a:r>
              <a:rPr lang="en-US" sz="2000" dirty="0">
                <a:latin typeface="Times New Roman" panose="02020603050405020304" pitchFamily="18" charset="0"/>
                <a:cs typeface="Times New Roman" panose="02020603050405020304" pitchFamily="18" charset="0"/>
              </a:rPr>
              <a:t>) are two methods that you should define in your class</a:t>
            </a:r>
            <a:r>
              <a:rPr lang="en-US" sz="2000" dirty="0" smtClean="0">
                <a:latin typeface="Times New Roman" panose="02020603050405020304" pitchFamily="18" charset="0"/>
                <a:cs typeface="Times New Roman" panose="02020603050405020304" pitchFamily="18" charset="0"/>
              </a:rPr>
              <a:t>.</a:t>
            </a:r>
          </a:p>
          <a:p>
            <a:pPr marL="457200" indent="-457200" algn="just">
              <a:buFontTx/>
              <a:buAutoNum type="arabicPeriod"/>
            </a:pPr>
            <a:r>
              <a:rPr lang="en-US" sz="2000" dirty="0" smtClean="0">
                <a:latin typeface="Times New Roman" panose="02020603050405020304" pitchFamily="18" charset="0"/>
                <a:cs typeface="Times New Roman" panose="02020603050405020304" pitchFamily="18" charset="0"/>
              </a:rPr>
              <a:t> set self</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instance_var</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attribute in your __</a:t>
            </a:r>
            <a:r>
              <a:rPr lang="en-US" sz="2000" dirty="0" err="1" smtClean="0">
                <a:latin typeface="Times New Roman" panose="02020603050405020304" pitchFamily="18" charset="0"/>
                <a:cs typeface="Times New Roman" panose="02020603050405020304" pitchFamily="18" charset="0"/>
              </a:rPr>
              <a:t>init</a:t>
            </a:r>
            <a:r>
              <a:rPr lang="en-US" sz="2000" dirty="0" smtClean="0">
                <a:latin typeface="Times New Roman" panose="02020603050405020304" pitchFamily="18" charset="0"/>
                <a:cs typeface="Times New Roman" panose="02020603050405020304" pitchFamily="18" charset="0"/>
              </a:rPr>
              <a:t>__ method and return </a:t>
            </a:r>
            <a:r>
              <a:rPr lang="en-US" sz="2000" dirty="0" err="1">
                <a:latin typeface="Times New Roman" panose="02020603050405020304" pitchFamily="18" charset="0"/>
                <a:cs typeface="Times New Roman" panose="02020603050405020304" pitchFamily="18" charset="0"/>
              </a:rPr>
              <a:t>f'Hello</a:t>
            </a:r>
            <a:r>
              <a:rPr lang="en-US" sz="2000" dirty="0">
                <a:latin typeface="Times New Roman" panose="02020603050405020304" pitchFamily="18" charset="0"/>
                <a:cs typeface="Times New Roman" panose="02020603050405020304" pitchFamily="18" charset="0"/>
              </a:rPr>
              <a:t> World {self . </a:t>
            </a:r>
            <a:r>
              <a:rPr lang="en-US" sz="2000" dirty="0" err="1">
                <a:latin typeface="Times New Roman" panose="02020603050405020304" pitchFamily="18" charset="0"/>
                <a:cs typeface="Times New Roman" panose="02020603050405020304" pitchFamily="18" charset="0"/>
              </a:rPr>
              <a:t>instance_var</a:t>
            </a:r>
            <a:r>
              <a:rPr lang="en-US" sz="2000" dirty="0" smtClean="0">
                <a:latin typeface="Times New Roman" panose="02020603050405020304" pitchFamily="18" charset="0"/>
                <a:cs typeface="Times New Roman" panose="02020603050405020304" pitchFamily="18" charset="0"/>
              </a:rPr>
              <a:t>}‘ in your </a:t>
            </a:r>
            <a:r>
              <a:rPr lang="en-US" sz="2000" dirty="0" err="1" smtClean="0">
                <a:latin typeface="Times New Roman" panose="02020603050405020304" pitchFamily="18" charset="0"/>
                <a:cs typeface="Times New Roman" panose="02020603050405020304" pitchFamily="18" charset="0"/>
              </a:rPr>
              <a:t>get_name</a:t>
            </a:r>
            <a:r>
              <a:rPr lang="en-US" sz="2000" dirty="0" smtClean="0">
                <a:latin typeface="Times New Roman" panose="02020603050405020304" pitchFamily="18" charset="0"/>
                <a:cs typeface="Times New Roman" panose="02020603050405020304" pitchFamily="18" charset="0"/>
              </a:rPr>
              <a:t> method.</a:t>
            </a: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a:latin typeface="Times New Roman" panose="02020603050405020304" pitchFamily="18" charset="0"/>
                <a:cs typeface="Times New Roman" panose="02020603050405020304" pitchFamily="18" charset="0"/>
              </a:rPr>
              <a:t> Create </a:t>
            </a:r>
            <a:r>
              <a:rPr lang="en-US" sz="2000" dirty="0" smtClean="0">
                <a:latin typeface="Times New Roman" panose="02020603050405020304" pitchFamily="18" charset="0"/>
                <a:cs typeface="Times New Roman" panose="02020603050405020304" pitchFamily="18" charset="0"/>
              </a:rPr>
              <a:t>two different </a:t>
            </a:r>
            <a:r>
              <a:rPr lang="en-US" sz="2000" dirty="0">
                <a:latin typeface="Times New Roman" panose="02020603050405020304" pitchFamily="18" charset="0"/>
                <a:cs typeface="Times New Roman" panose="02020603050405020304" pitchFamily="18" charset="0"/>
              </a:rPr>
              <a:t>instances of this class </a:t>
            </a:r>
            <a:r>
              <a:rPr lang="en-US" sz="2000" dirty="0" smtClean="0">
                <a:latin typeface="Times New Roman" panose="02020603050405020304" pitchFamily="18" charset="0"/>
                <a:cs typeface="Times New Roman" panose="02020603050405020304" pitchFamily="18" charset="0"/>
              </a:rPr>
              <a:t>and print them (Hello World, Hello World + your name).</a:t>
            </a:r>
          </a:p>
        </p:txBody>
      </p:sp>
      <p:sp>
        <p:nvSpPr>
          <p:cNvPr id="5" name="Rectangle 4"/>
          <p:cNvSpPr/>
          <p:nvPr/>
        </p:nvSpPr>
        <p:spPr>
          <a:xfrm>
            <a:off x="127000" y="1054100"/>
            <a:ext cx="787400" cy="5080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652827"/>
      </p:ext>
    </p:extLst>
  </p:cSld>
  <p:clrMapOvr>
    <a:masterClrMapping/>
  </p:clrMapOvr>
</p:sld>
</file>

<file path=ppt/theme/theme1.xml><?xml version="1.0" encoding="utf-8"?>
<a:theme xmlns:a="http://schemas.openxmlformats.org/drawingml/2006/main" name="Process 20 16x9">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6B1215-F7D8-4A06-B0EF-84A6D2B845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444</Words>
  <Application>Microsoft Office PowerPoint</Application>
  <PresentationFormat>Widescreen</PresentationFormat>
  <Paragraphs>221</Paragraphs>
  <Slides>29</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Microsoft YaHei UI Light</vt:lpstr>
      <vt:lpstr>Arial</vt:lpstr>
      <vt:lpstr>Calibri</vt:lpstr>
      <vt:lpstr>Calibri Light</vt:lpstr>
      <vt:lpstr>F16</vt:lpstr>
      <vt:lpstr>Segoe UI Black</vt:lpstr>
      <vt:lpstr>Times New Roman</vt:lpstr>
      <vt:lpstr>Process 20 16x9</vt:lpstr>
      <vt:lpstr>Office Theme</vt:lpstr>
      <vt:lpstr>This lecture is being recorded If you feel uncomfortable, you can turn off your camera and microphone </vt:lpstr>
      <vt:lpstr>PowerPoint Presentation</vt:lpstr>
      <vt:lpstr>Object-Oriented Programming OOP is a way of writing programs by bundling data and functionality into objects. Object-Oriented Programming is a programming paradigm that relies on the concept of classes and objects. It is used to structure a software program into simple, reusable pieces of code blueprints (usually called classes), which are used to create individual instances of objects.     The Objects in OOP Objects are entities that bundle data together with properties we think of as the objects' “behaviors”. The data are organized into attributes and the computations into methods. Objects are typically mutable: Methods can modify (the state of) the attributes of the objects on which they’re called. Everything is an object, numbers, strings, list, etc. Even classes are objects. Nothing is private.</vt:lpstr>
      <vt:lpstr>PowerPoint Presentation</vt:lpstr>
      <vt:lpstr>PowerPoint Presentation</vt:lpstr>
      <vt:lpstr>PowerPoint Presentation</vt:lpstr>
      <vt:lpstr>PowerPoint Presentation</vt:lpstr>
      <vt:lpstr>PowerPoint Presentation</vt:lpstr>
      <vt:lpstr>PowerPoint Presentation</vt:lpstr>
      <vt:lpstr>   </vt:lpstr>
      <vt:lpstr>   You should begin each syllable of your class names with an uppercase letter. Omit the underscores that would otherwise separate syllables in the usual Python naming convention, like, FirstClass, SeqRecord, NuclSequence.   Practice 2 1. Create a class with the attributes name and seq.  2. Create an instance of this class and then print its name and sequence. As an input, take "MBG234Gag1", "AGCTGTCGGTAAGTCGAGT" as name and seq respectively.  </vt:lpstr>
      <vt:lpstr>PowerPoint Presentation</vt:lpstr>
      <vt:lpstr>A useful class Now we will build a class representing a nucleotide sequence, step by step. It will contain the sequence itself, but it will also provide methods that can be used to retrieve valuable information about the sequence.   Practice 3 1. Create a class named NuclSequence and assign a sequence to it. Make an instance of this class named seq_object and print it. Take 'ACGTATAGCTAG ' as an input.  2. Give your sequence class a more sensible string representation, i.e., change how its objects will be displayed when for example it is printed.  Hint: Use __str__method. The __str__ method in Python represents the class objects as a string. </vt:lpstr>
      <vt:lpstr>PowerPoint Presentation</vt:lpstr>
      <vt:lpstr>PowerPoint Presentation</vt:lpstr>
      <vt:lpstr>PowerPoint Presentation</vt:lpstr>
      <vt:lpstr>PowerPoint Presentation</vt:lpstr>
      <vt:lpstr>Basic Class in Summary (Template) This is a high-level outline of the organization of a  typical basic class definition. With the exception of  the fundamental methods listed first, there may be  any number of methods in each category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Supporting Materials: Please click on the topics to be directed to the websites that were used in this Powerpoint OOP, Class Definition Class Example (Car) Tetris game Pokémon game (Video) Practice 1, 2 Practice 3, 4, 6, PythonExtended.pdf Practice 5 Inheritance and Composition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2021-09-05T09:35:22Z</dcterms:created>
  <dcterms:modified xsi:type="dcterms:W3CDTF">2021-10-05T16:02:47Z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TC028883169991</vt:lpwstr>
  </property>
</Properties>
</file>