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E5F13-2F34-473B-BF7F-9957C31CA7CB}" type="datetimeFigureOut">
              <a:rPr lang="fr-FR" smtClean="0"/>
              <a:t>02/01/2024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10BD2-1B14-4CE0-9AC9-553C66E81D75}" type="slidenum">
              <a:rPr lang="fr-FR" smtClean="0"/>
              <a:t>‹N°›</a:t>
            </a:fld>
            <a:endParaRPr lang="fr-FR"/>
          </a:p>
        </p:txBody>
      </p:sp>
    </p:spTree>
    <p:extLst>
      <p:ext uri="{BB962C8B-B14F-4D97-AF65-F5344CB8AC3E}">
        <p14:creationId xmlns:p14="http://schemas.microsoft.com/office/powerpoint/2010/main" val="2110783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A10BD2-1B14-4CE0-9AC9-553C66E81D75}" type="slidenum">
              <a:rPr lang="fr-FR" smtClean="0"/>
              <a:t>1</a:t>
            </a:fld>
            <a:endParaRPr lang="fr-FR"/>
          </a:p>
        </p:txBody>
      </p:sp>
    </p:spTree>
    <p:extLst>
      <p:ext uri="{BB962C8B-B14F-4D97-AF65-F5344CB8AC3E}">
        <p14:creationId xmlns:p14="http://schemas.microsoft.com/office/powerpoint/2010/main" val="51552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A10BD2-1B14-4CE0-9AC9-553C66E81D75}" type="slidenum">
              <a:rPr lang="fr-FR" smtClean="0"/>
              <a:t>5</a:t>
            </a:fld>
            <a:endParaRPr lang="fr-FR"/>
          </a:p>
        </p:txBody>
      </p:sp>
    </p:spTree>
    <p:extLst>
      <p:ext uri="{BB962C8B-B14F-4D97-AF65-F5344CB8AC3E}">
        <p14:creationId xmlns:p14="http://schemas.microsoft.com/office/powerpoint/2010/main" val="2435429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A10BD2-1B14-4CE0-9AC9-553C66E81D75}" type="slidenum">
              <a:rPr lang="fr-FR" smtClean="0"/>
              <a:t>8</a:t>
            </a:fld>
            <a:endParaRPr lang="fr-FR"/>
          </a:p>
        </p:txBody>
      </p:sp>
    </p:spTree>
    <p:extLst>
      <p:ext uri="{BB962C8B-B14F-4D97-AF65-F5344CB8AC3E}">
        <p14:creationId xmlns:p14="http://schemas.microsoft.com/office/powerpoint/2010/main" val="404426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A10BD2-1B14-4CE0-9AC9-553C66E81D75}" type="slidenum">
              <a:rPr lang="fr-FR" smtClean="0"/>
              <a:t>11</a:t>
            </a:fld>
            <a:endParaRPr lang="fr-FR"/>
          </a:p>
        </p:txBody>
      </p:sp>
    </p:spTree>
    <p:extLst>
      <p:ext uri="{BB962C8B-B14F-4D97-AF65-F5344CB8AC3E}">
        <p14:creationId xmlns:p14="http://schemas.microsoft.com/office/powerpoint/2010/main" val="274551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1B86EF9-8CAC-47CE-9CA8-574A7B3298FB}" type="datetimeFigureOut">
              <a:rPr lang="fr-FR" smtClean="0"/>
              <a:t>02/01/2024</a:t>
            </a:fld>
            <a:endParaRPr lang="fr-F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fr-F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40DEE6F-A770-4B6B-9DA6-2ABA5679AF4E}" type="slidenum">
              <a:rPr lang="fr-FR" smtClean="0"/>
              <a:t>‹N°›</a:t>
            </a:fld>
            <a:endParaRPr lang="fr-F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61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1B86EF9-8CAC-47CE-9CA8-574A7B3298FB}" type="datetimeFigureOut">
              <a:rPr lang="fr-FR" smtClean="0"/>
              <a:t>02/01/2024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120050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1B86EF9-8CAC-47CE-9CA8-574A7B3298FB}" type="datetimeFigureOut">
              <a:rPr lang="fr-FR" smtClean="0"/>
              <a:t>02/01/2024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359411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1B86EF9-8CAC-47CE-9CA8-574A7B3298FB}" type="datetimeFigureOut">
              <a:rPr lang="fr-FR" smtClean="0"/>
              <a:t>02/01/2024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319381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fr-FR" smtClean="0"/>
              <a:t>Modifiez le style du titre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1B86EF9-8CAC-47CE-9CA8-574A7B3298FB}" type="datetimeFigureOut">
              <a:rPr lang="fr-FR" smtClean="0"/>
              <a:t>02/01/2024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DEE6F-A770-4B6B-9DA6-2ABA5679AF4E}" type="slidenum">
              <a:rPr lang="fr-FR" smtClean="0"/>
              <a:t>‹N°›</a:t>
            </a:fld>
            <a:endParaRPr lang="fr-F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40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1B86EF9-8CAC-47CE-9CA8-574A7B3298FB}" type="datetimeFigureOut">
              <a:rPr lang="fr-FR" smtClean="0"/>
              <a:t>02/01/2024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5877326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1B86EF9-8CAC-47CE-9CA8-574A7B3298FB}" type="datetimeFigureOut">
              <a:rPr lang="fr-FR" smtClean="0"/>
              <a:t>02/01/2024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382685643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1B86EF9-8CAC-47CE-9CA8-574A7B3298FB}" type="datetimeFigureOut">
              <a:rPr lang="fr-FR" smtClean="0"/>
              <a:t>02/01/2024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228424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86EF9-8CAC-47CE-9CA8-574A7B3298FB}" type="datetimeFigureOut">
              <a:rPr lang="fr-FR" smtClean="0"/>
              <a:t>02/01/2024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257719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smtClean="0"/>
              <a:t>Modifiez le style du titre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1B86EF9-8CAC-47CE-9CA8-574A7B3298FB}" type="datetimeFigureOut">
              <a:rPr lang="fr-FR" smtClean="0"/>
              <a:t>02/01/2024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11794548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1B86EF9-8CAC-47CE-9CA8-574A7B3298FB}" type="datetimeFigureOut">
              <a:rPr lang="fr-FR" smtClean="0"/>
              <a:t>02/01/2024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40DEE6F-A770-4B6B-9DA6-2ABA5679AF4E}" type="slidenum">
              <a:rPr lang="fr-FR" smtClean="0"/>
              <a:t>‹N°›</a:t>
            </a:fld>
            <a:endParaRPr lang="fr-FR"/>
          </a:p>
        </p:txBody>
      </p:sp>
    </p:spTree>
    <p:extLst>
      <p:ext uri="{BB962C8B-B14F-4D97-AF65-F5344CB8AC3E}">
        <p14:creationId xmlns:p14="http://schemas.microsoft.com/office/powerpoint/2010/main" val="202591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1B86EF9-8CAC-47CE-9CA8-574A7B3298FB}" type="datetimeFigureOut">
              <a:rPr lang="fr-FR" smtClean="0"/>
              <a:t>02/01/2024</a:t>
            </a:fld>
            <a:endParaRPr lang="fr-F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fr-F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40DEE6F-A770-4B6B-9DA6-2ABA5679AF4E}" type="slidenum">
              <a:rPr lang="fr-FR" smtClean="0"/>
              <a:t>‹N°›</a:t>
            </a:fld>
            <a:endParaRPr lang="fr-FR"/>
          </a:p>
        </p:txBody>
      </p:sp>
    </p:spTree>
    <p:extLst>
      <p:ext uri="{BB962C8B-B14F-4D97-AF65-F5344CB8AC3E}">
        <p14:creationId xmlns:p14="http://schemas.microsoft.com/office/powerpoint/2010/main" val="220856217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9980" y="882376"/>
            <a:ext cx="9966960" cy="2341115"/>
          </a:xfrm>
        </p:spPr>
        <p:txBody>
          <a:bodyPr>
            <a:normAutofit fontScale="90000"/>
          </a:bodyPr>
          <a:lstStyle/>
          <a:p>
            <a:r>
              <a:rPr lang="fr-FR" dirty="0" smtClean="0"/>
              <a:t/>
            </a:r>
            <a:br>
              <a:rPr lang="fr-FR" dirty="0" smtClean="0"/>
            </a:br>
            <a:r>
              <a:rPr lang="fr-FR" dirty="0"/>
              <a:t/>
            </a:r>
            <a:br>
              <a:rPr lang="fr-FR" dirty="0"/>
            </a:br>
            <a:endParaRPr lang="fr-FR" dirty="0"/>
          </a:p>
        </p:txBody>
      </p:sp>
      <p:sp>
        <p:nvSpPr>
          <p:cNvPr id="3" name="Sous-titre 2"/>
          <p:cNvSpPr>
            <a:spLocks noGrp="1"/>
          </p:cNvSpPr>
          <p:nvPr>
            <p:ph type="subTitle" idx="1"/>
          </p:nvPr>
        </p:nvSpPr>
        <p:spPr>
          <a:xfrm>
            <a:off x="1709530" y="3740728"/>
            <a:ext cx="8767860" cy="1517072"/>
          </a:xfrm>
        </p:spPr>
        <p:txBody>
          <a:bodyPr>
            <a:normAutofit lnSpcReduction="10000"/>
          </a:bodyPr>
          <a:lstStyle/>
          <a:p>
            <a:r>
              <a:rPr lang="en-US" sz="2800" dirty="0">
                <a:latin typeface="Arial Black" panose="020B0A04020102020204" pitchFamily="34" charset="0"/>
                <a:ea typeface="Calibri" panose="020F0502020204030204" pitchFamily="34" charset="0"/>
              </a:rPr>
              <a:t>Report on Information and Communication Technologies (TIC) and </a:t>
            </a:r>
            <a:r>
              <a:rPr lang="en-US" sz="2800" dirty="0" smtClean="0">
                <a:latin typeface="Arial Black" panose="020B0A04020102020204" pitchFamily="34" charset="0"/>
                <a:ea typeface="Calibri" panose="020F0502020204030204" pitchFamily="34" charset="0"/>
              </a:rPr>
              <a:t>Related Tools</a:t>
            </a:r>
          </a:p>
          <a:p>
            <a:pPr algn="r"/>
            <a:r>
              <a:rPr lang="fr-FR" sz="1200" dirty="0" smtClean="0">
                <a:latin typeface="Arial Rounded MT Bold" panose="020F0704030504030204" pitchFamily="34" charset="0"/>
                <a:cs typeface="Arial" panose="020B0604020202020204" pitchFamily="34" charset="0"/>
              </a:rPr>
              <a:t>GROUP 83</a:t>
            </a:r>
          </a:p>
          <a:p>
            <a:pPr algn="r"/>
            <a:r>
              <a:rPr lang="fr-FR" sz="1200" dirty="0" smtClean="0">
                <a:latin typeface="Arial Rounded MT Bold" panose="020F0704030504030204" pitchFamily="34" charset="0"/>
                <a:cs typeface="Arial" panose="020B0604020202020204" pitchFamily="34" charset="0"/>
              </a:rPr>
              <a:t>01,01,2024</a:t>
            </a:r>
            <a:endParaRPr lang="fr-FR" sz="12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6539269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609600"/>
            <a:ext cx="9875520" cy="884464"/>
          </a:xfrm>
        </p:spPr>
        <p:txBody>
          <a:bodyPr>
            <a:normAutofit/>
          </a:bodyPr>
          <a:lstStyle/>
          <a:p>
            <a:pPr marL="742950" lvl="1" indent="-285750">
              <a:lnSpc>
                <a:spcPct val="115000"/>
              </a:lnSpc>
              <a:spcBef>
                <a:spcPts val="1500"/>
              </a:spcBef>
              <a:spcAft>
                <a:spcPts val="1500"/>
              </a:spcAft>
            </a:pPr>
            <a:r>
              <a:rPr lang="fr-FR" sz="1600" b="1" dirty="0" err="1" smtClean="0">
                <a:solidFill>
                  <a:schemeClr val="accent1"/>
                </a:solidFill>
                <a:effectLst/>
                <a:latin typeface="Segoe UI" panose="020B0502040204020203" pitchFamily="34" charset="0"/>
                <a:ea typeface="Times New Roman" panose="02020603050405020304" pitchFamily="18" charset="0"/>
                <a:cs typeface="Arial" panose="020B0604020202020204" pitchFamily="34" charset="0"/>
              </a:rPr>
              <a:t>Comparison</a:t>
            </a:r>
            <a:r>
              <a:rPr lang="fr-FR" sz="1600" b="1" dirty="0" smtClean="0">
                <a:solidFill>
                  <a:schemeClr val="accent1"/>
                </a:solidFill>
                <a:effectLst/>
                <a:latin typeface="Segoe UI" panose="020B0502040204020203" pitchFamily="34" charset="0"/>
                <a:ea typeface="Times New Roman" panose="02020603050405020304" pitchFamily="18" charset="0"/>
                <a:cs typeface="Arial" panose="020B0604020202020204" pitchFamily="34" charset="0"/>
              </a:rPr>
              <a:t> Table </a:t>
            </a:r>
            <a:r>
              <a:rPr lang="fr-FR" sz="1600" b="1" dirty="0" err="1" smtClean="0">
                <a:solidFill>
                  <a:schemeClr val="accent1"/>
                </a:solidFill>
                <a:effectLst/>
                <a:latin typeface="Segoe UI" panose="020B0502040204020203" pitchFamily="34" charset="0"/>
                <a:ea typeface="Times New Roman" panose="02020603050405020304" pitchFamily="18" charset="0"/>
                <a:cs typeface="Arial" panose="020B0604020202020204" pitchFamily="34" charset="0"/>
              </a:rPr>
              <a:t>between</a:t>
            </a:r>
            <a:r>
              <a:rPr lang="fr-FR" sz="1600" b="1" dirty="0" smtClean="0">
                <a:solidFill>
                  <a:schemeClr val="accent1"/>
                </a:solidFill>
                <a:effectLst/>
                <a:latin typeface="Segoe UI" panose="020B0502040204020203" pitchFamily="34" charset="0"/>
                <a:ea typeface="Times New Roman" panose="02020603050405020304" pitchFamily="18" charset="0"/>
                <a:cs typeface="Arial" panose="020B0604020202020204" pitchFamily="34" charset="0"/>
              </a:rPr>
              <a:t> Git and GitHub :</a:t>
            </a:r>
            <a:endParaRPr lang="fr-FR" sz="1600" b="1" dirty="0">
              <a:solidFill>
                <a:schemeClr val="accent1"/>
              </a:solidFill>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21491945"/>
              </p:ext>
            </p:extLst>
          </p:nvPr>
        </p:nvGraphicFramePr>
        <p:xfrm>
          <a:off x="1143000" y="1396537"/>
          <a:ext cx="9872664" cy="3285474"/>
        </p:xfrm>
        <a:graphic>
          <a:graphicData uri="http://schemas.openxmlformats.org/drawingml/2006/table">
            <a:tbl>
              <a:tblPr firstRow="1" bandRow="1">
                <a:tableStyleId>{5C22544A-7EE6-4342-B048-85BDC9FD1C3A}</a:tableStyleId>
              </a:tblPr>
              <a:tblGrid>
                <a:gridCol w="3290888">
                  <a:extLst>
                    <a:ext uri="{9D8B030D-6E8A-4147-A177-3AD203B41FA5}">
                      <a16:colId xmlns:a16="http://schemas.microsoft.com/office/drawing/2014/main" val="2536639840"/>
                    </a:ext>
                  </a:extLst>
                </a:gridCol>
                <a:gridCol w="3290888">
                  <a:extLst>
                    <a:ext uri="{9D8B030D-6E8A-4147-A177-3AD203B41FA5}">
                      <a16:colId xmlns:a16="http://schemas.microsoft.com/office/drawing/2014/main" val="3108854392"/>
                    </a:ext>
                  </a:extLst>
                </a:gridCol>
                <a:gridCol w="3290888">
                  <a:extLst>
                    <a:ext uri="{9D8B030D-6E8A-4147-A177-3AD203B41FA5}">
                      <a16:colId xmlns:a16="http://schemas.microsoft.com/office/drawing/2014/main" val="2727831579"/>
                    </a:ext>
                  </a:extLst>
                </a:gridCol>
              </a:tblGrid>
              <a:tr h="435497">
                <a:tc>
                  <a:txBody>
                    <a:bodyPr/>
                    <a:lstStyle/>
                    <a:p>
                      <a:pPr algn="ctr"/>
                      <a:r>
                        <a:rPr lang="fr-FR" sz="1800" dirty="0" err="1" smtClean="0"/>
                        <a:t>Feature</a:t>
                      </a:r>
                      <a:r>
                        <a:rPr lang="fr-FR" sz="1800" dirty="0" smtClean="0"/>
                        <a:t> </a:t>
                      </a:r>
                      <a:endParaRPr lang="fr-FR" sz="1800" dirty="0"/>
                    </a:p>
                  </a:txBody>
                  <a:tcPr/>
                </a:tc>
                <a:tc>
                  <a:txBody>
                    <a:bodyPr/>
                    <a:lstStyle/>
                    <a:p>
                      <a:pPr algn="ctr"/>
                      <a:r>
                        <a:rPr lang="fr-FR" sz="1800" dirty="0" smtClean="0"/>
                        <a:t>Git</a:t>
                      </a:r>
                      <a:endParaRPr lang="fr-FR" sz="1800" dirty="0"/>
                    </a:p>
                  </a:txBody>
                  <a:tcPr/>
                </a:tc>
                <a:tc>
                  <a:txBody>
                    <a:bodyPr/>
                    <a:lstStyle/>
                    <a:p>
                      <a:pPr algn="ctr"/>
                      <a:r>
                        <a:rPr lang="fr-FR" sz="1800" dirty="0" smtClean="0"/>
                        <a:t>GitHub</a:t>
                      </a:r>
                      <a:endParaRPr lang="fr-FR" sz="1800" dirty="0"/>
                    </a:p>
                  </a:txBody>
                  <a:tcPr/>
                </a:tc>
                <a:extLst>
                  <a:ext uri="{0D108BD9-81ED-4DB2-BD59-A6C34878D82A}">
                    <a16:rowId xmlns:a16="http://schemas.microsoft.com/office/drawing/2014/main" val="2624190476"/>
                  </a:ext>
                </a:extLst>
              </a:tr>
              <a:tr h="435497">
                <a:tc>
                  <a:txBody>
                    <a:bodyPr/>
                    <a:lstStyle/>
                    <a:p>
                      <a:pPr algn="ctr"/>
                      <a:r>
                        <a:rPr lang="fr-FR" sz="1800" dirty="0" smtClean="0"/>
                        <a:t>Type</a:t>
                      </a:r>
                      <a:endParaRPr lang="fr-FR" sz="1800" dirty="0"/>
                    </a:p>
                  </a:txBody>
                  <a:tcPr/>
                </a:tc>
                <a:tc>
                  <a:txBody>
                    <a:bodyPr/>
                    <a:lstStyle/>
                    <a:p>
                      <a:pPr algn="ctr"/>
                      <a:r>
                        <a:rPr lang="fr-FR" sz="1800" dirty="0" smtClean="0"/>
                        <a:t>Version Control</a:t>
                      </a:r>
                      <a:r>
                        <a:rPr lang="fr-FR" sz="1800" baseline="0" dirty="0" smtClean="0"/>
                        <a:t> System (VCS)</a:t>
                      </a:r>
                      <a:endParaRPr lang="fr-FR" sz="1800" dirty="0"/>
                    </a:p>
                  </a:txBody>
                  <a:tcPr/>
                </a:tc>
                <a:tc>
                  <a:txBody>
                    <a:bodyPr/>
                    <a:lstStyle/>
                    <a:p>
                      <a:pPr algn="ctr"/>
                      <a:r>
                        <a:rPr lang="fr-FR" sz="1800" dirty="0" smtClean="0"/>
                        <a:t>Git</a:t>
                      </a:r>
                      <a:r>
                        <a:rPr lang="fr-FR" sz="1800" baseline="0" dirty="0" smtClean="0"/>
                        <a:t> </a:t>
                      </a:r>
                      <a:r>
                        <a:rPr lang="fr-FR" sz="1800" baseline="0" dirty="0" err="1" smtClean="0"/>
                        <a:t>repository</a:t>
                      </a:r>
                      <a:r>
                        <a:rPr lang="fr-FR" sz="1800" baseline="0" dirty="0" smtClean="0"/>
                        <a:t> </a:t>
                      </a:r>
                      <a:r>
                        <a:rPr lang="fr-FR" sz="1800" baseline="0" dirty="0" err="1" smtClean="0"/>
                        <a:t>hosting</a:t>
                      </a:r>
                      <a:r>
                        <a:rPr lang="fr-FR" sz="1800" baseline="0" dirty="0" smtClean="0"/>
                        <a:t> service</a:t>
                      </a:r>
                      <a:endParaRPr lang="fr-FR" sz="1800" dirty="0"/>
                    </a:p>
                  </a:txBody>
                  <a:tcPr/>
                </a:tc>
                <a:extLst>
                  <a:ext uri="{0D108BD9-81ED-4DB2-BD59-A6C34878D82A}">
                    <a16:rowId xmlns:a16="http://schemas.microsoft.com/office/drawing/2014/main" val="2992289279"/>
                  </a:ext>
                </a:extLst>
              </a:tr>
              <a:tr h="659661">
                <a:tc>
                  <a:txBody>
                    <a:bodyPr/>
                    <a:lstStyle/>
                    <a:p>
                      <a:pPr algn="ctr"/>
                      <a:r>
                        <a:rPr lang="fr-FR" sz="1800" dirty="0" smtClean="0"/>
                        <a:t>Usage</a:t>
                      </a:r>
                      <a:endParaRPr lang="fr-FR" sz="1800" dirty="0"/>
                    </a:p>
                  </a:txBody>
                  <a:tcPr/>
                </a:tc>
                <a:tc>
                  <a:txBody>
                    <a:bodyPr/>
                    <a:lstStyle/>
                    <a:p>
                      <a:pPr algn="ctr"/>
                      <a:r>
                        <a:rPr lang="fr-FR" sz="1800" dirty="0" smtClean="0"/>
                        <a:t>Local</a:t>
                      </a:r>
                      <a:r>
                        <a:rPr lang="fr-FR" sz="1800" baseline="0" dirty="0" smtClean="0"/>
                        <a:t> and </a:t>
                      </a:r>
                      <a:r>
                        <a:rPr lang="fr-FR" sz="1800" baseline="0" dirty="0" err="1" smtClean="0"/>
                        <a:t>collaboratibe</a:t>
                      </a:r>
                      <a:r>
                        <a:rPr lang="fr-FR" sz="1800" baseline="0" dirty="0" smtClean="0"/>
                        <a:t>   </a:t>
                      </a:r>
                      <a:r>
                        <a:rPr lang="fr-FR" sz="1800" baseline="0" dirty="0" err="1" smtClean="0"/>
                        <a:t>developement</a:t>
                      </a:r>
                      <a:endParaRPr lang="fr-FR" sz="1800" dirty="0"/>
                    </a:p>
                  </a:txBody>
                  <a:tcPr/>
                </a:tc>
                <a:tc>
                  <a:txBody>
                    <a:bodyPr/>
                    <a:lstStyle/>
                    <a:p>
                      <a:pPr algn="ctr"/>
                      <a:r>
                        <a:rPr lang="fr-FR" sz="1800" dirty="0" smtClean="0"/>
                        <a:t>Collaborative </a:t>
                      </a:r>
                      <a:r>
                        <a:rPr lang="fr-FR" sz="1800" dirty="0" err="1" smtClean="0"/>
                        <a:t>develepment</a:t>
                      </a:r>
                      <a:r>
                        <a:rPr lang="fr-FR" sz="1800" baseline="0" dirty="0" smtClean="0"/>
                        <a:t> </a:t>
                      </a:r>
                      <a:r>
                        <a:rPr lang="fr-FR" sz="1800" baseline="0" dirty="0" err="1" smtClean="0"/>
                        <a:t>platform</a:t>
                      </a:r>
                      <a:endParaRPr lang="fr-FR" sz="1800" dirty="0"/>
                    </a:p>
                  </a:txBody>
                  <a:tcPr/>
                </a:tc>
                <a:extLst>
                  <a:ext uri="{0D108BD9-81ED-4DB2-BD59-A6C34878D82A}">
                    <a16:rowId xmlns:a16="http://schemas.microsoft.com/office/drawing/2014/main" val="4273156679"/>
                  </a:ext>
                </a:extLst>
              </a:tr>
              <a:tr h="659661">
                <a:tc>
                  <a:txBody>
                    <a:bodyPr/>
                    <a:lstStyle/>
                    <a:p>
                      <a:pPr algn="ctr"/>
                      <a:r>
                        <a:rPr lang="fr-FR" sz="1800" b="0" dirty="0" err="1" smtClean="0">
                          <a:solidFill>
                            <a:srgbClr val="374151"/>
                          </a:solidFill>
                          <a:effectLst/>
                          <a:latin typeface="Arial" panose="020B0604020202020204" pitchFamily="34" charset="0"/>
                        </a:rPr>
                        <a:t>Repository</a:t>
                      </a:r>
                      <a:r>
                        <a:rPr lang="fr-FR" sz="1800" b="0" baseline="0" dirty="0" smtClean="0">
                          <a:solidFill>
                            <a:srgbClr val="374151"/>
                          </a:solidFill>
                          <a:effectLst/>
                          <a:latin typeface="Arial" panose="020B0604020202020204" pitchFamily="34" charset="0"/>
                        </a:rPr>
                        <a:t> </a:t>
                      </a:r>
                      <a:r>
                        <a:rPr lang="fr-FR" sz="1800" b="0" baseline="0" dirty="0" err="1" smtClean="0">
                          <a:solidFill>
                            <a:srgbClr val="374151"/>
                          </a:solidFill>
                          <a:effectLst/>
                          <a:latin typeface="Arial" panose="020B0604020202020204" pitchFamily="34" charset="0"/>
                        </a:rPr>
                        <a:t>Hosting</a:t>
                      </a:r>
                      <a:endParaRPr lang="fr-FR" sz="1800" b="0" dirty="0"/>
                    </a:p>
                  </a:txBody>
                  <a:tcPr/>
                </a:tc>
                <a:tc>
                  <a:txBody>
                    <a:bodyPr/>
                    <a:lstStyle/>
                    <a:p>
                      <a:pPr algn="ctr"/>
                      <a:r>
                        <a:rPr lang="fr-FR" sz="1800" dirty="0" smtClean="0"/>
                        <a:t>Local and self- </a:t>
                      </a:r>
                      <a:r>
                        <a:rPr lang="fr-FR" sz="1800" dirty="0" err="1" smtClean="0"/>
                        <a:t>hosted</a:t>
                      </a:r>
                      <a:r>
                        <a:rPr lang="fr-FR" sz="1800" dirty="0" smtClean="0"/>
                        <a:t>   </a:t>
                      </a:r>
                      <a:r>
                        <a:rPr lang="fr-FR" sz="1800" dirty="0" err="1" smtClean="0"/>
                        <a:t>repositories</a:t>
                      </a:r>
                      <a:endParaRPr lang="fr-FR" sz="1800" dirty="0"/>
                    </a:p>
                  </a:txBody>
                  <a:tcPr/>
                </a:tc>
                <a:tc>
                  <a:txBody>
                    <a:bodyPr/>
                    <a:lstStyle/>
                    <a:p>
                      <a:pPr algn="ctr"/>
                      <a:r>
                        <a:rPr lang="fr-FR" sz="1800" dirty="0" smtClean="0"/>
                        <a:t>Cloud-</a:t>
                      </a:r>
                      <a:r>
                        <a:rPr lang="fr-FR" sz="1800" dirty="0" err="1" smtClean="0"/>
                        <a:t>based</a:t>
                      </a:r>
                      <a:r>
                        <a:rPr lang="fr-FR" sz="1800" dirty="0" smtClean="0"/>
                        <a:t> </a:t>
                      </a:r>
                      <a:r>
                        <a:rPr lang="fr-FR" sz="1800" dirty="0" err="1" smtClean="0"/>
                        <a:t>hosting</a:t>
                      </a:r>
                      <a:r>
                        <a:rPr lang="fr-FR" sz="1800" dirty="0" smtClean="0"/>
                        <a:t> on GitHub</a:t>
                      </a:r>
                      <a:endParaRPr lang="fr-FR" sz="1800" dirty="0"/>
                    </a:p>
                  </a:txBody>
                  <a:tcPr/>
                </a:tc>
                <a:extLst>
                  <a:ext uri="{0D108BD9-81ED-4DB2-BD59-A6C34878D82A}">
                    <a16:rowId xmlns:a16="http://schemas.microsoft.com/office/drawing/2014/main" val="3001619672"/>
                  </a:ext>
                </a:extLst>
              </a:tr>
              <a:tr h="659661">
                <a:tc>
                  <a:txBody>
                    <a:bodyPr/>
                    <a:lstStyle/>
                    <a:p>
                      <a:pPr algn="ctr"/>
                      <a:r>
                        <a:rPr lang="fr-FR" sz="1800" dirty="0" smtClean="0"/>
                        <a:t>Collaboration Tools</a:t>
                      </a:r>
                      <a:endParaRPr lang="fr-FR" sz="1800" dirty="0"/>
                    </a:p>
                  </a:txBody>
                  <a:tcPr/>
                </a:tc>
                <a:tc>
                  <a:txBody>
                    <a:bodyPr/>
                    <a:lstStyle/>
                    <a:p>
                      <a:pPr algn="ctr"/>
                      <a:r>
                        <a:rPr lang="fr-FR" sz="1800" dirty="0" smtClean="0"/>
                        <a:t>Limited ( </a:t>
                      </a:r>
                      <a:r>
                        <a:rPr lang="fr-FR" sz="1800" dirty="0" err="1" smtClean="0"/>
                        <a:t>depends</a:t>
                      </a:r>
                      <a:r>
                        <a:rPr lang="fr-FR" sz="1800" dirty="0" smtClean="0"/>
                        <a:t> on </a:t>
                      </a:r>
                      <a:r>
                        <a:rPr lang="fr-FR" sz="1800" dirty="0" err="1" smtClean="0"/>
                        <a:t>external</a:t>
                      </a:r>
                      <a:r>
                        <a:rPr lang="fr-FR" sz="1800" baseline="0" dirty="0" smtClean="0"/>
                        <a:t>  </a:t>
                      </a:r>
                      <a:r>
                        <a:rPr lang="fr-FR" sz="1800" baseline="0" dirty="0" err="1" smtClean="0"/>
                        <a:t>tools</a:t>
                      </a:r>
                      <a:r>
                        <a:rPr lang="fr-FR" sz="1800" baseline="0" dirty="0" smtClean="0"/>
                        <a:t>)</a:t>
                      </a:r>
                      <a:endParaRPr lang="fr-FR" sz="1800" dirty="0"/>
                    </a:p>
                  </a:txBody>
                  <a:tcPr/>
                </a:tc>
                <a:tc>
                  <a:txBody>
                    <a:bodyPr/>
                    <a:lstStyle/>
                    <a:p>
                      <a:pPr algn="ctr"/>
                      <a:r>
                        <a:rPr lang="fr-FR" sz="1800" dirty="0" smtClean="0"/>
                        <a:t>Issues ,pull </a:t>
                      </a:r>
                      <a:r>
                        <a:rPr lang="fr-FR" sz="1800" dirty="0" err="1" smtClean="0"/>
                        <a:t>requests</a:t>
                      </a:r>
                      <a:r>
                        <a:rPr lang="fr-FR" sz="1800" dirty="0" smtClean="0"/>
                        <a:t> , discussions</a:t>
                      </a:r>
                      <a:endParaRPr lang="fr-FR" sz="1800" dirty="0"/>
                    </a:p>
                  </a:txBody>
                  <a:tcPr/>
                </a:tc>
                <a:extLst>
                  <a:ext uri="{0D108BD9-81ED-4DB2-BD59-A6C34878D82A}">
                    <a16:rowId xmlns:a16="http://schemas.microsoft.com/office/drawing/2014/main" val="2329598864"/>
                  </a:ext>
                </a:extLst>
              </a:tr>
              <a:tr h="435497">
                <a:tc>
                  <a:txBody>
                    <a:bodyPr/>
                    <a:lstStyle/>
                    <a:p>
                      <a:pPr algn="ctr"/>
                      <a:r>
                        <a:rPr lang="fr-FR" sz="1800" dirty="0" err="1" smtClean="0"/>
                        <a:t>Graphical</a:t>
                      </a:r>
                      <a:r>
                        <a:rPr lang="fr-FR" sz="1800" dirty="0" smtClean="0"/>
                        <a:t> Interface</a:t>
                      </a:r>
                      <a:endParaRPr lang="fr-FR" sz="1800" dirty="0"/>
                    </a:p>
                  </a:txBody>
                  <a:tcPr/>
                </a:tc>
                <a:tc>
                  <a:txBody>
                    <a:bodyPr/>
                    <a:lstStyle/>
                    <a:p>
                      <a:pPr algn="ctr"/>
                      <a:r>
                        <a:rPr lang="fr-FR" sz="1800" dirty="0" smtClean="0"/>
                        <a:t>Command-line</a:t>
                      </a:r>
                      <a:r>
                        <a:rPr lang="fr-FR" sz="1800" baseline="0" dirty="0" smtClean="0"/>
                        <a:t> interface</a:t>
                      </a:r>
                      <a:endParaRPr lang="fr-FR" sz="1800" dirty="0"/>
                    </a:p>
                  </a:txBody>
                  <a:tcPr/>
                </a:tc>
                <a:tc>
                  <a:txBody>
                    <a:bodyPr/>
                    <a:lstStyle/>
                    <a:p>
                      <a:pPr algn="ctr"/>
                      <a:r>
                        <a:rPr lang="fr-FR" sz="1800" dirty="0" smtClean="0"/>
                        <a:t>Web-</a:t>
                      </a:r>
                      <a:r>
                        <a:rPr lang="fr-FR" sz="1800" dirty="0" err="1" smtClean="0"/>
                        <a:t>based</a:t>
                      </a:r>
                      <a:r>
                        <a:rPr lang="fr-FR" sz="1800" dirty="0" smtClean="0"/>
                        <a:t> </a:t>
                      </a:r>
                      <a:r>
                        <a:rPr lang="fr-FR" sz="1800" dirty="0" err="1" smtClean="0"/>
                        <a:t>graphical</a:t>
                      </a:r>
                      <a:r>
                        <a:rPr lang="fr-FR" sz="1800" dirty="0" smtClean="0"/>
                        <a:t> interface</a:t>
                      </a:r>
                      <a:endParaRPr lang="fr-FR" sz="1800" dirty="0"/>
                    </a:p>
                  </a:txBody>
                  <a:tcPr/>
                </a:tc>
                <a:extLst>
                  <a:ext uri="{0D108BD9-81ED-4DB2-BD59-A6C34878D82A}">
                    <a16:rowId xmlns:a16="http://schemas.microsoft.com/office/drawing/2014/main" val="1103893475"/>
                  </a:ext>
                </a:extLst>
              </a:tr>
            </a:tbl>
          </a:graphicData>
        </a:graphic>
      </p:graphicFrame>
      <p:pic>
        <p:nvPicPr>
          <p:cNvPr id="5" name="Image 4" descr="How to Use Git and GitHub – Version Control Basics for Beginners"/>
          <p:cNvPicPr/>
          <p:nvPr/>
        </p:nvPicPr>
        <p:blipFill>
          <a:blip r:embed="rId2" cstate="print"/>
          <a:srcRect/>
          <a:stretch>
            <a:fillRect/>
          </a:stretch>
        </p:blipFill>
        <p:spPr bwMode="auto">
          <a:xfrm>
            <a:off x="3967843" y="4714272"/>
            <a:ext cx="3262540" cy="1704400"/>
          </a:xfrm>
          <a:prstGeom prst="rect">
            <a:avLst/>
          </a:prstGeom>
          <a:noFill/>
          <a:ln w="9525">
            <a:noFill/>
            <a:miter lim="800000"/>
            <a:headEnd/>
            <a:tailEnd/>
          </a:ln>
        </p:spPr>
      </p:pic>
    </p:spTree>
    <p:extLst>
      <p:ext uri="{BB962C8B-B14F-4D97-AF65-F5344CB8AC3E}">
        <p14:creationId xmlns:p14="http://schemas.microsoft.com/office/powerpoint/2010/main" val="1745143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latin typeface="Arial" panose="020B0604020202020204" pitchFamily="34" charset="0"/>
                <a:cs typeface="Arial" panose="020B0604020202020204" pitchFamily="34" charset="0"/>
              </a:rPr>
              <a:t>6) Conclusion :</a:t>
            </a:r>
            <a:endParaRPr lang="fr-FR" sz="28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1143000" y="1794681"/>
            <a:ext cx="9872871" cy="4301319"/>
          </a:xfrm>
        </p:spPr>
        <p:txBody>
          <a:bodyPr>
            <a:normAutofit/>
          </a:bodyPr>
          <a:lstStyle/>
          <a:p>
            <a:pPr>
              <a:lnSpc>
                <a:spcPct val="150000"/>
              </a:lnSpc>
              <a:spcBef>
                <a:spcPts val="1500"/>
              </a:spcBef>
              <a:spcAft>
                <a:spcPts val="1500"/>
              </a:spcAft>
            </a:pPr>
            <a:r>
              <a:rPr lang="en-US" sz="1400" dirty="0">
                <a:latin typeface="Arial" panose="020B0604020202020204" pitchFamily="34" charset="0"/>
                <a:ea typeface="Times New Roman" panose="02020603050405020304" pitchFamily="18" charset="0"/>
              </a:rPr>
              <a:t>In conclusion, the realm of Information and Communication Technologies (TIC) stands as a cornerstone in our interconnected world, influencing diverse sectors and shaping the way we </a:t>
            </a:r>
            <a:r>
              <a:rPr lang="en-US" sz="1400" dirty="0" smtClean="0">
                <a:latin typeface="Arial" panose="020B0604020202020204" pitchFamily="34" charset="0"/>
                <a:ea typeface="Times New Roman" panose="02020603050405020304" pitchFamily="18" charset="0"/>
              </a:rPr>
              <a:t>communicate. </a:t>
            </a:r>
            <a:r>
              <a:rPr lang="en-US" sz="1400" dirty="0">
                <a:latin typeface="Arial" panose="020B0604020202020204" pitchFamily="34" charset="0"/>
                <a:ea typeface="Times New Roman" panose="02020603050405020304" pitchFamily="18" charset="0"/>
              </a:rPr>
              <a:t>Through the exploration of key components such as Google Services, Microsoft Tools, and </a:t>
            </a:r>
            <a:r>
              <a:rPr lang="en-US" sz="1400" dirty="0" err="1">
                <a:latin typeface="Arial" panose="020B0604020202020204" pitchFamily="34" charset="0"/>
                <a:ea typeface="Times New Roman" panose="02020603050405020304" pitchFamily="18" charset="0"/>
              </a:rPr>
              <a:t>Git</a:t>
            </a:r>
            <a:r>
              <a:rPr lang="en-US" sz="1400" dirty="0">
                <a:latin typeface="Arial" panose="020B0604020202020204" pitchFamily="34" charset="0"/>
                <a:ea typeface="Times New Roman" panose="02020603050405020304" pitchFamily="18" charset="0"/>
              </a:rPr>
              <a:t>/GitHub, it becomes evident that </a:t>
            </a:r>
            <a:r>
              <a:rPr lang="en-US" sz="1400" dirty="0" smtClean="0">
                <a:latin typeface="Arial" panose="020B0604020202020204" pitchFamily="34" charset="0"/>
                <a:ea typeface="Times New Roman" panose="02020603050405020304" pitchFamily="18" charset="0"/>
              </a:rPr>
              <a:t>TIC </a:t>
            </a:r>
            <a:r>
              <a:rPr lang="en-US" sz="1400" dirty="0">
                <a:latin typeface="Arial" panose="020B0604020202020204" pitchFamily="34" charset="0"/>
                <a:ea typeface="Times New Roman" panose="02020603050405020304" pitchFamily="18" charset="0"/>
              </a:rPr>
              <a:t>fosters innovation and global </a:t>
            </a:r>
            <a:r>
              <a:rPr lang="en-US" sz="1400" dirty="0" smtClean="0">
                <a:latin typeface="Arial" panose="020B0604020202020204" pitchFamily="34" charset="0"/>
                <a:ea typeface="Times New Roman" panose="02020603050405020304" pitchFamily="18" charset="0"/>
              </a:rPr>
              <a:t>connectivity.</a:t>
            </a:r>
            <a:endParaRPr lang="fr-FR" sz="1400" dirty="0">
              <a:latin typeface="Times New Roman" panose="02020603050405020304" pitchFamily="18" charset="0"/>
              <a:ea typeface="Times New Roman" panose="02020603050405020304" pitchFamily="18" charset="0"/>
            </a:endParaRPr>
          </a:p>
          <a:p>
            <a:pPr>
              <a:lnSpc>
                <a:spcPct val="150000"/>
              </a:lnSpc>
              <a:spcBef>
                <a:spcPts val="1500"/>
              </a:spcBef>
              <a:spcAft>
                <a:spcPts val="1500"/>
              </a:spcAft>
            </a:pPr>
            <a:r>
              <a:rPr lang="en-US" sz="1400" dirty="0" smtClean="0">
                <a:latin typeface="Arial" panose="020B0604020202020204" pitchFamily="34" charset="0"/>
                <a:ea typeface="Times New Roman" panose="02020603050405020304" pitchFamily="18" charset="0"/>
              </a:rPr>
              <a:t>As </a:t>
            </a:r>
            <a:r>
              <a:rPr lang="en-US" sz="1400" dirty="0">
                <a:latin typeface="Arial" panose="020B0604020202020204" pitchFamily="34" charset="0"/>
                <a:ea typeface="Times New Roman" panose="02020603050405020304" pitchFamily="18" charset="0"/>
              </a:rPr>
              <a:t>technology continues to evolve, TIC plays a pivotal role in driving progress. </a:t>
            </a:r>
            <a:endParaRPr lang="fr-FR" sz="1400" dirty="0">
              <a:latin typeface="Times New Roman" panose="02020603050405020304" pitchFamily="18" charset="0"/>
              <a:ea typeface="Times New Roman" panose="02020603050405020304" pitchFamily="18" charset="0"/>
            </a:endParaRPr>
          </a:p>
          <a:p>
            <a:pPr>
              <a:lnSpc>
                <a:spcPct val="150000"/>
              </a:lnSpc>
              <a:spcBef>
                <a:spcPts val="1500"/>
              </a:spcBef>
              <a:spcAft>
                <a:spcPts val="1500"/>
              </a:spcAft>
            </a:pPr>
            <a:r>
              <a:rPr lang="en-US" sz="1400" dirty="0">
                <a:latin typeface="Arial" panose="020B0604020202020204" pitchFamily="34" charset="0"/>
                <a:ea typeface="Times New Roman" panose="02020603050405020304" pitchFamily="18" charset="0"/>
              </a:rPr>
              <a:t>However, challenges such as data security, privacy concerns, and the digital divide remind us of the need for responsible and inclusive technology deployment</a:t>
            </a:r>
            <a:r>
              <a:rPr lang="en-US" sz="1400" dirty="0" smtClean="0">
                <a:latin typeface="Arial" panose="020B0604020202020204" pitchFamily="34" charset="0"/>
                <a:ea typeface="Times New Roman" panose="02020603050405020304" pitchFamily="18" charset="0"/>
              </a:rPr>
              <a:t>.</a:t>
            </a:r>
            <a:endParaRPr lang="fr-FR" sz="1400" dirty="0">
              <a:latin typeface="Times New Roman" panose="02020603050405020304" pitchFamily="18" charset="0"/>
              <a:ea typeface="Times New Roman" panose="02020603050405020304" pitchFamily="18" charset="0"/>
            </a:endParaRPr>
          </a:p>
          <a:p>
            <a:pPr>
              <a:lnSpc>
                <a:spcPct val="150000"/>
              </a:lnSpc>
              <a:spcBef>
                <a:spcPts val="1500"/>
              </a:spcBef>
              <a:spcAft>
                <a:spcPts val="1500"/>
              </a:spcAft>
            </a:pPr>
            <a:r>
              <a:rPr lang="en-US" sz="1400" dirty="0">
                <a:latin typeface="Arial" panose="020B0604020202020204" pitchFamily="34" charset="0"/>
                <a:ea typeface="Times New Roman" panose="02020603050405020304" pitchFamily="18" charset="0"/>
              </a:rPr>
              <a:t>In essence, TIC has become an integral part of our daily lives, influencing the way we work, learn, and interact. </a:t>
            </a:r>
            <a:endParaRPr lang="fr-FR" sz="1400" dirty="0">
              <a:latin typeface="Times New Roman" panose="02020603050405020304" pitchFamily="18" charset="0"/>
              <a:ea typeface="Times New Roman" panose="02020603050405020304" pitchFamily="18" charset="0"/>
            </a:endParaRPr>
          </a:p>
          <a:p>
            <a:pPr>
              <a:lnSpc>
                <a:spcPct val="150000"/>
              </a:lnSpc>
            </a:pPr>
            <a:endParaRPr lang="fr-FR" sz="1400" dirty="0"/>
          </a:p>
        </p:txBody>
      </p:sp>
    </p:spTree>
    <p:extLst>
      <p:ext uri="{BB962C8B-B14F-4D97-AF65-F5344CB8AC3E}">
        <p14:creationId xmlns:p14="http://schemas.microsoft.com/office/powerpoint/2010/main" val="1516016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5336771"/>
            <a:ext cx="9875520" cy="731520"/>
          </a:xfrm>
        </p:spPr>
        <p:txBody>
          <a:bodyPr>
            <a:normAutofit/>
          </a:bodyPr>
          <a:lstStyle/>
          <a:p>
            <a:pPr algn="r"/>
            <a:r>
              <a:rPr lang="fr-FR" dirty="0" smtClean="0"/>
              <a:t>The End</a:t>
            </a:r>
            <a:r>
              <a:rPr lang="en-US" dirty="0" smtClean="0">
                <a:latin typeface="Arial" panose="020B0604020202020204" pitchFamily="34" charset="0"/>
                <a:ea typeface="Calibri" panose="020F0502020204030204" pitchFamily="34" charset="0"/>
              </a:rPr>
              <a:t>.</a:t>
            </a:r>
            <a:endParaRPr lang="fr-FR" dirty="0"/>
          </a:p>
        </p:txBody>
      </p:sp>
    </p:spTree>
    <p:extLst>
      <p:ext uri="{BB962C8B-B14F-4D97-AF65-F5344CB8AC3E}">
        <p14:creationId xmlns:p14="http://schemas.microsoft.com/office/powerpoint/2010/main" val="279663524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7308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a:xfrm>
            <a:off x="1143000" y="2068945"/>
            <a:ext cx="9872871" cy="4027055"/>
          </a:xfrm>
        </p:spPr>
        <p:txBody>
          <a:bodyPr/>
          <a:lstStyle/>
          <a:p>
            <a:pPr marL="502920" indent="-457200">
              <a:buFont typeface="+mj-lt"/>
              <a:buAutoNum type="arabicPeriod"/>
            </a:pPr>
            <a:r>
              <a:rPr lang="en-US" sz="2400" dirty="0" smtClean="0">
                <a:latin typeface="Arial" panose="020B0604020202020204" pitchFamily="34" charset="0"/>
                <a:ea typeface="Calibri" panose="020F0502020204030204" pitchFamily="34" charset="0"/>
              </a:rPr>
              <a:t>Introduction</a:t>
            </a:r>
          </a:p>
          <a:p>
            <a:pPr marL="502920" indent="-457200">
              <a:buFont typeface="+mj-lt"/>
              <a:buAutoNum type="arabicPeriod"/>
            </a:pPr>
            <a:r>
              <a:rPr lang="en-US" sz="2400" dirty="0">
                <a:latin typeface="Arial" panose="020B0604020202020204" pitchFamily="34" charset="0"/>
                <a:ea typeface="Calibri" panose="020F0502020204030204" pitchFamily="34" charset="0"/>
              </a:rPr>
              <a:t>Information and Communication Technologies (TIC</a:t>
            </a:r>
            <a:r>
              <a:rPr lang="en-US" sz="2400" dirty="0" smtClean="0">
                <a:latin typeface="Arial" panose="020B0604020202020204" pitchFamily="34" charset="0"/>
                <a:ea typeface="Calibri" panose="020F0502020204030204" pitchFamily="34" charset="0"/>
              </a:rPr>
              <a:t>)</a:t>
            </a:r>
            <a:endParaRPr lang="fr-FR" sz="2400" dirty="0">
              <a:latin typeface="Arial" panose="020B0604020202020204" pitchFamily="34" charset="0"/>
              <a:ea typeface="Calibri" panose="020F0502020204030204" pitchFamily="34" charset="0"/>
            </a:endParaRPr>
          </a:p>
          <a:p>
            <a:pPr marL="502920" indent="-457200">
              <a:buFont typeface="+mj-lt"/>
              <a:buAutoNum type="arabicPeriod"/>
            </a:pPr>
            <a:r>
              <a:rPr lang="en-US" sz="2400" dirty="0" smtClean="0">
                <a:latin typeface="Arial" panose="020B0604020202020204" pitchFamily="34" charset="0"/>
                <a:ea typeface="Calibri" panose="020F0502020204030204" pitchFamily="34" charset="0"/>
              </a:rPr>
              <a:t>Google services</a:t>
            </a:r>
          </a:p>
          <a:p>
            <a:pPr marL="502920" indent="-457200">
              <a:buFont typeface="+mj-lt"/>
              <a:buAutoNum type="arabicPeriod"/>
            </a:pPr>
            <a:r>
              <a:rPr lang="en-US" sz="2400" dirty="0" smtClean="0">
                <a:latin typeface="Arial" panose="020B0604020202020204" pitchFamily="34" charset="0"/>
                <a:ea typeface="Calibri" panose="020F0502020204030204" pitchFamily="34" charset="0"/>
              </a:rPr>
              <a:t>Microsoft Tools</a:t>
            </a:r>
          </a:p>
          <a:p>
            <a:pPr marL="502920" indent="-457200">
              <a:buFont typeface="+mj-lt"/>
              <a:buAutoNum type="arabicPeriod"/>
            </a:pPr>
            <a:r>
              <a:rPr lang="en-US" sz="2400" dirty="0" err="1">
                <a:latin typeface="Arial" panose="020B0604020202020204" pitchFamily="34" charset="0"/>
                <a:ea typeface="Calibri" panose="020F0502020204030204" pitchFamily="34" charset="0"/>
              </a:rPr>
              <a:t>Git</a:t>
            </a:r>
            <a:r>
              <a:rPr lang="en-US" sz="2400" dirty="0">
                <a:latin typeface="Arial" panose="020B0604020202020204" pitchFamily="34" charset="0"/>
                <a:ea typeface="Calibri" panose="020F0502020204030204" pitchFamily="34" charset="0"/>
              </a:rPr>
              <a:t> and </a:t>
            </a:r>
            <a:r>
              <a:rPr lang="en-US" sz="2400" dirty="0" err="1" smtClean="0">
                <a:latin typeface="Arial" panose="020B0604020202020204" pitchFamily="34" charset="0"/>
                <a:ea typeface="Calibri" panose="020F0502020204030204" pitchFamily="34" charset="0"/>
              </a:rPr>
              <a:t>Github</a:t>
            </a:r>
            <a:endParaRPr lang="en-US" sz="2400" dirty="0" smtClean="0">
              <a:latin typeface="Arial" panose="020B0604020202020204" pitchFamily="34" charset="0"/>
              <a:ea typeface="Calibri" panose="020F0502020204030204" pitchFamily="34" charset="0"/>
            </a:endParaRPr>
          </a:p>
          <a:p>
            <a:pPr marL="502920" indent="-457200">
              <a:buFont typeface="+mj-lt"/>
              <a:buAutoNum type="arabicPeriod"/>
            </a:pPr>
            <a:r>
              <a:rPr lang="en-US" sz="2400" dirty="0">
                <a:latin typeface="Arial" panose="020B0604020202020204" pitchFamily="34" charset="0"/>
                <a:ea typeface="Calibri" panose="020F0502020204030204" pitchFamily="34" charset="0"/>
              </a:rPr>
              <a:t>Conclusion</a:t>
            </a:r>
            <a:endParaRPr lang="fr-FR" sz="2400" dirty="0" smtClean="0">
              <a:latin typeface="Arial" panose="020B0604020202020204" pitchFamily="34" charset="0"/>
            </a:endParaRPr>
          </a:p>
        </p:txBody>
      </p:sp>
    </p:spTree>
    <p:extLst>
      <p:ext uri="{BB962C8B-B14F-4D97-AF65-F5344CB8AC3E}">
        <p14:creationId xmlns:p14="http://schemas.microsoft.com/office/powerpoint/2010/main" val="578014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609600"/>
            <a:ext cx="9875520" cy="1136073"/>
          </a:xfrm>
        </p:spPr>
        <p:txBody>
          <a:bodyPr>
            <a:normAutofit/>
          </a:bodyPr>
          <a:lstStyle/>
          <a:p>
            <a:r>
              <a:rPr lang="fr-FR" sz="2800" dirty="0" smtClean="0"/>
              <a:t>1) Introduction :</a:t>
            </a:r>
            <a:endParaRPr lang="fr-FR" sz="2800" dirty="0"/>
          </a:p>
        </p:txBody>
      </p:sp>
      <p:sp>
        <p:nvSpPr>
          <p:cNvPr id="3" name="Espace réservé du contenu 2"/>
          <p:cNvSpPr>
            <a:spLocks noGrp="1"/>
          </p:cNvSpPr>
          <p:nvPr>
            <p:ph idx="1"/>
          </p:nvPr>
        </p:nvSpPr>
        <p:spPr>
          <a:xfrm>
            <a:off x="1143000" y="2013045"/>
            <a:ext cx="9872871" cy="2893325"/>
          </a:xfrm>
        </p:spPr>
        <p:txBody>
          <a:bodyPr>
            <a:normAutofit/>
          </a:bodyPr>
          <a:lstStyle/>
          <a:p>
            <a:pPr algn="just">
              <a:lnSpc>
                <a:spcPct val="115000"/>
              </a:lnSpc>
              <a:spcAft>
                <a:spcPts val="1000"/>
              </a:spcAft>
            </a:pPr>
            <a:r>
              <a:rPr lang="en-US" sz="1400" dirty="0" smtClean="0">
                <a:latin typeface="Arial" panose="020B0604020202020204" pitchFamily="34" charset="0"/>
                <a:ea typeface="Calibri" panose="020F0502020204030204" pitchFamily="34" charset="0"/>
              </a:rPr>
              <a:t>   Information </a:t>
            </a:r>
            <a:r>
              <a:rPr lang="en-US" sz="1400" dirty="0">
                <a:latin typeface="Arial" panose="020B0604020202020204" pitchFamily="34" charset="0"/>
                <a:ea typeface="Calibri" panose="020F0502020204030204" pitchFamily="34" charset="0"/>
              </a:rPr>
              <a:t>and Communication Technologies (TIC) represent a dynamic and ever-evolving domain that plays a pivotal role in shaping the contemporary global landscape</a:t>
            </a:r>
            <a:r>
              <a:rPr lang="en-US" sz="1400" dirty="0" smtClean="0">
                <a:latin typeface="Arial" panose="020B0604020202020204" pitchFamily="34" charset="0"/>
                <a:ea typeface="Calibri" panose="020F0502020204030204" pitchFamily="34" charset="0"/>
              </a:rPr>
              <a:t>.</a:t>
            </a:r>
            <a:r>
              <a:rPr lang="en-US" sz="1400" dirty="0" smtClean="0">
                <a:latin typeface="Arial" panose="020B0604020202020204" pitchFamily="34" charset="0"/>
                <a:ea typeface="Calibri" panose="020F0502020204030204" pitchFamily="34" charset="0"/>
                <a:cs typeface="Arial" panose="020B0604020202020204" pitchFamily="34" charset="0"/>
              </a:rPr>
              <a:t> </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1400" dirty="0">
                <a:latin typeface="Arial" panose="020B0604020202020204" pitchFamily="34" charset="0"/>
                <a:ea typeface="Calibri" panose="020F0502020204030204" pitchFamily="34" charset="0"/>
                <a:cs typeface="Arial" panose="020B0604020202020204" pitchFamily="34" charset="0"/>
              </a:rPr>
              <a:t>In essence, TIC is the synergy between computing and telecommunications technologies</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TIC encompasses a spectrum ranging from telecommunications networks, internet technologies, and software applications to hardware devices that enable </a:t>
            </a:r>
            <a:r>
              <a:rPr lang="en-US" sz="1400" dirty="0" smtClean="0">
                <a:latin typeface="Arial" panose="020B0604020202020204" pitchFamily="34" charset="0"/>
                <a:ea typeface="Calibri" panose="020F0502020204030204" pitchFamily="34" charset="0"/>
                <a:cs typeface="Arial" panose="020B0604020202020204" pitchFamily="34" charset="0"/>
              </a:rPr>
              <a:t>connectivity</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1400" dirty="0">
                <a:latin typeface="Arial" panose="020B0604020202020204" pitchFamily="34" charset="0"/>
                <a:ea typeface="Calibri" panose="020F0502020204030204" pitchFamily="34" charset="0"/>
                <a:cs typeface="Arial" panose="020B0604020202020204" pitchFamily="34" charset="0"/>
              </a:rPr>
              <a:t>As we delve deeper into the intricacies of TIC in this report, we will explore key components such as Google services, Microsoft tools, </a:t>
            </a:r>
            <a:r>
              <a:rPr lang="en-US" sz="1400" dirty="0" err="1">
                <a:latin typeface="Arial" panose="020B0604020202020204" pitchFamily="34" charset="0"/>
                <a:ea typeface="Calibri" panose="020F0502020204030204" pitchFamily="34" charset="0"/>
                <a:cs typeface="Arial" panose="020B0604020202020204" pitchFamily="34" charset="0"/>
              </a:rPr>
              <a:t>Git</a:t>
            </a:r>
            <a:r>
              <a:rPr lang="en-US" sz="1400" dirty="0">
                <a:latin typeface="Arial" panose="020B0604020202020204" pitchFamily="34" charset="0"/>
                <a:ea typeface="Calibri" panose="020F0502020204030204" pitchFamily="34" charset="0"/>
                <a:cs typeface="Arial" panose="020B0604020202020204" pitchFamily="34" charset="0"/>
              </a:rPr>
              <a:t>, and GitHub, unraveling the impact of these technologies on our digital landscape </a:t>
            </a:r>
            <a:endParaRPr lang="fr-FR" sz="1400" dirty="0">
              <a:latin typeface="Calibri" panose="020F0502020204030204" pitchFamily="34" charset="0"/>
              <a:ea typeface="Calibri" panose="020F0502020204030204" pitchFamily="34" charset="0"/>
              <a:cs typeface="Arial" panose="020B0604020202020204" pitchFamily="34" charset="0"/>
            </a:endParaRPr>
          </a:p>
          <a:p>
            <a:pPr marL="45720" indent="0">
              <a:lnSpc>
                <a:spcPct val="100000"/>
              </a:lnSpc>
              <a:buNone/>
            </a:pPr>
            <a:endParaRPr lang="en-US" sz="1400" dirty="0" smtClean="0">
              <a:latin typeface="Arial" panose="020B0604020202020204" pitchFamily="34" charset="0"/>
              <a:ea typeface="Calibri" panose="020F0502020204030204" pitchFamily="34" charset="0"/>
            </a:endParaRPr>
          </a:p>
          <a:p>
            <a:pPr marL="45720" indent="0">
              <a:lnSpc>
                <a:spcPct val="100000"/>
              </a:lnSpc>
              <a:buNone/>
            </a:pPr>
            <a:endParaRPr lang="fr-FR" sz="1400" dirty="0"/>
          </a:p>
        </p:txBody>
      </p:sp>
    </p:spTree>
    <p:extLst>
      <p:ext uri="{BB962C8B-B14F-4D97-AF65-F5344CB8AC3E}">
        <p14:creationId xmlns:p14="http://schemas.microsoft.com/office/powerpoint/2010/main" val="4178267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609599"/>
            <a:ext cx="9875520" cy="1080407"/>
          </a:xfrm>
        </p:spPr>
        <p:txBody>
          <a:bodyPr>
            <a:normAutofit/>
          </a:bodyPr>
          <a:lstStyle/>
          <a:p>
            <a:pPr marL="45720" lvl="0">
              <a:spcBef>
                <a:spcPts val="1400"/>
              </a:spcBef>
              <a:buClr>
                <a:srgbClr val="A6B727"/>
              </a:buClr>
              <a:buSzPct val="80000"/>
            </a:pPr>
            <a:r>
              <a:rPr lang="fr-FR" sz="2800" dirty="0" smtClean="0"/>
              <a:t>2)</a:t>
            </a:r>
            <a:r>
              <a:rPr lang="en-US" sz="2800" dirty="0">
                <a:latin typeface="Arial" panose="020B0604020202020204" pitchFamily="34" charset="0"/>
                <a:ea typeface="Calibri" panose="020F0502020204030204" pitchFamily="34" charset="0"/>
                <a:cs typeface="+mn-cs"/>
              </a:rPr>
              <a:t> </a:t>
            </a:r>
            <a:r>
              <a:rPr lang="en-US" sz="2800" dirty="0">
                <a:solidFill>
                  <a:srgbClr val="A6B727"/>
                </a:solidFill>
                <a:latin typeface="Arial" panose="020B0604020202020204" pitchFamily="34" charset="0"/>
                <a:ea typeface="Calibri" panose="020F0502020204030204" pitchFamily="34" charset="0"/>
                <a:cs typeface="+mn-cs"/>
              </a:rPr>
              <a:t>Information and Communication Technologies (TIC</a:t>
            </a:r>
            <a:r>
              <a:rPr lang="en-US" sz="2800" dirty="0" smtClean="0">
                <a:solidFill>
                  <a:srgbClr val="A6B727"/>
                </a:solidFill>
                <a:latin typeface="Arial" panose="020B0604020202020204" pitchFamily="34" charset="0"/>
                <a:ea typeface="Calibri" panose="020F0502020204030204" pitchFamily="34" charset="0"/>
                <a:cs typeface="+mn-cs"/>
              </a:rPr>
              <a:t>):</a:t>
            </a:r>
            <a:r>
              <a:rPr lang="fr-FR" sz="2800" dirty="0" smtClean="0"/>
              <a:t> </a:t>
            </a:r>
            <a:endParaRPr lang="fr-FR" sz="2800" dirty="0"/>
          </a:p>
        </p:txBody>
      </p:sp>
      <p:sp>
        <p:nvSpPr>
          <p:cNvPr id="3" name="Espace réservé du contenu 2"/>
          <p:cNvSpPr>
            <a:spLocks noGrp="1"/>
          </p:cNvSpPr>
          <p:nvPr>
            <p:ph idx="1"/>
          </p:nvPr>
        </p:nvSpPr>
        <p:spPr>
          <a:xfrm>
            <a:off x="1143000" y="1820635"/>
            <a:ext cx="9872871" cy="4275365"/>
          </a:xfrm>
        </p:spPr>
        <p:txBody>
          <a:bodyPr>
            <a:normAutofit/>
          </a:bodyPr>
          <a:lstStyle/>
          <a:p>
            <a:pPr marL="45720" indent="0">
              <a:buNone/>
            </a:pPr>
            <a:r>
              <a:rPr lang="en-US" sz="1600" b="1" i="1" dirty="0">
                <a:latin typeface="Arial" panose="020B0604020202020204" pitchFamily="34" charset="0"/>
                <a:ea typeface="Calibri" panose="020F0502020204030204" pitchFamily="34" charset="0"/>
              </a:rPr>
              <a:t>What is TCI </a:t>
            </a:r>
            <a:r>
              <a:rPr lang="en-US" sz="1600" b="1" i="1" dirty="0" smtClean="0">
                <a:latin typeface="Arial" panose="020B0604020202020204" pitchFamily="34" charset="0"/>
                <a:ea typeface="Calibri" panose="020F0502020204030204" pitchFamily="34" charset="0"/>
              </a:rPr>
              <a:t>?</a:t>
            </a:r>
          </a:p>
          <a:p>
            <a:pPr marL="45720" indent="0">
              <a:lnSpc>
                <a:spcPct val="150000"/>
              </a:lnSpc>
              <a:buNone/>
            </a:pPr>
            <a:r>
              <a:rPr lang="en-US" sz="1400" dirty="0" smtClean="0">
                <a:latin typeface="Arial" panose="020B0604020202020204" pitchFamily="34" charset="0"/>
                <a:ea typeface="Calibri" panose="020F0502020204030204" pitchFamily="34" charset="0"/>
              </a:rPr>
              <a:t>It is </a:t>
            </a:r>
            <a:r>
              <a:rPr lang="en-US" sz="1400" dirty="0">
                <a:latin typeface="Arial" panose="020B0604020202020204" pitchFamily="34" charset="0"/>
                <a:ea typeface="Calibri" panose="020F0502020204030204" pitchFamily="34" charset="0"/>
              </a:rPr>
              <a:t>the infrastructure and components that enable modern computing. Among the goals of IC technologies, tools and systems is to improve the way humans create, process and share data or information with each other</a:t>
            </a:r>
            <a:r>
              <a:rPr lang="en-US" sz="1400" dirty="0" smtClean="0">
                <a:latin typeface="Arial" panose="020B0604020202020204" pitchFamily="34" charset="0"/>
                <a:ea typeface="Calibri" panose="020F0502020204030204" pitchFamily="34" charset="0"/>
              </a:rPr>
              <a:t>.</a:t>
            </a:r>
            <a:endParaRPr lang="en-US" sz="1400" b="1" i="1" dirty="0" smtClean="0">
              <a:latin typeface="Arial" panose="020B0604020202020204" pitchFamily="34" charset="0"/>
              <a:ea typeface="Calibri" panose="020F0502020204030204" pitchFamily="34" charset="0"/>
              <a:cs typeface="Arial" panose="020B0604020202020204" pitchFamily="34" charset="0"/>
            </a:endParaRPr>
          </a:p>
          <a:p>
            <a:pPr marL="45720" indent="0">
              <a:buNone/>
            </a:pPr>
            <a:r>
              <a:rPr lang="en-US" sz="1600" b="1" i="1" dirty="0" smtClean="0">
                <a:latin typeface="Arial" panose="020B0604020202020204" pitchFamily="34" charset="0"/>
                <a:ea typeface="Calibri" panose="020F0502020204030204" pitchFamily="34" charset="0"/>
                <a:cs typeface="Arial" panose="020B0604020202020204" pitchFamily="34" charset="0"/>
              </a:rPr>
              <a:t>What </a:t>
            </a:r>
            <a:r>
              <a:rPr lang="en-US" sz="1600" b="1" i="1" dirty="0">
                <a:latin typeface="Arial" panose="020B0604020202020204" pitchFamily="34" charset="0"/>
                <a:ea typeface="Calibri" panose="020F0502020204030204" pitchFamily="34" charset="0"/>
                <a:cs typeface="Arial" panose="020B0604020202020204" pitchFamily="34" charset="0"/>
              </a:rPr>
              <a:t>technologies are included in TCI?</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1400" dirty="0">
                <a:latin typeface="Arial" panose="020B0604020202020204" pitchFamily="34" charset="0"/>
                <a:ea typeface="Calibri" panose="020F0502020204030204" pitchFamily="34" charset="0"/>
                <a:cs typeface="Arial" panose="020B0604020202020204" pitchFamily="34" charset="0"/>
              </a:rPr>
              <a:t>TCI encompasses the internet-enabled sphere and the mobile one powered by wireless networks. It includes antiquated technologies, such as landline </a:t>
            </a:r>
            <a:r>
              <a:rPr lang="en-US" sz="1400" dirty="0" smtClean="0">
                <a:latin typeface="Arial" panose="020B0604020202020204" pitchFamily="34" charset="0"/>
                <a:ea typeface="Calibri" panose="020F0502020204030204" pitchFamily="34" charset="0"/>
                <a:cs typeface="Arial" panose="020B0604020202020204" pitchFamily="34" charset="0"/>
              </a:rPr>
              <a:t>telephones</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all of which remain widely used alongside today's cutting-edge TCI pieces, such as artificial intelligence and robotics</a:t>
            </a:r>
            <a:r>
              <a:rPr lang="en-US" sz="140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15000"/>
              </a:lnSpc>
              <a:spcAft>
                <a:spcPts val="1000"/>
              </a:spcAft>
            </a:pPr>
            <a:r>
              <a:rPr lang="en-US" sz="1400" dirty="0">
                <a:latin typeface="Arial" panose="020B0604020202020204" pitchFamily="34" charset="0"/>
                <a:ea typeface="Calibri" panose="020F0502020204030204" pitchFamily="34" charset="0"/>
                <a:cs typeface="Arial" panose="020B0604020202020204" pitchFamily="34" charset="0"/>
              </a:rPr>
              <a:t>Any </a:t>
            </a:r>
            <a:r>
              <a:rPr lang="en-US" sz="1400" dirty="0" smtClean="0">
                <a:latin typeface="Arial" panose="020B0604020202020204" pitchFamily="34" charset="0"/>
                <a:ea typeface="Calibri" panose="020F0502020204030204" pitchFamily="34" charset="0"/>
                <a:cs typeface="Arial" panose="020B0604020202020204" pitchFamily="34" charset="0"/>
              </a:rPr>
              <a:t>technology or </a:t>
            </a:r>
            <a:r>
              <a:rPr lang="en-US" sz="1400" dirty="0">
                <a:latin typeface="Arial" panose="020B0604020202020204" pitchFamily="34" charset="0"/>
                <a:ea typeface="Calibri" panose="020F0502020204030204" pitchFamily="34" charset="0"/>
                <a:cs typeface="Arial" panose="020B0604020202020204" pitchFamily="34" charset="0"/>
              </a:rPr>
              <a:t>device that enables </a:t>
            </a:r>
            <a:r>
              <a:rPr lang="en-US" sz="1400" dirty="0" smtClean="0">
                <a:latin typeface="Arial" panose="020B0604020202020204" pitchFamily="34" charset="0"/>
                <a:ea typeface="Calibri" panose="020F0502020204030204" pitchFamily="34" charset="0"/>
                <a:cs typeface="Arial" panose="020B0604020202020204" pitchFamily="34" charset="0"/>
              </a:rPr>
              <a:t>communications </a:t>
            </a:r>
            <a:r>
              <a:rPr lang="en-US" sz="1400" dirty="0">
                <a:latin typeface="Arial" panose="020B0604020202020204" pitchFamily="34" charset="0"/>
                <a:ea typeface="Calibri" panose="020F0502020204030204" pitchFamily="34" charset="0"/>
                <a:cs typeface="Arial" panose="020B0604020202020204" pitchFamily="34" charset="0"/>
              </a:rPr>
              <a:t>between humans and between humans and machines is included in the umbrella term TCI</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fr-FR" sz="1400" dirty="0">
              <a:latin typeface="Calibri" panose="020F0502020204030204" pitchFamily="34" charset="0"/>
              <a:ea typeface="Calibri" panose="020F0502020204030204" pitchFamily="34" charset="0"/>
              <a:cs typeface="Arial" panose="020B0604020202020204" pitchFamily="34" charset="0"/>
            </a:endParaRPr>
          </a:p>
          <a:p>
            <a:pPr marL="45720" indent="0">
              <a:buNone/>
            </a:pPr>
            <a:endParaRPr lang="en-US" sz="1600" b="1" i="1" dirty="0" smtClean="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5570079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nSpc>
                <a:spcPct val="115000"/>
              </a:lnSpc>
              <a:spcAft>
                <a:spcPts val="1000"/>
              </a:spcAft>
            </a:pPr>
            <a:r>
              <a:rPr lang="en-US" sz="2000" b="1" dirty="0">
                <a:latin typeface="Arial" panose="020B0604020202020204" pitchFamily="34" charset="0"/>
                <a:ea typeface="Calibri" panose="020F0502020204030204" pitchFamily="34" charset="0"/>
                <a:cs typeface="Arial" panose="020B0604020202020204" pitchFamily="34" charset="0"/>
              </a:rPr>
              <a:t>TCI components include the </a:t>
            </a:r>
            <a:r>
              <a:rPr lang="en-US" sz="2000" b="1" dirty="0" smtClean="0">
                <a:latin typeface="Arial" panose="020B0604020202020204" pitchFamily="34" charset="0"/>
                <a:ea typeface="Calibri" panose="020F0502020204030204" pitchFamily="34" charset="0"/>
                <a:cs typeface="Arial" panose="020B0604020202020204" pitchFamily="34" charset="0"/>
              </a:rPr>
              <a:t>following :</a:t>
            </a:r>
            <a:r>
              <a:rPr lang="fr-FR" sz="4000" dirty="0">
                <a:latin typeface="Calibri" panose="020F0502020204030204" pitchFamily="34" charset="0"/>
                <a:ea typeface="Calibri" panose="020F0502020204030204" pitchFamily="34" charset="0"/>
                <a:cs typeface="Arial" panose="020B0604020202020204" pitchFamily="34" charset="0"/>
              </a:rPr>
              <a:t/>
            </a:r>
            <a:br>
              <a:rPr lang="fr-FR" sz="4000" dirty="0">
                <a:latin typeface="Calibri" panose="020F0502020204030204" pitchFamily="34" charset="0"/>
                <a:ea typeface="Calibri" panose="020F0502020204030204" pitchFamily="34" charset="0"/>
                <a:cs typeface="Arial" panose="020B0604020202020204" pitchFamily="34" charset="0"/>
              </a:rPr>
            </a:br>
            <a:endParaRPr lang="fr-FR" dirty="0"/>
          </a:p>
        </p:txBody>
      </p:sp>
      <p:sp>
        <p:nvSpPr>
          <p:cNvPr id="3" name="Espace réservé du contenu 2"/>
          <p:cNvSpPr>
            <a:spLocks noGrp="1"/>
          </p:cNvSpPr>
          <p:nvPr>
            <p:ph idx="1"/>
          </p:nvPr>
        </p:nvSpPr>
        <p:spPr>
          <a:xfrm>
            <a:off x="1143000" y="1191987"/>
            <a:ext cx="9872871" cy="4808764"/>
          </a:xfrm>
        </p:spPr>
        <p:txBody>
          <a:bodyPr>
            <a:normAutofit/>
          </a:bodyPr>
          <a:lstStyle/>
          <a:p>
            <a:pPr algn="just">
              <a:lnSpc>
                <a:spcPct val="115000"/>
              </a:lnSpc>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Devices (hardware).</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Software</a:t>
            </a:r>
            <a:r>
              <a:rPr lang="en-US" sz="1400" dirty="0">
                <a:latin typeface="Arial" panose="020B0604020202020204" pitchFamily="34" charset="0"/>
                <a:ea typeface="Calibri" panose="020F0502020204030204" pitchFamily="34" charset="0"/>
                <a:cs typeface="Arial" panose="020B0604020202020204" pitchFamily="34" charset="0"/>
              </a:rPr>
              <a:t>.</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Middleware</a:t>
            </a:r>
            <a:r>
              <a:rPr lang="en-US" sz="1400" dirty="0">
                <a:latin typeface="Arial" panose="020B0604020202020204" pitchFamily="34" charset="0"/>
                <a:ea typeface="Calibri" panose="020F0502020204030204" pitchFamily="34" charset="0"/>
                <a:cs typeface="Arial" panose="020B0604020202020204" pitchFamily="34" charset="0"/>
              </a:rPr>
              <a:t>.</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Data</a:t>
            </a:r>
            <a:r>
              <a:rPr lang="en-US" sz="1400" dirty="0">
                <a:latin typeface="Arial" panose="020B0604020202020204" pitchFamily="34" charset="0"/>
                <a:ea typeface="Calibri" panose="020F0502020204030204" pitchFamily="34" charset="0"/>
                <a:cs typeface="Arial" panose="020B0604020202020204" pitchFamily="34" charset="0"/>
              </a:rPr>
              <a:t>.</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Wired </a:t>
            </a:r>
            <a:r>
              <a:rPr lang="en-US" sz="1400" dirty="0">
                <a:latin typeface="Arial" panose="020B0604020202020204" pitchFamily="34" charset="0"/>
                <a:ea typeface="Calibri" panose="020F0502020204030204" pitchFamily="34" charset="0"/>
                <a:cs typeface="Arial" panose="020B0604020202020204" pitchFamily="34" charset="0"/>
              </a:rPr>
              <a:t>networks.</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Wireless </a:t>
            </a:r>
            <a:r>
              <a:rPr lang="en-US" sz="1400" dirty="0">
                <a:latin typeface="Arial" panose="020B0604020202020204" pitchFamily="34" charset="0"/>
                <a:ea typeface="Calibri" panose="020F0502020204030204" pitchFamily="34" charset="0"/>
                <a:cs typeface="Arial" panose="020B0604020202020204" pitchFamily="34" charset="0"/>
              </a:rPr>
              <a:t>networks.</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Communication </a:t>
            </a:r>
            <a:r>
              <a:rPr lang="en-US" sz="1400" dirty="0">
                <a:latin typeface="Arial" panose="020B0604020202020204" pitchFamily="34" charset="0"/>
                <a:ea typeface="Calibri" panose="020F0502020204030204" pitchFamily="34" charset="0"/>
                <a:cs typeface="Arial" panose="020B0604020202020204" pitchFamily="34" charset="0"/>
              </a:rPr>
              <a:t>technologies.</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The </a:t>
            </a:r>
            <a:r>
              <a:rPr lang="en-US" sz="1400" dirty="0">
                <a:latin typeface="Arial" panose="020B0604020202020204" pitchFamily="34" charset="0"/>
                <a:ea typeface="Calibri" panose="020F0502020204030204" pitchFamily="34" charset="0"/>
                <a:cs typeface="Arial" panose="020B0604020202020204" pitchFamily="34" charset="0"/>
              </a:rPr>
              <a:t>cloud.</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Communications </a:t>
            </a:r>
            <a:r>
              <a:rPr lang="en-US" sz="1400" dirty="0">
                <a:latin typeface="Arial" panose="020B0604020202020204" pitchFamily="34" charset="0"/>
                <a:ea typeface="Calibri" panose="020F0502020204030204" pitchFamily="34" charset="0"/>
                <a:cs typeface="Arial" panose="020B0604020202020204" pitchFamily="34" charset="0"/>
              </a:rPr>
              <a:t>protocols and interfaces.</a:t>
            </a:r>
            <a:endParaRPr lang="fr-FR" sz="1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Information </a:t>
            </a:r>
            <a:r>
              <a:rPr lang="en-US" sz="1400" dirty="0">
                <a:latin typeface="Arial" panose="020B0604020202020204" pitchFamily="34" charset="0"/>
                <a:ea typeface="Calibri" panose="020F0502020204030204" pitchFamily="34" charset="0"/>
                <a:cs typeface="Arial" panose="020B0604020202020204" pitchFamily="34" charset="0"/>
              </a:rPr>
              <a:t>security and governance policies.</a:t>
            </a:r>
            <a:endParaRPr lang="fr-FR" sz="1400" dirty="0">
              <a:latin typeface="Calibri" panose="020F0502020204030204" pitchFamily="34" charset="0"/>
              <a:ea typeface="Calibri" panose="020F0502020204030204" pitchFamily="34" charset="0"/>
              <a:cs typeface="Arial" panose="020B0604020202020204" pitchFamily="34" charset="0"/>
            </a:endParaRPr>
          </a:p>
          <a:p>
            <a:pPr marL="45720" indent="0">
              <a:buNone/>
            </a:pPr>
            <a:endParaRPr lang="fr-FR" sz="14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363" y="1191988"/>
            <a:ext cx="5182508" cy="4661806"/>
          </a:xfrm>
          <a:prstGeom prst="rect">
            <a:avLst/>
          </a:prstGeom>
        </p:spPr>
      </p:pic>
    </p:spTree>
    <p:extLst>
      <p:ext uri="{BB962C8B-B14F-4D97-AF65-F5344CB8AC3E}">
        <p14:creationId xmlns:p14="http://schemas.microsoft.com/office/powerpoint/2010/main" val="19828787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609601"/>
            <a:ext cx="9875520" cy="1039586"/>
          </a:xfrm>
        </p:spPr>
        <p:txBody>
          <a:bodyPr>
            <a:normAutofit/>
          </a:bodyPr>
          <a:lstStyle/>
          <a:p>
            <a:pPr marL="502920" lvl="0" indent="-457200" algn="just">
              <a:spcBef>
                <a:spcPts val="1400"/>
              </a:spcBef>
            </a:pPr>
            <a:r>
              <a:rPr lang="en-US" sz="2400" dirty="0" smtClean="0">
                <a:solidFill>
                  <a:srgbClr val="A6B727"/>
                </a:solidFill>
                <a:latin typeface="Arial" panose="020B0604020202020204" pitchFamily="34" charset="0"/>
                <a:ea typeface="Calibri" panose="020F0502020204030204" pitchFamily="34" charset="0"/>
                <a:cs typeface="+mn-cs"/>
              </a:rPr>
              <a:t>3) Google services :</a:t>
            </a:r>
            <a:endParaRPr lang="fr-FR" sz="2800" dirty="0"/>
          </a:p>
        </p:txBody>
      </p:sp>
      <p:sp>
        <p:nvSpPr>
          <p:cNvPr id="3" name="Espace réservé du contenu 2"/>
          <p:cNvSpPr>
            <a:spLocks noGrp="1"/>
          </p:cNvSpPr>
          <p:nvPr>
            <p:ph idx="1"/>
          </p:nvPr>
        </p:nvSpPr>
        <p:spPr>
          <a:xfrm>
            <a:off x="881744" y="1649187"/>
            <a:ext cx="10134128" cy="4446813"/>
          </a:xfrm>
        </p:spPr>
        <p:txBody>
          <a:bodyPr/>
          <a:lstStyle/>
          <a:p>
            <a:pPr marL="0" lvl="0" indent="0" algn="just">
              <a:lnSpc>
                <a:spcPct val="115000"/>
              </a:lnSpc>
              <a:spcBef>
                <a:spcPts val="1000"/>
              </a:spcBef>
              <a:spcAft>
                <a:spcPts val="0"/>
              </a:spcAft>
              <a:buNone/>
            </a:pPr>
            <a:r>
              <a:rPr lang="fr-FR" sz="1400" b="1" dirty="0">
                <a:latin typeface="Arial" panose="020B0604020202020204" pitchFamily="34" charset="0"/>
                <a:ea typeface="Times New Roman" panose="02020603050405020304" pitchFamily="18" charset="0"/>
                <a:cs typeface="Times New Roman" panose="02020603050405020304" pitchFamily="18" charset="0"/>
              </a:rPr>
              <a:t>Google </a:t>
            </a:r>
            <a:r>
              <a:rPr lang="en-US" sz="1400" b="1" dirty="0" smtClean="0">
                <a:latin typeface="Arial" panose="020B0604020202020204" pitchFamily="34" charset="0"/>
                <a:ea typeface="Times New Roman" panose="02020603050405020304" pitchFamily="18" charset="0"/>
                <a:cs typeface="Times New Roman" panose="02020603050405020304" pitchFamily="18" charset="0"/>
              </a:rPr>
              <a:t>Search : </a:t>
            </a:r>
            <a:r>
              <a:rPr lang="en-US" sz="1400" dirty="0" smtClean="0">
                <a:latin typeface="Arial" panose="020B0604020202020204" pitchFamily="34" charset="0"/>
                <a:ea typeface="Times New Roman" panose="02020603050405020304" pitchFamily="18" charset="0"/>
              </a:rPr>
              <a:t>It </a:t>
            </a:r>
            <a:r>
              <a:rPr lang="en-US" sz="1400" dirty="0" smtClean="0">
                <a:latin typeface="Arial" panose="020B0604020202020204" pitchFamily="34" charset="0"/>
                <a:ea typeface="Calibri" panose="020F0502020204030204" pitchFamily="34" charset="0"/>
              </a:rPr>
              <a:t>is </a:t>
            </a:r>
            <a:r>
              <a:rPr lang="en-US" sz="1400" dirty="0">
                <a:latin typeface="Arial" panose="020B0604020202020204" pitchFamily="34" charset="0"/>
                <a:ea typeface="Calibri" panose="020F0502020204030204" pitchFamily="34" charset="0"/>
              </a:rPr>
              <a:t>the world's most widely used search engine, </a:t>
            </a:r>
            <a:r>
              <a:rPr lang="en-US" sz="1400" dirty="0" smtClean="0">
                <a:latin typeface="Arial" panose="020B0604020202020204" pitchFamily="34" charset="0"/>
                <a:ea typeface="Calibri" panose="020F0502020204030204" pitchFamily="34" charset="0"/>
              </a:rPr>
              <a:t>providing</a:t>
            </a:r>
          </a:p>
          <a:p>
            <a:pPr marL="0" lvl="0" indent="0" algn="just">
              <a:lnSpc>
                <a:spcPct val="115000"/>
              </a:lnSpc>
              <a:spcBef>
                <a:spcPts val="1000"/>
              </a:spcBef>
              <a:spcAft>
                <a:spcPts val="0"/>
              </a:spcAft>
              <a:buNone/>
            </a:pPr>
            <a:r>
              <a:rPr lang="en-US" sz="1400" dirty="0" smtClean="0">
                <a:latin typeface="Arial" panose="020B0604020202020204" pitchFamily="34" charset="0"/>
                <a:ea typeface="Calibri" panose="020F0502020204030204" pitchFamily="34" charset="0"/>
              </a:rPr>
              <a:t> </a:t>
            </a:r>
            <a:r>
              <a:rPr lang="en-US" sz="1400" dirty="0">
                <a:latin typeface="Arial" panose="020B0604020202020204" pitchFamily="34" charset="0"/>
                <a:ea typeface="Calibri" panose="020F0502020204030204" pitchFamily="34" charset="0"/>
              </a:rPr>
              <a:t>users with the ability to find information on the internet quickly</a:t>
            </a:r>
            <a:r>
              <a:rPr lang="en-US" sz="1400" dirty="0" smtClean="0">
                <a:latin typeface="Arial" panose="020B0604020202020204" pitchFamily="34" charset="0"/>
                <a:ea typeface="Calibri" panose="020F0502020204030204" pitchFamily="34" charset="0"/>
              </a:rPr>
              <a:t>.</a:t>
            </a:r>
            <a:endParaRPr lang="en-US" sz="1400" dirty="0" smtClean="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a:lnSpc>
                <a:spcPct val="115000"/>
              </a:lnSpc>
              <a:spcBef>
                <a:spcPts val="1000"/>
              </a:spcBef>
              <a:buClr>
                <a:srgbClr val="A6B727"/>
              </a:buClr>
              <a:buNone/>
            </a:pPr>
            <a:r>
              <a:rPr lang="fr-FR" sz="1400" b="1" dirty="0" smtClean="0">
                <a:latin typeface="Arial" panose="020B0604020202020204" pitchFamily="34" charset="0"/>
                <a:ea typeface="Calibri" panose="020F0502020204030204" pitchFamily="34" charset="0"/>
              </a:rPr>
              <a:t>Gmail</a:t>
            </a:r>
            <a:r>
              <a:rPr lang="fr-FR" sz="1400" dirty="0" smtClean="0">
                <a:latin typeface="Arial" panose="020B0604020202020204" pitchFamily="34" charset="0"/>
                <a:ea typeface="Calibri" panose="020F0502020204030204" pitchFamily="34" charset="0"/>
              </a:rPr>
              <a:t> </a:t>
            </a:r>
            <a:r>
              <a:rPr lang="fr-FR" sz="1400" b="1" dirty="0" smtClean="0">
                <a:latin typeface="Arial" panose="020B0604020202020204" pitchFamily="34" charset="0"/>
                <a:ea typeface="Calibri" panose="020F0502020204030204" pitchFamily="34" charset="0"/>
              </a:rPr>
              <a:t>: </a:t>
            </a:r>
            <a:r>
              <a:rPr lang="fr-FR" sz="1400" dirty="0" smtClean="0">
                <a:latin typeface="Arial" panose="020B0604020202020204" pitchFamily="34" charset="0"/>
                <a:ea typeface="Calibri" panose="020F0502020204030204" pitchFamily="34" charset="0"/>
              </a:rPr>
              <a:t>It </a:t>
            </a:r>
            <a:r>
              <a:rPr lang="en-US" sz="1400" dirty="0" smtClean="0">
                <a:latin typeface="Arial" panose="020B0604020202020204" pitchFamily="34" charset="0"/>
                <a:ea typeface="Calibri" panose="020F0502020204030204" pitchFamily="34" charset="0"/>
                <a:cs typeface="Arial" panose="020B0604020202020204" pitchFamily="34" charset="0"/>
              </a:rPr>
              <a:t>is </a:t>
            </a:r>
            <a:r>
              <a:rPr lang="en-US" sz="1400" dirty="0">
                <a:latin typeface="Arial" panose="020B0604020202020204" pitchFamily="34" charset="0"/>
                <a:ea typeface="Calibri" panose="020F0502020204030204" pitchFamily="34" charset="0"/>
                <a:cs typeface="Arial" panose="020B0604020202020204" pitchFamily="34" charset="0"/>
              </a:rPr>
              <a:t>a popular email service provided by Google, known for </a:t>
            </a:r>
            <a:r>
              <a:rPr lang="en-US" sz="1400" dirty="0" smtClean="0">
                <a:latin typeface="Arial" panose="020B0604020202020204" pitchFamily="34" charset="0"/>
                <a:ea typeface="Calibri" panose="020F0502020204030204" pitchFamily="34" charset="0"/>
                <a:cs typeface="Arial" panose="020B0604020202020204" pitchFamily="34" charset="0"/>
              </a:rPr>
              <a:t>its user-friendly</a:t>
            </a:r>
          </a:p>
          <a:p>
            <a:pPr marL="0" lvl="0" indent="0" algn="just">
              <a:lnSpc>
                <a:spcPct val="115000"/>
              </a:lnSpc>
              <a:spcBef>
                <a:spcPts val="1000"/>
              </a:spcBef>
              <a:buClr>
                <a:srgbClr val="A6B727"/>
              </a:buClr>
              <a:buNone/>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interface and efficient organization </a:t>
            </a:r>
            <a:r>
              <a:rPr lang="en-US" sz="1400" dirty="0" smtClean="0">
                <a:latin typeface="Arial" panose="020B0604020202020204" pitchFamily="34" charset="0"/>
                <a:ea typeface="Calibri" panose="020F0502020204030204" pitchFamily="34" charset="0"/>
                <a:cs typeface="Arial" panose="020B0604020202020204" pitchFamily="34" charset="0"/>
              </a:rPr>
              <a:t>features, it is used to</a:t>
            </a:r>
            <a:r>
              <a:rPr lang="en-US" sz="1400" dirty="0" smtClean="0">
                <a:latin typeface="Arial" panose="020B0604020202020204" pitchFamily="34" charset="0"/>
                <a:ea typeface="Calibri" panose="020F0502020204030204" pitchFamily="34" charset="0"/>
              </a:rPr>
              <a:t> Send </a:t>
            </a:r>
            <a:r>
              <a:rPr lang="en-US" sz="1400" dirty="0">
                <a:latin typeface="Arial" panose="020B0604020202020204" pitchFamily="34" charset="0"/>
                <a:ea typeface="Calibri" panose="020F0502020204030204" pitchFamily="34" charset="0"/>
              </a:rPr>
              <a:t>and </a:t>
            </a:r>
            <a:r>
              <a:rPr lang="en-US" sz="1400" dirty="0" smtClean="0">
                <a:latin typeface="Arial" panose="020B0604020202020204" pitchFamily="34" charset="0"/>
                <a:ea typeface="Calibri" panose="020F0502020204030204" pitchFamily="34" charset="0"/>
              </a:rPr>
              <a:t>receive emails.</a:t>
            </a:r>
            <a:endParaRPr lang="fr-FR" sz="1400" dirty="0" smtClean="0">
              <a:latin typeface="Arial" panose="020B0604020202020204" pitchFamily="34" charset="0"/>
              <a:ea typeface="Calibri" panose="020F0502020204030204" pitchFamily="34" charset="0"/>
            </a:endParaRPr>
          </a:p>
          <a:p>
            <a:pPr marL="0" lvl="0" indent="0" algn="just">
              <a:lnSpc>
                <a:spcPct val="115000"/>
              </a:lnSpc>
              <a:spcBef>
                <a:spcPts val="1000"/>
              </a:spcBef>
              <a:spcAft>
                <a:spcPts val="0"/>
              </a:spcAft>
              <a:buNone/>
            </a:pPr>
            <a:r>
              <a:rPr lang="en-US" sz="1400" b="1" dirty="0" smtClean="0">
                <a:latin typeface="Arial" panose="020B0604020202020204" pitchFamily="34" charset="0"/>
                <a:ea typeface="Times New Roman" panose="02020603050405020304" pitchFamily="18" charset="0"/>
                <a:cs typeface="Times New Roman" panose="02020603050405020304" pitchFamily="18" charset="0"/>
              </a:rPr>
              <a:t>Google Drive : </a:t>
            </a:r>
            <a:r>
              <a:rPr lang="en-US" sz="1400" dirty="0" smtClean="0">
                <a:latin typeface="Arial" panose="020B0604020202020204" pitchFamily="34" charset="0"/>
                <a:ea typeface="Times New Roman" panose="02020603050405020304" pitchFamily="18" charset="0"/>
                <a:cs typeface="Times New Roman" panose="02020603050405020304" pitchFamily="18" charset="0"/>
              </a:rPr>
              <a:t>It </a:t>
            </a:r>
            <a:r>
              <a:rPr lang="en-US" sz="1400" dirty="0" smtClean="0">
                <a:latin typeface="Arial" panose="020B0604020202020204" pitchFamily="34" charset="0"/>
                <a:ea typeface="Calibri" panose="020F0502020204030204" pitchFamily="34" charset="0"/>
              </a:rPr>
              <a:t>is </a:t>
            </a:r>
            <a:r>
              <a:rPr lang="en-US" sz="1400" dirty="0">
                <a:latin typeface="Arial" panose="020B0604020202020204" pitchFamily="34" charset="0"/>
                <a:ea typeface="Calibri" panose="020F0502020204030204" pitchFamily="34" charset="0"/>
              </a:rPr>
              <a:t>a cloud storage and file-sharing service, allowing users </a:t>
            </a:r>
            <a:endParaRPr lang="en-US" sz="1400" dirty="0" smtClean="0">
              <a:latin typeface="Arial" panose="020B0604020202020204" pitchFamily="34" charset="0"/>
              <a:ea typeface="Calibri" panose="020F0502020204030204" pitchFamily="34" charset="0"/>
            </a:endParaRPr>
          </a:p>
          <a:p>
            <a:pPr marL="0" lvl="0" indent="0" algn="just">
              <a:lnSpc>
                <a:spcPct val="115000"/>
              </a:lnSpc>
              <a:spcBef>
                <a:spcPts val="1000"/>
              </a:spcBef>
              <a:spcAft>
                <a:spcPts val="0"/>
              </a:spcAft>
              <a:buNone/>
            </a:pPr>
            <a:r>
              <a:rPr lang="en-US" sz="1400" dirty="0" smtClean="0">
                <a:latin typeface="Arial" panose="020B0604020202020204" pitchFamily="34" charset="0"/>
                <a:ea typeface="Calibri" panose="020F0502020204030204" pitchFamily="34" charset="0"/>
              </a:rPr>
              <a:t>to </a:t>
            </a:r>
            <a:r>
              <a:rPr lang="en-US" sz="1400" dirty="0">
                <a:latin typeface="Arial" panose="020B0604020202020204" pitchFamily="34" charset="0"/>
                <a:ea typeface="Calibri" panose="020F0502020204030204" pitchFamily="34" charset="0"/>
              </a:rPr>
              <a:t>store and collaborate on documents, spreadsheets, and presentations.</a:t>
            </a:r>
            <a:endParaRPr lang="fr-FR" sz="1400" b="1" dirty="0">
              <a:latin typeface="Cambria" panose="02040503050406030204" pitchFamily="18" charset="0"/>
              <a:ea typeface="Times New Roman" panose="02020603050405020304" pitchFamily="18" charset="0"/>
              <a:cs typeface="Times New Roman" panose="02020603050405020304" pitchFamily="18" charset="0"/>
            </a:endParaRPr>
          </a:p>
          <a:p>
            <a:pPr marL="0" lvl="0" indent="0" algn="just">
              <a:lnSpc>
                <a:spcPct val="115000"/>
              </a:lnSpc>
              <a:spcBef>
                <a:spcPts val="1000"/>
              </a:spcBef>
              <a:spcAft>
                <a:spcPts val="0"/>
              </a:spcAft>
              <a:buNone/>
            </a:pPr>
            <a:r>
              <a:rPr lang="en-US" sz="1400" b="1" dirty="0" smtClean="0">
                <a:latin typeface="Arial" panose="020B0604020202020204" pitchFamily="34" charset="0"/>
                <a:ea typeface="Calibri" panose="020F0502020204030204" pitchFamily="34" charset="0"/>
              </a:rPr>
              <a:t>Google Docs, Sheets, and Slides : </a:t>
            </a:r>
            <a:r>
              <a:rPr lang="en-US" sz="1400" dirty="0">
                <a:latin typeface="Arial" panose="020B0604020202020204" pitchFamily="34" charset="0"/>
                <a:ea typeface="Calibri" panose="020F0502020204030204" pitchFamily="34" charset="0"/>
              </a:rPr>
              <a:t>These are online office suite </a:t>
            </a:r>
            <a:r>
              <a:rPr lang="en-US" sz="1400" dirty="0" smtClean="0">
                <a:latin typeface="Arial" panose="020B0604020202020204" pitchFamily="34" charset="0"/>
                <a:ea typeface="Calibri" panose="020F0502020204030204" pitchFamily="34" charset="0"/>
              </a:rPr>
              <a:t>applications</a:t>
            </a:r>
          </a:p>
          <a:p>
            <a:pPr marL="0" lvl="0" indent="0" algn="just">
              <a:lnSpc>
                <a:spcPct val="115000"/>
              </a:lnSpc>
              <a:spcBef>
                <a:spcPts val="1000"/>
              </a:spcBef>
              <a:spcAft>
                <a:spcPts val="0"/>
              </a:spcAft>
              <a:buNone/>
            </a:pPr>
            <a:r>
              <a:rPr lang="en-US" sz="1400" dirty="0" smtClean="0">
                <a:latin typeface="Arial" panose="020B0604020202020204" pitchFamily="34" charset="0"/>
                <a:ea typeface="Calibri" panose="020F0502020204030204" pitchFamily="34" charset="0"/>
              </a:rPr>
              <a:t> </a:t>
            </a:r>
            <a:r>
              <a:rPr lang="en-US" sz="1400" dirty="0">
                <a:latin typeface="Arial" panose="020B0604020202020204" pitchFamily="34" charset="0"/>
                <a:ea typeface="Calibri" panose="020F0502020204030204" pitchFamily="34" charset="0"/>
              </a:rPr>
              <a:t>for word processing, spreadsheet, and presentation creation, respectively.</a:t>
            </a:r>
            <a:endParaRPr lang="en-US" sz="1400" b="1" dirty="0" smtClean="0">
              <a:latin typeface="Arial" panose="020B0604020202020204" pitchFamily="34" charset="0"/>
              <a:ea typeface="Calibri" panose="020F0502020204030204" pitchFamily="34" charset="0"/>
            </a:endParaRPr>
          </a:p>
          <a:p>
            <a:pPr marL="0" lvl="0" indent="0" algn="just">
              <a:lnSpc>
                <a:spcPct val="115000"/>
              </a:lnSpc>
              <a:spcBef>
                <a:spcPts val="1000"/>
              </a:spcBef>
              <a:spcAft>
                <a:spcPts val="0"/>
              </a:spcAft>
              <a:buNone/>
            </a:pPr>
            <a:r>
              <a:rPr lang="en-US" sz="1400" b="1" dirty="0" smtClean="0">
                <a:latin typeface="Arial" panose="020B0604020202020204" pitchFamily="34" charset="0"/>
                <a:ea typeface="Times New Roman" panose="02020603050405020304" pitchFamily="18" charset="0"/>
                <a:cs typeface="Times New Roman" panose="02020603050405020304" pitchFamily="18" charset="0"/>
              </a:rPr>
              <a:t>Google Calendar :</a:t>
            </a:r>
            <a:r>
              <a:rPr lang="en-US" sz="1400" dirty="0">
                <a:latin typeface="Arial" panose="020B0604020202020204" pitchFamily="34" charset="0"/>
                <a:ea typeface="Times New Roman" panose="02020603050405020304" pitchFamily="18" charset="0"/>
              </a:rPr>
              <a:t> </a:t>
            </a:r>
            <a:r>
              <a:rPr lang="en-US" sz="1400" dirty="0" smtClean="0">
                <a:latin typeface="Arial" panose="020B0604020202020204" pitchFamily="34" charset="0"/>
                <a:ea typeface="Calibri" panose="020F0502020204030204" pitchFamily="34" charset="0"/>
              </a:rPr>
              <a:t>It is </a:t>
            </a:r>
            <a:r>
              <a:rPr lang="en-US" sz="1400" dirty="0">
                <a:latin typeface="Arial" panose="020B0604020202020204" pitchFamily="34" charset="0"/>
                <a:ea typeface="Calibri" panose="020F0502020204030204" pitchFamily="34" charset="0"/>
              </a:rPr>
              <a:t>a time-management and scheduling tool that </a:t>
            </a:r>
            <a:r>
              <a:rPr lang="en-US" sz="1400" dirty="0" smtClean="0">
                <a:latin typeface="Arial" panose="020B0604020202020204" pitchFamily="34" charset="0"/>
                <a:ea typeface="Calibri" panose="020F0502020204030204" pitchFamily="34" charset="0"/>
              </a:rPr>
              <a:t>allows</a:t>
            </a:r>
          </a:p>
          <a:p>
            <a:pPr marL="0" lvl="0" indent="0" algn="just">
              <a:lnSpc>
                <a:spcPct val="115000"/>
              </a:lnSpc>
              <a:spcBef>
                <a:spcPts val="1000"/>
              </a:spcBef>
              <a:spcAft>
                <a:spcPts val="0"/>
              </a:spcAft>
              <a:buNone/>
            </a:pPr>
            <a:r>
              <a:rPr lang="en-US" sz="1400" dirty="0" smtClean="0">
                <a:latin typeface="Arial" panose="020B0604020202020204" pitchFamily="34" charset="0"/>
                <a:ea typeface="Calibri" panose="020F0502020204030204" pitchFamily="34" charset="0"/>
              </a:rPr>
              <a:t> </a:t>
            </a:r>
            <a:r>
              <a:rPr lang="en-US" sz="1400" dirty="0">
                <a:latin typeface="Arial" panose="020B0604020202020204" pitchFamily="34" charset="0"/>
                <a:ea typeface="Calibri" panose="020F0502020204030204" pitchFamily="34" charset="0"/>
              </a:rPr>
              <a:t>users to organize events and set reminders.</a:t>
            </a:r>
            <a:endParaRPr lang="fr-FR" sz="1400" b="1" dirty="0">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gn="just">
              <a:lnSpc>
                <a:spcPct val="115000"/>
              </a:lnSpc>
              <a:spcBef>
                <a:spcPts val="1000"/>
              </a:spcBef>
              <a:spcAft>
                <a:spcPts val="0"/>
              </a:spcAft>
              <a:buFont typeface="+mj-lt"/>
              <a:buAutoNum type="alphaUcPeriod"/>
            </a:pPr>
            <a:endParaRPr lang="en-US" sz="2000" dirty="0" smtClean="0">
              <a:latin typeface="Arial" panose="020B0604020202020204" pitchFamily="34" charset="0"/>
              <a:ea typeface="Calibri" panose="020F0502020204030204" pitchFamily="34" charset="0"/>
            </a:endParaRPr>
          </a:p>
          <a:p>
            <a:pPr marL="342900" lvl="0" indent="-342900" algn="just">
              <a:lnSpc>
                <a:spcPct val="115000"/>
              </a:lnSpc>
              <a:spcBef>
                <a:spcPts val="1000"/>
              </a:spcBef>
              <a:spcAft>
                <a:spcPts val="0"/>
              </a:spcAft>
              <a:buFont typeface="+mj-lt"/>
              <a:buAutoNum type="alphaUcPeriod"/>
            </a:pPr>
            <a:endParaRPr lang="fr-FR" sz="20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endParaRPr>
          </a:p>
          <a:p>
            <a:pPr marL="45720" indent="0">
              <a:buNone/>
            </a:pPr>
            <a:endParaRPr lang="fr-FR" dirty="0"/>
          </a:p>
        </p:txBody>
      </p:sp>
      <p:pic>
        <p:nvPicPr>
          <p:cNvPr id="4" name="Image 3" descr="Should we rely on Google's Services for our Products/ Services | Blog"/>
          <p:cNvPicPr/>
          <p:nvPr/>
        </p:nvPicPr>
        <p:blipFill>
          <a:blip r:embed="rId2" cstate="print"/>
          <a:srcRect/>
          <a:stretch>
            <a:fillRect/>
          </a:stretch>
        </p:blipFill>
        <p:spPr bwMode="auto">
          <a:xfrm>
            <a:off x="7127421" y="3200400"/>
            <a:ext cx="3889775" cy="2895601"/>
          </a:xfrm>
          <a:prstGeom prst="rect">
            <a:avLst/>
          </a:prstGeom>
          <a:noFill/>
          <a:ln w="9525">
            <a:noFill/>
            <a:miter lim="800000"/>
            <a:headEnd/>
            <a:tailEnd/>
          </a:ln>
        </p:spPr>
      </p:pic>
    </p:spTree>
    <p:extLst>
      <p:ext uri="{BB962C8B-B14F-4D97-AF65-F5344CB8AC3E}">
        <p14:creationId xmlns:p14="http://schemas.microsoft.com/office/powerpoint/2010/main" val="410562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653143"/>
            <a:ext cx="9875520" cy="734786"/>
          </a:xfrm>
        </p:spPr>
        <p:txBody>
          <a:bodyPr>
            <a:normAutofit/>
          </a:bodyPr>
          <a:lstStyle/>
          <a:p>
            <a:r>
              <a:rPr lang="fr-FR" sz="2800" dirty="0" smtClean="0"/>
              <a:t>4) Microsoft </a:t>
            </a:r>
            <a:r>
              <a:rPr lang="fr-FR" sz="2800" dirty="0"/>
              <a:t>T</a:t>
            </a:r>
            <a:r>
              <a:rPr lang="fr-FR" sz="2800" dirty="0" smtClean="0"/>
              <a:t>ools :</a:t>
            </a:r>
            <a:endParaRPr lang="fr-FR" sz="2800" dirty="0"/>
          </a:p>
        </p:txBody>
      </p:sp>
      <p:sp>
        <p:nvSpPr>
          <p:cNvPr id="3" name="Espace réservé du contenu 2"/>
          <p:cNvSpPr>
            <a:spLocks noGrp="1"/>
          </p:cNvSpPr>
          <p:nvPr>
            <p:ph idx="1"/>
          </p:nvPr>
        </p:nvSpPr>
        <p:spPr>
          <a:xfrm>
            <a:off x="1145649" y="1494064"/>
            <a:ext cx="9872871" cy="4516038"/>
          </a:xfrm>
        </p:spPr>
        <p:txBody>
          <a:bodyPr>
            <a:noAutofit/>
          </a:bodyPr>
          <a:lstStyle/>
          <a:p>
            <a:pPr marL="342900" lvl="0" indent="-342900" algn="just">
              <a:lnSpc>
                <a:spcPct val="115000"/>
              </a:lnSpc>
              <a:spcAft>
                <a:spcPts val="0"/>
              </a:spcAft>
              <a:buFont typeface="+mj-lt"/>
              <a:buAutoNum type="alphaUcPeriod"/>
              <a:tabLst>
                <a:tab pos="457200" algn="l"/>
              </a:tabLst>
            </a:pPr>
            <a:r>
              <a:rPr lang="fr-FR" sz="1200" b="1" dirty="0">
                <a:latin typeface="Arial" panose="020B0604020202020204" pitchFamily="34" charset="0"/>
                <a:ea typeface="Times New Roman" panose="02020603050405020304" pitchFamily="18" charset="0"/>
                <a:cs typeface="Arial" panose="020B0604020202020204" pitchFamily="34" charset="0"/>
              </a:rPr>
              <a:t>Microsoft Office </a:t>
            </a:r>
            <a:r>
              <a:rPr lang="fr-FR" sz="1200" b="1" dirty="0" smtClean="0">
                <a:latin typeface="Arial" panose="020B0604020202020204" pitchFamily="34" charset="0"/>
                <a:ea typeface="Times New Roman" panose="02020603050405020304" pitchFamily="18" charset="0"/>
                <a:cs typeface="Arial" panose="020B0604020202020204" pitchFamily="34" charset="0"/>
              </a:rPr>
              <a:t>Suite :</a:t>
            </a:r>
            <a:endParaRPr lang="fr-FR" sz="1200" b="1" dirty="0">
              <a:latin typeface="Arial" panose="020B0604020202020204" pitchFamily="34" charset="0"/>
              <a:ea typeface="Times New Roman" panose="02020603050405020304" pitchFamily="18" charset="0"/>
              <a:cs typeface="Arial" panose="020B0604020202020204" pitchFamily="34" charset="0"/>
            </a:endParaRPr>
          </a:p>
          <a:p>
            <a:pPr marL="742950" lvl="1" indent="-285750" algn="just">
              <a:lnSpc>
                <a:spcPct val="115000"/>
              </a:lnSpc>
              <a:spcAft>
                <a:spcPts val="0"/>
              </a:spcAft>
              <a:buSzPts val="1000"/>
              <a:buFont typeface="Symbol" panose="05050102010706020507" pitchFamily="18" charset="2"/>
              <a:buChar char=""/>
              <a:tabLst>
                <a:tab pos="914400" algn="l"/>
              </a:tabLst>
            </a:pPr>
            <a:r>
              <a:rPr lang="en-US" sz="1200" dirty="0">
                <a:latin typeface="Arial" panose="020B0604020202020204" pitchFamily="34" charset="0"/>
                <a:ea typeface="Times New Roman" panose="02020603050405020304" pitchFamily="18" charset="0"/>
                <a:cs typeface="Arial" panose="020B0604020202020204" pitchFamily="34" charset="0"/>
              </a:rPr>
              <a:t>Description The Office suite includes essential applications </a:t>
            </a:r>
            <a:endParaRPr lang="en-US" sz="1200" dirty="0" smtClean="0">
              <a:latin typeface="Arial" panose="020B0604020202020204" pitchFamily="34" charset="0"/>
              <a:ea typeface="Times New Roman" panose="02020603050405020304" pitchFamily="18" charset="0"/>
              <a:cs typeface="Arial" panose="020B0604020202020204" pitchFamily="34" charset="0"/>
            </a:endParaRPr>
          </a:p>
          <a:p>
            <a:pPr lvl="1" indent="0" algn="just">
              <a:lnSpc>
                <a:spcPct val="115000"/>
              </a:lnSpc>
              <a:spcAft>
                <a:spcPts val="0"/>
              </a:spcAft>
              <a:buSzPts val="1000"/>
              <a:buNone/>
              <a:tabLst>
                <a:tab pos="914400" algn="l"/>
              </a:tabLst>
            </a:pPr>
            <a:r>
              <a:rPr lang="en-US" sz="1200" dirty="0">
                <a:latin typeface="Arial" panose="020B0604020202020204" pitchFamily="34" charset="0"/>
                <a:ea typeface="Times New Roman" panose="02020603050405020304" pitchFamily="18" charset="0"/>
                <a:cs typeface="Arial" panose="020B0604020202020204" pitchFamily="34" charset="0"/>
              </a:rPr>
              <a:t> </a:t>
            </a:r>
            <a:r>
              <a:rPr lang="en-US" sz="1200" dirty="0" smtClean="0">
                <a:latin typeface="Arial" panose="020B0604020202020204" pitchFamily="34" charset="0"/>
                <a:ea typeface="Times New Roman" panose="02020603050405020304" pitchFamily="18" charset="0"/>
                <a:cs typeface="Arial" panose="020B0604020202020204" pitchFamily="34" charset="0"/>
              </a:rPr>
              <a:t>      for </a:t>
            </a:r>
            <a:r>
              <a:rPr lang="en-US" sz="1200" dirty="0">
                <a:latin typeface="Arial" panose="020B0604020202020204" pitchFamily="34" charset="0"/>
                <a:ea typeface="Times New Roman" panose="02020603050405020304" pitchFamily="18" charset="0"/>
                <a:cs typeface="Arial" panose="020B0604020202020204" pitchFamily="34" charset="0"/>
              </a:rPr>
              <a:t>personal and professional productivity.</a:t>
            </a:r>
            <a:endParaRPr lang="fr-FR" sz="1200" dirty="0">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spcAft>
                <a:spcPts val="0"/>
              </a:spcAft>
              <a:buSzPts val="1000"/>
              <a:buFont typeface="Symbol" panose="05050102010706020507" pitchFamily="18" charset="2"/>
              <a:buChar char=""/>
              <a:tabLst>
                <a:tab pos="914400" algn="l"/>
              </a:tabLst>
            </a:pPr>
            <a:r>
              <a:rPr lang="en-US" sz="1200" dirty="0">
                <a:latin typeface="Arial" panose="020B0604020202020204" pitchFamily="34" charset="0"/>
                <a:ea typeface="Times New Roman" panose="02020603050405020304" pitchFamily="18" charset="0"/>
                <a:cs typeface="Arial" panose="020B0604020202020204" pitchFamily="34" charset="0"/>
              </a:rPr>
              <a:t>Key Tools Word, Excel, PowerPoint, Outlook, OneNote</a:t>
            </a:r>
            <a:r>
              <a:rPr lang="en-US" sz="1200" dirty="0" smtClean="0">
                <a:latin typeface="Arial" panose="020B0604020202020204" pitchFamily="34" charset="0"/>
                <a:ea typeface="Times New Roman" panose="02020603050405020304" pitchFamily="18" charset="0"/>
                <a:cs typeface="Arial" panose="020B0604020202020204" pitchFamily="34" charset="0"/>
              </a:rPr>
              <a:t>.</a:t>
            </a:r>
            <a:endParaRPr lang="fr-FR" sz="1200" dirty="0" smtClean="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mj-lt"/>
              <a:buAutoNum type="alphaUcPeriod"/>
              <a:tabLst>
                <a:tab pos="457200" algn="l"/>
              </a:tabLst>
            </a:pPr>
            <a:r>
              <a:rPr lang="fr-FR" sz="1200" b="1" dirty="0" smtClean="0">
                <a:latin typeface="Arial" panose="020B0604020202020204" pitchFamily="34" charset="0"/>
                <a:ea typeface="Times New Roman" panose="02020603050405020304" pitchFamily="18" charset="0"/>
                <a:cs typeface="Arial" panose="020B0604020202020204" pitchFamily="34" charset="0"/>
              </a:rPr>
              <a:t>Microsoft Teams :</a:t>
            </a:r>
          </a:p>
          <a:p>
            <a:pPr marL="45720" indent="0" algn="just">
              <a:lnSpc>
                <a:spcPct val="115000"/>
              </a:lnSpc>
              <a:spcAft>
                <a:spcPts val="0"/>
              </a:spcAft>
              <a:buNone/>
            </a:pPr>
            <a:r>
              <a:rPr lang="en-US" sz="1200" dirty="0" smtClean="0">
                <a:latin typeface="Arial" panose="020B0604020202020204" pitchFamily="34" charset="0"/>
                <a:ea typeface="Calibri" panose="020F0502020204030204" pitchFamily="34" charset="0"/>
                <a:cs typeface="Arial" panose="020B0604020202020204" pitchFamily="34" charset="0"/>
              </a:rPr>
              <a:t> It is a collaboration platform integrating chat, video conferencing, and file </a:t>
            </a:r>
          </a:p>
          <a:p>
            <a:pPr marL="45720" indent="0" algn="just">
              <a:lnSpc>
                <a:spcPct val="115000"/>
              </a:lnSpc>
              <a:spcAft>
                <a:spcPts val="0"/>
              </a:spcAft>
              <a:buNone/>
            </a:pPr>
            <a:r>
              <a:rPr lang="en-US" sz="1200" dirty="0" smtClean="0">
                <a:latin typeface="Arial" panose="020B0604020202020204" pitchFamily="34" charset="0"/>
                <a:ea typeface="Calibri" panose="020F0502020204030204" pitchFamily="34" charset="0"/>
                <a:cs typeface="Arial" panose="020B0604020202020204" pitchFamily="34" charset="0"/>
              </a:rPr>
              <a:t>storage</a:t>
            </a:r>
            <a:r>
              <a:rPr lang="en-US" sz="1200" dirty="0">
                <a:latin typeface="Arial" panose="020B0604020202020204" pitchFamily="34" charset="0"/>
                <a:ea typeface="Calibri" panose="020F0502020204030204" pitchFamily="34" charset="0"/>
                <a:cs typeface="Arial" panose="020B0604020202020204" pitchFamily="34" charset="0"/>
              </a:rPr>
              <a:t>, facilitating real-time collaboration and document sharing</a:t>
            </a:r>
            <a:r>
              <a:rPr lang="en-US" sz="1200" dirty="0" smtClean="0">
                <a:latin typeface="Arial" panose="020B0604020202020204" pitchFamily="34" charset="0"/>
                <a:ea typeface="Calibri" panose="020F0502020204030204" pitchFamily="34" charset="0"/>
                <a:cs typeface="Arial" panose="020B0604020202020204" pitchFamily="34" charset="0"/>
              </a:rPr>
              <a:t>.</a:t>
            </a:r>
            <a:r>
              <a:rPr lang="en-US" sz="1200" dirty="0">
                <a:latin typeface="Arial" panose="020B0604020202020204" pitchFamily="34" charset="0"/>
                <a:ea typeface="Calibri" panose="020F0502020204030204" pitchFamily="34" charset="0"/>
                <a:cs typeface="Arial" panose="020B0604020202020204" pitchFamily="34" charset="0"/>
              </a:rPr>
              <a:t> </a:t>
            </a:r>
            <a:endParaRPr lang="fr-FR" sz="12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0"/>
              </a:spcAft>
            </a:pPr>
            <a:r>
              <a:rPr lang="en-US" sz="1200" dirty="0">
                <a:latin typeface="Arial" panose="020B0604020202020204" pitchFamily="34" charset="0"/>
                <a:ea typeface="Times New Roman" panose="02020603050405020304" pitchFamily="18" charset="0"/>
                <a:cs typeface="Arial" panose="020B0604020202020204" pitchFamily="34" charset="0"/>
              </a:rPr>
              <a:t> Azure </a:t>
            </a:r>
            <a:r>
              <a:rPr lang="en-US" sz="1200" dirty="0" smtClean="0">
                <a:latin typeface="Arial" panose="020B0604020202020204" pitchFamily="34" charset="0"/>
                <a:ea typeface="Times New Roman" panose="02020603050405020304" pitchFamily="18" charset="0"/>
                <a:cs typeface="Arial" panose="020B0604020202020204" pitchFamily="34" charset="0"/>
              </a:rPr>
              <a:t>DevOps</a:t>
            </a:r>
            <a:endParaRPr lang="fr-FR" sz="12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1200" dirty="0">
                <a:latin typeface="Arial" panose="020B0604020202020204" pitchFamily="34" charset="0"/>
                <a:ea typeface="Calibri" panose="020F0502020204030204" pitchFamily="34" charset="0"/>
                <a:cs typeface="Arial" panose="020B0604020202020204" pitchFamily="34" charset="0"/>
              </a:rPr>
              <a:t>Visual Studio </a:t>
            </a:r>
            <a:endParaRPr lang="fr-FR" sz="1200" dirty="0" smtClean="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1200" dirty="0" smtClean="0">
                <a:latin typeface="Arial" panose="020B0604020202020204" pitchFamily="34" charset="0"/>
                <a:ea typeface="Calibri" panose="020F0502020204030204" pitchFamily="34" charset="0"/>
              </a:rPr>
              <a:t>Microsoft </a:t>
            </a:r>
            <a:r>
              <a:rPr lang="en-US" sz="1200" dirty="0">
                <a:latin typeface="Arial" panose="020B0604020202020204" pitchFamily="34" charset="0"/>
                <a:ea typeface="Calibri" panose="020F0502020204030204" pitchFamily="34" charset="0"/>
              </a:rPr>
              <a:t>365 </a:t>
            </a:r>
            <a:endParaRPr lang="en-US" sz="1200" dirty="0" smtClean="0">
              <a:latin typeface="Arial" panose="020B0604020202020204" pitchFamily="34" charset="0"/>
              <a:ea typeface="Calibri" panose="020F0502020204030204" pitchFamily="34" charset="0"/>
            </a:endParaRPr>
          </a:p>
          <a:p>
            <a:pPr algn="just">
              <a:lnSpc>
                <a:spcPct val="115000"/>
              </a:lnSpc>
              <a:spcAft>
                <a:spcPts val="1000"/>
              </a:spcAft>
            </a:pPr>
            <a:r>
              <a:rPr lang="en-US" sz="1200" dirty="0">
                <a:latin typeface="Arial" panose="020B0604020202020204" pitchFamily="34" charset="0"/>
                <a:ea typeface="Times New Roman" panose="02020603050405020304" pitchFamily="18" charset="0"/>
              </a:rPr>
              <a:t>Microsoft Power </a:t>
            </a:r>
            <a:r>
              <a:rPr lang="en-US" sz="1200" dirty="0" smtClean="0">
                <a:latin typeface="Arial" panose="020B0604020202020204" pitchFamily="34" charset="0"/>
                <a:ea typeface="Times New Roman" panose="02020603050405020304" pitchFamily="18" charset="0"/>
              </a:rPr>
              <a:t>Platform</a:t>
            </a:r>
          </a:p>
          <a:p>
            <a:pPr algn="just">
              <a:lnSpc>
                <a:spcPct val="115000"/>
              </a:lnSpc>
              <a:spcAft>
                <a:spcPts val="1000"/>
              </a:spcAft>
            </a:pPr>
            <a:r>
              <a:rPr lang="en-US" sz="1200" dirty="0" smtClean="0">
                <a:latin typeface="Arial" panose="020B0604020202020204" pitchFamily="34" charset="0"/>
                <a:ea typeface="Times New Roman" panose="02020603050405020304" pitchFamily="18" charset="0"/>
              </a:rPr>
              <a:t> </a:t>
            </a:r>
            <a:r>
              <a:rPr lang="en-US" sz="1200" dirty="0">
                <a:latin typeface="Arial" panose="020B0604020202020204" pitchFamily="34" charset="0"/>
                <a:ea typeface="Calibri" panose="020F0502020204030204" pitchFamily="34" charset="0"/>
              </a:rPr>
              <a:t>Microsoft SQL Server SQL </a:t>
            </a:r>
            <a:endParaRPr lang="fr-FR" sz="1200" dirty="0"/>
          </a:p>
        </p:txBody>
      </p:sp>
      <p:pic>
        <p:nvPicPr>
          <p:cNvPr id="4" name="Image 3" descr="Word, Excel, Outlook... Microsoft modernise le design de sa suite Office"/>
          <p:cNvPicPr/>
          <p:nvPr/>
        </p:nvPicPr>
        <p:blipFill>
          <a:blip r:embed="rId3" cstate="print"/>
          <a:srcRect/>
          <a:stretch>
            <a:fillRect/>
          </a:stretch>
        </p:blipFill>
        <p:spPr bwMode="auto">
          <a:xfrm>
            <a:off x="7007930" y="1494064"/>
            <a:ext cx="1836964" cy="1379764"/>
          </a:xfrm>
          <a:prstGeom prst="rect">
            <a:avLst/>
          </a:prstGeom>
          <a:noFill/>
          <a:ln w="9525">
            <a:noFill/>
            <a:miter lim="800000"/>
            <a:headEnd/>
            <a:tailEnd/>
          </a:ln>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425" y="2873828"/>
            <a:ext cx="2847975" cy="1600200"/>
          </a:xfrm>
          <a:prstGeom prst="rect">
            <a:avLst/>
          </a:prstGeom>
        </p:spPr>
      </p:pic>
      <p:pic>
        <p:nvPicPr>
          <p:cNvPr id="6" name="Image 5" descr="Visual Studio Community 2019 - Microsoft Apps"/>
          <p:cNvPicPr/>
          <p:nvPr/>
        </p:nvPicPr>
        <p:blipFill>
          <a:blip r:embed="rId5" cstate="print"/>
          <a:srcRect/>
          <a:stretch>
            <a:fillRect/>
          </a:stretch>
        </p:blipFill>
        <p:spPr bwMode="auto">
          <a:xfrm>
            <a:off x="2577090" y="3971636"/>
            <a:ext cx="831298" cy="720437"/>
          </a:xfrm>
          <a:prstGeom prst="rect">
            <a:avLst/>
          </a:prstGeom>
          <a:noFill/>
          <a:ln w="9525">
            <a:noFill/>
            <a:miter lim="800000"/>
            <a:headEnd/>
            <a:tailEnd/>
          </a:ln>
        </p:spPr>
      </p:pic>
    </p:spTree>
    <p:extLst>
      <p:ext uri="{BB962C8B-B14F-4D97-AF65-F5344CB8AC3E}">
        <p14:creationId xmlns:p14="http://schemas.microsoft.com/office/powerpoint/2010/main" val="3710445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609600"/>
            <a:ext cx="9875520" cy="1055914"/>
          </a:xfrm>
        </p:spPr>
        <p:txBody>
          <a:bodyPr/>
          <a:lstStyle/>
          <a:p>
            <a:r>
              <a:rPr lang="fr-FR" sz="2800" dirty="0" smtClean="0"/>
              <a:t>5) Git and </a:t>
            </a:r>
            <a:r>
              <a:rPr lang="fr-FR" sz="2800" dirty="0" err="1" smtClean="0"/>
              <a:t>Github</a:t>
            </a:r>
            <a:r>
              <a:rPr lang="fr-FR" sz="2800" dirty="0" smtClean="0"/>
              <a:t> :</a:t>
            </a:r>
            <a:endParaRPr lang="fr-FR" sz="2800" dirty="0"/>
          </a:p>
        </p:txBody>
      </p:sp>
      <p:sp>
        <p:nvSpPr>
          <p:cNvPr id="3" name="Espace réservé du contenu 2"/>
          <p:cNvSpPr>
            <a:spLocks noGrp="1"/>
          </p:cNvSpPr>
          <p:nvPr>
            <p:ph idx="1"/>
          </p:nvPr>
        </p:nvSpPr>
        <p:spPr>
          <a:xfrm>
            <a:off x="1143000" y="1665514"/>
            <a:ext cx="9872871" cy="4430486"/>
          </a:xfrm>
        </p:spPr>
        <p:txBody>
          <a:bodyPr>
            <a:normAutofit/>
          </a:bodyPr>
          <a:lstStyle/>
          <a:p>
            <a:pPr marL="0" lvl="0" indent="0">
              <a:lnSpc>
                <a:spcPct val="120000"/>
              </a:lnSpc>
              <a:spcBef>
                <a:spcPts val="1500"/>
              </a:spcBef>
              <a:spcAft>
                <a:spcPts val="1500"/>
              </a:spcAft>
              <a:buNone/>
            </a:pPr>
            <a:r>
              <a:rPr lang="en-US" sz="1200" b="1" dirty="0" err="1">
                <a:latin typeface="Arial" panose="020B0604020202020204" pitchFamily="34" charset="0"/>
                <a:ea typeface="Times New Roman" panose="02020603050405020304" pitchFamily="18" charset="0"/>
                <a:cs typeface="Arial" panose="020B0604020202020204" pitchFamily="34" charset="0"/>
              </a:rPr>
              <a:t>Git</a:t>
            </a:r>
            <a:r>
              <a:rPr lang="en-US" sz="1200" b="1" dirty="0">
                <a:latin typeface="Arial" panose="020B0604020202020204" pitchFamily="34" charset="0"/>
                <a:ea typeface="Times New Roman" panose="02020603050405020304" pitchFamily="18" charset="0"/>
                <a:cs typeface="Arial" panose="020B0604020202020204" pitchFamily="34" charset="0"/>
              </a:rPr>
              <a:t> </a:t>
            </a:r>
            <a:r>
              <a:rPr lang="en-US" sz="1200" b="1" dirty="0" smtClean="0">
                <a:latin typeface="Arial" panose="020B0604020202020204" pitchFamily="34" charset="0"/>
                <a:ea typeface="Times New Roman" panose="02020603050405020304" pitchFamily="18" charset="0"/>
                <a:cs typeface="Arial" panose="020B0604020202020204" pitchFamily="34" charset="0"/>
              </a:rPr>
              <a:t>: </a:t>
            </a:r>
            <a:r>
              <a:rPr lang="fr-FR" sz="1200" dirty="0" smtClean="0">
                <a:latin typeface="Calibri" panose="020F0502020204030204" pitchFamily="34" charset="0"/>
                <a:ea typeface="Times New Roman" panose="02020603050405020304" pitchFamily="18" charset="0"/>
                <a:cs typeface="Arial" panose="020B0604020202020204" pitchFamily="34" charset="0"/>
              </a:rPr>
              <a:t>It</a:t>
            </a:r>
            <a:r>
              <a:rPr lang="en-US" sz="1200" dirty="0" smtClean="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is a distributed version control system that allows multiple developers to collaborate on projects. It tracks changes in source code during software </a:t>
            </a:r>
            <a:r>
              <a:rPr lang="en-US" sz="1200" dirty="0" smtClean="0">
                <a:latin typeface="Arial" panose="020B0604020202020204" pitchFamily="34" charset="0"/>
                <a:ea typeface="Times New Roman" panose="02020603050405020304" pitchFamily="18" charset="0"/>
                <a:cs typeface="Arial" panose="020B0604020202020204" pitchFamily="34" charset="0"/>
              </a:rPr>
              <a:t>development.</a:t>
            </a:r>
            <a:endParaRPr lang="fr-FR" sz="1200" dirty="0" smtClean="0">
              <a:latin typeface="Calibri" panose="020F0502020204030204" pitchFamily="34" charset="0"/>
              <a:ea typeface="Calibri" panose="020F0502020204030204" pitchFamily="34" charset="0"/>
              <a:cs typeface="Arial" panose="020B0604020202020204" pitchFamily="34" charset="0"/>
            </a:endParaRPr>
          </a:p>
          <a:p>
            <a:pPr marL="45720" indent="0">
              <a:lnSpc>
                <a:spcPct val="120000"/>
              </a:lnSpc>
              <a:spcAft>
                <a:spcPts val="0"/>
              </a:spcAft>
              <a:buNone/>
            </a:pPr>
            <a:r>
              <a:rPr lang="fr-FR" sz="1200" b="1" dirty="0" smtClean="0">
                <a:latin typeface="Arial" panose="020B0604020202020204" pitchFamily="34" charset="0"/>
                <a:ea typeface="Times New Roman" panose="02020603050405020304" pitchFamily="18" charset="0"/>
                <a:cs typeface="Arial" panose="020B0604020202020204" pitchFamily="34" charset="0"/>
              </a:rPr>
              <a:t>Key </a:t>
            </a:r>
            <a:r>
              <a:rPr lang="fr-FR" sz="1200" b="1" dirty="0" err="1" smtClean="0">
                <a:latin typeface="Arial" panose="020B0604020202020204" pitchFamily="34" charset="0"/>
                <a:ea typeface="Times New Roman" panose="02020603050405020304" pitchFamily="18" charset="0"/>
                <a:cs typeface="Arial" panose="020B0604020202020204" pitchFamily="34" charset="0"/>
              </a:rPr>
              <a:t>Features</a:t>
            </a:r>
            <a:r>
              <a:rPr lang="fr-FR" sz="1200" b="1" dirty="0" smtClean="0">
                <a:latin typeface="Arial" panose="020B0604020202020204" pitchFamily="34" charset="0"/>
                <a:ea typeface="Times New Roman" panose="02020603050405020304" pitchFamily="18" charset="0"/>
                <a:cs typeface="Arial" panose="020B0604020202020204" pitchFamily="34" charset="0"/>
              </a:rPr>
              <a:t> :</a:t>
            </a:r>
            <a:endParaRPr lang="fr-FR" sz="1200" dirty="0" smtClean="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20000"/>
              </a:lnSpc>
              <a:spcAft>
                <a:spcPts val="0"/>
              </a:spcAft>
              <a:buSzPts val="1000"/>
              <a:buFont typeface="Symbol" panose="05050102010706020507" pitchFamily="18" charset="2"/>
              <a:buChar char=""/>
              <a:tabLst>
                <a:tab pos="914400" algn="l"/>
              </a:tabLst>
            </a:pPr>
            <a:r>
              <a:rPr lang="fr-FR" sz="1200" dirty="0" err="1" smtClean="0">
                <a:latin typeface="Arial" panose="020B0604020202020204" pitchFamily="34" charset="0"/>
                <a:ea typeface="Times New Roman" panose="02020603050405020304" pitchFamily="18" charset="0"/>
                <a:cs typeface="Arial" panose="020B0604020202020204" pitchFamily="34" charset="0"/>
              </a:rPr>
              <a:t>Decentralized</a:t>
            </a:r>
            <a:r>
              <a:rPr lang="fr-FR" sz="1200" dirty="0" smtClean="0">
                <a:latin typeface="Arial" panose="020B0604020202020204" pitchFamily="34" charset="0"/>
                <a:ea typeface="Times New Roman" panose="02020603050405020304" pitchFamily="18" charset="0"/>
                <a:cs typeface="Arial" panose="020B0604020202020204" pitchFamily="34" charset="0"/>
              </a:rPr>
              <a:t> </a:t>
            </a:r>
            <a:r>
              <a:rPr lang="fr-FR" sz="1200" dirty="0">
                <a:latin typeface="Arial" panose="020B0604020202020204" pitchFamily="34" charset="0"/>
                <a:ea typeface="Times New Roman" panose="02020603050405020304" pitchFamily="18" charset="0"/>
                <a:cs typeface="Arial" panose="020B0604020202020204" pitchFamily="34" charset="0"/>
              </a:rPr>
              <a:t>version control.</a:t>
            </a:r>
            <a:endParaRPr lang="fr-FR" sz="1200" dirty="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20000"/>
              </a:lnSpc>
              <a:spcAft>
                <a:spcPts val="0"/>
              </a:spcAft>
              <a:buSzPts val="1000"/>
              <a:buFont typeface="Symbol" panose="05050102010706020507" pitchFamily="18" charset="2"/>
              <a:buChar char=""/>
              <a:tabLst>
                <a:tab pos="914400" algn="l"/>
              </a:tabLst>
            </a:pPr>
            <a:r>
              <a:rPr lang="fr-FR" sz="1200" dirty="0">
                <a:latin typeface="Arial" panose="020B0604020202020204" pitchFamily="34" charset="0"/>
                <a:ea typeface="Times New Roman" panose="02020603050405020304" pitchFamily="18" charset="0"/>
                <a:cs typeface="Arial" panose="020B0604020202020204" pitchFamily="34" charset="0"/>
              </a:rPr>
              <a:t>Efficient </a:t>
            </a:r>
            <a:r>
              <a:rPr lang="fr-FR" sz="1200" dirty="0" err="1">
                <a:latin typeface="Arial" panose="020B0604020202020204" pitchFamily="34" charset="0"/>
                <a:ea typeface="Times New Roman" panose="02020603050405020304" pitchFamily="18" charset="0"/>
                <a:cs typeface="Arial" panose="020B0604020202020204" pitchFamily="34" charset="0"/>
              </a:rPr>
              <a:t>branching</a:t>
            </a:r>
            <a:r>
              <a:rPr lang="fr-FR" sz="1200" dirty="0">
                <a:latin typeface="Arial" panose="020B0604020202020204" pitchFamily="34" charset="0"/>
                <a:ea typeface="Times New Roman" panose="02020603050405020304" pitchFamily="18" charset="0"/>
                <a:cs typeface="Arial" panose="020B0604020202020204" pitchFamily="34" charset="0"/>
              </a:rPr>
              <a:t> and </a:t>
            </a:r>
            <a:r>
              <a:rPr lang="fr-FR" sz="1200" dirty="0" err="1">
                <a:latin typeface="Arial" panose="020B0604020202020204" pitchFamily="34" charset="0"/>
                <a:ea typeface="Times New Roman" panose="02020603050405020304" pitchFamily="18" charset="0"/>
                <a:cs typeface="Arial" panose="020B0604020202020204" pitchFamily="34" charset="0"/>
              </a:rPr>
              <a:t>merging</a:t>
            </a:r>
            <a:r>
              <a:rPr lang="fr-FR" sz="1200" dirty="0">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20000"/>
              </a:lnSpc>
              <a:spcAft>
                <a:spcPts val="0"/>
              </a:spcAft>
              <a:buSzPts val="1000"/>
              <a:buFont typeface="Symbol" panose="05050102010706020507" pitchFamily="18" charset="2"/>
              <a:buChar char=""/>
              <a:tabLst>
                <a:tab pos="914400" algn="l"/>
              </a:tabLst>
            </a:pPr>
            <a:r>
              <a:rPr lang="en-US" sz="1200" dirty="0">
                <a:latin typeface="Arial" panose="020B0604020202020204" pitchFamily="34" charset="0"/>
                <a:ea typeface="Times New Roman" panose="02020603050405020304" pitchFamily="18" charset="0"/>
                <a:cs typeface="Arial" panose="020B0604020202020204" pitchFamily="34" charset="0"/>
              </a:rPr>
              <a:t>Local repositories for offline work.</a:t>
            </a:r>
            <a:endParaRPr lang="fr-FR" sz="1200" dirty="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20000"/>
              </a:lnSpc>
              <a:spcAft>
                <a:spcPts val="0"/>
              </a:spcAft>
              <a:buSzPts val="1000"/>
              <a:buFont typeface="Symbol" panose="05050102010706020507" pitchFamily="18" charset="2"/>
              <a:buChar char=""/>
              <a:tabLst>
                <a:tab pos="914400" algn="l"/>
              </a:tabLst>
            </a:pPr>
            <a:r>
              <a:rPr lang="en-US" sz="1200" dirty="0">
                <a:latin typeface="Arial" panose="020B0604020202020204" pitchFamily="34" charset="0"/>
                <a:ea typeface="Times New Roman" panose="02020603050405020304" pitchFamily="18" charset="0"/>
                <a:cs typeface="Arial" panose="020B0604020202020204" pitchFamily="34" charset="0"/>
              </a:rPr>
              <a:t>Designed for speed and flexibility.</a:t>
            </a:r>
            <a:endParaRPr lang="fr-FR" sz="1200" dirty="0">
              <a:latin typeface="Calibri" panose="020F0502020204030204" pitchFamily="34" charset="0"/>
              <a:ea typeface="Calibri" panose="020F0502020204030204" pitchFamily="34" charset="0"/>
              <a:cs typeface="Arial" panose="020B0604020202020204" pitchFamily="34" charset="0"/>
            </a:endParaRPr>
          </a:p>
          <a:p>
            <a:pPr marL="0" lvl="0" indent="0">
              <a:lnSpc>
                <a:spcPct val="120000"/>
              </a:lnSpc>
              <a:spcBef>
                <a:spcPts val="1500"/>
              </a:spcBef>
              <a:spcAft>
                <a:spcPts val="1500"/>
              </a:spcAft>
              <a:buNone/>
            </a:pPr>
            <a:r>
              <a:rPr lang="en-US" sz="1200" b="1" dirty="0" smtClean="0">
                <a:latin typeface="Arial" panose="020B0604020202020204" pitchFamily="34" charset="0"/>
                <a:ea typeface="Times New Roman" panose="02020603050405020304" pitchFamily="18" charset="0"/>
                <a:cs typeface="Arial" panose="020B0604020202020204" pitchFamily="34" charset="0"/>
              </a:rPr>
              <a:t>GitHub</a:t>
            </a:r>
            <a:r>
              <a:rPr lang="fr-FR" sz="1200" dirty="0" smtClean="0">
                <a:latin typeface="Calibri" panose="020F0502020204030204" pitchFamily="34" charset="0"/>
                <a:ea typeface="Times New Roman" panose="02020603050405020304" pitchFamily="18" charset="0"/>
                <a:cs typeface="Arial" panose="020B0604020202020204" pitchFamily="34" charset="0"/>
              </a:rPr>
              <a:t> </a:t>
            </a:r>
            <a:r>
              <a:rPr lang="fr-FR" sz="1200" b="1" dirty="0" smtClean="0">
                <a:latin typeface="Calibri" panose="020F0502020204030204" pitchFamily="34" charset="0"/>
                <a:ea typeface="Times New Roman" panose="02020603050405020304" pitchFamily="18" charset="0"/>
                <a:cs typeface="Arial" panose="020B0604020202020204" pitchFamily="34" charset="0"/>
              </a:rPr>
              <a:t>:</a:t>
            </a:r>
            <a:r>
              <a:rPr lang="fr-FR" sz="1200" dirty="0" smtClean="0">
                <a:latin typeface="Calibri" panose="020F0502020204030204" pitchFamily="34" charset="0"/>
                <a:ea typeface="Times New Roman" panose="02020603050405020304" pitchFamily="18" charset="0"/>
                <a:cs typeface="Arial" panose="020B0604020202020204" pitchFamily="34" charset="0"/>
              </a:rPr>
              <a:t> </a:t>
            </a:r>
            <a:r>
              <a:rPr lang="en-US" sz="1200" dirty="0" smtClean="0">
                <a:latin typeface="Arial" panose="020B0604020202020204" pitchFamily="34" charset="0"/>
                <a:ea typeface="Times New Roman" panose="02020603050405020304" pitchFamily="18" charset="0"/>
                <a:cs typeface="Arial" panose="020B0604020202020204" pitchFamily="34" charset="0"/>
              </a:rPr>
              <a:t>It </a:t>
            </a:r>
            <a:r>
              <a:rPr lang="en-US" sz="1200" dirty="0">
                <a:latin typeface="Arial" panose="020B0604020202020204" pitchFamily="34" charset="0"/>
                <a:ea typeface="Times New Roman" panose="02020603050405020304" pitchFamily="18" charset="0"/>
                <a:cs typeface="Arial" panose="020B0604020202020204" pitchFamily="34" charset="0"/>
              </a:rPr>
              <a:t>is a web-based platform that uses </a:t>
            </a:r>
            <a:r>
              <a:rPr lang="en-US" sz="1200" dirty="0" err="1">
                <a:latin typeface="Arial" panose="020B0604020202020204" pitchFamily="34" charset="0"/>
                <a:ea typeface="Times New Roman" panose="02020603050405020304" pitchFamily="18" charset="0"/>
                <a:cs typeface="Arial" panose="020B0604020202020204" pitchFamily="34" charset="0"/>
              </a:rPr>
              <a:t>Git</a:t>
            </a:r>
            <a:r>
              <a:rPr lang="en-US" sz="1200" dirty="0">
                <a:latin typeface="Arial" panose="020B0604020202020204" pitchFamily="34" charset="0"/>
                <a:ea typeface="Times New Roman" panose="02020603050405020304" pitchFamily="18" charset="0"/>
                <a:cs typeface="Arial" panose="020B0604020202020204" pitchFamily="34" charset="0"/>
              </a:rPr>
              <a:t> for version control. It provides hosting for software development and a collaborative environment for </a:t>
            </a:r>
            <a:r>
              <a:rPr lang="en-US" sz="1200" dirty="0" smtClean="0">
                <a:latin typeface="Arial" panose="020B0604020202020204" pitchFamily="34" charset="0"/>
                <a:ea typeface="Times New Roman" panose="02020603050405020304" pitchFamily="18" charset="0"/>
                <a:cs typeface="Arial" panose="020B0604020202020204" pitchFamily="34" charset="0"/>
              </a:rPr>
              <a:t>developers.</a:t>
            </a:r>
            <a:endParaRPr lang="fr-FR" sz="1200" dirty="0" smtClean="0">
              <a:latin typeface="Calibri" panose="020F0502020204030204" pitchFamily="34" charset="0"/>
              <a:ea typeface="Calibri" panose="020F0502020204030204" pitchFamily="34" charset="0"/>
              <a:cs typeface="Arial" panose="020B0604020202020204" pitchFamily="34" charset="0"/>
            </a:endParaRPr>
          </a:p>
          <a:p>
            <a:pPr marL="45720" indent="0">
              <a:lnSpc>
                <a:spcPct val="120000"/>
              </a:lnSpc>
              <a:spcAft>
                <a:spcPts val="0"/>
              </a:spcAft>
              <a:buNone/>
            </a:pPr>
            <a:r>
              <a:rPr lang="fr-FR" sz="1200" b="1" dirty="0" smtClean="0">
                <a:latin typeface="Arial" panose="020B0604020202020204" pitchFamily="34" charset="0"/>
                <a:ea typeface="Times New Roman" panose="02020603050405020304" pitchFamily="18" charset="0"/>
                <a:cs typeface="Arial" panose="020B0604020202020204" pitchFamily="34" charset="0"/>
              </a:rPr>
              <a:t>Key </a:t>
            </a:r>
            <a:r>
              <a:rPr lang="fr-FR" sz="1200" b="1" dirty="0" err="1" smtClean="0">
                <a:latin typeface="Arial" panose="020B0604020202020204" pitchFamily="34" charset="0"/>
                <a:ea typeface="Times New Roman" panose="02020603050405020304" pitchFamily="18" charset="0"/>
                <a:cs typeface="Arial" panose="020B0604020202020204" pitchFamily="34" charset="0"/>
              </a:rPr>
              <a:t>Features</a:t>
            </a:r>
            <a:r>
              <a:rPr lang="fr-FR" sz="1200" b="1" dirty="0" smtClean="0">
                <a:latin typeface="Arial" panose="020B0604020202020204" pitchFamily="34" charset="0"/>
                <a:ea typeface="Times New Roman" panose="02020603050405020304" pitchFamily="18" charset="0"/>
                <a:cs typeface="Arial" panose="020B0604020202020204" pitchFamily="34" charset="0"/>
              </a:rPr>
              <a:t> :</a:t>
            </a:r>
            <a:endParaRPr lang="fr-FR" sz="1200" dirty="0" smtClean="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20000"/>
              </a:lnSpc>
              <a:spcAft>
                <a:spcPts val="0"/>
              </a:spcAft>
              <a:buSzPts val="1000"/>
              <a:buFont typeface="Symbol" panose="05050102010706020507" pitchFamily="18" charset="2"/>
              <a:buChar char=""/>
              <a:tabLst>
                <a:tab pos="914400" algn="l"/>
              </a:tabLst>
            </a:pPr>
            <a:r>
              <a:rPr lang="en-US" sz="1200" dirty="0" smtClean="0">
                <a:latin typeface="Arial" panose="020B0604020202020204" pitchFamily="34" charset="0"/>
                <a:ea typeface="Times New Roman" panose="02020603050405020304" pitchFamily="18" charset="0"/>
                <a:cs typeface="Arial" panose="020B0604020202020204" pitchFamily="34" charset="0"/>
              </a:rPr>
              <a:t>Hosting </a:t>
            </a:r>
            <a:r>
              <a:rPr lang="en-US" sz="1200" dirty="0">
                <a:latin typeface="Arial" panose="020B0604020202020204" pitchFamily="34" charset="0"/>
                <a:ea typeface="Times New Roman" panose="02020603050405020304" pitchFamily="18" charset="0"/>
                <a:cs typeface="Arial" panose="020B0604020202020204" pitchFamily="34" charset="0"/>
              </a:rPr>
              <a:t>repositories in the cloud.</a:t>
            </a:r>
            <a:endParaRPr lang="fr-FR" sz="1200" dirty="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20000"/>
              </a:lnSpc>
              <a:spcAft>
                <a:spcPts val="0"/>
              </a:spcAft>
              <a:buSzPts val="1000"/>
              <a:buFont typeface="Symbol" panose="05050102010706020507" pitchFamily="18" charset="2"/>
              <a:buChar char=""/>
              <a:tabLst>
                <a:tab pos="914400" algn="l"/>
              </a:tabLst>
            </a:pPr>
            <a:r>
              <a:rPr lang="fr-FR" sz="1200" dirty="0">
                <a:latin typeface="Arial" panose="020B0604020202020204" pitchFamily="34" charset="0"/>
                <a:ea typeface="Times New Roman" panose="02020603050405020304" pitchFamily="18" charset="0"/>
                <a:cs typeface="Arial" panose="020B0604020202020204" pitchFamily="34" charset="0"/>
              </a:rPr>
              <a:t>Collaboration </a:t>
            </a:r>
            <a:r>
              <a:rPr lang="fr-FR" sz="1200" dirty="0" err="1">
                <a:latin typeface="Arial" panose="020B0604020202020204" pitchFamily="34" charset="0"/>
                <a:ea typeface="Times New Roman" panose="02020603050405020304" pitchFamily="18" charset="0"/>
                <a:cs typeface="Arial" panose="020B0604020202020204" pitchFamily="34" charset="0"/>
              </a:rPr>
              <a:t>features</a:t>
            </a:r>
            <a:r>
              <a:rPr lang="fr-FR" sz="1200" dirty="0">
                <a:latin typeface="Arial" panose="020B0604020202020204" pitchFamily="34" charset="0"/>
                <a:ea typeface="Times New Roman" panose="02020603050405020304" pitchFamily="18" charset="0"/>
                <a:cs typeface="Arial" panose="020B0604020202020204" pitchFamily="34" charset="0"/>
              </a:rPr>
              <a:t> (issues, pull </a:t>
            </a:r>
            <a:r>
              <a:rPr lang="fr-FR" sz="1200" dirty="0" err="1">
                <a:latin typeface="Arial" panose="020B0604020202020204" pitchFamily="34" charset="0"/>
                <a:ea typeface="Times New Roman" panose="02020603050405020304" pitchFamily="18" charset="0"/>
                <a:cs typeface="Arial" panose="020B0604020202020204" pitchFamily="34" charset="0"/>
              </a:rPr>
              <a:t>requests</a:t>
            </a:r>
            <a:r>
              <a:rPr lang="fr-FR" sz="1200" dirty="0">
                <a:latin typeface="Arial" panose="020B0604020202020204" pitchFamily="34" charset="0"/>
                <a:ea typeface="Times New Roman" panose="02020603050405020304" pitchFamily="18" charset="0"/>
                <a:cs typeface="Arial" panose="020B0604020202020204" pitchFamily="34" charset="0"/>
              </a:rPr>
              <a:t>, etc.).</a:t>
            </a:r>
            <a:endParaRPr lang="fr-FR" sz="1200" dirty="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20000"/>
              </a:lnSpc>
              <a:spcAft>
                <a:spcPts val="0"/>
              </a:spcAft>
              <a:buSzPts val="1000"/>
              <a:buFont typeface="Symbol" panose="05050102010706020507" pitchFamily="18" charset="2"/>
              <a:buChar char=""/>
              <a:tabLst>
                <a:tab pos="914400" algn="l"/>
              </a:tabLst>
            </a:pPr>
            <a:r>
              <a:rPr lang="fr-FR" sz="1200" dirty="0">
                <a:latin typeface="Arial" panose="020B0604020202020204" pitchFamily="34" charset="0"/>
                <a:ea typeface="Times New Roman" panose="02020603050405020304" pitchFamily="18" charset="0"/>
                <a:cs typeface="Arial" panose="020B0604020202020204" pitchFamily="34" charset="0"/>
              </a:rPr>
              <a:t>Web-</a:t>
            </a:r>
            <a:r>
              <a:rPr lang="fr-FR" sz="1200" dirty="0" err="1">
                <a:latin typeface="Arial" panose="020B0604020202020204" pitchFamily="34" charset="0"/>
                <a:ea typeface="Times New Roman" panose="02020603050405020304" pitchFamily="18" charset="0"/>
                <a:cs typeface="Arial" panose="020B0604020202020204" pitchFamily="34" charset="0"/>
              </a:rPr>
              <a:t>based</a:t>
            </a:r>
            <a:r>
              <a:rPr lang="fr-FR" sz="1200" dirty="0">
                <a:latin typeface="Arial" panose="020B0604020202020204" pitchFamily="34" charset="0"/>
                <a:ea typeface="Times New Roman" panose="02020603050405020304" pitchFamily="18" charset="0"/>
                <a:cs typeface="Arial" panose="020B0604020202020204" pitchFamily="34" charset="0"/>
              </a:rPr>
              <a:t> </a:t>
            </a:r>
            <a:r>
              <a:rPr lang="fr-FR" sz="1200" dirty="0" err="1">
                <a:latin typeface="Arial" panose="020B0604020202020204" pitchFamily="34" charset="0"/>
                <a:ea typeface="Times New Roman" panose="02020603050405020304" pitchFamily="18" charset="0"/>
                <a:cs typeface="Arial" panose="020B0604020202020204" pitchFamily="34" charset="0"/>
              </a:rPr>
              <a:t>graphical</a:t>
            </a:r>
            <a:r>
              <a:rPr lang="fr-FR" sz="1200" dirty="0">
                <a:latin typeface="Arial" panose="020B0604020202020204" pitchFamily="34" charset="0"/>
                <a:ea typeface="Times New Roman" panose="02020603050405020304" pitchFamily="18" charset="0"/>
                <a:cs typeface="Arial" panose="020B0604020202020204" pitchFamily="34" charset="0"/>
              </a:rPr>
              <a:t> </a:t>
            </a:r>
            <a:r>
              <a:rPr lang="fr-FR" sz="1200" dirty="0" smtClean="0">
                <a:latin typeface="Arial" panose="020B0604020202020204" pitchFamily="34" charset="0"/>
                <a:ea typeface="Times New Roman" panose="02020603050405020304" pitchFamily="18" charset="0"/>
                <a:cs typeface="Arial" panose="020B0604020202020204" pitchFamily="34" charset="0"/>
              </a:rPr>
              <a:t>interface.</a:t>
            </a:r>
            <a:endParaRPr lang="fr-FR" sz="1200" dirty="0" smtClean="0">
              <a:latin typeface="Calibri" panose="020F0502020204030204" pitchFamily="34" charset="0"/>
              <a:ea typeface="Times New Roman" panose="02020603050405020304" pitchFamily="18" charset="0"/>
              <a:cs typeface="Arial" panose="020B0604020202020204" pitchFamily="34" charset="0"/>
            </a:endParaRPr>
          </a:p>
          <a:p>
            <a:pPr marL="742950" lvl="1" indent="-285750">
              <a:lnSpc>
                <a:spcPct val="120000"/>
              </a:lnSpc>
              <a:spcAft>
                <a:spcPts val="0"/>
              </a:spcAft>
              <a:buSzPts val="1000"/>
              <a:buFont typeface="Symbol" panose="05050102010706020507" pitchFamily="18" charset="2"/>
              <a:buChar char=""/>
              <a:tabLst>
                <a:tab pos="914400" algn="l"/>
              </a:tabLst>
            </a:pPr>
            <a:r>
              <a:rPr lang="en-US" sz="1200" dirty="0" smtClean="0">
                <a:latin typeface="Arial" panose="020B0604020202020204" pitchFamily="34" charset="0"/>
                <a:ea typeface="Times New Roman" panose="02020603050405020304" pitchFamily="18" charset="0"/>
              </a:rPr>
              <a:t>Integration </a:t>
            </a:r>
            <a:r>
              <a:rPr lang="en-US" sz="1200" dirty="0">
                <a:latin typeface="Arial" panose="020B0604020202020204" pitchFamily="34" charset="0"/>
                <a:ea typeface="Times New Roman" panose="02020603050405020304" pitchFamily="18" charset="0"/>
              </a:rPr>
              <a:t>with CI/CD tools</a:t>
            </a:r>
            <a:endParaRPr lang="fr-FR" sz="12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752" y="2371895"/>
            <a:ext cx="2718707" cy="1005908"/>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742" y="4544786"/>
            <a:ext cx="3514725" cy="1295400"/>
          </a:xfrm>
          <a:prstGeom prst="rect">
            <a:avLst/>
          </a:prstGeom>
        </p:spPr>
      </p:pic>
    </p:spTree>
    <p:extLst>
      <p:ext uri="{BB962C8B-B14F-4D97-AF65-F5344CB8AC3E}">
        <p14:creationId xmlns:p14="http://schemas.microsoft.com/office/powerpoint/2010/main" val="1644178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279</TotalTime>
  <Words>830</Words>
  <Application>Microsoft Office PowerPoint</Application>
  <PresentationFormat>Grand écran</PresentationFormat>
  <Paragraphs>99</Paragraphs>
  <Slides>12</Slides>
  <Notes>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vt:i4>
      </vt:variant>
    </vt:vector>
  </HeadingPairs>
  <TitlesOfParts>
    <vt:vector size="22" baseType="lpstr">
      <vt:lpstr>Arial</vt:lpstr>
      <vt:lpstr>Arial Black</vt:lpstr>
      <vt:lpstr>Arial Rounded MT Bold</vt:lpstr>
      <vt:lpstr>Calibri</vt:lpstr>
      <vt:lpstr>Cambria</vt:lpstr>
      <vt:lpstr>Corbel</vt:lpstr>
      <vt:lpstr>Segoe UI</vt:lpstr>
      <vt:lpstr>Symbol</vt:lpstr>
      <vt:lpstr>Times New Roman</vt:lpstr>
      <vt:lpstr>Base</vt:lpstr>
      <vt:lpstr>  </vt:lpstr>
      <vt:lpstr>Présentation PowerPoint</vt:lpstr>
      <vt:lpstr>PLAN</vt:lpstr>
      <vt:lpstr>1) Introduction :</vt:lpstr>
      <vt:lpstr>2) Information and Communication Technologies (TIC): </vt:lpstr>
      <vt:lpstr>TCI components include the following : </vt:lpstr>
      <vt:lpstr>3) Google services :</vt:lpstr>
      <vt:lpstr>4) Microsoft Tools :</vt:lpstr>
      <vt:lpstr>5) Git and Github :</vt:lpstr>
      <vt:lpstr>Comparison Table between Git and GitHub :</vt:lpstr>
      <vt:lpstr>6) Conclusion :</vt:lpstr>
      <vt:lpstr>The End.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HP</cp:lastModifiedBy>
  <cp:revision>38</cp:revision>
  <dcterms:created xsi:type="dcterms:W3CDTF">2024-01-01T22:19:41Z</dcterms:created>
  <dcterms:modified xsi:type="dcterms:W3CDTF">2024-01-02T14:47:26Z</dcterms:modified>
</cp:coreProperties>
</file>