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80" r:id="rId3"/>
    <p:sldId id="260" r:id="rId4"/>
    <p:sldId id="258" r:id="rId5"/>
    <p:sldId id="261" r:id="rId6"/>
    <p:sldId id="263" r:id="rId7"/>
    <p:sldId id="265" r:id="rId8"/>
    <p:sldId id="266" r:id="rId9"/>
    <p:sldId id="267" r:id="rId10"/>
    <p:sldId id="268" r:id="rId11"/>
    <p:sldId id="271" r:id="rId12"/>
    <p:sldId id="276" r:id="rId13"/>
    <p:sldId id="275" r:id="rId14"/>
    <p:sldId id="274" r:id="rId15"/>
    <p:sldId id="279" r:id="rId16"/>
    <p:sldId id="277" r:id="rId17"/>
    <p:sldId id="25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14" autoAdjust="0"/>
    <p:restoredTop sz="94660"/>
  </p:normalViewPr>
  <p:slideViewPr>
    <p:cSldViewPr snapToGrid="0">
      <p:cViewPr>
        <p:scale>
          <a:sx n="70" d="100"/>
          <a:sy n="70" d="100"/>
        </p:scale>
        <p:origin x="-508" y="-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F0422-78EB-431F-9D60-67217D76A9DF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6F7DE-FD2A-46FE-B226-1DECF631FA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A6D971E-2796-49FC-AA90-A73E62705F01}" type="datetime1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1AF9-C8F3-404A-9919-FBBF1FC0A0D8}" type="datetime1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B9EC-06B2-41C4-A513-53E889067C26}" type="datetime1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BB1E-C59C-4913-B5F2-B801A4D05302}" type="datetime1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E0BA-A762-4F81-B073-AC8357D96568}" type="datetime1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F179-48D7-44B4-921A-841265C0535D}" type="datetime1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D15-38FA-4A01-ABC9-4658AAF6CF63}" type="datetime1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A7FC-DFB4-42DE-8DC4-189D080B0606}" type="datetime1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68DA-3022-470C-A145-7F73BB8777BC}" type="datetime1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21E4-CA7E-4EAA-94FE-18C0BBEDEDA0}" type="datetime1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8890-BDF8-499C-BA68-71A472DB66E2}" type="datetime1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8B9F-F940-41C3-847F-62CB33137E66}" type="datetime1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6937-AD67-4BDA-AD07-71DF32889EF1}" type="datetime1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74B4-9489-49FF-8D0D-B95DE5629CE3}" type="datetime1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7A35-244E-4566-B51F-E349283B56DD}" type="datetime1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7799-1384-4B8E-99C3-DA7E3E045020}" type="datetime1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2BF6-CBB9-485D-BA0E-C4E5CF53DB86}" type="datetime1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6E995-4B17-4DCA-B310-D9D0FC5D22D5}" type="datetime1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DCF20C-A3F5-71E2-4404-3FC147F16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1028" y="1502228"/>
            <a:ext cx="8791575" cy="1037351"/>
          </a:xfrm>
        </p:spPr>
        <p:txBody>
          <a:bodyPr>
            <a:normAutofit/>
          </a:bodyPr>
          <a:lstStyle/>
          <a:p>
            <a:pPr algn="ctr">
              <a:lnSpc>
                <a:spcPct val="50000"/>
              </a:lnSpc>
            </a:pPr>
            <a:r>
              <a:rPr lang="en-CA" dirty="0" smtClean="0"/>
              <a:t>Salary Prediction Analysis</a:t>
            </a:r>
            <a:br>
              <a:rPr lang="en-CA" dirty="0" smtClean="0"/>
            </a:br>
            <a:r>
              <a:rPr lang="en-US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sz="1800" b="1" dirty="0" smtClean="0">
                <a:ea typeface="Georgia" charset="0"/>
                <a:cs typeface="Georgia" charset="0"/>
              </a:rPr>
              <a:t>A Machine Learning Analysis of Census Data</a:t>
            </a: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545F6C3-C303-1DC5-69E8-04555BC6F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>
              <a:spcBef>
                <a:spcPts val="0"/>
              </a:spcBef>
            </a:pPr>
            <a:endParaRPr lang="en-CA" dirty="0" smtClean="0"/>
          </a:p>
          <a:p>
            <a:pPr algn="r">
              <a:spcBef>
                <a:spcPts val="0"/>
              </a:spcBef>
            </a:pPr>
            <a:endParaRPr lang="en-CA" dirty="0" smtClean="0"/>
          </a:p>
          <a:p>
            <a:pPr algn="r">
              <a:spcBef>
                <a:spcPts val="0"/>
              </a:spcBef>
            </a:pPr>
            <a:r>
              <a:rPr lang="en-CA" dirty="0" smtClean="0"/>
              <a:t> </a:t>
            </a:r>
            <a:r>
              <a:rPr lang="en-CA" dirty="0" err="1" smtClean="0"/>
              <a:t>sarabjit</a:t>
            </a:r>
            <a:r>
              <a:rPr lang="en-CA" dirty="0" smtClean="0"/>
              <a:t> </a:t>
            </a:r>
            <a:r>
              <a:rPr lang="en-CA" dirty="0" err="1" smtClean="0"/>
              <a:t>kaur</a:t>
            </a:r>
            <a:r>
              <a:rPr lang="en-CA" dirty="0" smtClean="0"/>
              <a:t> </a:t>
            </a:r>
            <a:r>
              <a:rPr lang="en-CA" dirty="0" err="1" smtClean="0"/>
              <a:t>matharu</a:t>
            </a:r>
            <a:r>
              <a:rPr lang="en-US" dirty="0" smtClean="0"/>
              <a:t> </a:t>
            </a:r>
          </a:p>
          <a:p>
            <a:pPr algn="r">
              <a:spcBef>
                <a:spcPts val="0"/>
              </a:spcBef>
            </a:pPr>
            <a:r>
              <a:rPr lang="en-US" dirty="0" smtClean="0"/>
              <a:t>data science flex, lighthouse labs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561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2800" dirty="0" smtClean="0"/>
              <a:t>Occupation analysis</a:t>
            </a:r>
            <a:endParaRPr lang="en-US" sz="2800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3462" y="978912"/>
            <a:ext cx="9906000" cy="2108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5739" y="4264089"/>
            <a:ext cx="10319625" cy="230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021753" y="3545961"/>
            <a:ext cx="3635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2800" dirty="0" smtClean="0"/>
              <a:t>WORKCLASS ANALYSIS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93041"/>
          </a:xfrm>
        </p:spPr>
        <p:txBody>
          <a:bodyPr>
            <a:normAutofit/>
          </a:bodyPr>
          <a:lstStyle/>
          <a:p>
            <a:pPr algn="ctr"/>
            <a:r>
              <a:rPr lang="en-CA" sz="2800" dirty="0" smtClean="0"/>
              <a:t>Relationship between age, occupation &amp; </a:t>
            </a:r>
            <a:r>
              <a:rPr lang="en-CA" sz="2800" dirty="0" err="1" smtClean="0"/>
              <a:t>predclass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539551" y="5234674"/>
            <a:ext cx="8864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can see trend with database. More senior workers have higher salaries. Private house service has the widest range of age variation.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4947" y="1427584"/>
            <a:ext cx="9974424" cy="47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238" y="363894"/>
            <a:ext cx="11188700" cy="5812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4303" y="1385723"/>
            <a:ext cx="9222827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3872204" y="658789"/>
            <a:ext cx="47679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Comparison of Models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9714" y="446503"/>
            <a:ext cx="2814767" cy="6877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Reflection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94318"/>
            <a:ext cx="9905999" cy="4596883"/>
          </a:xfrm>
        </p:spPr>
        <p:txBody>
          <a:bodyPr>
            <a:noAutofit/>
          </a:bodyPr>
          <a:lstStyle/>
          <a:p>
            <a:r>
              <a:rPr lang="en-US" dirty="0" smtClean="0"/>
              <a:t> Education data was dropped as it was collinear with education number.</a:t>
            </a:r>
          </a:p>
          <a:p>
            <a:r>
              <a:rPr lang="en-US" dirty="0" smtClean="0"/>
              <a:t> Marital - Status Categories were clubbed into single related category.</a:t>
            </a:r>
          </a:p>
          <a:p>
            <a:r>
              <a:rPr lang="en-US" dirty="0" smtClean="0"/>
              <a:t> Interestingly chances of having salary greater than 50k is high.</a:t>
            </a:r>
          </a:p>
          <a:p>
            <a:r>
              <a:rPr lang="en-US" dirty="0" smtClean="0"/>
              <a:t>Most people are working 40 hours a week. But among those who work more than 40 hours a week, the proportion of people having &gt;50k is high.</a:t>
            </a:r>
          </a:p>
          <a:p>
            <a:r>
              <a:rPr lang="en-US" dirty="0" smtClean="0"/>
              <a:t>Married people have more chances of having income &gt;50k as compared to never married and divorced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5270" y="509878"/>
            <a:ext cx="2814767" cy="6877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Reflection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48227"/>
            <a:ext cx="9905999" cy="4596883"/>
          </a:xfrm>
        </p:spPr>
        <p:txBody>
          <a:bodyPr>
            <a:normAutofit/>
          </a:bodyPr>
          <a:lstStyle/>
          <a:p>
            <a:r>
              <a:rPr lang="en-CA" dirty="0" smtClean="0"/>
              <a:t>More people working in private sector are making less than 50k.</a:t>
            </a:r>
            <a:endParaRPr lang="en-US" dirty="0" smtClean="0"/>
          </a:p>
          <a:p>
            <a:r>
              <a:rPr lang="en-US" dirty="0" smtClean="0"/>
              <a:t>Income is more for higher age group.</a:t>
            </a:r>
          </a:p>
          <a:p>
            <a:r>
              <a:rPr lang="en-US" dirty="0" smtClean="0"/>
              <a:t>Higher value of education number maximizes the chance of income &gt;50k.</a:t>
            </a:r>
          </a:p>
          <a:p>
            <a:r>
              <a:rPr lang="en-US" dirty="0" smtClean="0"/>
              <a:t>The highest chances of having income &gt;50k are in : Prof-School, Doctorate, Masters, Bachelors &amp; Assoc-Voc.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65427"/>
          </a:xfrm>
        </p:spPr>
        <p:txBody>
          <a:bodyPr/>
          <a:lstStyle/>
          <a:p>
            <a:pPr algn="ctr"/>
            <a:r>
              <a:rPr lang="en-CA" dirty="0" smtClean="0"/>
              <a:t>Looking forward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0507" y="2218099"/>
            <a:ext cx="1094480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sz="3200" dirty="0" smtClean="0"/>
              <a:t> </a:t>
            </a:r>
            <a:r>
              <a:rPr lang="en-CA" sz="3200" dirty="0" err="1" smtClean="0"/>
              <a:t>Hyperparameter</a:t>
            </a:r>
            <a:r>
              <a:rPr lang="en-CA" sz="3200" dirty="0" smtClean="0"/>
              <a:t> tuning</a:t>
            </a:r>
          </a:p>
          <a:p>
            <a:pPr>
              <a:buFont typeface="Arial" pitchFamily="34" charset="0"/>
              <a:buChar char="•"/>
            </a:pPr>
            <a:endParaRPr lang="en-CA" sz="3200" dirty="0" smtClean="0"/>
          </a:p>
          <a:p>
            <a:pPr>
              <a:buFont typeface="Arial" pitchFamily="34" charset="0"/>
              <a:buChar char="•"/>
            </a:pPr>
            <a:r>
              <a:rPr lang="en-CA" sz="3200" dirty="0" smtClean="0"/>
              <a:t> More feature Engineering</a:t>
            </a:r>
          </a:p>
          <a:p>
            <a:pPr>
              <a:buFont typeface="Arial" pitchFamily="34" charset="0"/>
              <a:buChar char="•"/>
            </a:pPr>
            <a:endParaRPr lang="en-CA" sz="3200" dirty="0" smtClean="0"/>
          </a:p>
          <a:p>
            <a:pPr>
              <a:buFont typeface="Arial" pitchFamily="34" charset="0"/>
              <a:buChar char="•"/>
            </a:pPr>
            <a:r>
              <a:rPr lang="en-CA" sz="3200" dirty="0" smtClean="0"/>
              <a:t> Use of Regression Model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CA" sz="8800" dirty="0" smtClean="0"/>
              <a:t>Thank You</a:t>
            </a:r>
          </a:p>
          <a:p>
            <a:pPr algn="ctr">
              <a:buNone/>
            </a:pPr>
            <a:r>
              <a:rPr lang="en-CA" dirty="0" smtClean="0"/>
              <a:t>                                          Sarabjit Kaur Matharu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Motivation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22630" y="2145672"/>
            <a:ext cx="10348109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Studying Census data allows economists to grasp the driving forces behind Income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This information makes it possible to plan better services, improve the quality of life and solve existing problems.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Statistical </a:t>
            </a:r>
            <a:r>
              <a:rPr lang="en-US" sz="2800" dirty="0" smtClean="0"/>
              <a:t>information, which serves as the basis for constructing planning forecasts, is essential for the democratic process.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BASIC Process</a:t>
            </a:r>
            <a:br>
              <a:rPr lang="en-CA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1640" y="1772816"/>
            <a:ext cx="1922107" cy="6811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OBTAIN DATABASE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3153747" y="2108718"/>
            <a:ext cx="849086" cy="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033934" y="1775926"/>
            <a:ext cx="1922107" cy="6811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DATA CLEANING &amp; EDA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946710" y="2111828"/>
            <a:ext cx="849086" cy="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780244" y="1797698"/>
            <a:ext cx="1922107" cy="6811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MODELING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63877" y="1838130"/>
            <a:ext cx="1922107" cy="6811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ANALYSIS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683689" y="2142930"/>
            <a:ext cx="849086" cy="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26" name="AutoShape 2" descr="Salary Prediction | Learn how to calculate your sal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Salary Prediction | Learn how to calculate your sal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Salary Prediction | Learn how to calculate your sal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16423" y="3354484"/>
            <a:ext cx="5144311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3576" y="1070008"/>
            <a:ext cx="9991331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600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I </a:t>
            </a:r>
            <a:r>
              <a:rPr lang="en-US" sz="2800" dirty="0" smtClean="0"/>
              <a:t>got this data set from </a:t>
            </a:r>
            <a:r>
              <a:rPr lang="en-US" sz="2800" dirty="0" err="1" smtClean="0"/>
              <a:t>Kaggle</a:t>
            </a:r>
            <a:r>
              <a:rPr lang="en-US" sz="2800" dirty="0" smtClean="0"/>
              <a:t>.  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Extraction </a:t>
            </a:r>
            <a:r>
              <a:rPr lang="en-US" sz="2800" dirty="0" smtClean="0"/>
              <a:t>was done by Barry </a:t>
            </a:r>
            <a:r>
              <a:rPr lang="en-US" sz="2800" dirty="0" smtClean="0"/>
              <a:t>Becker </a:t>
            </a:r>
            <a:r>
              <a:rPr lang="en-US" sz="2800" dirty="0" smtClean="0"/>
              <a:t>from the 1994 Census </a:t>
            </a:r>
            <a:r>
              <a:rPr lang="en-US" sz="2800" dirty="0" smtClean="0"/>
              <a:t> database. </a:t>
            </a:r>
            <a:r>
              <a:rPr lang="en-US" sz="2800" dirty="0" smtClean="0"/>
              <a:t>A set of reasonably clean records was extracted exploring demographic information.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In </a:t>
            </a:r>
            <a:r>
              <a:rPr lang="en-US" sz="2800" dirty="0" smtClean="0"/>
              <a:t>this project </a:t>
            </a:r>
            <a:r>
              <a:rPr lang="en-US" sz="2800" dirty="0" smtClean="0"/>
              <a:t>, I did </a:t>
            </a:r>
            <a:r>
              <a:rPr lang="en-US" sz="2800" dirty="0" smtClean="0"/>
              <a:t>classification  – &gt;50k or &lt;50k</a:t>
            </a:r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3600" cap="all" dirty="0" smtClean="0">
                <a:latin typeface="+mj-lt"/>
                <a:ea typeface="+mj-ea"/>
                <a:cs typeface="+mj-cs"/>
              </a:rPr>
              <a:t>OBJECTIVE</a:t>
            </a:r>
            <a:r>
              <a:rPr kumimoji="0" lang="en-CA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CA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072" y="712656"/>
            <a:ext cx="3374603" cy="1478570"/>
          </a:xfrm>
        </p:spPr>
        <p:txBody>
          <a:bodyPr/>
          <a:lstStyle/>
          <a:p>
            <a:pPr algn="ctr"/>
            <a:r>
              <a:rPr lang="en-CA" dirty="0" smtClean="0"/>
              <a:t>DATA CLEANING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Dealing with missing data &amp; N/As</a:t>
            </a:r>
            <a:r>
              <a:rPr lang="en-US" sz="2000" dirty="0" smtClean="0"/>
              <a:t>.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/>
              <a:t>Attributes </a:t>
            </a:r>
            <a:r>
              <a:rPr lang="en-US" sz="2000" dirty="0" err="1" smtClean="0"/>
              <a:t>workclass</a:t>
            </a:r>
            <a:r>
              <a:rPr lang="en-US" sz="2000" dirty="0" smtClean="0"/>
              <a:t> and occupation </a:t>
            </a:r>
            <a:r>
              <a:rPr lang="en-US" sz="2000" dirty="0" smtClean="0"/>
              <a:t>have most NAs. </a:t>
            </a:r>
            <a:r>
              <a:rPr lang="en-US" sz="2000" dirty="0" smtClean="0"/>
              <a:t>I cleaned database &amp;B removed those N/A’s </a:t>
            </a:r>
            <a:endParaRPr lang="en-US" sz="200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itchFamily="34" charset="0"/>
              <a:buChar char="•"/>
              <a:tabLst/>
              <a:defRPr/>
            </a:pPr>
            <a:endParaRPr lang="en-US" sz="200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itchFamily="34" charset="0"/>
              <a:buChar char="•"/>
              <a:tabLst/>
              <a:defRPr/>
            </a:pPr>
            <a:endParaRPr lang="en-US" sz="2000" dirty="0" smtClean="0"/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10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3489" y="3640385"/>
            <a:ext cx="7641125" cy="2470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21033"/>
          </a:xfrm>
        </p:spPr>
        <p:txBody>
          <a:bodyPr/>
          <a:lstStyle/>
          <a:p>
            <a:pPr algn="ctr"/>
            <a:r>
              <a:rPr lang="en-CA" dirty="0" smtClean="0"/>
              <a:t>attributes from dataset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99537" y="1585003"/>
            <a:ext cx="8210939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age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Workclass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fnlwgt:This</a:t>
            </a:r>
            <a:r>
              <a:rPr lang="en-US" sz="2000" dirty="0" smtClean="0"/>
              <a:t> </a:t>
            </a:r>
            <a:r>
              <a:rPr lang="en-US" sz="2000" dirty="0" smtClean="0"/>
              <a:t>is the number of people the census believes the entry represents.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education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education­num</a:t>
            </a:r>
            <a:r>
              <a:rPr lang="en-US" sz="2000" dirty="0" smtClean="0"/>
              <a:t>: the highest level of education achieved in numerical form.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marital­status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occupation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relationship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Race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Sex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hours­per­week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predclass</a:t>
            </a:r>
            <a:r>
              <a:rPr lang="en-US" sz="2000" dirty="0" smtClean="0"/>
              <a:t> </a:t>
            </a:r>
            <a:r>
              <a:rPr lang="en-US" sz="2000" dirty="0" smtClean="0"/>
              <a:t>: whether or not an individual makes more than $50,000 annually. 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endParaRPr lang="en-US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7727"/>
          </a:xfrm>
        </p:spPr>
        <p:txBody>
          <a:bodyPr/>
          <a:lstStyle/>
          <a:p>
            <a:pPr algn="ctr"/>
            <a:r>
              <a:rPr lang="en-CA" dirty="0" err="1" smtClean="0"/>
              <a:t>PredClass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0261" y="1895216"/>
            <a:ext cx="1101725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71804" y="3242302"/>
            <a:ext cx="109448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Income level less than 50K is more than 3 times of those above 50K.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Analysis result</a:t>
            </a:r>
            <a:r>
              <a:rPr lang="en-US" sz="2800" dirty="0" smtClean="0"/>
              <a:t> </a:t>
            </a:r>
            <a:r>
              <a:rPr lang="en-US" sz="2800" dirty="0" smtClean="0"/>
              <a:t>can change if we study different database and time zone. The original dataset contains a distribution of 23.93% entries labeled with &gt;50k and 76.07% entries labeled with &lt;=50k. 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EDUCATION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4511" y="2779413"/>
            <a:ext cx="11055350" cy="2435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829655" y="1746971"/>
            <a:ext cx="1094480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400" dirty="0" smtClean="0"/>
              <a:t>This graph shows a really good education analysis clearly showing with the help of a bar graph</a:t>
            </a:r>
            <a:r>
              <a:rPr lang="en-CA" sz="2400" dirty="0" smtClean="0"/>
              <a:t>. Some education categories are combined for clear analysis.</a:t>
            </a:r>
          </a:p>
          <a:p>
            <a:pPr algn="ctr"/>
            <a:r>
              <a:rPr lang="en-CA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Marital status analysis</a:t>
            </a:r>
            <a:endParaRPr 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3957" y="2906337"/>
            <a:ext cx="9906000" cy="2426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34154" y="1783863"/>
            <a:ext cx="111277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000" dirty="0" smtClean="0"/>
              <a:t>For this attribute values are re-categorized to make easy classification.  E.g. Divorced &amp; Separated are both </a:t>
            </a:r>
          </a:p>
          <a:p>
            <a:pPr algn="ctr"/>
            <a:r>
              <a:rPr lang="en-CA" sz="2000" dirty="0" smtClean="0"/>
              <a:t>labelled as Separated.   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350</TotalTime>
  <Words>499</Words>
  <Application>Microsoft Office PowerPoint</Application>
  <PresentationFormat>Custom</PresentationFormat>
  <Paragraphs>105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Circuit</vt:lpstr>
      <vt:lpstr>Salary Prediction Analysis  A Machine Learning Analysis of Census Data</vt:lpstr>
      <vt:lpstr>Motivation</vt:lpstr>
      <vt:lpstr>BASIC Process </vt:lpstr>
      <vt:lpstr>Slide 4</vt:lpstr>
      <vt:lpstr>DATA CLEANING</vt:lpstr>
      <vt:lpstr>attributes from dataset</vt:lpstr>
      <vt:lpstr>PredClass</vt:lpstr>
      <vt:lpstr>EDUCATION ANALYSIS</vt:lpstr>
      <vt:lpstr>Marital status analysis</vt:lpstr>
      <vt:lpstr>Occupation analysis</vt:lpstr>
      <vt:lpstr>Relationship between age, occupation &amp; predclass</vt:lpstr>
      <vt:lpstr>Slide 12</vt:lpstr>
      <vt:lpstr>Slide 13</vt:lpstr>
      <vt:lpstr>Reflection  </vt:lpstr>
      <vt:lpstr>Reflection  </vt:lpstr>
      <vt:lpstr>Looking forward 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Prabhjot Singh</dc:creator>
  <cp:lastModifiedBy>Sarabjit Matharu</cp:lastModifiedBy>
  <cp:revision>42</cp:revision>
  <dcterms:created xsi:type="dcterms:W3CDTF">2024-01-15T17:25:12Z</dcterms:created>
  <dcterms:modified xsi:type="dcterms:W3CDTF">2024-01-17T03:30:44Z</dcterms:modified>
</cp:coreProperties>
</file>