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08E1-BCF2-4F94-8CE8-2911AA565D38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3070-763E-4D23-A96D-C99FF0B1B6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B814-ADE1-4A2B-BA98-6A895480543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CB5-CAAB-4F1C-9B52-CC15DE54497C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D8D2-83D7-4142-8BCE-7FD9E1D60ED6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50-A9D1-498E-946C-CD2E87B2140F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3A5-C4E3-48AF-9F53-6EE865E4C01B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132-8731-4403-A84F-4F6567BDFB9F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8D33-BD18-492C-9866-F6F12A9C3BE4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EED5-5D8D-4087-8EE6-38AB8F7EC556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65A7-1266-40F6-9E71-B6E0DDB45A92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390B-90F4-4C10-AC6D-3C70928D8390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B1534F-EAC6-4175-AFEC-1C783BCD229B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C9412-9AE1-4824-8A21-457FD21D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Residuos en Regresión Lineal Simple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5A5A6-8115-4A65-BC48-F1DDC65D1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M. En C. Paul Ramírez De la Cruz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30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9B45-6089-4B0B-8667-9CC03FE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secuencial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58892-B900-4BF7-95D0-4B695660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primer comportamiento es que haya una secuencia larga de residuos positivos, seguida de una secuencia larga de residuos negativos, y este comportamiento se sigue observando en todo el conjunto de residuos</a:t>
            </a:r>
          </a:p>
          <a:p>
            <a:pPr lvl="1"/>
            <a:r>
              <a:rPr lang="es-ES" sz="2600" dirty="0"/>
              <a:t>Esto indica que los residuos están correlacionados positivamente entre sí</a:t>
            </a:r>
          </a:p>
          <a:p>
            <a:r>
              <a:rPr lang="es-ES" sz="2800" dirty="0"/>
              <a:t>El segundo comportamiento es que los residuos se alternan siempre entre positivo y negativo a todo lo largo de la secuencia</a:t>
            </a:r>
          </a:p>
          <a:p>
            <a:pPr lvl="1"/>
            <a:r>
              <a:rPr lang="es-ES" sz="2600" dirty="0"/>
              <a:t>Esto indica que los residuos están correlacionados negativamente entre sí</a:t>
            </a:r>
            <a:endParaRPr lang="es-MX" sz="2600" dirty="0"/>
          </a:p>
          <a:p>
            <a:endParaRPr lang="es-MX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8EAF2-5F61-4FCF-A882-E182A853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116D0-EE30-4506-A205-D4ACA4BA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3DECB-4CC4-4FD3-9249-E9561EC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5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D095-A140-4DA5-92D7-3E1C4D4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Residuos en Regresión Lineal Simple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B5942-520C-4DEF-9094-7A35C4F3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análisis de residuos, en regresión lineal simple, permite intuir si existen violaciones claras a los supuestos del modelo de regresión</a:t>
            </a:r>
          </a:p>
          <a:p>
            <a:r>
              <a:rPr lang="es-ES" sz="2400" dirty="0"/>
              <a:t>En caso de que existan, el análisis de residuos permite identificar cualitativamente cuáles son los supuestos que no se están cumpliendo para determinar cuál es la mejor solución</a:t>
            </a:r>
          </a:p>
          <a:p>
            <a:r>
              <a:rPr lang="es-ES" sz="2400" dirty="0"/>
              <a:t>El análisis de residuos se hace principalmente sobre gráficas</a:t>
            </a:r>
          </a:p>
          <a:p>
            <a:pPr lvl="1"/>
            <a:r>
              <a:rPr lang="es-ES" sz="2000" dirty="0"/>
              <a:t>Dispersión vs X</a:t>
            </a:r>
          </a:p>
          <a:p>
            <a:pPr lvl="1"/>
            <a:r>
              <a:rPr lang="es-ES" sz="2000" dirty="0"/>
              <a:t>Histograma</a:t>
            </a:r>
          </a:p>
          <a:p>
            <a:pPr lvl="1"/>
            <a:r>
              <a:rPr lang="es-ES" sz="2000" dirty="0"/>
              <a:t>Gráfica de probabilidad Normal</a:t>
            </a:r>
          </a:p>
          <a:p>
            <a:pPr lvl="1"/>
            <a:r>
              <a:rPr lang="es-ES" sz="2000" dirty="0"/>
              <a:t>Gráfica secuencial de residuos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6CB42-995A-4981-AAF9-D3C283BE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373FC-0EC5-4BDD-9B4D-E3AD3063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B8ACD-136C-4792-B9AA-F43A574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70A6-58E6-4A8C-9DD9-0FD66D0B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dispersión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0E377-D8D7-4FA9-AFC4-FAA6B6DB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Esta gráfica nos muestra los residuos, o mejor, los residuos estandarizados, contra alguna variable:</a:t>
            </a:r>
          </a:p>
          <a:p>
            <a:pPr lvl="1"/>
            <a:r>
              <a:rPr lang="es-ES" sz="2000" dirty="0"/>
              <a:t>Una de las variables explicativas (alguna de las X)</a:t>
            </a:r>
          </a:p>
          <a:p>
            <a:pPr lvl="1"/>
            <a:r>
              <a:rPr lang="es-ES" sz="2000" dirty="0"/>
              <a:t>Los valores predichos, </a:t>
            </a:r>
            <a:r>
              <a:rPr lang="es-ES" sz="2000" dirty="0" err="1"/>
              <a:t>y_gorro</a:t>
            </a:r>
            <a:endParaRPr lang="es-ES" sz="2000" dirty="0"/>
          </a:p>
          <a:p>
            <a:r>
              <a:rPr lang="es-ES" sz="2400" dirty="0"/>
              <a:t>Se espera que los puntos en la gráfica:</a:t>
            </a:r>
          </a:p>
          <a:p>
            <a:pPr lvl="1"/>
            <a:r>
              <a:rPr lang="es-ES" sz="2000" dirty="0"/>
              <a:t>No muestren ninguna tendencia</a:t>
            </a:r>
          </a:p>
          <a:p>
            <a:pPr lvl="1"/>
            <a:r>
              <a:rPr lang="es-ES" sz="2000" dirty="0"/>
              <a:t>No muestren ningún tipo de alineación</a:t>
            </a:r>
          </a:p>
          <a:p>
            <a:pPr lvl="1"/>
            <a:r>
              <a:rPr lang="es-ES" sz="2000" dirty="0"/>
              <a:t>Estén dispersos por todo el espacio de la gráfica</a:t>
            </a:r>
          </a:p>
          <a:p>
            <a:r>
              <a:rPr lang="es-ES" sz="2400" dirty="0"/>
              <a:t>Si se trata de los residuos estandarizados, estos deben tomar valores entre -3 y 3, puesto que se supone que deben ser una variable aleatoria Normal Estándar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789D7-A94B-47B6-847C-47232B3D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0D99-4B0C-48E9-A36A-6E8AE75F2A2F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498FB-E6D8-4EB6-ACC1-7716C9D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E0980-F69F-4433-84D1-357BD6C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91E7-E89D-4268-A0F9-B7C9C699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dispersión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D8DA3-2DDB-4A77-B481-DDE7FF7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Si muestran alguna tendencia, significa que los residuos no son independientes de la variable contra la que se le graficó</a:t>
            </a:r>
          </a:p>
          <a:p>
            <a:r>
              <a:rPr lang="es-ES" sz="2400" dirty="0"/>
              <a:t>Si se les grafica contra X y no están dispersos por toda la gráfica, pueden indicar que hay valores de X para los cuales no se tomaron datos, principalmente si el número de estos es elevado (más de 500)</a:t>
            </a:r>
          </a:p>
          <a:p>
            <a:r>
              <a:rPr lang="es-ES" sz="2400" dirty="0"/>
              <a:t>Si los valores de los residuos están por fuera del intervalo [-3, 3], eso indica que hay valores extremos o discrepantes</a:t>
            </a:r>
            <a:endParaRPr lang="es-MX" sz="2400" dirty="0"/>
          </a:p>
          <a:p>
            <a:endParaRPr lang="es-MX" sz="2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09801-25EB-4DAF-B7A0-12C310F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BB72B-B2BC-4688-BC76-8EA99CEE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02D52-F030-48A0-911F-E08FD427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57D5-2FD4-40C4-AC8B-962E1104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Histrograma</a:t>
            </a:r>
            <a:r>
              <a:rPr lang="es-ES" dirty="0"/>
              <a:t>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6A9-0797-4307-ADD8-C9318F8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Dado que los residuos son estimaciones de los errores, se espera que sigan una distribución Normal</a:t>
            </a:r>
          </a:p>
          <a:p>
            <a:r>
              <a:rPr lang="es-ES" sz="2800" dirty="0"/>
              <a:t>Por tanto, los residuos estandarizados deben seguir una distribución Normal Estándar</a:t>
            </a:r>
          </a:p>
          <a:p>
            <a:r>
              <a:rPr lang="es-ES" sz="2800" dirty="0"/>
              <a:t>Entonces el histograma de residuos debe mostrar una forma acampanada y simétrica, y si es de residuos estandarizados  debe tener media cero y sus valores deben estar entre -3 y 3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7A90-75D4-4BFB-B969-32334E8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787F6-D121-4567-B884-B4264685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A9786-3B1B-417F-9B71-1DEFB904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44B3-FACB-44E6-A5EF-45B59BAF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Histograma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4FB16-ED32-4E8B-AB96-9137A563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Si la forma del histograma es notoriamente sesgada, entonces se puede intuir que los residuos no son Normales</a:t>
            </a:r>
          </a:p>
          <a:p>
            <a:r>
              <a:rPr lang="es-ES" sz="3200" dirty="0"/>
              <a:t>Esto afecta las estimaciones del modelo y puede requerir realizar una transformación de los datos para que los residuos de las variables transformadas sean Normales</a:t>
            </a:r>
          </a:p>
          <a:p>
            <a:r>
              <a:rPr lang="es-ES" sz="3200" dirty="0"/>
              <a:t>El método general para hacer esto se denomina “Transformaciones de Box y Cox”</a:t>
            </a:r>
            <a:endParaRPr lang="es-MX" sz="3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13E99-92C9-4BD8-BA1D-1DBFD71E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F4C8B-9F12-4E5B-97D3-92673F0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7A119-514B-4A54-88BB-0B2CA36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0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74786-B3A9-4D31-A881-88688C0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probabilidad Normal (Q-Q </a:t>
            </a:r>
            <a:r>
              <a:rPr lang="es-ES" dirty="0" err="1"/>
              <a:t>plot</a:t>
            </a:r>
            <a:r>
              <a:rPr lang="es-ES" dirty="0"/>
              <a:t>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292C4-12CA-4BF7-8B14-00F1A3E5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una gráfica en donde:</a:t>
            </a:r>
          </a:p>
          <a:p>
            <a:pPr lvl="1"/>
            <a:r>
              <a:rPr lang="es-ES" sz="2400" dirty="0"/>
              <a:t>En el eje Y se coloca nuestra variable (en este caso los residuos estandarizados) y</a:t>
            </a:r>
          </a:p>
          <a:p>
            <a:pPr lvl="1"/>
            <a:r>
              <a:rPr lang="es-ES" sz="2400" dirty="0"/>
              <a:t>En el eje X los cuantiles de una distribución Normal con la misma media y desviación estándar que los datos de la variable que se puso en el eje Y</a:t>
            </a:r>
          </a:p>
          <a:p>
            <a:r>
              <a:rPr lang="es-ES" sz="2600" dirty="0"/>
              <a:t>Si la variable que estamos examinando fuera Normal, entonces la gráfica debe ser exactamente una línea recta con pendiente de 45°</a:t>
            </a:r>
          </a:p>
          <a:p>
            <a:r>
              <a:rPr lang="es-ES" sz="2600" dirty="0"/>
              <a:t>Pueden existir desviaciones aleatorias de los puntos con respecto a la recta y eso no es indicativo de problemas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A9D93-AE74-457B-9137-1A9E95D0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AA90A-D1A8-43C5-A9B3-B32FEEFE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494CE-75E3-43C7-A39C-3F538FB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D9DD-B36B-44B5-A25F-D65AC19E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probabilidad Normal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C46BE-B8A1-4C4A-B880-11E5151B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Si los puntos muestran tendencias curvas muy notorias, eso es indicativo de que los residuos no son Normales, y que se requiere una transformación</a:t>
            </a:r>
          </a:p>
          <a:p>
            <a:r>
              <a:rPr lang="es-ES" sz="3200" dirty="0"/>
              <a:t>Algo similar ocurre si los puntos están al inicio siempre por debajo de la recta y de un punto en adelante, siempre por arriba, o viceversa</a:t>
            </a:r>
          </a:p>
          <a:p>
            <a:endParaRPr lang="es-MX" sz="3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02A01-D2E1-4C5E-9D14-8195B7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81454-E63E-4877-8098-5920FF35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0C659-BB39-4864-9CE9-904EC8FA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7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96545-23DE-48A5-99F7-64B1207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secuencial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81B71-1107-4EB1-A880-A3BAA74E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En esta gráfica se colocan los residuos en el orden en que aparecen en el conjunto de datos</a:t>
            </a:r>
          </a:p>
          <a:p>
            <a:r>
              <a:rPr lang="es-ES" sz="3200" dirty="0"/>
              <a:t>Hay dos comportamientos principales que no quisiéramos observar, porque ambos indican que existe correlación entre los residuos, lo cual no se espera en un modelo de regresión</a:t>
            </a:r>
          </a:p>
          <a:p>
            <a:r>
              <a:rPr lang="es-ES" sz="3200" dirty="0"/>
              <a:t>Si no se observa ninguno de esos dos comportamientos, podemos decir que los residuos se comportan de manera adecuada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EB231-BB47-40F2-A718-91D6B6A9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11/5/2021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B96BF-36AF-4776-B41B-2DCFCEA9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A4406-1C38-449A-88FA-3AA9B158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521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4722</TotalTime>
  <Words>808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Marco</vt:lpstr>
      <vt:lpstr>Análisis de Residuos en Regresión Lineal Simple</vt:lpstr>
      <vt:lpstr>Análisis de Residuos en Regresión Lineal Simple</vt:lpstr>
      <vt:lpstr>Gráfica de dispersión de residuos</vt:lpstr>
      <vt:lpstr>Gráfica de dispersión de residuos</vt:lpstr>
      <vt:lpstr>Histrograma de residuos</vt:lpstr>
      <vt:lpstr>Histograma de residuos</vt:lpstr>
      <vt:lpstr>Gráfica de probabilidad Normal (Q-Q plot)</vt:lpstr>
      <vt:lpstr>Gráfica de probabilidad Normal</vt:lpstr>
      <vt:lpstr>Gráfica secuencial de residuos</vt:lpstr>
      <vt:lpstr>Gráfica secuencial de residuos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Residuos en Regresión Lineal Simple</dc:title>
  <dc:creator>Paul Ramirez de la Cruz</dc:creator>
  <cp:lastModifiedBy>Paul Ramirez de la Cruz</cp:lastModifiedBy>
  <cp:revision>8</cp:revision>
  <dcterms:created xsi:type="dcterms:W3CDTF">2021-11-03T23:36:53Z</dcterms:created>
  <dcterms:modified xsi:type="dcterms:W3CDTF">2021-11-09T02:26:47Z</dcterms:modified>
</cp:coreProperties>
</file>