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59"/>
  </p:notesMasterIdLst>
  <p:sldIdLst>
    <p:sldId id="256" r:id="rId2"/>
    <p:sldId id="339" r:id="rId3"/>
    <p:sldId id="264" r:id="rId4"/>
    <p:sldId id="266" r:id="rId5"/>
    <p:sldId id="261" r:id="rId6"/>
    <p:sldId id="262" r:id="rId7"/>
    <p:sldId id="265" r:id="rId8"/>
    <p:sldId id="333" r:id="rId9"/>
    <p:sldId id="358" r:id="rId10"/>
    <p:sldId id="268" r:id="rId11"/>
    <p:sldId id="269" r:id="rId12"/>
    <p:sldId id="272" r:id="rId13"/>
    <p:sldId id="346" r:id="rId14"/>
    <p:sldId id="270" r:id="rId15"/>
    <p:sldId id="285" r:id="rId16"/>
    <p:sldId id="271" r:id="rId17"/>
    <p:sldId id="319" r:id="rId18"/>
    <p:sldId id="340" r:id="rId19"/>
    <p:sldId id="273" r:id="rId20"/>
    <p:sldId id="274" r:id="rId21"/>
    <p:sldId id="275" r:id="rId22"/>
    <p:sldId id="345" r:id="rId23"/>
    <p:sldId id="347" r:id="rId24"/>
    <p:sldId id="292" r:id="rId25"/>
    <p:sldId id="276" r:id="rId26"/>
    <p:sldId id="355" r:id="rId27"/>
    <p:sldId id="278" r:id="rId28"/>
    <p:sldId id="357" r:id="rId29"/>
    <p:sldId id="279" r:id="rId30"/>
    <p:sldId id="359" r:id="rId31"/>
    <p:sldId id="283" r:id="rId32"/>
    <p:sldId id="293" r:id="rId33"/>
    <p:sldId id="282" r:id="rId34"/>
    <p:sldId id="286" r:id="rId35"/>
    <p:sldId id="305" r:id="rId36"/>
    <p:sldId id="306" r:id="rId37"/>
    <p:sldId id="307" r:id="rId38"/>
    <p:sldId id="348" r:id="rId39"/>
    <p:sldId id="350" r:id="rId40"/>
    <p:sldId id="351" r:id="rId41"/>
    <p:sldId id="352" r:id="rId42"/>
    <p:sldId id="336" r:id="rId43"/>
    <p:sldId id="338" r:id="rId44"/>
    <p:sldId id="343" r:id="rId45"/>
    <p:sldId id="308" r:id="rId46"/>
    <p:sldId id="337" r:id="rId47"/>
    <p:sldId id="312" r:id="rId48"/>
    <p:sldId id="309" r:id="rId49"/>
    <p:sldId id="310" r:id="rId50"/>
    <p:sldId id="311" r:id="rId51"/>
    <p:sldId id="313" r:id="rId52"/>
    <p:sldId id="353" r:id="rId53"/>
    <p:sldId id="314" r:id="rId54"/>
    <p:sldId id="317" r:id="rId55"/>
    <p:sldId id="318" r:id="rId56"/>
    <p:sldId id="315" r:id="rId57"/>
    <p:sldId id="284" r:id="rId58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00" autoAdjust="0"/>
  </p:normalViewPr>
  <p:slideViewPr>
    <p:cSldViewPr>
      <p:cViewPr varScale="1">
        <p:scale>
          <a:sx n="70" d="100"/>
          <a:sy n="70" d="100"/>
        </p:scale>
        <p:origin x="6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MX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MX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MX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E9012E-840C-4FC3-9C7C-16C636175324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8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Revisión 21 ene 2011:</a:t>
            </a:r>
          </a:p>
          <a:p>
            <a:endParaRPr lang="es-ES" dirty="0"/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cambiaron las imágenes de la UAA por las del CIMAT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corrigió el grado del instructor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corrigió el nombre del curso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cambió la fecha de revisión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9012E-840C-4FC3-9C7C-16C636175324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9012E-840C-4FC3-9C7C-16C636175324}" type="slidenum">
              <a:rPr lang="es-MX" smtClean="0"/>
              <a:pPr/>
              <a:t>19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ACD2-AC40-4BCD-A082-9DC0E3229F7A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CimatLogoSombr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075176" y="260648"/>
            <a:ext cx="993648" cy="13380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8812-B8E0-43BB-B193-5F4255D1BCE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D465-7351-4218-BA34-04A42164F0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0" y="533400"/>
            <a:ext cx="6834188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Oct 2011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83C2F9B3-D6EE-445E-97E7-E329CEBEA73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6 Imagen" descr="CimatLogoSombr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94776" y="188640"/>
            <a:ext cx="993648" cy="13380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34AC-ADE3-433B-9F3A-6D3C3A5E86C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4AA-0EA5-4293-8FDF-FC76E3CD6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19A6-F333-422D-9475-E31C10BFE5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D59-08D0-46CD-B583-43917FCA978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57A3C-BEBE-48C2-8B15-7C73B777CA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01D64D9-A517-412B-A25F-9636B22DA0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gif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gif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5400" dirty="0"/>
              <a:t>Regresión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MX" sz="2500" dirty="0"/>
              <a:t>MCE Paul Ramírez De la Cruz</a:t>
            </a:r>
          </a:p>
          <a:p>
            <a:pPr>
              <a:lnSpc>
                <a:spcPct val="80000"/>
              </a:lnSpc>
            </a:pPr>
            <a:r>
              <a:rPr lang="es-MX" sz="2500" dirty="0"/>
              <a:t>Aguascalientes, </a:t>
            </a:r>
            <a:r>
              <a:rPr lang="es-MX" sz="2500" dirty="0" err="1"/>
              <a:t>Ags</a:t>
            </a:r>
            <a:r>
              <a:rPr lang="es-MX" sz="2500" dirty="0"/>
              <a:t>.</a:t>
            </a:r>
          </a:p>
          <a:p>
            <a:pPr>
              <a:lnSpc>
                <a:spcPct val="80000"/>
              </a:lnSpc>
            </a:pPr>
            <a:r>
              <a:rPr lang="es-MX" sz="2500" dirty="0" err="1"/>
              <a:t>Nov</a:t>
            </a:r>
            <a:r>
              <a:rPr lang="es-MX" sz="2500" dirty="0"/>
              <a:t> 2011</a:t>
            </a:r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Modelo de regresión lineal simple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/>
              <a:t>La forma más sencilla de relación algebraica entre dos variables es una </a:t>
            </a:r>
            <a:r>
              <a:rPr lang="es-ES" sz="2400" dirty="0">
                <a:solidFill>
                  <a:srgbClr val="C00000"/>
                </a:solidFill>
              </a:rPr>
              <a:t>línea</a:t>
            </a:r>
            <a:r>
              <a:rPr lang="es-ES" sz="2400" dirty="0"/>
              <a:t> recta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Cuando se supone que la relación entre dos variables se puede expresar como una recta, se dice que se tiene un modelo </a:t>
            </a:r>
            <a:r>
              <a:rPr lang="es-ES" sz="2400" dirty="0">
                <a:solidFill>
                  <a:srgbClr val="C00000"/>
                </a:solidFill>
              </a:rPr>
              <a:t>lineal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Cuando en un modelo de regresión se tiene solamente una variable explicativa, se dice que se trata de un modelo de regresión</a:t>
            </a:r>
            <a:r>
              <a:rPr lang="es-ES" sz="2400" dirty="0">
                <a:solidFill>
                  <a:srgbClr val="FFFF00"/>
                </a:solidFill>
              </a:rPr>
              <a:t> </a:t>
            </a:r>
            <a:r>
              <a:rPr lang="es-ES" sz="2400" dirty="0">
                <a:solidFill>
                  <a:srgbClr val="C00000"/>
                </a:solidFill>
              </a:rPr>
              <a:t>simple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Por tanto, si se cuenta con solamente una variable explicativa y se supone que la relación de esta con la variable respuesta está dada por una línea recta, se dice que tenemos un modelo de </a:t>
            </a:r>
            <a:r>
              <a:rPr lang="es-ES" sz="2400" dirty="0">
                <a:solidFill>
                  <a:srgbClr val="C00000"/>
                </a:solidFill>
              </a:rPr>
              <a:t>regresión lineal simple</a:t>
            </a:r>
            <a:r>
              <a:rPr lang="es-ES" sz="2400" dirty="0"/>
              <a:t> (RLS)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1DBB-EFCB-4BEA-9C8B-6894BD397EBC}" type="slidenum">
              <a:rPr lang="es-ES"/>
              <a:pPr/>
              <a:t>10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regresión lineal simple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Cuando la relación entre dos variables es una línea recta, </a:t>
            </a:r>
            <a:r>
              <a:rPr lang="es-ES" sz="2400" dirty="0">
                <a:solidFill>
                  <a:srgbClr val="C00000"/>
                </a:solidFill>
              </a:rPr>
              <a:t>basta con dos valores</a:t>
            </a:r>
            <a:r>
              <a:rPr lang="es-ES" sz="2400" dirty="0"/>
              <a:t> para determinar cuál es dicha recta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olidFill>
                  <a:srgbClr val="C00000"/>
                </a:solidFill>
              </a:rPr>
              <a:t>Ordenada al origen</a:t>
            </a:r>
            <a:r>
              <a:rPr lang="es-ES" sz="2400" dirty="0"/>
              <a:t>: Es el valor que nos indica en qué punto del eje Y pasa la recta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olidFill>
                  <a:srgbClr val="C00000"/>
                </a:solidFill>
              </a:rPr>
              <a:t>Pendiente</a:t>
            </a:r>
            <a:r>
              <a:rPr lang="es-ES" sz="2400" dirty="0"/>
              <a:t>: Es una medida de la inclinación de la recta. Si la pendiente es</a:t>
            </a: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rgbClr val="000099"/>
                </a:solidFill>
              </a:rPr>
              <a:t>Negativa</a:t>
            </a:r>
            <a:r>
              <a:rPr lang="es-ES" sz="2400" dirty="0"/>
              <a:t>, la recta está “inclinada hacia abajo” (viéndola de izquierda a derecha)</a:t>
            </a: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rgbClr val="000099"/>
                </a:solidFill>
              </a:rPr>
              <a:t>Cero</a:t>
            </a:r>
            <a:r>
              <a:rPr lang="es-ES" sz="2400" dirty="0"/>
              <a:t>, la recta es horizontal</a:t>
            </a: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rgbClr val="000099"/>
                </a:solidFill>
              </a:rPr>
              <a:t>Positiva</a:t>
            </a:r>
            <a:r>
              <a:rPr lang="es-ES" sz="2400" dirty="0"/>
              <a:t>, la recta está “inclinada hacia arriba” (viéndola de izquierda a derecha)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95BB-81E4-47ED-B4B7-DEE2CF5253A0}" type="slidenum">
              <a:rPr lang="es-ES"/>
              <a:pPr/>
              <a:t>11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4859338" y="549275"/>
            <a:ext cx="3960812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>
                <a:solidFill>
                  <a:srgbClr val="000099"/>
                </a:solidFill>
                <a:latin typeface="Tahoma" pitchFamily="34" charset="0"/>
              </a:rPr>
              <a:t>Recta con pendiente negativa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5580063" y="1268413"/>
            <a:ext cx="2520950" cy="15128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50825" y="3716338"/>
            <a:ext cx="3960813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 dirty="0">
                <a:solidFill>
                  <a:srgbClr val="000099"/>
                </a:solidFill>
                <a:latin typeface="Tahoma" pitchFamily="34" charset="0"/>
              </a:rPr>
              <a:t>Recta con pendiente cero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684213" y="5229225"/>
            <a:ext cx="288131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4859338" y="3716338"/>
            <a:ext cx="3960812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>
                <a:solidFill>
                  <a:srgbClr val="000099"/>
                </a:solidFill>
                <a:latin typeface="Tahoma" pitchFamily="34" charset="0"/>
              </a:rPr>
              <a:t>Recta con pendiente positiva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V="1">
            <a:off x="5364163" y="4365625"/>
            <a:ext cx="3024187" cy="1511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258888" y="1412875"/>
            <a:ext cx="21605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400" b="1">
                <a:latin typeface="Tahoma" pitchFamily="34" charset="0"/>
              </a:rPr>
              <a:t>Tipos de pendiente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Pendiente igual a cero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Note que el caso en que la pendiente es cero corresponde a la situación en la que la “variable” Y, en realidad es una constante</a:t>
            </a:r>
          </a:p>
          <a:p>
            <a:r>
              <a:rPr lang="es-ES" dirty="0"/>
              <a:t>Expresado de otro modo: el valor de Y en realidad no depende de X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57224" y="3643314"/>
            <a:ext cx="7072362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 dirty="0">
                <a:solidFill>
                  <a:srgbClr val="000099"/>
                </a:solidFill>
                <a:latin typeface="Tahoma" pitchFamily="34" charset="0"/>
              </a:rPr>
              <a:t>Recta con pendiente cero </a:t>
            </a:r>
            <a:br>
              <a:rPr lang="es-ES" b="1" dirty="0">
                <a:solidFill>
                  <a:srgbClr val="000099"/>
                </a:solidFill>
                <a:latin typeface="Tahoma" pitchFamily="34" charset="0"/>
              </a:rPr>
            </a:br>
            <a:r>
              <a:rPr lang="es-ES" b="1" dirty="0">
                <a:solidFill>
                  <a:srgbClr val="000099"/>
                </a:solidFill>
                <a:latin typeface="Tahoma" pitchFamily="34" charset="0"/>
              </a:rPr>
              <a:t>= Y es constante con respecto a X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837818" y="5156201"/>
            <a:ext cx="252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285984" y="5929330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 flipH="1" flipV="1">
            <a:off x="1607323" y="5393545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357290" y="4429132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>
                <a:solidFill>
                  <a:srgbClr val="000099"/>
                </a:solidFill>
                <a:latin typeface="Tahoma" pitchFamily="34" charset="0"/>
              </a:rPr>
              <a:t>Y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715008" y="5857892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>
                <a:solidFill>
                  <a:srgbClr val="000099"/>
                </a:solidFill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4925" y="-26988"/>
            <a:ext cx="9145588" cy="6840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1763713" y="836613"/>
            <a:ext cx="0" cy="518477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755650" y="5084763"/>
            <a:ext cx="763270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V="1">
            <a:off x="1258888" y="1700213"/>
            <a:ext cx="5041900" cy="2447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2771775" y="3429000"/>
            <a:ext cx="180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4572000" y="256540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70" name="AutoShape 10"/>
          <p:cNvSpPr>
            <a:spLocks/>
          </p:cNvSpPr>
          <p:nvPr/>
        </p:nvSpPr>
        <p:spPr bwMode="auto">
          <a:xfrm>
            <a:off x="1835150" y="3933825"/>
            <a:ext cx="215900" cy="10795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268538" y="4221163"/>
            <a:ext cx="1439862" cy="6413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Ordenada al origen</a:t>
            </a:r>
          </a:p>
        </p:txBody>
      </p:sp>
      <p:sp>
        <p:nvSpPr>
          <p:cNvPr id="66574" name="Freeform 14"/>
          <p:cNvSpPr>
            <a:spLocks/>
          </p:cNvSpPr>
          <p:nvPr/>
        </p:nvSpPr>
        <p:spPr bwMode="auto">
          <a:xfrm>
            <a:off x="3276600" y="3141663"/>
            <a:ext cx="180975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" y="136"/>
              </a:cxn>
              <a:cxn ang="0">
                <a:pos x="181" y="408"/>
              </a:cxn>
            </a:cxnLst>
            <a:rect l="0" t="0" r="r" b="b"/>
            <a:pathLst>
              <a:path w="257" h="408">
                <a:moveTo>
                  <a:pt x="0" y="0"/>
                </a:moveTo>
                <a:cubicBezTo>
                  <a:pt x="98" y="34"/>
                  <a:pt x="197" y="68"/>
                  <a:pt x="227" y="136"/>
                </a:cubicBezTo>
                <a:cubicBezTo>
                  <a:pt x="257" y="204"/>
                  <a:pt x="219" y="306"/>
                  <a:pt x="181" y="40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3492500" y="3068638"/>
            <a:ext cx="2873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4643438" y="3500438"/>
            <a:ext cx="2663825" cy="10541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La pendiente es la tangente del ángulo 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  <a:r>
              <a:rPr lang="es-ES">
                <a:solidFill>
                  <a:srgbClr val="000099"/>
                </a:solidFill>
                <a:latin typeface="Tahoma" pitchFamily="34" charset="0"/>
              </a:rPr>
              <a:t>: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b = tan(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g)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7451725" y="5300663"/>
            <a:ext cx="9350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Eje X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539750" y="765175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>
                <a:solidFill>
                  <a:srgbClr val="000099"/>
                </a:solidFill>
                <a:latin typeface="Tahoma" pitchFamily="34" charset="0"/>
              </a:rPr>
              <a:t>Eje Y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468313" y="4365625"/>
            <a:ext cx="935037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es-ES" i="1" baseline="-25000">
              <a:solidFill>
                <a:srgbClr val="000099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4932363" y="908050"/>
            <a:ext cx="2592387" cy="779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Recta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y = a + bx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Notación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En lo sucesivo, utilizaremos la letra griega </a:t>
            </a:r>
            <a:r>
              <a:rPr lang="es-ES" sz="3200" dirty="0">
                <a:sym typeface="Symbol" pitchFamily="18" charset="2"/>
              </a:rPr>
              <a:t> para representar los coeficientes del modelo de regresión</a:t>
            </a:r>
          </a:p>
          <a:p>
            <a:pPr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En el caso lineal simple:</a:t>
            </a:r>
          </a:p>
          <a:p>
            <a:pPr lvl="1"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</a:t>
            </a:r>
            <a:r>
              <a:rPr lang="es-ES" sz="3200" baseline="-25000" dirty="0">
                <a:sym typeface="Symbol" pitchFamily="18" charset="2"/>
              </a:rPr>
              <a:t>0</a:t>
            </a:r>
            <a:r>
              <a:rPr lang="es-ES" sz="3200" dirty="0">
                <a:sym typeface="Symbol" pitchFamily="18" charset="2"/>
              </a:rPr>
              <a:t> para la ordenada al origen</a:t>
            </a:r>
          </a:p>
          <a:p>
            <a:pPr lvl="1"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</a:t>
            </a:r>
            <a:r>
              <a:rPr lang="es-ES" sz="3200" baseline="-25000" dirty="0">
                <a:sym typeface="Symbol" pitchFamily="18" charset="2"/>
              </a:rPr>
              <a:t>1</a:t>
            </a:r>
            <a:r>
              <a:rPr lang="es-ES" sz="3200" dirty="0">
                <a:sym typeface="Symbol" pitchFamily="18" charset="2"/>
              </a:rPr>
              <a:t> para la pendiente</a:t>
            </a:r>
          </a:p>
          <a:p>
            <a:pPr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Así que la gráfica anterior queda como sigue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5E-766E-4AE5-AACF-2BB5A70F2DFA}" type="slidenum">
              <a:rPr lang="es-ES"/>
              <a:pPr/>
              <a:t>15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563-57DE-4BB8-BA2A-D41B53B2AD09}" type="slidenum">
              <a:rPr lang="es-ES"/>
              <a:pPr/>
              <a:t>16</a:t>
            </a:fld>
            <a:endParaRPr lang="es-ES"/>
          </a:p>
        </p:txBody>
      </p:sp>
      <p:sp>
        <p:nvSpPr>
          <p:cNvPr id="17" name="1 Marcador de fecha"/>
          <p:cNvSpPr>
            <a:spLocks noGrp="1"/>
          </p:cNvSpPr>
          <p:nvPr>
            <p:ph type="dt" sz="half" idx="4294967295"/>
          </p:nvPr>
        </p:nvSpPr>
        <p:spPr>
          <a:xfrm rot="16200000">
            <a:off x="6705600" y="1646238"/>
            <a:ext cx="24384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Oct 2011</a:t>
            </a: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4925" y="-26988"/>
            <a:ext cx="9145588" cy="6840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1763713" y="836613"/>
            <a:ext cx="0" cy="518477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755650" y="5084763"/>
            <a:ext cx="763270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V="1">
            <a:off x="1258888" y="1700213"/>
            <a:ext cx="5041900" cy="2447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2771775" y="3429000"/>
            <a:ext cx="180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4572000" y="256540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2" name="AutoShape 8"/>
          <p:cNvSpPr>
            <a:spLocks/>
          </p:cNvSpPr>
          <p:nvPr/>
        </p:nvSpPr>
        <p:spPr bwMode="auto">
          <a:xfrm>
            <a:off x="1835150" y="3933825"/>
            <a:ext cx="215900" cy="10795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2268538" y="4221163"/>
            <a:ext cx="1439862" cy="6413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Ordenada al origen</a:t>
            </a:r>
          </a:p>
        </p:txBody>
      </p:sp>
      <p:sp>
        <p:nvSpPr>
          <p:cNvPr id="67594" name="Freeform 10"/>
          <p:cNvSpPr>
            <a:spLocks/>
          </p:cNvSpPr>
          <p:nvPr/>
        </p:nvSpPr>
        <p:spPr bwMode="auto">
          <a:xfrm>
            <a:off x="3276600" y="3141663"/>
            <a:ext cx="180975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" y="136"/>
              </a:cxn>
              <a:cxn ang="0">
                <a:pos x="181" y="408"/>
              </a:cxn>
            </a:cxnLst>
            <a:rect l="0" t="0" r="r" b="b"/>
            <a:pathLst>
              <a:path w="257" h="408">
                <a:moveTo>
                  <a:pt x="0" y="0"/>
                </a:moveTo>
                <a:cubicBezTo>
                  <a:pt x="98" y="34"/>
                  <a:pt x="197" y="68"/>
                  <a:pt x="227" y="136"/>
                </a:cubicBezTo>
                <a:cubicBezTo>
                  <a:pt x="257" y="204"/>
                  <a:pt x="219" y="306"/>
                  <a:pt x="181" y="40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3492500" y="3068638"/>
            <a:ext cx="2873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4643438" y="3500438"/>
            <a:ext cx="2663825" cy="10541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La pendiente es la tangente del ángulo 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  <a:r>
              <a:rPr lang="es-ES">
                <a:solidFill>
                  <a:srgbClr val="000099"/>
                </a:solidFill>
                <a:latin typeface="Tahoma" pitchFamily="34" charset="0"/>
              </a:rPr>
              <a:t>: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 = tan(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g)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7451725" y="5300663"/>
            <a:ext cx="9350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539750" y="765175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Y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68313" y="4365625"/>
            <a:ext cx="935037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4932363" y="908050"/>
            <a:ext cx="2592387" cy="779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Recta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y = 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+ 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x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de un modelo de RLS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MX" sz="2600" dirty="0"/>
              <a:t>A partir de una muestra de </a:t>
            </a:r>
            <a:r>
              <a:rPr lang="es-MX" sz="2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MX" sz="2600" dirty="0"/>
              <a:t> pares de observaciones del tipo (</a:t>
            </a:r>
            <a:r>
              <a:rPr lang="es-MX" sz="26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6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600" i="1" dirty="0" err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s-MX" sz="26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600" dirty="0"/>
              <a:t>), v</a:t>
            </a:r>
            <a:r>
              <a:rPr lang="es-MX" sz="2600" dirty="0">
                <a:sym typeface="Symbol" pitchFamily="18" charset="2"/>
              </a:rPr>
              <a:t>erifíquese que los datos cumplan los supuestos del modelo, examinando gráficas y realizando contrastes de hipótesis</a:t>
            </a:r>
          </a:p>
          <a:p>
            <a:pPr>
              <a:lnSpc>
                <a:spcPct val="90000"/>
              </a:lnSpc>
            </a:pPr>
            <a:r>
              <a:rPr lang="es-MX" sz="2600" dirty="0">
                <a:sym typeface="Symbol" pitchFamily="18" charset="2"/>
              </a:rPr>
              <a:t>Si existen violaciones a dichos supuestos</a:t>
            </a:r>
          </a:p>
          <a:p>
            <a:pPr lvl="1">
              <a:lnSpc>
                <a:spcPct val="90000"/>
              </a:lnSpc>
            </a:pPr>
            <a:r>
              <a:rPr lang="es-MX" sz="2400" dirty="0">
                <a:sym typeface="Symbol" pitchFamily="18" charset="2"/>
              </a:rPr>
              <a:t>Identifíquelas</a:t>
            </a:r>
          </a:p>
          <a:p>
            <a:pPr lvl="1"/>
            <a:r>
              <a:rPr lang="es-MX" sz="2400" dirty="0">
                <a:sym typeface="Symbol" pitchFamily="18" charset="2"/>
              </a:rPr>
              <a:t>En caso de que sea posible, corrija las violaciones a los supuestos haciendo transformaciones a los datos</a:t>
            </a:r>
          </a:p>
          <a:p>
            <a:pPr>
              <a:lnSpc>
                <a:spcPct val="80000"/>
              </a:lnSpc>
            </a:pPr>
            <a:r>
              <a:rPr lang="es-MX" sz="2600" dirty="0"/>
              <a:t>Realice inferencias sobre el modelo y los parámetros </a:t>
            </a:r>
            <a:r>
              <a:rPr lang="es-MX" sz="2600" dirty="0">
                <a:sym typeface="Symbol" pitchFamily="18" charset="2"/>
              </a:rPr>
              <a:t></a:t>
            </a:r>
            <a:r>
              <a:rPr lang="es-MX" sz="2600" baseline="-25000" dirty="0">
                <a:sym typeface="Symbol" pitchFamily="18" charset="2"/>
              </a:rPr>
              <a:t>0</a:t>
            </a:r>
            <a:r>
              <a:rPr lang="es-MX" sz="2600" dirty="0">
                <a:sym typeface="Symbol" pitchFamily="18" charset="2"/>
              </a:rPr>
              <a:t> y </a:t>
            </a:r>
            <a:r>
              <a:rPr lang="es-MX" sz="2600" baseline="-25000" dirty="0">
                <a:sym typeface="Symbol" pitchFamily="18" charset="2"/>
              </a:rPr>
              <a:t>1</a:t>
            </a:r>
            <a:r>
              <a:rPr lang="es-MX" sz="2600" dirty="0"/>
              <a:t> (estimación puntual, intervalos de confianza y contrastes de hipótesis)</a:t>
            </a:r>
            <a:endParaRPr lang="es-MX" sz="2600" dirty="0">
              <a:sym typeface="Symbol" pitchFamily="18" charset="2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922-97B7-4962-A941-57A154BC6240}" type="slidenum">
              <a:rPr lang="es-ES"/>
              <a:pPr/>
              <a:t>17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de un modelo de RLS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600" dirty="0"/>
              <a:t>Determine si hay observaciones influyentes o discrepantes, e identifíquelas</a:t>
            </a:r>
          </a:p>
          <a:p>
            <a:pPr lvl="1"/>
            <a:r>
              <a:rPr lang="es-ES" sz="2400" dirty="0"/>
              <a:t>Reúna mayor información sobre el fenómeno para determinar si dicho comportamiento es erróneo o atípico</a:t>
            </a:r>
          </a:p>
          <a:p>
            <a:pPr lvl="2"/>
            <a:r>
              <a:rPr lang="es-ES" sz="2200" dirty="0"/>
              <a:t>Corrija las observaciones erróneas</a:t>
            </a:r>
          </a:p>
          <a:p>
            <a:pPr lvl="2"/>
            <a:r>
              <a:rPr lang="es-ES" sz="2200" dirty="0"/>
              <a:t>Elimine las observaciones atípicas influyentes </a:t>
            </a:r>
            <a:r>
              <a:rPr lang="es-ES" sz="2200" dirty="0">
                <a:solidFill>
                  <a:srgbClr val="FF0000"/>
                </a:solidFill>
                <a:sym typeface="Symbol"/>
              </a:rPr>
              <a:t></a:t>
            </a:r>
            <a:r>
              <a:rPr lang="es-ES" sz="2200" dirty="0">
                <a:solidFill>
                  <a:srgbClr val="FF0000"/>
                </a:solidFill>
              </a:rPr>
              <a:t> Con moderación</a:t>
            </a:r>
          </a:p>
          <a:p>
            <a:r>
              <a:rPr lang="es-ES" sz="2600" dirty="0"/>
              <a:t>Utilice el modelo para pronosticar valores de 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600" dirty="0"/>
              <a:t> con base en valores de 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922-97B7-4962-A941-57A154BC6240}" type="slidenum">
              <a:rPr lang="es-ES"/>
              <a:pPr/>
              <a:t>18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600" dirty="0"/>
              <a:t>Suponga que se quiere establecer un modelo que permita calcular el tiempo que una persona pasará en la caja registradora de una tienda de autoservicio</a:t>
            </a:r>
          </a:p>
          <a:p>
            <a:pPr>
              <a:lnSpc>
                <a:spcPct val="80000"/>
              </a:lnSpc>
            </a:pPr>
            <a:r>
              <a:rPr lang="es-ES" sz="2600" dirty="0"/>
              <a:t>Para ello, se supone que existe una relación entre el número de artículos que adquiere una persona en una tienda de autoservicio (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600" dirty="0"/>
              <a:t>) y el tiempo que toma atenderle en la caja registradora (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600" dirty="0"/>
              <a:t>)</a:t>
            </a:r>
          </a:p>
          <a:p>
            <a:pPr>
              <a:lnSpc>
                <a:spcPct val="80000"/>
              </a:lnSpc>
            </a:pPr>
            <a:r>
              <a:rPr lang="es-ES" sz="2600" dirty="0"/>
              <a:t>Pensemos que podemos asumir que dicha relación es lineal (mientras más cosas compre, más se tardará en cobrarle)</a:t>
            </a:r>
          </a:p>
          <a:p>
            <a:pPr>
              <a:lnSpc>
                <a:spcPct val="80000"/>
              </a:lnSpc>
            </a:pPr>
            <a:r>
              <a:rPr lang="es-ES" sz="2600" dirty="0"/>
              <a:t>Si la relación fuera perfectamente lineal, la expresión que relaciona a 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600" dirty="0"/>
              <a:t> con </a:t>
            </a:r>
            <a:r>
              <a:rPr lang="es-ES" sz="2600" i="1" dirty="0"/>
              <a:t>Y</a:t>
            </a:r>
            <a:r>
              <a:rPr lang="es-ES" sz="2600" dirty="0"/>
              <a:t> sería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EC9-7575-4BBC-ACCA-D8E7C3AAFAE0}" type="slidenum">
              <a:rPr lang="es-ES"/>
              <a:pPr/>
              <a:t>19</a:t>
            </a:fld>
            <a:endParaRPr lang="es-ES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3143240" y="5786454"/>
          <a:ext cx="20367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Equation" r:id="rId4" imgW="812447" imgH="228501" progId="">
                  <p:embed/>
                </p:oleObj>
              </mc:Choice>
              <mc:Fallback>
                <p:oleObj name="Equation" r:id="rId4" imgW="812447" imgH="228501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5786454"/>
                        <a:ext cx="2036763" cy="5730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MX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 dirty="0"/>
              <a:t>Sin embargo, no es realista pensar que la relación sea perfectamente lineal</a:t>
            </a:r>
          </a:p>
          <a:p>
            <a:pPr>
              <a:lnSpc>
                <a:spcPct val="80000"/>
              </a:lnSpc>
            </a:pPr>
            <a:r>
              <a:rPr lang="es-ES" sz="2800" dirty="0"/>
              <a:t>Existen otros factores que no estamos tomando en cuenta los cuales podrían influir en el tiempo de atención: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El tipo de artículos (no solamente la cantidad)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Las características de la persona que compra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Las características de la cajera que atiende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 hora del día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El día de la semana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Los artículos que están de oferta ese día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 fecha del año</a:t>
            </a:r>
          </a:p>
          <a:p>
            <a:pPr lvl="1">
              <a:lnSpc>
                <a:spcPct val="80000"/>
              </a:lnSpc>
            </a:pPr>
            <a:r>
              <a:rPr lang="es-ES" sz="2200" dirty="0" err="1"/>
              <a:t>Etc</a:t>
            </a:r>
            <a:endParaRPr lang="es-ES" sz="22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609F-C24B-4385-9342-20018C22BA7E}" type="slidenum">
              <a:rPr lang="es-ES"/>
              <a:pPr/>
              <a:t>20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400" dirty="0"/>
              <a:t>Por tanto, cada observación que hagamos del tiempo (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400" dirty="0"/>
              <a:t>), estará determinada en parte por la cantidad de artículos (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400" dirty="0"/>
              <a:t>), pero también tendrá un componente de “error” aleatorio, que representamos con la letra </a:t>
            </a:r>
            <a:r>
              <a:rPr lang="es-ES" sz="2400" dirty="0">
                <a:sym typeface="Symbol" pitchFamily="18" charset="2"/>
              </a:rPr>
              <a:t> (épsilon minúscula)</a:t>
            </a: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r>
              <a:rPr lang="es-ES" sz="2400" dirty="0"/>
              <a:t>Donde el término de error </a:t>
            </a:r>
            <a:r>
              <a:rPr lang="es-ES" sz="2400" dirty="0">
                <a:sym typeface="Symbol" pitchFamily="18" charset="2"/>
              </a:rPr>
              <a:t> contiene las variaciones debidas a todos los factores que influyen en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que nuestro modelo no toma en cuenta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ym typeface="Symbol" pitchFamily="18" charset="2"/>
              </a:rPr>
              <a:t>Dado que asumimos que los valores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dependen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400" dirty="0">
                <a:sym typeface="Symbol" pitchFamily="18" charset="2"/>
              </a:rPr>
              <a:t>, se escribe más correctamente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7B3-A8BD-4CC5-812D-A94F1BDB2DC5}" type="slidenum">
              <a:rPr lang="es-ES"/>
              <a:pPr/>
              <a:t>21</a:t>
            </a:fld>
            <a:endParaRPr lang="es-ES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771800" y="3068960"/>
          <a:ext cx="2547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Equation" r:id="rId3" imgW="1016000" imgH="228600" progId="">
                  <p:embed/>
                </p:oleObj>
              </mc:Choice>
              <mc:Fallback>
                <p:oleObj name="Equation" r:id="rId3" imgW="1016000" imgH="2286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068960"/>
                        <a:ext cx="2547938" cy="571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6 Imagen" descr="_LARGE_!Y _ X = _beta_0 + _beta_1X + _varepsilo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5592663"/>
            <a:ext cx="3086100" cy="4286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400" dirty="0">
                <a:sym typeface="Symbol" pitchFamily="18" charset="2"/>
              </a:rPr>
              <a:t>En un modelo básico de regresión, se asume que los errores siguen una distribución normal con una media igual a cero y una varianza desconocida, pero fija, </a:t>
            </a:r>
            <a:r>
              <a:rPr lang="es-ES" sz="2400" dirty="0">
                <a:sym typeface="Symbol"/>
              </a:rPr>
              <a:t></a:t>
            </a:r>
            <a:r>
              <a:rPr lang="es-ES" sz="2400" baseline="30000" dirty="0">
                <a:sym typeface="Symbol"/>
              </a:rPr>
              <a:t>2</a:t>
            </a:r>
            <a:r>
              <a:rPr lang="es-ES" sz="2400" dirty="0">
                <a:sym typeface="Symbol"/>
              </a:rPr>
              <a:t>, es decir</a:t>
            </a:r>
            <a:endParaRPr lang="es-ES" sz="2400" baseline="30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ym typeface="Symbol" pitchFamily="18" charset="2"/>
              </a:rPr>
              <a:t>Suponiendo esta distribución para los errores, es posible demostrar que la distribución condicional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dado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400" dirty="0">
                <a:sym typeface="Symbol" pitchFamily="18" charset="2"/>
              </a:rPr>
              <a:t> queda determinada como</a:t>
            </a: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ym typeface="Symbol" pitchFamily="18" charset="2"/>
              </a:rPr>
              <a:t>Suponiendo que los errores  tienen media cero, si tomamos el valor esperado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dado el valor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400" dirty="0">
                <a:sym typeface="Symbol" pitchFamily="18" charset="2"/>
              </a:rPr>
              <a:t>, resulta</a:t>
            </a: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7B3-A8BD-4CC5-812D-A94F1BDB2DC5}" type="slidenum">
              <a:rPr lang="es-ES"/>
              <a:pPr/>
              <a:t>22</a:t>
            </a:fld>
            <a:endParaRPr lang="es-E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3131840" y="5805264"/>
          <a:ext cx="2547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3" name="Equation" r:id="rId3" imgW="1269449" imgH="253890" progId="">
                  <p:embed/>
                </p:oleObj>
              </mc:Choice>
              <mc:Fallback>
                <p:oleObj name="Equation" r:id="rId3" imgW="1269449" imgH="2538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805264"/>
                        <a:ext cx="2547938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6 Imagen" descr="_LARGE_!_varepsilon _sim N(0,_sigma^2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2564904"/>
            <a:ext cx="1943100" cy="371475"/>
          </a:xfrm>
          <a:prstGeom prst="rect">
            <a:avLst/>
          </a:prstGeom>
        </p:spPr>
      </p:pic>
      <p:pic>
        <p:nvPicPr>
          <p:cNvPr id="9" name="8 Imagen" descr="CodeCogsEqn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6050" y="4286256"/>
            <a:ext cx="3186113" cy="3571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expresión anterior indica que la media del valor de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dirty="0"/>
              <a:t> en cada valor de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es </a:t>
            </a:r>
            <a:r>
              <a:rPr lang="es-ES" dirty="0">
                <a:sym typeface="Symbol"/>
              </a:rPr>
              <a:t></a:t>
            </a:r>
            <a:r>
              <a:rPr lang="es-ES" baseline="-25000" dirty="0">
                <a:sym typeface="Symbol"/>
              </a:rPr>
              <a:t>0</a:t>
            </a:r>
            <a:r>
              <a:rPr lang="es-ES" dirty="0">
                <a:sym typeface="Symbol"/>
              </a:rPr>
              <a:t> + </a:t>
            </a:r>
            <a:r>
              <a:rPr lang="es-ES" baseline="-25000" dirty="0">
                <a:sym typeface="Symbol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</a:p>
          <a:p>
            <a:r>
              <a:rPr lang="es-ES" dirty="0">
                <a:sym typeface="Symbol"/>
              </a:rPr>
              <a:t>Dicho de otro modo, la recta de regresión une los valores medios de </a:t>
            </a:r>
            <a:r>
              <a:rPr lang="es-ES" i="1" dirty="0">
                <a:sym typeface="Symbol"/>
              </a:rPr>
              <a:t>Y</a:t>
            </a:r>
            <a:r>
              <a:rPr lang="es-ES" dirty="0">
                <a:sym typeface="Symbol"/>
              </a:rPr>
              <a:t> en los distintos valores de </a:t>
            </a:r>
            <a:r>
              <a:rPr lang="es-ES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</a:p>
          <a:p>
            <a:r>
              <a:rPr lang="es-ES" dirty="0">
                <a:sym typeface="Symbol"/>
              </a:rPr>
              <a:t>Por tanto, alrededor de cada punto de la recta se tiene una distribución normal con media </a:t>
            </a:r>
            <a:r>
              <a:rPr lang="es-ES" baseline="-25000" dirty="0">
                <a:sym typeface="Symbol"/>
              </a:rPr>
              <a:t>0</a:t>
            </a:r>
            <a:r>
              <a:rPr lang="es-ES" dirty="0">
                <a:sym typeface="Symbol"/>
              </a:rPr>
              <a:t> + </a:t>
            </a:r>
            <a:r>
              <a:rPr lang="es-ES" baseline="-25000" dirty="0">
                <a:sym typeface="Symbol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dirty="0">
                <a:sym typeface="Symbol"/>
              </a:rPr>
              <a:t> y varianza </a:t>
            </a:r>
            <a:r>
              <a:rPr lang="es-ES" i="1" dirty="0">
                <a:sym typeface="Symbol"/>
              </a:rPr>
              <a:t></a:t>
            </a:r>
            <a:r>
              <a:rPr lang="es-ES" baseline="30000" dirty="0">
                <a:sym typeface="Symbol"/>
              </a:rPr>
              <a:t>2</a:t>
            </a:r>
            <a:r>
              <a:rPr lang="es-ES" dirty="0">
                <a:sym typeface="Symbol"/>
              </a:rPr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23</a:t>
            </a:fld>
            <a:endParaRPr lang="es-ES"/>
          </a:p>
        </p:txBody>
      </p:sp>
      <p:pic>
        <p:nvPicPr>
          <p:cNvPr id="5" name="4 Imagen" descr="fig119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4000504"/>
            <a:ext cx="3479800" cy="2057400"/>
          </a:xfrm>
          <a:prstGeom prst="rect">
            <a:avLst/>
          </a:prstGeom>
        </p:spPr>
      </p:pic>
      <p:pic>
        <p:nvPicPr>
          <p:cNvPr id="6" name="5 Imagen" descr="image0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39" y="4000501"/>
            <a:ext cx="2419350" cy="192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ym typeface="Symbol" pitchFamily="18" charset="2"/>
              </a:rPr>
              <a:t>Para simplificar la notación, se suele expresar la expresión                              como</a:t>
            </a:r>
          </a:p>
          <a:p>
            <a:endParaRPr lang="es-ES" sz="3200" dirty="0">
              <a:sym typeface="Symbol" pitchFamily="18" charset="2"/>
            </a:endParaRPr>
          </a:p>
          <a:p>
            <a:r>
              <a:rPr lang="es-ES" sz="3200">
                <a:sym typeface="Symbol" pitchFamily="18" charset="2"/>
              </a:rPr>
              <a:t>Además, como </a:t>
            </a:r>
            <a:r>
              <a:rPr lang="es-ES" sz="3200" dirty="0">
                <a:sym typeface="Symbol" pitchFamily="18" charset="2"/>
              </a:rPr>
              <a:t>tenemos solamente una muestra, tendremos estimaciones de los parámetros </a:t>
            </a:r>
            <a:r>
              <a:rPr lang="es-ES" sz="3200" baseline="-25000" dirty="0">
                <a:sym typeface="Symbol" pitchFamily="18" charset="2"/>
              </a:rPr>
              <a:t>0</a:t>
            </a:r>
            <a:r>
              <a:rPr lang="es-ES" sz="3200" dirty="0">
                <a:sym typeface="Symbol" pitchFamily="18" charset="2"/>
              </a:rPr>
              <a:t> y </a:t>
            </a:r>
            <a:r>
              <a:rPr lang="es-ES" sz="3200" baseline="-25000" dirty="0">
                <a:sym typeface="Symbol" pitchFamily="18" charset="2"/>
              </a:rPr>
              <a:t>1</a:t>
            </a:r>
            <a:r>
              <a:rPr lang="es-ES" sz="3200" dirty="0">
                <a:sym typeface="Symbol" pitchFamily="18" charset="2"/>
              </a:rPr>
              <a:t>, y en consecuencia, de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endParaRPr lang="es-ES" sz="32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64F5-280D-48D1-8F79-BC7D28FF9ABA}" type="slidenum">
              <a:rPr lang="es-ES"/>
              <a:pPr/>
              <a:t>24</a:t>
            </a:fld>
            <a:endParaRPr lang="es-ES"/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57631"/>
              </p:ext>
            </p:extLst>
          </p:nvPr>
        </p:nvGraphicFramePr>
        <p:xfrm>
          <a:off x="3419475" y="5589240"/>
          <a:ext cx="19177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1" name="Equation" r:id="rId3" imgW="761669" imgH="253890" progId="">
                  <p:embed/>
                </p:oleObj>
              </mc:Choice>
              <mc:Fallback>
                <p:oleObj name="Equation" r:id="rId3" imgW="761669" imgH="25389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589240"/>
                        <a:ext cx="1917700" cy="636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3203575" y="2708275"/>
          <a:ext cx="19145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2" name="Equation" r:id="rId5" imgW="761669" imgH="228501" progId="">
                  <p:embed/>
                </p:oleObj>
              </mc:Choice>
              <mc:Fallback>
                <p:oleObj name="Equation" r:id="rId5" imgW="761669" imgH="228501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08275"/>
                        <a:ext cx="1914525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65939"/>
              </p:ext>
            </p:extLst>
          </p:nvPr>
        </p:nvGraphicFramePr>
        <p:xfrm>
          <a:off x="4472335" y="2132856"/>
          <a:ext cx="25479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3" name="Equation" r:id="rId7" imgW="1269449" imgH="253890" progId="">
                  <p:embed/>
                </p:oleObj>
              </mc:Choice>
              <mc:Fallback>
                <p:oleObj name="Equation" r:id="rId7" imgW="1269449" imgH="25389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335" y="2132856"/>
                        <a:ext cx="2547937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graphicFrame>
        <p:nvGraphicFramePr>
          <p:cNvPr id="72774" name="Group 7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1783971"/>
              </p:ext>
            </p:extLst>
          </p:nvPr>
        </p:nvGraphicFramePr>
        <p:xfrm>
          <a:off x="457200" y="1536700"/>
          <a:ext cx="3657600" cy="3072384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(Artículos)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(Tiempo)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70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2700" dirty="0"/>
              <a:t>Supongamos que tomamos datos y obtuvimos lo mostrado en la tabla</a:t>
            </a:r>
          </a:p>
          <a:p>
            <a:r>
              <a:rPr lang="es-ES" sz="2700" dirty="0"/>
              <a:t>Se desea realizar lo siguiente:</a:t>
            </a:r>
          </a:p>
          <a:p>
            <a:pPr lvl="1"/>
            <a:r>
              <a:rPr lang="es-ES" sz="2300" dirty="0"/>
              <a:t>Ajustar un modelo de regresión lineal simple a los datos obtenidos</a:t>
            </a:r>
          </a:p>
          <a:p>
            <a:pPr lvl="1"/>
            <a:r>
              <a:rPr lang="es-ES" sz="2300" dirty="0"/>
              <a:t>Interpretar los coeficientes del modelo estimado</a:t>
            </a:r>
          </a:p>
          <a:p>
            <a:pPr lvl="1"/>
            <a:r>
              <a:rPr lang="es-ES" sz="2300" dirty="0"/>
              <a:t>Estimar el tiempo que tomaría atender a una persona que lleve 10 artículos</a:t>
            </a:r>
          </a:p>
        </p:txBody>
      </p:sp>
      <p:sp>
        <p:nvSpPr>
          <p:cNvPr id="2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5B6-A500-460F-BE1F-3B7781E31776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26</a:t>
            </a:fld>
            <a:endParaRPr lang="es-ES"/>
          </a:p>
        </p:txBody>
      </p:sp>
      <p:pic>
        <p:nvPicPr>
          <p:cNvPr id="1955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16359"/>
            <a:ext cx="8289525" cy="552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Un primer problema que observamos es que podría haber varias formas de hacer pasar una recta por entre los puntos</a:t>
            </a:r>
          </a:p>
          <a:p>
            <a:r>
              <a:rPr lang="es-ES" sz="3600" dirty="0"/>
              <a:t>¿Cuál de todas ellas deberíamos elegir?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0EC3-6FF7-407F-9585-644957271038}" type="slidenum">
              <a:rPr lang="es-ES"/>
              <a:pPr/>
              <a:t>27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60375"/>
            <a:ext cx="8289525" cy="552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1835696" y="1916832"/>
            <a:ext cx="6480720" cy="280831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403350" y="3717032"/>
            <a:ext cx="6841058" cy="108012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195735" y="2420887"/>
            <a:ext cx="864097" cy="2376264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1403648" y="3140968"/>
            <a:ext cx="6841058" cy="108012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1331640" y="2204864"/>
            <a:ext cx="6840760" cy="64807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940152" y="5877272"/>
            <a:ext cx="2232025" cy="641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 dirty="0">
                <a:latin typeface="Tahoma" pitchFamily="34" charset="0"/>
              </a:rPr>
              <a:t>¿Cuál recta empleamos?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Para poder escoger una recta, se impone una restricción:</a:t>
            </a:r>
          </a:p>
          <a:p>
            <a:pPr lvl="1">
              <a:lnSpc>
                <a:spcPct val="90000"/>
              </a:lnSpc>
            </a:pPr>
            <a:r>
              <a:rPr lang="es-ES" sz="3000" dirty="0"/>
              <a:t>Escogeremos aquella recta que esté “lo más cerca posible” de todos los puntos (en algún sentido)</a:t>
            </a:r>
          </a:p>
          <a:p>
            <a:pPr>
              <a:lnSpc>
                <a:spcPct val="90000"/>
              </a:lnSpc>
            </a:pPr>
            <a:r>
              <a:rPr lang="es-ES" sz="3200" dirty="0"/>
              <a:t>Se dice que la recta que está “más cercana” a todos los puntos es la que minimice la distancia global entre ella y los puntos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AC77-2BFB-4743-BD47-9259B700E04F}" type="slidenum">
              <a:rPr lang="es-ES"/>
              <a:pPr/>
              <a:t>29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700" dirty="0"/>
              <a:t>En este módulo estudiaremos la situación en la que nos interesa establecer estadísticamente si existe una relación funcional entre</a:t>
            </a:r>
          </a:p>
          <a:p>
            <a:pPr lvl="1"/>
            <a:r>
              <a:rPr lang="es-ES" sz="2200" dirty="0"/>
              <a:t>Una variable que llamaremos “respuesta” o “dependiente” y</a:t>
            </a:r>
          </a:p>
          <a:p>
            <a:pPr lvl="1"/>
            <a:r>
              <a:rPr lang="es-ES" sz="2200" dirty="0"/>
              <a:t>Una o más variables que llamaremos “explicativas” o “independientes”</a:t>
            </a:r>
          </a:p>
          <a:p>
            <a:r>
              <a:rPr lang="es-ES" sz="2700" dirty="0"/>
              <a:t>En caso afirmativo, queremos establecer un modelo matemático que plasme dicha relación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9695-B619-4186-856C-54ECD6C5F00E}" type="slidenum">
              <a:rPr lang="es-ES"/>
              <a:pPr/>
              <a:t>3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30</a:t>
            </a:fld>
            <a:endParaRPr lang="es-E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78072"/>
            <a:ext cx="8280920" cy="551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12 Grupo"/>
          <p:cNvGrpSpPr/>
          <p:nvPr/>
        </p:nvGrpSpPr>
        <p:grpSpPr>
          <a:xfrm>
            <a:off x="1013350" y="1772816"/>
            <a:ext cx="6840538" cy="2880320"/>
            <a:chOff x="971600" y="1844675"/>
            <a:chExt cx="6840538" cy="2736850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 flipV="1">
              <a:off x="1116063" y="1844675"/>
              <a:ext cx="6696075" cy="2736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484488" y="2565400"/>
              <a:ext cx="0" cy="1439863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932413" y="3068638"/>
              <a:ext cx="0" cy="72072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971600" y="3062288"/>
              <a:ext cx="935038" cy="6413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dirty="0">
                  <a:latin typeface="Tahoma" pitchFamily="34" charset="0"/>
                </a:rPr>
                <a:t>Error e</a:t>
              </a:r>
              <a:r>
                <a:rPr lang="es-ES" baseline="-25000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1979663" y="2492375"/>
              <a:ext cx="215900" cy="1512888"/>
            </a:xfrm>
            <a:prstGeom prst="leftBrace">
              <a:avLst>
                <a:gd name="adj1" fmla="val 5839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580113" y="3244850"/>
              <a:ext cx="935037" cy="6413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>
                  <a:latin typeface="Tahoma" pitchFamily="34" charset="0"/>
                </a:rPr>
                <a:t>Error e</a:t>
              </a:r>
              <a:r>
                <a:rPr lang="es-ES" baseline="-25000">
                  <a:latin typeface="Tahoma" pitchFamily="34" charset="0"/>
                </a:rPr>
                <a:t>3</a:t>
              </a:r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>
              <a:off x="5076875" y="3068638"/>
              <a:ext cx="287338" cy="647700"/>
            </a:xfrm>
            <a:prstGeom prst="rightBrace">
              <a:avLst>
                <a:gd name="adj1" fmla="val 1878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08225" y="1982788"/>
              <a:ext cx="1223963" cy="36671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dirty="0">
                  <a:latin typeface="Tahoma" pitchFamily="34" charset="0"/>
                </a:rPr>
                <a:t>(x</a:t>
              </a:r>
              <a:r>
                <a:rPr lang="es-ES" baseline="-25000" dirty="0">
                  <a:latin typeface="Tahoma" pitchFamily="34" charset="0"/>
                </a:rPr>
                <a:t>1</a:t>
              </a:r>
              <a:r>
                <a:rPr lang="es-ES" dirty="0">
                  <a:latin typeface="Tahoma" pitchFamily="34" charset="0"/>
                </a:rPr>
                <a:t> , y</a:t>
              </a:r>
              <a:r>
                <a:rPr lang="es-ES" baseline="-25000" dirty="0">
                  <a:latin typeface="Tahoma" pitchFamily="34" charset="0"/>
                </a:rPr>
                <a:t>1</a:t>
              </a:r>
              <a:r>
                <a:rPr lang="es-ES" dirty="0">
                  <a:latin typeface="Tahoma" pitchFamily="34" charset="0"/>
                </a:rPr>
                <a:t>)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356150" y="3933825"/>
              <a:ext cx="1223963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>
                  <a:latin typeface="Tahoma" pitchFamily="34" charset="0"/>
                </a:rPr>
                <a:t>(x</a:t>
              </a:r>
              <a:r>
                <a:rPr lang="es-ES" baseline="-25000">
                  <a:latin typeface="Tahoma" pitchFamily="34" charset="0"/>
                </a:rPr>
                <a:t>3</a:t>
              </a:r>
              <a:r>
                <a:rPr lang="es-ES">
                  <a:latin typeface="Tahoma" pitchFamily="34" charset="0"/>
                </a:rPr>
                <a:t> , y</a:t>
              </a:r>
              <a:r>
                <a:rPr lang="es-ES" baseline="-25000">
                  <a:latin typeface="Tahoma" pitchFamily="34" charset="0"/>
                </a:rPr>
                <a:t>3</a:t>
              </a:r>
              <a:r>
                <a:rPr lang="es-ES">
                  <a:latin typeface="Tahoma" pitchFamily="34" charset="0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 dirty="0"/>
              <a:t>A estas distancias, se les denomina </a:t>
            </a:r>
            <a:r>
              <a:rPr lang="es-ES" sz="2800" dirty="0">
                <a:solidFill>
                  <a:srgbClr val="C00000"/>
                </a:solidFill>
              </a:rPr>
              <a:t>residuos</a:t>
            </a:r>
            <a:r>
              <a:rPr lang="es-ES" sz="2800" dirty="0"/>
              <a:t> y se les calcula como</a:t>
            </a:r>
          </a:p>
          <a:p>
            <a:pPr>
              <a:lnSpc>
                <a:spcPct val="80000"/>
              </a:lnSpc>
            </a:pPr>
            <a:endParaRPr lang="es-ES" sz="2800" dirty="0"/>
          </a:p>
          <a:p>
            <a:pPr>
              <a:lnSpc>
                <a:spcPct val="80000"/>
              </a:lnSpc>
            </a:pPr>
            <a:r>
              <a:rPr lang="es-ES" sz="2800" dirty="0"/>
              <a:t>Los residuos son </a:t>
            </a:r>
            <a:r>
              <a:rPr lang="es-ES" sz="2800" dirty="0">
                <a:solidFill>
                  <a:srgbClr val="C00000"/>
                </a:solidFill>
              </a:rPr>
              <a:t>estimadores de los errores </a:t>
            </a:r>
            <a:r>
              <a:rPr lang="es-ES" sz="2800" dirty="0">
                <a:solidFill>
                  <a:srgbClr val="C00000"/>
                </a:solidFill>
                <a:sym typeface="Symbol" pitchFamily="18" charset="2"/>
              </a:rPr>
              <a:t></a:t>
            </a:r>
          </a:p>
          <a:p>
            <a:pPr>
              <a:lnSpc>
                <a:spcPct val="80000"/>
              </a:lnSpc>
            </a:pPr>
            <a:r>
              <a:rPr lang="es-ES" sz="2800" dirty="0">
                <a:sym typeface="Symbol" pitchFamily="18" charset="2"/>
              </a:rPr>
              <a:t>El criterio que se debe satisfacer es que los estimadores de </a:t>
            </a:r>
            <a:r>
              <a:rPr lang="es-ES" sz="2800" baseline="-25000" dirty="0">
                <a:sym typeface="Symbol" pitchFamily="18" charset="2"/>
              </a:rPr>
              <a:t>0</a:t>
            </a:r>
            <a:r>
              <a:rPr lang="es-ES" sz="2800" dirty="0">
                <a:sym typeface="Symbol" pitchFamily="18" charset="2"/>
              </a:rPr>
              <a:t> y </a:t>
            </a:r>
            <a:r>
              <a:rPr lang="es-ES" sz="2800" baseline="-25000" dirty="0">
                <a:sym typeface="Symbol" pitchFamily="18" charset="2"/>
              </a:rPr>
              <a:t>1</a:t>
            </a:r>
            <a:r>
              <a:rPr lang="es-ES" sz="2800" dirty="0">
                <a:sym typeface="Symbol" pitchFamily="18" charset="2"/>
              </a:rPr>
              <a:t> sean tales que produzcan el valor más pequeño posible de la suma de cuadrados de los errores: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BE2-AE39-44B4-9B70-B7DFFDE9013C}" type="slidenum">
              <a:rPr lang="es-ES"/>
              <a:pPr/>
              <a:t>31</a:t>
            </a:fld>
            <a:endParaRPr lang="es-ES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91240"/>
              </p:ext>
            </p:extLst>
          </p:nvPr>
        </p:nvGraphicFramePr>
        <p:xfrm>
          <a:off x="3491880" y="2060848"/>
          <a:ext cx="1685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3" name="Equation" r:id="rId3" imgW="672808" imgH="228501" progId="">
                  <p:embed/>
                </p:oleObj>
              </mc:Choice>
              <mc:Fallback>
                <p:oleObj name="Equation" r:id="rId3" imgW="672808" imgH="228501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060848"/>
                        <a:ext cx="1685925" cy="571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48" y="4941167"/>
            <a:ext cx="7376160" cy="86963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sz="4000" dirty="0"/>
              <a:t>Es por dicho criterio que a la recta resultante se le llama </a:t>
            </a:r>
            <a:r>
              <a:rPr lang="es-ES" sz="4000" dirty="0">
                <a:solidFill>
                  <a:srgbClr val="C00000"/>
                </a:solidFill>
              </a:rPr>
              <a:t>de mínimos cuadrados</a:t>
            </a:r>
          </a:p>
          <a:p>
            <a:pPr>
              <a:lnSpc>
                <a:spcPct val="80000"/>
              </a:lnSpc>
            </a:pPr>
            <a:r>
              <a:rPr lang="es-ES" sz="4000" dirty="0"/>
              <a:t>Por lo mismo, a las estimaciones resultantes de los coeficientes </a:t>
            </a:r>
            <a:r>
              <a:rPr lang="es-ES" sz="4000" dirty="0">
                <a:sym typeface="Symbol"/>
              </a:rPr>
              <a:t> </a:t>
            </a:r>
            <a:r>
              <a:rPr lang="es-ES" sz="4000" dirty="0"/>
              <a:t>se les llama </a:t>
            </a:r>
            <a:r>
              <a:rPr lang="es-ES" sz="4000" dirty="0">
                <a:solidFill>
                  <a:srgbClr val="C00000"/>
                </a:solidFill>
              </a:rPr>
              <a:t>estimadores de mínimos cuadrados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D0AD-6DE2-4E60-9A34-73277B4F4399}" type="slidenum">
              <a:rPr lang="es-ES"/>
              <a:pPr/>
              <a:t>32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Estimadores de mínimos cuadrados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Utilizando procedimientos de cálculo vectorial, se puede ver que las expresiones para los </a:t>
            </a:r>
            <a:r>
              <a:rPr lang="es-ES" sz="3200" dirty="0">
                <a:solidFill>
                  <a:srgbClr val="C00000"/>
                </a:solidFill>
              </a:rPr>
              <a:t>estimadores de mínimos cuadrados</a:t>
            </a:r>
            <a:r>
              <a:rPr lang="es-ES" sz="3200" dirty="0"/>
              <a:t> para el modelo de regresión lineal simple son: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EA9-97C5-4F93-90B2-692E97A6E355}" type="slidenum">
              <a:rPr lang="es-ES"/>
              <a:pPr/>
              <a:t>33</a:t>
            </a:fld>
            <a:endParaRPr lang="es-ES"/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051050" y="4581525"/>
          <a:ext cx="13366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8" name="Equation" r:id="rId3" imgW="533169" imgH="457002" progId="">
                  <p:embed/>
                </p:oleObj>
              </mc:Choice>
              <mc:Fallback>
                <p:oleObj name="Equation" r:id="rId3" imgW="533169" imgH="457002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81525"/>
                        <a:ext cx="1336675" cy="1143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5364163" y="4868863"/>
          <a:ext cx="19415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9" name="Equation" r:id="rId5" imgW="774364" imgH="253890" progId="">
                  <p:embed/>
                </p:oleObj>
              </mc:Choice>
              <mc:Fallback>
                <p:oleObj name="Equation" r:id="rId5" imgW="774364" imgH="25389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868863"/>
                        <a:ext cx="1941512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Estimadores de mínimos cuadrados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/>
              <a:t>Donde</a:t>
            </a:r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319B-121A-4E21-9FF7-21100C4C80A9}" type="slidenum">
              <a:rPr lang="es-ES"/>
              <a:pPr/>
              <a:t>34</a:t>
            </a:fld>
            <a:endParaRPr lang="es-ES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2339752" y="2204864"/>
          <a:ext cx="37877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5" name="Equation" r:id="rId3" imgW="1511300" imgH="482600" progId="">
                  <p:embed/>
                </p:oleObj>
              </mc:Choice>
              <mc:Fallback>
                <p:oleObj name="Equation" r:id="rId3" imgW="1511300" imgH="4826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204864"/>
                        <a:ext cx="3787775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1763688" y="4509120"/>
          <a:ext cx="502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6" name="Equation" r:id="rId5" imgW="2006600" imgH="457200" progId="">
                  <p:embed/>
                </p:oleObj>
              </mc:Choice>
              <mc:Fallback>
                <p:oleObj name="Equation" r:id="rId5" imgW="2006600" imgH="457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509120"/>
                        <a:ext cx="5029200" cy="1143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Volviendo a nuestro ejemplo, tenemos: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7BDC-5011-44C3-990B-59EE5AB8222F}" type="slidenum">
              <a:rPr lang="es-ES"/>
              <a:pPr/>
              <a:t>35</a:t>
            </a:fld>
            <a:endParaRPr lang="es-ES"/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725488" y="2420938"/>
          <a:ext cx="60309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3" name="Equation" r:id="rId3" imgW="3009900" imgH="482600" progId="">
                  <p:embed/>
                </p:oleObj>
              </mc:Choice>
              <mc:Fallback>
                <p:oleObj name="Equation" r:id="rId3" imgW="3009900" imgH="4826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420938"/>
                        <a:ext cx="6030912" cy="965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683568" y="3789040"/>
          <a:ext cx="636746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4" name="Equation" r:id="rId5" imgW="3175000" imgH="711200" progId="">
                  <p:embed/>
                </p:oleObj>
              </mc:Choice>
              <mc:Fallback>
                <p:oleObj name="Equation" r:id="rId5" imgW="3175000" imgH="711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789040"/>
                        <a:ext cx="6367462" cy="1422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Así que el modelo estimado es 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8DFB-E6BD-4D1D-9DE0-2543AAC5133B}" type="slidenum">
              <a:rPr lang="es-ES"/>
              <a:pPr/>
              <a:t>36</a:t>
            </a:fld>
            <a:endParaRPr lang="es-ES"/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1835696" y="1268760"/>
          <a:ext cx="26098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1" name="Equation" r:id="rId3" imgW="1040948" imgH="710891" progId="">
                  <p:embed/>
                </p:oleObj>
              </mc:Choice>
              <mc:Fallback>
                <p:oleObj name="Equation" r:id="rId3" imgW="1040948" imgH="710891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268760"/>
                        <a:ext cx="2609850" cy="177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1835696" y="3068960"/>
          <a:ext cx="49974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2" name="Equation" r:id="rId5" imgW="1993900" imgH="711200" progId="">
                  <p:embed/>
                </p:oleObj>
              </mc:Choice>
              <mc:Fallback>
                <p:oleObj name="Equation" r:id="rId5" imgW="1993900" imgH="711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068960"/>
                        <a:ext cx="4997450" cy="177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4644008" y="5013176"/>
          <a:ext cx="31861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3" name="Equation" r:id="rId7" imgW="1269449" imgH="482391" progId="">
                  <p:embed/>
                </p:oleObj>
              </mc:Choice>
              <mc:Fallback>
                <p:oleObj name="Equation" r:id="rId7" imgW="1269449" imgH="482391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013176"/>
                        <a:ext cx="3186112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Estime puntualmente el tiempo en que se atenderá a una persona que lleva 10 artículos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B1BC-6E12-4448-93CE-BF1C73DA3522}" type="slidenum">
              <a:rPr lang="es-ES"/>
              <a:pPr/>
              <a:t>37</a:t>
            </a:fld>
            <a:endParaRPr lang="es-ES"/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899592" y="2564904"/>
          <a:ext cx="366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5" name="Equation" r:id="rId3" imgW="1460500" imgH="685800" progId="">
                  <p:embed/>
                </p:oleObj>
              </mc:Choice>
              <mc:Fallback>
                <p:oleObj name="Equation" r:id="rId3" imgW="1460500" imgH="6858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564904"/>
                        <a:ext cx="3663950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Interpretación de los coeficientes de regresión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La interpretación de los coeficientes de regresión puede proporcionar información relevante sobre el fenómeno estudiado</a:t>
            </a:r>
          </a:p>
          <a:p>
            <a:r>
              <a:rPr lang="es-ES" sz="2400" dirty="0"/>
              <a:t>El valor de </a:t>
            </a:r>
            <a:r>
              <a:rPr lang="es-ES" sz="2400" dirty="0">
                <a:sym typeface="Symbol"/>
              </a:rPr>
              <a:t></a:t>
            </a:r>
            <a:r>
              <a:rPr lang="es-ES" sz="2400" baseline="-25000" dirty="0">
                <a:sym typeface="Symbol"/>
              </a:rPr>
              <a:t>0</a:t>
            </a:r>
            <a:r>
              <a:rPr lang="es-ES" sz="2400" dirty="0">
                <a:sym typeface="Symbol"/>
              </a:rPr>
              <a:t> indica el valor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= 0. Esta interpretación no siempre hace sentido en el contexto del problema, principalmente si la relación entre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y </a:t>
            </a:r>
            <a:r>
              <a:rPr lang="es-E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es tal que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sea cero,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debería también serlo</a:t>
            </a:r>
          </a:p>
          <a:p>
            <a:r>
              <a:rPr lang="es-ES" sz="2400" dirty="0">
                <a:sym typeface="Symbol"/>
              </a:rPr>
              <a:t>El valor de </a:t>
            </a:r>
            <a:r>
              <a:rPr lang="es-ES" sz="2400" baseline="-25000" dirty="0">
                <a:sym typeface="Symbol"/>
              </a:rPr>
              <a:t>1</a:t>
            </a:r>
            <a:r>
              <a:rPr lang="es-ES" sz="2400" dirty="0">
                <a:sym typeface="Symbol"/>
              </a:rPr>
              <a:t> representa la cantidad promedio de unidades que aumenta </a:t>
            </a:r>
            <a:r>
              <a:rPr lang="es-ES" sz="2400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aumenta en una unidad (si el signo del coeficiente es negativo, entonces indica la cantidad de unidades que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disminuye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aumenta en una)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38</a:t>
            </a:fld>
            <a:endParaRPr lang="es-E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Realice la interpretación de los coeficientes del modelo de regresión lineal simple dado por </a:t>
            </a:r>
          </a:p>
          <a:p>
            <a:endParaRPr lang="es-ES" sz="2400" dirty="0"/>
          </a:p>
          <a:p>
            <a:r>
              <a:rPr lang="es-ES" sz="2400" dirty="0"/>
              <a:t>Solución</a:t>
            </a:r>
          </a:p>
          <a:p>
            <a:r>
              <a:rPr lang="es-ES" sz="2400" dirty="0"/>
              <a:t>Como el valor de </a:t>
            </a:r>
            <a:r>
              <a:rPr lang="es-ES" sz="2400" dirty="0">
                <a:sym typeface="Symbol"/>
              </a:rPr>
              <a:t></a:t>
            </a:r>
            <a:r>
              <a:rPr lang="es-ES" sz="2400" baseline="-25000" dirty="0">
                <a:sym typeface="Symbol"/>
              </a:rPr>
              <a:t>0</a:t>
            </a:r>
            <a:r>
              <a:rPr lang="es-ES" sz="2400" dirty="0">
                <a:sym typeface="Symbol"/>
              </a:rPr>
              <a:t> es 2.480, se tiene que si una persona no lleva artículos (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= 0), entonces tardará 2.480 minutos en la caja registradora</a:t>
            </a:r>
          </a:p>
          <a:p>
            <a:pPr lvl="1"/>
            <a:r>
              <a:rPr lang="es-ES" dirty="0">
                <a:sym typeface="Symbol"/>
              </a:rPr>
              <a:t>Note que este es uno de esos casos en los que </a:t>
            </a:r>
            <a:r>
              <a:rPr lang="es-ES" baseline="-25000" dirty="0">
                <a:sym typeface="Symbol"/>
              </a:rPr>
              <a:t>0</a:t>
            </a:r>
            <a:r>
              <a:rPr lang="es-ES" dirty="0">
                <a:sym typeface="Symbol"/>
              </a:rPr>
              <a:t> no parece tener mucho sentido</a:t>
            </a:r>
          </a:p>
          <a:p>
            <a:r>
              <a:rPr lang="es-ES" sz="2400" dirty="0">
                <a:sym typeface="Symbol"/>
              </a:rPr>
              <a:t>Como </a:t>
            </a:r>
            <a:r>
              <a:rPr lang="es-ES" sz="2400" baseline="-25000" dirty="0">
                <a:sym typeface="Symbol"/>
              </a:rPr>
              <a:t>1</a:t>
            </a:r>
            <a:r>
              <a:rPr lang="es-ES" sz="2400" dirty="0">
                <a:sym typeface="Symbol"/>
              </a:rPr>
              <a:t> vale 0.1297, entonces por cada artículo adicional que lleve una persona, demorará 0.1297 minutos adicionales en la caja registradora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39</a:t>
            </a:fld>
            <a:endParaRPr lang="es-ES"/>
          </a:p>
        </p:txBody>
      </p:sp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2878143" y="2428875"/>
          <a:ext cx="2551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3" name="Equation" r:id="rId3" imgW="1269449" imgH="203112" progId="">
                  <p:embed/>
                </p:oleObj>
              </mc:Choice>
              <mc:Fallback>
                <p:oleObj name="Equation" r:id="rId3" imgW="1269449" imgH="20311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43" y="2428875"/>
                        <a:ext cx="2551113" cy="406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¿Existe una relación entre lo que gasta un hotel en publicidad en espectaculares, revistas y radio con su volumen de ocupación durante un año?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¿Se puede calcular el costo de la calefacción de una oficina con base en el área de la recepción y el número de personas que generalmente la ocupan?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¿Hay alguna relación entre la antigüedad en el trabajo de un empleado de producción y el número de unidades que elabora?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965-E1E4-4E43-82C7-3ECCF4CAB4A6}" type="slidenum">
              <a:rPr lang="es-ES"/>
              <a:pPr/>
              <a:t>4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En una hoja de Excel introduzca el modelo de regresión recién obtenido</a:t>
            </a:r>
          </a:p>
          <a:p>
            <a:r>
              <a:rPr lang="es-ES" sz="3200" dirty="0"/>
              <a:t>Calcule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3200" dirty="0"/>
              <a:t> para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3200" dirty="0"/>
              <a:t> = 0, 1, 2, 3, 4</a:t>
            </a:r>
          </a:p>
          <a:p>
            <a:r>
              <a:rPr lang="es-ES" sz="3200" dirty="0"/>
              <a:t>Observe que el valor de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3200" dirty="0"/>
              <a:t> cuando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3200" dirty="0"/>
              <a:t> = 0 es igual a </a:t>
            </a:r>
            <a:r>
              <a:rPr lang="es-ES" sz="3200" dirty="0">
                <a:sym typeface="Symbol"/>
              </a:rPr>
              <a:t></a:t>
            </a:r>
            <a:r>
              <a:rPr lang="es-ES" sz="3200" baseline="-25000" dirty="0">
                <a:sym typeface="Symbol"/>
              </a:rPr>
              <a:t>0</a:t>
            </a:r>
            <a:r>
              <a:rPr lang="es-ES" sz="3200" dirty="0">
                <a:sym typeface="Symbol"/>
              </a:rPr>
              <a:t>.</a:t>
            </a:r>
            <a:endParaRPr lang="es-ES" sz="3200" dirty="0"/>
          </a:p>
          <a:p>
            <a:r>
              <a:rPr lang="es-ES" sz="3200" dirty="0"/>
              <a:t>Verifique que la diferencia entre cada par de valores consecutivos de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3200" dirty="0"/>
              <a:t> es igual a </a:t>
            </a:r>
            <a:r>
              <a:rPr lang="es-ES" sz="3200" dirty="0">
                <a:sym typeface="Symbol"/>
              </a:rPr>
              <a:t></a:t>
            </a:r>
            <a:r>
              <a:rPr lang="es-ES" sz="3200" baseline="-25000" dirty="0">
                <a:sym typeface="Symbol"/>
              </a:rPr>
              <a:t>1</a:t>
            </a:r>
            <a:r>
              <a:rPr lang="es-ES" sz="3200" dirty="0">
                <a:sym typeface="Symbol"/>
              </a:rPr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40</a:t>
            </a:fld>
            <a:endParaRPr lang="es-E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Sesión de ejercicios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Resuelva los ejercicios propuestos haciendo uso de </a:t>
            </a:r>
            <a:r>
              <a:rPr lang="es-ES" sz="3200" dirty="0" err="1"/>
              <a:t>Minitab</a:t>
            </a:r>
            <a:endParaRPr lang="es-ES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41</a:t>
            </a:fld>
            <a:endParaRPr lang="es-E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 LOS SUPUESTOS DEL MODELO DE REGRESIÓN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64952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Calidad del ajuste en un modelo de regresión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La gráfica de dispersión de los puntos nos da una primera impresión del tipo de relación que pudiera haber entre las variables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Existen dos medidas principales que nos indican qué tan adecuadamente representa un modelo lineal la relación entre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800" dirty="0"/>
              <a:t> </a:t>
            </a:r>
            <a:r>
              <a:rPr lang="es-ES" sz="2800" dirty="0" err="1"/>
              <a:t>y</a:t>
            </a:r>
            <a:r>
              <a:rPr lang="es-ES" sz="2800" dirty="0"/>
              <a:t>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Una de ellas sirve para valorar el grado de relación lineal entre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800" dirty="0"/>
              <a:t> y </a:t>
            </a:r>
            <a:r>
              <a:rPr lang="es-ES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800" dirty="0"/>
              <a:t>. </a:t>
            </a:r>
            <a:r>
              <a:rPr lang="es-ES" sz="2800" dirty="0">
                <a:solidFill>
                  <a:srgbClr val="C00000"/>
                </a:solidFill>
              </a:rPr>
              <a:t>Se trata del coeficiente de correlación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783502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Calidad del ajuste en un modelo de regresión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La otra se interpreta como el porcentaje de la variabilidad en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800" dirty="0"/>
              <a:t> que está explicada por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800" dirty="0"/>
              <a:t>. Es el </a:t>
            </a:r>
            <a:r>
              <a:rPr lang="es-ES" sz="2800" dirty="0">
                <a:solidFill>
                  <a:srgbClr val="C00000"/>
                </a:solidFill>
              </a:rPr>
              <a:t>coeficiente de determinación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Debe notarse que para que estas dos medidas tengan sentido, </a:t>
            </a:r>
            <a:r>
              <a:rPr lang="es-E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800" dirty="0">
                <a:solidFill>
                  <a:srgbClr val="C00000"/>
                </a:solidFill>
              </a:rPr>
              <a:t> debe ser también una variable aleatoria normal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783502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Calidad del ajuste en un modelo de regresión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300" dirty="0"/>
              <a:t>Coeficiente de correlación, </a:t>
            </a:r>
            <a:r>
              <a:rPr lang="es-ES" sz="2300" i="1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s-ES" sz="2000" dirty="0"/>
              <a:t>Es una medida del grado de relación lineal entre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/>
              <a:t> y </a:t>
            </a:r>
            <a:r>
              <a:rPr lang="es-ES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s-ES" sz="20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ES" sz="2000" dirty="0"/>
              <a:t>Está entre -1 y 1</a:t>
            </a:r>
          </a:p>
          <a:p>
            <a:pPr lvl="1">
              <a:lnSpc>
                <a:spcPct val="90000"/>
              </a:lnSpc>
            </a:pPr>
            <a:r>
              <a:rPr lang="es-ES" sz="2000" dirty="0"/>
              <a:t>Si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/>
              <a:t>= -1, entonces existe una relación lineal perfecta y negativa entre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/>
              <a:t> y </a:t>
            </a:r>
            <a:r>
              <a:rPr lang="es-ES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000" dirty="0"/>
              <a:t>; es decir, cuando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/>
              <a:t> aumenta,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000" dirty="0"/>
              <a:t> disminuye</a:t>
            </a:r>
          </a:p>
          <a:p>
            <a:pPr lvl="1">
              <a:lnSpc>
                <a:spcPct val="90000"/>
              </a:lnSpc>
            </a:pPr>
            <a:r>
              <a:rPr lang="es-ES" sz="2000" dirty="0"/>
              <a:t>Si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sz="2000" dirty="0"/>
              <a:t> = 0, entonces no existe una relación lineal entre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/>
              <a:t> y </a:t>
            </a:r>
            <a:r>
              <a:rPr lang="es-ES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s-ES" sz="20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ES" sz="2000" dirty="0"/>
              <a:t>Si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sz="2000" dirty="0"/>
              <a:t> = 1, entonces existe una relación lineal perfecta y positiva entre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/>
              <a:t> y </a:t>
            </a:r>
            <a:r>
              <a:rPr lang="es-ES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000" dirty="0"/>
              <a:t>, es decir, cuando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/>
              <a:t> aumenta,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000" dirty="0"/>
              <a:t> aumenta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7D5-AB5E-40E5-AD44-BE7DA56AF35D}" type="slidenum">
              <a:rPr lang="es-ES"/>
              <a:pPr/>
              <a:t>45</a:t>
            </a:fld>
            <a:endParaRPr lang="es-E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3563938" y="4941888"/>
          <a:ext cx="194151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0" name="Equation" r:id="rId3" imgW="774364" imgH="495085" progId="">
                  <p:embed/>
                </p:oleObj>
              </mc:Choice>
              <mc:Fallback>
                <p:oleObj name="Equation" r:id="rId3" imgW="774364" imgH="495085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941888"/>
                        <a:ext cx="1941512" cy="1238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Una regla general para interpretar los valores de r</a:t>
            </a:r>
          </a:p>
        </p:txBody>
      </p:sp>
      <p:graphicFrame>
        <p:nvGraphicFramePr>
          <p:cNvPr id="176376" name="Group 2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466486"/>
              </p:ext>
            </p:extLst>
          </p:nvPr>
        </p:nvGraphicFramePr>
        <p:xfrm>
          <a:off x="457200" y="1600200"/>
          <a:ext cx="7620000" cy="2507298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Coeficiente de correlación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Relación lineal entre </a:t>
                      </a:r>
                      <a:r>
                        <a:rPr kumimoji="0" lang="es-E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 </a:t>
                      </a:r>
                      <a:r>
                        <a:rPr kumimoji="0" lang="es-ES" sz="21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ES" sz="2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 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-0.5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-0.5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Baja,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0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Inexistente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0.5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Baja,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0.5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1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855-164B-461A-A861-9194F85F15F7}" type="slidenum">
              <a:rPr lang="es-ES"/>
              <a:pPr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329791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Una regla general para interpretar los valores de r (muy desagregada)</a:t>
            </a:r>
          </a:p>
        </p:txBody>
      </p:sp>
      <p:graphicFrame>
        <p:nvGraphicFramePr>
          <p:cNvPr id="176376" name="Group 24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275138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Coeficiente de correlación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Relación lineal entre </a:t>
                      </a:r>
                      <a:r>
                        <a:rPr kumimoji="0" lang="es-E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 </a:t>
                      </a:r>
                      <a:r>
                        <a:rPr kumimoji="0" lang="es-ES" sz="21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ES" sz="2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 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-0.9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Muy alta,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-0.9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-0.5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0.5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-0.3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-0.3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Escasa,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0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Ninguna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0.3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Escasa,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0.3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0.5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0.5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0.9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0.9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1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Muy alta,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855-164B-461A-A861-9194F85F15F7}" type="slidenum">
              <a:rPr lang="es-ES"/>
              <a:pPr/>
              <a:t>47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/>
              <a:t>Conjuntos de datos con distintos valores del coeficiente de correlación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48</a:t>
            </a:fld>
            <a:endParaRPr lang="es-ES"/>
          </a:p>
        </p:txBody>
      </p:sp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18" y="1412776"/>
            <a:ext cx="8640762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Calidad del ajuste en RLS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determinación,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baseline="30000" dirty="0"/>
              <a:t>2</a:t>
            </a:r>
          </a:p>
          <a:p>
            <a:pPr lvl="1"/>
            <a:r>
              <a:rPr lang="es-ES" dirty="0"/>
              <a:t>Está entre 0 y 1</a:t>
            </a:r>
          </a:p>
          <a:p>
            <a:pPr lvl="1"/>
            <a:r>
              <a:rPr lang="es-ES" dirty="0"/>
              <a:t>Representa la proporción de la variabilidad en los datos que está explicada por el modelo</a:t>
            </a:r>
          </a:p>
          <a:p>
            <a:pPr lvl="1"/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0504-B7F6-4900-97E0-A505B21972E3}" type="slidenum">
              <a:rPr lang="es-ES"/>
              <a:pPr/>
              <a:t>49</a:t>
            </a:fld>
            <a:endParaRPr lang="es-ES"/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3744913" y="4076700"/>
          <a:ext cx="16541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5" name="Equation" r:id="rId3" imgW="660113" imgH="495085" progId="">
                  <p:embed/>
                </p:oleObj>
              </mc:Choice>
              <mc:Fallback>
                <p:oleObj name="Equation" r:id="rId3" imgW="660113" imgH="495085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4076700"/>
                        <a:ext cx="1654175" cy="1238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Nuestro interés por saber si hay una relación entre las variables, y en tal caso determinar cómo es, se debe a que existe una variable respuesta que nos interesa medir, a la cual denotamos como </a:t>
            </a:r>
            <a:r>
              <a:rPr lang="es-MX" sz="3600" i="1" dirty="0">
                <a:latin typeface="Times New Roman" pitchFamily="18" charset="0"/>
              </a:rPr>
              <a:t>Y</a:t>
            </a:r>
            <a:endParaRPr lang="es-MX" sz="3600" dirty="0"/>
          </a:p>
          <a:p>
            <a:r>
              <a:rPr lang="es-MX" sz="3600" dirty="0"/>
              <a:t>Ocurre que </a:t>
            </a:r>
            <a:r>
              <a:rPr lang="es-MX" sz="3600" i="1" dirty="0">
                <a:latin typeface="Times New Roman" pitchFamily="18" charset="0"/>
              </a:rPr>
              <a:t>Y</a:t>
            </a:r>
            <a:r>
              <a:rPr lang="es-MX" sz="3600" dirty="0"/>
              <a:t> es difícil o costosa de medir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BE52-61F0-452D-82A3-009BECD908AD}" type="slidenum">
              <a:rPr lang="es-ES"/>
              <a:pPr/>
              <a:t>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1522413"/>
            <a:ext cx="8640762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/>
              <a:t>Conjuntos de datos con distintos valores en el coeficiente de determinación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50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700" dirty="0"/>
              <a:t>Calcule el coeficiente de correlación y el de determinación e interprete</a:t>
            </a:r>
          </a:p>
          <a:p>
            <a:pPr>
              <a:lnSpc>
                <a:spcPct val="90000"/>
              </a:lnSpc>
            </a:pPr>
            <a:r>
              <a:rPr lang="es-ES" sz="2700" dirty="0"/>
              <a:t>Solución: El coeficiente de correlación es </a:t>
            </a:r>
          </a:p>
          <a:p>
            <a:pPr>
              <a:lnSpc>
                <a:spcPct val="90000"/>
              </a:lnSpc>
            </a:pPr>
            <a:endParaRPr lang="es-ES" sz="2700" dirty="0"/>
          </a:p>
          <a:p>
            <a:pPr>
              <a:lnSpc>
                <a:spcPct val="90000"/>
              </a:lnSpc>
            </a:pPr>
            <a:endParaRPr lang="es-ES" sz="2700" dirty="0"/>
          </a:p>
          <a:p>
            <a:pPr>
              <a:lnSpc>
                <a:spcPct val="90000"/>
              </a:lnSpc>
            </a:pPr>
            <a:endParaRPr lang="es-ES" sz="2700" dirty="0"/>
          </a:p>
          <a:p>
            <a:pPr>
              <a:lnSpc>
                <a:spcPct val="90000"/>
              </a:lnSpc>
            </a:pPr>
            <a:r>
              <a:rPr lang="es-ES" sz="2700" dirty="0"/>
              <a:t>Existe una relación lineal alta positiva entre el número de artículos adquiridos y el tiempo de atención en caja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7D68-9012-4FAA-9203-932672DE240E}" type="slidenum">
              <a:rPr lang="es-ES"/>
              <a:pPr/>
              <a:t>51</a:t>
            </a:fld>
            <a:endParaRPr lang="es-ES"/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2357422" y="2843218"/>
          <a:ext cx="38179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2" name="Equation" r:id="rId3" imgW="1905000" imgH="685800" progId="">
                  <p:embed/>
                </p:oleObj>
              </mc:Choice>
              <mc:Fallback>
                <p:oleObj name="Equation" r:id="rId3" imgW="1905000" imgH="6858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2843218"/>
                        <a:ext cx="3817937" cy="1371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resultado anterior hace uso de que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nuestro ejemplo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52</a:t>
            </a:fld>
            <a:endParaRPr lang="es-ES"/>
          </a:p>
        </p:txBody>
      </p:sp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1285852" y="2285992"/>
          <a:ext cx="3848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2" name="Equation" r:id="rId3" imgW="1536700" imgH="482600" progId="">
                  <p:embed/>
                </p:oleObj>
              </mc:Choice>
              <mc:Fallback>
                <p:oleObj name="Equation" r:id="rId3" imgW="1536700" imgH="482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285992"/>
                        <a:ext cx="3848100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857224" y="4286256"/>
          <a:ext cx="577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3" name="Equation" r:id="rId5" imgW="2882900" imgH="482600" progId="">
                  <p:embed/>
                </p:oleObj>
              </mc:Choice>
              <mc:Fallback>
                <p:oleObj name="Equation" r:id="rId5" imgW="2882900" imgH="482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286256"/>
                        <a:ext cx="5778500" cy="965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coeficiente de determinación 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El número de artículos adquiridos explica el 31.98% de la variabilidad en el tiempo de atención en caja</a:t>
            </a:r>
          </a:p>
          <a:p>
            <a:r>
              <a:rPr lang="es-ES" dirty="0"/>
              <a:t>Esto puede considerarse un porcentaje regular, lo cual era esperable considerando que el modelo explorado es muy sencillo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C477-0DDC-435B-A0FE-5E827E835F80}" type="slidenum">
              <a:rPr lang="es-ES"/>
              <a:pPr/>
              <a:t>53</a:t>
            </a:fld>
            <a:endParaRPr lang="es-ES"/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3060700" y="2222500"/>
          <a:ext cx="30241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6" name="Equation" r:id="rId3" imgW="1206500" imgH="482600" progId="">
                  <p:embed/>
                </p:oleObj>
              </mc:Choice>
              <mc:Fallback>
                <p:oleObj name="Equation" r:id="rId3" imgW="1206500" imgH="4826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222500"/>
                        <a:ext cx="3024188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dirty="0"/>
              <a:t>Verificación de los supuestos del modelo de RLS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/>
              <a:t>Normalidad de los errores</a:t>
            </a:r>
          </a:p>
          <a:p>
            <a:pPr lvl="1"/>
            <a:r>
              <a:rPr lang="es-ES" sz="2800" dirty="0"/>
              <a:t>Puede observarse en una </a:t>
            </a:r>
            <a:r>
              <a:rPr lang="es-ES" sz="2800" dirty="0">
                <a:solidFill>
                  <a:srgbClr val="C00000"/>
                </a:solidFill>
              </a:rPr>
              <a:t>gráfica de probabilidad normal</a:t>
            </a:r>
            <a:r>
              <a:rPr lang="es-ES" sz="2800" dirty="0"/>
              <a:t> de los residuos</a:t>
            </a:r>
          </a:p>
          <a:p>
            <a:pPr lvl="2"/>
            <a:r>
              <a:rPr lang="es-ES" sz="2400" dirty="0"/>
              <a:t>Deben estar cerca de la línea, aleatoriamente por arriba y por abajo</a:t>
            </a:r>
          </a:p>
          <a:p>
            <a:pPr lvl="2"/>
            <a:r>
              <a:rPr lang="es-ES" sz="2400" dirty="0"/>
              <a:t>No deben mostrar tendencias claras</a:t>
            </a:r>
          </a:p>
          <a:p>
            <a:pPr lvl="1"/>
            <a:r>
              <a:rPr lang="es-ES" sz="2800" dirty="0"/>
              <a:t>También se puede decir algo sobre la normalidad de los errores con base en el </a:t>
            </a:r>
            <a:r>
              <a:rPr lang="es-ES" sz="2800" dirty="0">
                <a:solidFill>
                  <a:srgbClr val="C00000"/>
                </a:solidFill>
              </a:rPr>
              <a:t>histograma de residuos</a:t>
            </a:r>
          </a:p>
          <a:p>
            <a:pPr lvl="2"/>
            <a:r>
              <a:rPr lang="es-ES" sz="2400" dirty="0"/>
              <a:t>Debe mostrar una forma acampanada, simétrica y sin observaciones discrepantes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85C7-4A03-4002-9D58-5E5E6CFA5853}" type="slidenum">
              <a:rPr lang="es-ES"/>
              <a:pPr/>
              <a:t>54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dirty="0"/>
              <a:t>Verificación de los supuestos del modelo de RLS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Igualdad de varianzas de los errores e independencia de los errores con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s-ES" sz="2800" dirty="0"/>
              <a:t>Gráfico de dispersión de residuos contra los valores predichos</a:t>
            </a:r>
          </a:p>
          <a:p>
            <a:pPr lvl="2">
              <a:lnSpc>
                <a:spcPct val="90000"/>
              </a:lnSpc>
            </a:pPr>
            <a:r>
              <a:rPr lang="es-ES" sz="2400" dirty="0"/>
              <a:t>Sin tendencias ni patrones identificables</a:t>
            </a:r>
          </a:p>
          <a:p>
            <a:pPr lvl="2">
              <a:lnSpc>
                <a:spcPct val="90000"/>
              </a:lnSpc>
            </a:pPr>
            <a:r>
              <a:rPr lang="es-ES" sz="2400" dirty="0"/>
              <a:t>Completamente dispersos por toda la gráfica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Independencia de los errores entre sí</a:t>
            </a:r>
          </a:p>
          <a:p>
            <a:pPr lvl="1">
              <a:lnSpc>
                <a:spcPct val="90000"/>
              </a:lnSpc>
            </a:pPr>
            <a:r>
              <a:rPr lang="es-ES" sz="2800" dirty="0"/>
              <a:t>Gráfico secuencial de residuos</a:t>
            </a:r>
          </a:p>
          <a:p>
            <a:pPr lvl="2">
              <a:lnSpc>
                <a:spcPct val="90000"/>
              </a:lnSpc>
            </a:pPr>
            <a:r>
              <a:rPr lang="es-ES" sz="2400" dirty="0"/>
              <a:t>Sin tendencias </a:t>
            </a:r>
            <a:r>
              <a:rPr lang="es-ES" sz="2400" dirty="0">
                <a:solidFill>
                  <a:srgbClr val="C00000"/>
                </a:solidFill>
                <a:sym typeface="Symbol"/>
              </a:rPr>
              <a:t> En realidad esta gráfica es algo complicada de interpretar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D2D3-891D-4549-BFE2-84EFE85D5157}" type="slidenum">
              <a:rPr lang="es-ES"/>
              <a:pPr/>
              <a:t>55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Otras inferencias para el modelo de RLS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700" dirty="0"/>
              <a:t>Intervalos de confianza para </a:t>
            </a:r>
            <a:r>
              <a:rPr lang="es-ES" sz="2700" dirty="0">
                <a:sym typeface="Symbol" pitchFamily="18" charset="2"/>
              </a:rPr>
              <a:t></a:t>
            </a:r>
            <a:r>
              <a:rPr lang="es-ES" sz="2700" baseline="-25000" dirty="0">
                <a:sym typeface="Symbol" pitchFamily="18" charset="2"/>
              </a:rPr>
              <a:t>0</a:t>
            </a:r>
            <a:r>
              <a:rPr lang="es-ES" sz="2700" dirty="0">
                <a:sym typeface="Symbol" pitchFamily="18" charset="2"/>
              </a:rPr>
              <a:t> y </a:t>
            </a:r>
            <a:r>
              <a:rPr lang="es-ES" sz="2700" baseline="-25000" dirty="0">
                <a:sym typeface="Symbol" pitchFamily="18" charset="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Contrastes de hipótesis </a:t>
            </a:r>
            <a:r>
              <a:rPr lang="es-ES" sz="2700" dirty="0"/>
              <a:t> para </a:t>
            </a:r>
            <a:r>
              <a:rPr lang="es-ES" sz="2700" dirty="0">
                <a:sym typeface="Symbol" pitchFamily="18" charset="2"/>
              </a:rPr>
              <a:t></a:t>
            </a:r>
            <a:r>
              <a:rPr lang="es-ES" sz="2700" baseline="-25000" dirty="0">
                <a:sym typeface="Symbol" pitchFamily="18" charset="2"/>
              </a:rPr>
              <a:t>0</a:t>
            </a:r>
            <a:r>
              <a:rPr lang="es-ES" sz="2700" dirty="0">
                <a:sym typeface="Symbol" pitchFamily="18" charset="2"/>
              </a:rPr>
              <a:t> y </a:t>
            </a:r>
            <a:r>
              <a:rPr lang="es-ES" sz="2700" baseline="-25000" dirty="0">
                <a:sym typeface="Symbol" pitchFamily="18" charset="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Contraste de hipótesis basado en un análisis de varianza para el modelo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Contraste de hipótesis sobre (el verdadero valor del coeficiente de correlación)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Intervalo de confianza para el valor medio de </a:t>
            </a:r>
            <a:r>
              <a:rPr lang="es-ES" sz="27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700" dirty="0">
                <a:sym typeface="Symbol" pitchFamily="18" charset="2"/>
              </a:rPr>
              <a:t> dados los valores para las </a:t>
            </a:r>
            <a:r>
              <a:rPr lang="es-ES" sz="27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7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s-ES" sz="27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Intervalo de predicción para el valor individual de </a:t>
            </a:r>
            <a:r>
              <a:rPr lang="es-ES" sz="27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700" dirty="0">
                <a:sym typeface="Symbol" pitchFamily="18" charset="2"/>
              </a:rPr>
              <a:t> dados los valores de las </a:t>
            </a:r>
            <a:r>
              <a:rPr lang="es-ES" sz="27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7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s-ES" sz="27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7D88-F301-436C-BB18-C0816F9CF20F}" type="slidenum">
              <a:rPr lang="es-ES"/>
              <a:pPr/>
              <a:t>56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Referencias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Devore, J. L. (2005)</a:t>
            </a:r>
            <a:r>
              <a:rPr lang="en-US" sz="2400" dirty="0"/>
              <a:t> </a:t>
            </a:r>
            <a:r>
              <a:rPr lang="en-US" sz="2400" i="1" dirty="0" err="1"/>
              <a:t>Probabilidad</a:t>
            </a:r>
            <a:r>
              <a:rPr lang="en-US" sz="2400" i="1" dirty="0"/>
              <a:t> y </a:t>
            </a:r>
            <a:r>
              <a:rPr lang="en-US" sz="2400" i="1" dirty="0" err="1"/>
              <a:t>estadística</a:t>
            </a:r>
            <a:r>
              <a:rPr lang="en-US" sz="2400" i="1" dirty="0"/>
              <a:t> </a:t>
            </a:r>
            <a:r>
              <a:rPr lang="en-US" sz="2400" i="1" dirty="0" err="1"/>
              <a:t>para</a:t>
            </a:r>
            <a:r>
              <a:rPr lang="en-US" sz="2400" i="1" dirty="0"/>
              <a:t> </a:t>
            </a:r>
            <a:r>
              <a:rPr lang="en-US" sz="2400" i="1" dirty="0" err="1"/>
              <a:t>ingeniería</a:t>
            </a:r>
            <a:r>
              <a:rPr lang="en-US" sz="2400" i="1" dirty="0"/>
              <a:t> y </a:t>
            </a:r>
            <a:r>
              <a:rPr lang="en-US" sz="2400" i="1" dirty="0" err="1"/>
              <a:t>ciencias</a:t>
            </a:r>
            <a:r>
              <a:rPr lang="en-US" sz="2400" i="1" dirty="0"/>
              <a:t>.</a:t>
            </a:r>
            <a:r>
              <a:rPr lang="en-US" sz="2400" dirty="0"/>
              <a:t> 6a </a:t>
            </a:r>
            <a:r>
              <a:rPr lang="en-US" sz="2400" dirty="0" err="1"/>
              <a:t>edición</a:t>
            </a:r>
            <a:r>
              <a:rPr lang="en-US" sz="2400" dirty="0"/>
              <a:t>. International Thomson </a:t>
            </a:r>
            <a:r>
              <a:rPr lang="en-US" sz="2400" dirty="0" err="1"/>
              <a:t>Editores</a:t>
            </a:r>
            <a:r>
              <a:rPr lang="en-US" sz="2400" dirty="0"/>
              <a:t>, S.A. de C.V. México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Freund, J. E.; Miller, E. &amp; Miller, M. (2000) </a:t>
            </a:r>
            <a:r>
              <a:rPr lang="en-US" sz="2400" i="1" dirty="0" err="1"/>
              <a:t>Estadística</a:t>
            </a:r>
            <a:r>
              <a:rPr lang="en-US" sz="2400" i="1" dirty="0"/>
              <a:t> </a:t>
            </a:r>
            <a:r>
              <a:rPr lang="en-US" sz="2400" i="1" dirty="0" err="1"/>
              <a:t>matemática</a:t>
            </a:r>
            <a:r>
              <a:rPr lang="en-US" sz="2400" i="1" dirty="0"/>
              <a:t> con </a:t>
            </a:r>
            <a:r>
              <a:rPr lang="en-US" sz="2400" i="1" dirty="0" err="1"/>
              <a:t>aplicaciones</a:t>
            </a:r>
            <a:r>
              <a:rPr lang="en-US" sz="2400" dirty="0"/>
              <a:t>. Pearson. México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Gutiérrez </a:t>
            </a:r>
            <a:r>
              <a:rPr lang="en-US" sz="2400" b="1" dirty="0" err="1"/>
              <a:t>Pulido</a:t>
            </a:r>
            <a:r>
              <a:rPr lang="en-US" sz="2400" b="1" dirty="0"/>
              <a:t>, H. &amp; De la </a:t>
            </a:r>
            <a:r>
              <a:rPr lang="en-US" sz="2400" b="1" dirty="0" err="1"/>
              <a:t>Vara</a:t>
            </a:r>
            <a:r>
              <a:rPr lang="en-US" sz="2400" b="1" dirty="0"/>
              <a:t> Salazar, R. </a:t>
            </a:r>
            <a:r>
              <a:rPr lang="es-ES" sz="2400" b="1" dirty="0"/>
              <a:t>(2008)</a:t>
            </a:r>
            <a:r>
              <a:rPr lang="es-ES" sz="2400" i="1" dirty="0"/>
              <a:t> Análisis y diseño de Experimentos.</a:t>
            </a:r>
            <a:r>
              <a:rPr lang="es-ES" sz="2400" dirty="0"/>
              <a:t> McGraw – Hill Interamericana. México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Hildebrand, David K. &amp; </a:t>
            </a:r>
            <a:r>
              <a:rPr lang="en-US" sz="2400" b="1" dirty="0" err="1"/>
              <a:t>Ott</a:t>
            </a:r>
            <a:r>
              <a:rPr lang="en-US" sz="2400" b="1" dirty="0"/>
              <a:t>,</a:t>
            </a:r>
            <a:r>
              <a:rPr lang="es-ES" sz="2400" b="1" dirty="0"/>
              <a:t> </a:t>
            </a:r>
            <a:r>
              <a:rPr lang="en-US" sz="2400" b="1" dirty="0" err="1"/>
              <a:t>Lymann</a:t>
            </a:r>
            <a:r>
              <a:rPr lang="en-US" sz="2400" b="1" dirty="0"/>
              <a:t> </a:t>
            </a:r>
            <a:r>
              <a:rPr lang="es-ES" sz="2400" b="1" dirty="0"/>
              <a:t>(1998)</a:t>
            </a:r>
            <a:r>
              <a:rPr lang="es-ES" sz="2400" i="1" dirty="0"/>
              <a:t> Probabilidad y estadística aplicadas a la administración.</a:t>
            </a:r>
            <a:r>
              <a:rPr lang="es-ES" sz="2400" dirty="0"/>
              <a:t> Addison Wesley Iberoamericana. México</a:t>
            </a:r>
          </a:p>
          <a:p>
            <a:pPr>
              <a:lnSpc>
                <a:spcPct val="90000"/>
              </a:lnSpc>
            </a:pPr>
            <a:r>
              <a:rPr lang="es-ES" sz="2400" b="1" dirty="0" err="1"/>
              <a:t>Mendenhall</a:t>
            </a:r>
            <a:r>
              <a:rPr lang="es-ES" sz="2400" b="1" dirty="0"/>
              <a:t>, W. &amp; </a:t>
            </a:r>
            <a:r>
              <a:rPr lang="es-ES" sz="2400" b="1" dirty="0" err="1"/>
              <a:t>Sincich</a:t>
            </a:r>
            <a:r>
              <a:rPr lang="es-ES" sz="2400" b="1" dirty="0"/>
              <a:t>, T. (1997)</a:t>
            </a:r>
            <a:r>
              <a:rPr lang="es-ES" sz="2400" i="1" dirty="0"/>
              <a:t> Probabilidad y estadística para ingeniería y ciencias.</a:t>
            </a:r>
            <a:r>
              <a:rPr lang="es-ES" sz="2400" dirty="0"/>
              <a:t> Prentice Hall Hispanoamericana, S. A. México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B37B-2871-44AF-B0ED-7187BCD20A17}" type="slidenum">
              <a:rPr lang="es-ES"/>
              <a:pPr/>
              <a:t>57</a:t>
            </a:fld>
            <a:endParaRPr lang="es-ES"/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z="2700" dirty="0"/>
              <a:t>Existen otras variables que por sí mismas no nos resultaban de interés inicialmente, a la cuales llamamos variables independientes o explicativas, y representamos por </a:t>
            </a:r>
            <a:r>
              <a:rPr lang="es-MX" sz="2700" i="1" dirty="0">
                <a:latin typeface="Times New Roman" pitchFamily="18" charset="0"/>
              </a:rPr>
              <a:t>X</a:t>
            </a:r>
            <a:r>
              <a:rPr lang="es-MX" sz="2700" baseline="-25000" dirty="0"/>
              <a:t>1</a:t>
            </a:r>
            <a:r>
              <a:rPr lang="es-MX" sz="2700" dirty="0"/>
              <a:t>, </a:t>
            </a:r>
            <a:r>
              <a:rPr lang="es-MX" sz="2700" i="1" dirty="0">
                <a:latin typeface="Times New Roman" pitchFamily="18" charset="0"/>
              </a:rPr>
              <a:t>X</a:t>
            </a:r>
            <a:r>
              <a:rPr lang="es-MX" sz="2700" baseline="-25000" dirty="0"/>
              <a:t>2</a:t>
            </a:r>
            <a:r>
              <a:rPr lang="es-MX" sz="2700" dirty="0"/>
              <a:t>,…, </a:t>
            </a:r>
            <a:r>
              <a:rPr lang="es-MX" sz="2700" i="1" dirty="0" err="1">
                <a:latin typeface="Times New Roman" pitchFamily="18" charset="0"/>
              </a:rPr>
              <a:t>X</a:t>
            </a:r>
            <a:r>
              <a:rPr lang="es-MX" sz="2700" i="1" baseline="-25000" dirty="0" err="1">
                <a:latin typeface="Times New Roman" pitchFamily="18" charset="0"/>
              </a:rPr>
              <a:t>k</a:t>
            </a:r>
            <a:endParaRPr lang="es-MX" sz="2700" i="1" dirty="0">
              <a:latin typeface="Times New Roman" pitchFamily="18" charset="0"/>
            </a:endParaRPr>
          </a:p>
          <a:p>
            <a:r>
              <a:rPr lang="es-MX" sz="2700" dirty="0"/>
              <a:t>Estas variables </a:t>
            </a:r>
            <a:r>
              <a:rPr lang="es-MX" sz="2700" i="1" dirty="0" err="1">
                <a:latin typeface="Times New Roman" pitchFamily="18" charset="0"/>
              </a:rPr>
              <a:t>X</a:t>
            </a:r>
            <a:r>
              <a:rPr lang="es-MX" sz="2700" i="1" baseline="-25000" dirty="0" err="1">
                <a:latin typeface="Times New Roman" pitchFamily="18" charset="0"/>
              </a:rPr>
              <a:t>j</a:t>
            </a:r>
            <a:r>
              <a:rPr lang="es-MX" sz="2700" dirty="0"/>
              <a:t> son más fáciles o menos costosas de medir que </a:t>
            </a:r>
            <a:r>
              <a:rPr lang="es-MX" sz="2700" i="1" dirty="0">
                <a:latin typeface="Times New Roman" pitchFamily="18" charset="0"/>
              </a:rPr>
              <a:t>Y</a:t>
            </a:r>
            <a:r>
              <a:rPr lang="es-MX" sz="2700" dirty="0"/>
              <a:t>, y comienzan a resultarnos de interés porque además de ello, sospechamos que de algún modo influyen en el valor que toma </a:t>
            </a:r>
            <a:r>
              <a:rPr lang="es-MX" sz="2700" i="1" dirty="0">
                <a:latin typeface="Times New Roman" pitchFamily="18" charset="0"/>
              </a:rPr>
              <a:t>Y</a:t>
            </a:r>
            <a:endParaRPr lang="es-MX" sz="2700" dirty="0"/>
          </a:p>
          <a:p>
            <a:r>
              <a:rPr lang="es-MX" sz="2700" dirty="0"/>
              <a:t>Suponemos entonces que existe una relación funcional entre ellas y la variable </a:t>
            </a:r>
            <a:r>
              <a:rPr lang="es-MX" sz="2700" i="1" dirty="0">
                <a:latin typeface="Times New Roman" pitchFamily="18" charset="0"/>
              </a:rPr>
              <a:t>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01D-3E11-454B-BBFA-5E3E21465041}" type="slidenum">
              <a:rPr lang="es-ES"/>
              <a:pPr/>
              <a:t>6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A los modelos estadísticos que nos permiten predecir valores de una variable, digamos </a:t>
            </a:r>
            <a:r>
              <a:rPr lang="es-MX" sz="2400" i="1" dirty="0">
                <a:latin typeface="Times New Roman" pitchFamily="18" charset="0"/>
              </a:rPr>
              <a:t>Y</a:t>
            </a:r>
            <a:r>
              <a:rPr lang="es-MX" sz="2400" dirty="0"/>
              <a:t>, con base en otras, por ejemplo </a:t>
            </a:r>
            <a:r>
              <a:rPr lang="es-MX" sz="2400" i="1" dirty="0">
                <a:latin typeface="Times New Roman" pitchFamily="18" charset="0"/>
              </a:rPr>
              <a:t>X</a:t>
            </a:r>
            <a:r>
              <a:rPr lang="es-MX" sz="2400" baseline="-25000" dirty="0">
                <a:latin typeface="Times New Roman" pitchFamily="18" charset="0"/>
              </a:rPr>
              <a:t>1</a:t>
            </a:r>
            <a:r>
              <a:rPr lang="es-MX" sz="2400" i="1" dirty="0">
                <a:latin typeface="Times New Roman" pitchFamily="18" charset="0"/>
              </a:rPr>
              <a:t>, X</a:t>
            </a:r>
            <a:r>
              <a:rPr lang="es-MX" sz="2400" baseline="-25000" dirty="0">
                <a:latin typeface="Times New Roman" pitchFamily="18" charset="0"/>
              </a:rPr>
              <a:t>2</a:t>
            </a:r>
            <a:r>
              <a:rPr lang="es-MX" sz="2400" i="1" dirty="0">
                <a:latin typeface="Times New Roman" pitchFamily="18" charset="0"/>
              </a:rPr>
              <a:t>, …, </a:t>
            </a:r>
            <a:r>
              <a:rPr lang="es-MX" sz="2400" i="1" dirty="0" err="1">
                <a:latin typeface="Times New Roman" pitchFamily="18" charset="0"/>
              </a:rPr>
              <a:t>X</a:t>
            </a:r>
            <a:r>
              <a:rPr lang="es-MX" sz="2400" i="1" baseline="-25000" dirty="0" err="1">
                <a:latin typeface="Times New Roman" pitchFamily="18" charset="0"/>
              </a:rPr>
              <a:t>k</a:t>
            </a:r>
            <a:r>
              <a:rPr lang="es-MX" sz="2400" dirty="0"/>
              <a:t>, se les llama </a:t>
            </a:r>
            <a:r>
              <a:rPr lang="es-MX" sz="2400" b="1" dirty="0">
                <a:solidFill>
                  <a:srgbClr val="C00000"/>
                </a:solidFill>
              </a:rPr>
              <a:t>modelos de regresión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La obtención de un modelo de regresión se hace con base en una muestra en donde se miden todas las variables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Las observaciones en la muestra tienen la forma (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MX" sz="2400" dirty="0"/>
              <a:t>,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s-MX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MX" sz="2400" dirty="0"/>
              <a:t>,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 …, </a:t>
            </a:r>
            <a:r>
              <a:rPr lang="es-MX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MX" sz="2400" dirty="0"/>
              <a:t>, </a:t>
            </a:r>
            <a:r>
              <a:rPr lang="es-MX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MX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dirty="0"/>
              <a:t>), 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es-MX" sz="2400" dirty="0">
                <a:latin typeface="Times New Roman" pitchFamily="18" charset="0"/>
                <a:cs typeface="Times New Roman" pitchFamily="18" charset="0"/>
              </a:rPr>
              <a:t>1, 2, …,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Tras haberlos obtenido, los modelos de regresión tienen como fin estimar los valores de </a:t>
            </a:r>
            <a:r>
              <a:rPr lang="es-MX" sz="2400" i="1" dirty="0">
                <a:latin typeface="Times New Roman" pitchFamily="18" charset="0"/>
              </a:rPr>
              <a:t>Y</a:t>
            </a:r>
            <a:r>
              <a:rPr lang="es-MX" sz="2400" dirty="0"/>
              <a:t> (sin medirlos) a partir de valores de las </a:t>
            </a:r>
            <a:r>
              <a:rPr lang="es-MX" sz="2400" i="1" dirty="0" err="1">
                <a:latin typeface="Times New Roman" pitchFamily="18" charset="0"/>
              </a:rPr>
              <a:t>X</a:t>
            </a:r>
            <a:r>
              <a:rPr lang="es-MX" sz="2400" i="1" baseline="-25000" dirty="0" err="1">
                <a:latin typeface="Times New Roman" pitchFamily="18" charset="0"/>
              </a:rPr>
              <a:t>j</a:t>
            </a:r>
            <a:r>
              <a:rPr lang="es-MX" sz="2400" dirty="0"/>
              <a:t> (los cuales sí medimos)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7B0-38BA-4DB7-B9CF-F83CBC542489}" type="slidenum">
              <a:rPr lang="es-ES"/>
              <a:pPr/>
              <a:t>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 simple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125335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00438"/>
            <a:ext cx="7920880" cy="527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Algunos tipos básicos de relación entre dos variables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9989</TotalTime>
  <Words>3017</Words>
  <Application>Microsoft Office PowerPoint</Application>
  <PresentationFormat>Presentación en pantalla (4:3)</PresentationFormat>
  <Paragraphs>370</Paragraphs>
  <Slides>57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5" baseType="lpstr">
      <vt:lpstr>Arial</vt:lpstr>
      <vt:lpstr>Calibri</vt:lpstr>
      <vt:lpstr>Cambria</vt:lpstr>
      <vt:lpstr>Tahoma</vt:lpstr>
      <vt:lpstr>Times New Roman</vt:lpstr>
      <vt:lpstr>Wingdings</vt:lpstr>
      <vt:lpstr>Adyacencia</vt:lpstr>
      <vt:lpstr>Equation</vt:lpstr>
      <vt:lpstr>Regresión</vt:lpstr>
      <vt:lpstr>Introducción</vt:lpstr>
      <vt:lpstr>Introducción</vt:lpstr>
      <vt:lpstr>Ejemplos</vt:lpstr>
      <vt:lpstr>Introducción</vt:lpstr>
      <vt:lpstr>Introducción</vt:lpstr>
      <vt:lpstr>Introducción</vt:lpstr>
      <vt:lpstr>Regresión lineal simple</vt:lpstr>
      <vt:lpstr>Algunos tipos básicos de relación entre dos variables</vt:lpstr>
      <vt:lpstr>Modelo de regresión lineal simple</vt:lpstr>
      <vt:lpstr>Modelo de regresión lineal simple</vt:lpstr>
      <vt:lpstr>Presentación de PowerPoint</vt:lpstr>
      <vt:lpstr>Pendiente igual a cero</vt:lpstr>
      <vt:lpstr>Presentación de PowerPoint</vt:lpstr>
      <vt:lpstr>Notación</vt:lpstr>
      <vt:lpstr>Presentación de PowerPoint</vt:lpstr>
      <vt:lpstr>Ajuste de un modelo de RLS</vt:lpstr>
      <vt:lpstr>Ajuste de un modelo de RLS</vt:lpstr>
      <vt:lpstr>Ejemplo RLS</vt:lpstr>
      <vt:lpstr>Ejemplo RLS</vt:lpstr>
      <vt:lpstr>Ejemplo RLS</vt:lpstr>
      <vt:lpstr>Ejemplo RLS</vt:lpstr>
      <vt:lpstr>Ejemplo RLS</vt:lpstr>
      <vt:lpstr>Ejemplo RLS</vt:lpstr>
      <vt:lpstr>Ejemplo RLS</vt:lpstr>
      <vt:lpstr>Presentación de PowerPoint</vt:lpstr>
      <vt:lpstr>Recta de regresión</vt:lpstr>
      <vt:lpstr>Presentación de PowerPoint</vt:lpstr>
      <vt:lpstr>Recta de regresión</vt:lpstr>
      <vt:lpstr>Presentación de PowerPoint</vt:lpstr>
      <vt:lpstr>Recta de regresión</vt:lpstr>
      <vt:lpstr>Recta de regresión</vt:lpstr>
      <vt:lpstr>Estimadores de mínimos cuadrados</vt:lpstr>
      <vt:lpstr>Estimadores de mínimos cuadrados</vt:lpstr>
      <vt:lpstr>Ejemplo RLS</vt:lpstr>
      <vt:lpstr>Ejemplo RLS</vt:lpstr>
      <vt:lpstr>Ejemplo RLS</vt:lpstr>
      <vt:lpstr>Interpretación de los coeficientes de regresión</vt:lpstr>
      <vt:lpstr>Ejemplo RLS</vt:lpstr>
      <vt:lpstr>Ejercicio</vt:lpstr>
      <vt:lpstr>Sesión de ejercicios</vt:lpstr>
      <vt:lpstr>VALIDACIÓN DE LOS SUPUESTOS DEL MODELO DE REGRESIÓN</vt:lpstr>
      <vt:lpstr>Calidad del ajuste en un modelo de regresión</vt:lpstr>
      <vt:lpstr>Calidad del ajuste en un modelo de regresión</vt:lpstr>
      <vt:lpstr>Calidad del ajuste en un modelo de regresión</vt:lpstr>
      <vt:lpstr>Una regla general para interpretar los valores de r</vt:lpstr>
      <vt:lpstr>Una regla general para interpretar los valores de r (muy desagregada)</vt:lpstr>
      <vt:lpstr>Conjuntos de datos con distintos valores del coeficiente de correlación</vt:lpstr>
      <vt:lpstr>Calidad del ajuste en RLS</vt:lpstr>
      <vt:lpstr>Conjuntos de datos con distintos valores en el coeficiente de determinación</vt:lpstr>
      <vt:lpstr>Ejemplo RLS</vt:lpstr>
      <vt:lpstr>Ejemplo RLS</vt:lpstr>
      <vt:lpstr>Ejemplo RLS</vt:lpstr>
      <vt:lpstr>Verificación de los supuestos del modelo de RLS</vt:lpstr>
      <vt:lpstr>Verificación de los supuestos del modelo de RLS</vt:lpstr>
      <vt:lpstr>Otras inferencias para el modelo de RLS</vt:lpstr>
      <vt:lpstr>Referencias</vt:lpstr>
    </vt:vector>
  </TitlesOfParts>
  <Company>depstat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general del ajuste de un modelo de regresión lineal simple</dc:title>
  <dc:creator>compstat</dc:creator>
  <cp:lastModifiedBy>Paul Ramirez de la Cruz</cp:lastModifiedBy>
  <cp:revision>111</cp:revision>
  <dcterms:created xsi:type="dcterms:W3CDTF">2006-11-06T00:55:50Z</dcterms:created>
  <dcterms:modified xsi:type="dcterms:W3CDTF">2020-10-14T16:01:46Z</dcterms:modified>
</cp:coreProperties>
</file>