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3" r:id="rId1"/>
  </p:sldMasterIdLst>
  <p:notesMasterIdLst>
    <p:notesMasterId r:id="rId61"/>
  </p:notesMasterIdLst>
  <p:sldIdLst>
    <p:sldId id="256" r:id="rId2"/>
    <p:sldId id="339" r:id="rId3"/>
    <p:sldId id="264" r:id="rId4"/>
    <p:sldId id="266" r:id="rId5"/>
    <p:sldId id="261" r:id="rId6"/>
    <p:sldId id="262" r:id="rId7"/>
    <p:sldId id="265" r:id="rId8"/>
    <p:sldId id="333" r:id="rId9"/>
    <p:sldId id="358" r:id="rId10"/>
    <p:sldId id="268" r:id="rId11"/>
    <p:sldId id="269" r:id="rId12"/>
    <p:sldId id="272" r:id="rId13"/>
    <p:sldId id="346" r:id="rId14"/>
    <p:sldId id="270" r:id="rId15"/>
    <p:sldId id="285" r:id="rId16"/>
    <p:sldId id="271" r:id="rId17"/>
    <p:sldId id="319" r:id="rId18"/>
    <p:sldId id="340" r:id="rId19"/>
    <p:sldId id="273" r:id="rId20"/>
    <p:sldId id="274" r:id="rId21"/>
    <p:sldId id="275" r:id="rId22"/>
    <p:sldId id="345" r:id="rId23"/>
    <p:sldId id="347" r:id="rId24"/>
    <p:sldId id="292" r:id="rId25"/>
    <p:sldId id="276" r:id="rId26"/>
    <p:sldId id="355" r:id="rId27"/>
    <p:sldId id="278" r:id="rId28"/>
    <p:sldId id="357" r:id="rId29"/>
    <p:sldId id="279" r:id="rId30"/>
    <p:sldId id="359" r:id="rId31"/>
    <p:sldId id="283" r:id="rId32"/>
    <p:sldId id="293" r:id="rId33"/>
    <p:sldId id="282" r:id="rId34"/>
    <p:sldId id="286" r:id="rId35"/>
    <p:sldId id="305" r:id="rId36"/>
    <p:sldId id="306" r:id="rId37"/>
    <p:sldId id="307" r:id="rId38"/>
    <p:sldId id="348" r:id="rId39"/>
    <p:sldId id="350" r:id="rId40"/>
    <p:sldId id="351" r:id="rId41"/>
    <p:sldId id="352" r:id="rId42"/>
    <p:sldId id="360" r:id="rId43"/>
    <p:sldId id="361" r:id="rId44"/>
    <p:sldId id="336" r:id="rId45"/>
    <p:sldId id="338" r:id="rId46"/>
    <p:sldId id="343" r:id="rId47"/>
    <p:sldId id="308" r:id="rId48"/>
    <p:sldId id="337" r:id="rId49"/>
    <p:sldId id="312" r:id="rId50"/>
    <p:sldId id="309" r:id="rId51"/>
    <p:sldId id="310" r:id="rId52"/>
    <p:sldId id="311" r:id="rId53"/>
    <p:sldId id="313" r:id="rId54"/>
    <p:sldId id="353" r:id="rId55"/>
    <p:sldId id="314" r:id="rId56"/>
    <p:sldId id="317" r:id="rId57"/>
    <p:sldId id="318" r:id="rId58"/>
    <p:sldId id="315" r:id="rId59"/>
    <p:sldId id="28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4" autoAdjust="0"/>
    <p:restoredTop sz="94600" autoAdjust="0"/>
  </p:normalViewPr>
  <p:slideViewPr>
    <p:cSldViewPr>
      <p:cViewPr varScale="1">
        <p:scale>
          <a:sx n="62" d="100"/>
          <a:sy n="62" d="100"/>
        </p:scale>
        <p:origin x="49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MX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E9012E-840C-4FC3-9C7C-16C636175324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8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Revisión 21 ene 2011:</a:t>
            </a:r>
          </a:p>
          <a:p>
            <a:endParaRPr lang="es-ES" dirty="0"/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cambiaron las imágenes de la UAA por las del CIMAT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corrigió el grado del instructor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corrigió el nombre del curso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cambió la fecha de revisión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012E-840C-4FC3-9C7C-16C636175324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012E-840C-4FC3-9C7C-16C636175324}" type="slidenum">
              <a:rPr lang="es-MX" smtClean="0"/>
              <a:pPr/>
              <a:t>19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ACD2-AC40-4BCD-A082-9DC0E3229F7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6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4124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58679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6623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8812-B8E0-43BB-B193-5F4255D1B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58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D465-7351-4218-BA34-04A42164F0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8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93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34AC-ADE3-433B-9F3A-6D3C3A5E86C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0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4AA-0EA5-4293-8FDF-FC76E3CD68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67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19A6-F333-422D-9475-E31C10BFE53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6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57975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09178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3240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DC6D56-BAE1-4CF5-9220-A70BD286A036}" type="datetimeFigureOut">
              <a:rPr lang="es-MX" smtClean="0"/>
              <a:t>27/10/2021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75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versity.org/wiki/Ficheiro:Check_icon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No_icon_(white_X_on_red_circle).svg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7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s-MX" sz="6600"/>
              <a:t>Regresión</a:t>
            </a:r>
          </a:p>
        </p:txBody>
      </p:sp>
      <p:sp useBgFill="1">
        <p:nvSpPr>
          <p:cNvPr id="2054" name="Freeform: Shape 7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MX" sz="2800"/>
              <a:t>M. En C. Paul Ramírez De la Cruz</a:t>
            </a:r>
          </a:p>
          <a:p>
            <a:pPr algn="ctr"/>
            <a:r>
              <a:rPr lang="es-MX" sz="2800"/>
              <a:t>Aguascalientes, Ags.</a:t>
            </a: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de regresión lineal simple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s-ES" sz="2800" dirty="0"/>
              <a:t>La forma más sencilla de relación algebraica entre dos variables es una </a:t>
            </a:r>
            <a:r>
              <a:rPr lang="es-ES" sz="2800" dirty="0">
                <a:solidFill>
                  <a:srgbClr val="C00000"/>
                </a:solidFill>
              </a:rPr>
              <a:t>línea</a:t>
            </a:r>
            <a:r>
              <a:rPr lang="es-ES" sz="2800" dirty="0"/>
              <a:t> recta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Cuando se supone que la relación entre dos variables se puede expresar como una recta, se dice que se tiene un modelo </a:t>
            </a:r>
            <a:r>
              <a:rPr lang="es-ES" sz="2800" dirty="0">
                <a:solidFill>
                  <a:srgbClr val="C00000"/>
                </a:solidFill>
              </a:rPr>
              <a:t>lineal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Cuando en un modelo de regresión se tiene solamente una variable explicativa, se dice que se trata de un modelo de regresión</a:t>
            </a:r>
            <a:r>
              <a:rPr lang="es-ES" sz="2800" dirty="0">
                <a:solidFill>
                  <a:srgbClr val="FFFF00"/>
                </a:solidFill>
              </a:rPr>
              <a:t> </a:t>
            </a:r>
            <a:r>
              <a:rPr lang="es-ES" sz="2800" dirty="0">
                <a:solidFill>
                  <a:srgbClr val="C00000"/>
                </a:solidFill>
              </a:rPr>
              <a:t>simple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Por tanto, si se cuenta con solamente una variable explicativa y se supone que la relación de esta con la variable respuesta está dada por una línea recta, se dice que tenemos un modelo de </a:t>
            </a:r>
            <a:r>
              <a:rPr lang="es-ES" sz="2800" dirty="0">
                <a:solidFill>
                  <a:srgbClr val="C00000"/>
                </a:solidFill>
              </a:rPr>
              <a:t>regresión lineal simple</a:t>
            </a:r>
            <a:r>
              <a:rPr lang="es-ES" sz="2800" dirty="0"/>
              <a:t> (RLS)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1DBB-EFCB-4BEA-9C8B-6894BD397EBC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regresión lineal simple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Cuando la relación entre dos variables es una línea recta, </a:t>
            </a:r>
            <a:r>
              <a:rPr lang="es-ES" sz="2800" dirty="0">
                <a:solidFill>
                  <a:srgbClr val="C00000"/>
                </a:solidFill>
              </a:rPr>
              <a:t>basta con dos valores</a:t>
            </a:r>
            <a:r>
              <a:rPr lang="es-ES" sz="2800" dirty="0"/>
              <a:t> para determinar cuál es dicha recta</a:t>
            </a:r>
          </a:p>
          <a:p>
            <a:pPr>
              <a:lnSpc>
                <a:spcPct val="90000"/>
              </a:lnSpc>
            </a:pPr>
            <a:r>
              <a:rPr lang="es-ES" sz="2800" dirty="0">
                <a:solidFill>
                  <a:srgbClr val="C00000"/>
                </a:solidFill>
              </a:rPr>
              <a:t>Ordenada al origen</a:t>
            </a:r>
            <a:r>
              <a:rPr lang="es-ES" sz="2800" dirty="0"/>
              <a:t>: Es el valor que nos indica por qué punto del eje Y pasa la recta</a:t>
            </a:r>
          </a:p>
          <a:p>
            <a:pPr>
              <a:lnSpc>
                <a:spcPct val="90000"/>
              </a:lnSpc>
            </a:pPr>
            <a:r>
              <a:rPr lang="es-ES" sz="2800" dirty="0">
                <a:solidFill>
                  <a:srgbClr val="C00000"/>
                </a:solidFill>
              </a:rPr>
              <a:t>Pendiente</a:t>
            </a:r>
            <a:r>
              <a:rPr lang="es-ES" sz="2800" dirty="0"/>
              <a:t>: Es una medida de la inclinación de la recta. Si la pendiente es</a:t>
            </a:r>
          </a:p>
          <a:p>
            <a:pPr lvl="1">
              <a:lnSpc>
                <a:spcPct val="90000"/>
              </a:lnSpc>
            </a:pPr>
            <a:r>
              <a:rPr lang="es-ES" sz="2800" dirty="0">
                <a:solidFill>
                  <a:srgbClr val="000099"/>
                </a:solidFill>
              </a:rPr>
              <a:t>Negativa</a:t>
            </a:r>
            <a:r>
              <a:rPr lang="es-ES" sz="2800" dirty="0"/>
              <a:t>, la recta está “inclinada hacia abajo” (viéndola de izquierda a derecha)</a:t>
            </a:r>
          </a:p>
          <a:p>
            <a:pPr lvl="1">
              <a:lnSpc>
                <a:spcPct val="90000"/>
              </a:lnSpc>
            </a:pPr>
            <a:r>
              <a:rPr lang="es-ES" sz="2800" dirty="0">
                <a:solidFill>
                  <a:srgbClr val="000099"/>
                </a:solidFill>
              </a:rPr>
              <a:t>Cero</a:t>
            </a:r>
            <a:r>
              <a:rPr lang="es-ES" sz="2800" dirty="0"/>
              <a:t>, la recta es horizontal</a:t>
            </a:r>
          </a:p>
          <a:p>
            <a:pPr lvl="1">
              <a:lnSpc>
                <a:spcPct val="90000"/>
              </a:lnSpc>
            </a:pPr>
            <a:r>
              <a:rPr lang="es-ES" sz="2800" dirty="0">
                <a:solidFill>
                  <a:srgbClr val="000099"/>
                </a:solidFill>
              </a:rPr>
              <a:t>Positiva</a:t>
            </a:r>
            <a:r>
              <a:rPr lang="es-ES" sz="2800" dirty="0"/>
              <a:t>, la recta está “inclinada hacia arriba” (viéndola de izquierda a derecha)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95BB-81E4-47ED-B4B7-DEE2CF5253A0}" type="slidenum">
              <a:rPr lang="es-ES"/>
              <a:pPr/>
              <a:t>11</a:t>
            </a:fld>
            <a:endParaRPr lang="es-E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383338" y="549275"/>
            <a:ext cx="396081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>
                <a:solidFill>
                  <a:srgbClr val="000099"/>
                </a:solidFill>
                <a:latin typeface="Tahoma" pitchFamily="34" charset="0"/>
              </a:rPr>
              <a:t>Recta con pendiente negativa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7104063" y="1268414"/>
            <a:ext cx="2520950" cy="15128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774826" y="3716338"/>
            <a:ext cx="3960813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Recta con pendiente cero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208213" y="5229225"/>
            <a:ext cx="28813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383338" y="3716338"/>
            <a:ext cx="396081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>
                <a:solidFill>
                  <a:srgbClr val="000099"/>
                </a:solidFill>
                <a:latin typeface="Tahoma" pitchFamily="34" charset="0"/>
              </a:rPr>
              <a:t>Recta con pendiente positiva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6888164" y="4365625"/>
            <a:ext cx="3024187" cy="151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2782889" y="1412876"/>
            <a:ext cx="21605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>
                <a:latin typeface="Tahoma" pitchFamily="34" charset="0"/>
              </a:rPr>
              <a:t>Tipos de pendiente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BCFFFC5-75A7-4D72-AD89-60ACABB00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25013" y="2557087"/>
            <a:ext cx="923123" cy="923123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6024D3B9-1CCE-4CDC-A049-884C0F2EE8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25012" y="5766193"/>
            <a:ext cx="923123" cy="923123"/>
          </a:xfrm>
          <a:prstGeom prst="rect">
            <a:avLst/>
          </a:prstGeom>
        </p:spPr>
      </p:pic>
      <p:pic>
        <p:nvPicPr>
          <p:cNvPr id="5" name="Imagen 4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8F886D9C-1AC4-45BC-961C-36186DA37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1653513" y="5732471"/>
            <a:ext cx="923123" cy="9231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CADAE7D-4AFA-43E1-B9BE-4F1DE5E8BCC0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5" tooltip="https://commons.wikimedia.org/wiki/File:No_icon_(white_X_on_red_circle).svg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6" tooltip="https://creativecommons.org/licenses/by-sa/3.0/"/>
              </a:rPr>
              <a:t>CC BY-SA</a:t>
            </a:r>
            <a:endParaRPr lang="es-MX" sz="90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Pendiente igual a cero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sz="2400" dirty="0"/>
              <a:t>Note que el caso en que la pendiente es cero corresponde a la situación en la que la “variable” Y, en realidad es una constante</a:t>
            </a:r>
          </a:p>
          <a:p>
            <a:r>
              <a:rPr lang="es-ES" sz="2400" dirty="0"/>
              <a:t>Expresado de otro modo: el valor de Y en realidad no depende de X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53827" y="3669637"/>
            <a:ext cx="707236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Recta con pendiente cero </a:t>
            </a:r>
            <a:br>
              <a:rPr lang="es-ES" b="1" dirty="0">
                <a:solidFill>
                  <a:srgbClr val="000099"/>
                </a:solidFill>
                <a:latin typeface="Tahoma" pitchFamily="34" charset="0"/>
              </a:rPr>
            </a:br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= Y es constante con respecto a X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809984" y="5157190"/>
            <a:ext cx="3294128" cy="2384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809984" y="5929330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3131323" y="5393545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881290" y="4429133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239008" y="5857893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44C4D1-60E6-4C79-B977-4D57ECE10542}"/>
              </a:ext>
            </a:extLst>
          </p:cNvPr>
          <p:cNvSpPr txBox="1"/>
          <p:nvPr/>
        </p:nvSpPr>
        <p:spPr>
          <a:xfrm>
            <a:off x="3285754" y="4957990"/>
            <a:ext cx="66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k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23986"/>
            <a:ext cx="11136560" cy="68405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MX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3287713" y="836614"/>
            <a:ext cx="0" cy="51847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2279650" y="5084763"/>
            <a:ext cx="76327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2782888" y="1700214"/>
            <a:ext cx="5041900" cy="2447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295776" y="34290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0" y="256540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70" name="AutoShape 10"/>
          <p:cNvSpPr>
            <a:spLocks/>
          </p:cNvSpPr>
          <p:nvPr/>
        </p:nvSpPr>
        <p:spPr bwMode="auto">
          <a:xfrm>
            <a:off x="3359150" y="3933825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792538" y="4221163"/>
            <a:ext cx="1439862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Ordenada al origen</a:t>
            </a:r>
          </a:p>
        </p:txBody>
      </p:sp>
      <p:sp>
        <p:nvSpPr>
          <p:cNvPr id="66574" name="Freeform 14"/>
          <p:cNvSpPr>
            <a:spLocks/>
          </p:cNvSpPr>
          <p:nvPr/>
        </p:nvSpPr>
        <p:spPr bwMode="auto">
          <a:xfrm>
            <a:off x="4800601" y="3141664"/>
            <a:ext cx="180975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181" y="408"/>
              </a:cxn>
            </a:cxnLst>
            <a:rect l="0" t="0" r="r" b="b"/>
            <a:pathLst>
              <a:path w="257" h="408">
                <a:moveTo>
                  <a:pt x="0" y="0"/>
                </a:moveTo>
                <a:cubicBezTo>
                  <a:pt x="98" y="34"/>
                  <a:pt x="197" y="68"/>
                  <a:pt x="227" y="136"/>
                </a:cubicBezTo>
                <a:cubicBezTo>
                  <a:pt x="257" y="204"/>
                  <a:pt x="219" y="306"/>
                  <a:pt x="181" y="4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016500" y="3068638"/>
            <a:ext cx="2873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167439" y="3500438"/>
            <a:ext cx="2663825" cy="1054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La pendiente es la tangente del ángulo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>
                <a:solidFill>
                  <a:srgbClr val="000099"/>
                </a:solidFill>
                <a:latin typeface="Tahoma" pitchFamily="34" charset="0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b = tan(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g)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8975725" y="5300663"/>
            <a:ext cx="9350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Eje X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2063750" y="765176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Eje Y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2782888" y="4349751"/>
            <a:ext cx="403889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s-ES" i="1" baseline="-25000" dirty="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528594" y="742157"/>
            <a:ext cx="2592387" cy="779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Recta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y = a + bx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Notación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En lo sucesivo, utilizaremos la letra griega </a:t>
            </a:r>
            <a:r>
              <a:rPr lang="es-ES" sz="3200" dirty="0">
                <a:sym typeface="Symbol" pitchFamily="18" charset="2"/>
              </a:rPr>
              <a:t> para representar los coeficientes del modelo de regresión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En el caso lineal simple: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0</a:t>
            </a:r>
            <a:r>
              <a:rPr lang="es-ES" sz="3200" dirty="0">
                <a:sym typeface="Symbol" pitchFamily="18" charset="2"/>
              </a:rPr>
              <a:t> para la ordenada al origen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 para la pendiente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Así que la gráfica anterior queda como sigue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5E-766E-4AE5-AACF-2BB5A70F2DFA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Marcador de fecha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Oct 2011</a:t>
            </a:r>
          </a:p>
        </p:txBody>
      </p:sp>
      <p:sp>
        <p:nvSpPr>
          <p:cNvPr id="1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563-57DE-4BB8-BA2A-D41B53B2AD09}" type="slidenum">
              <a:rPr lang="es-ES"/>
              <a:pPr/>
              <a:t>16</a:t>
            </a:fld>
            <a:endParaRPr lang="es-ES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44846"/>
            <a:ext cx="11208568" cy="68405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MX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87713" y="836614"/>
            <a:ext cx="0" cy="51847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279650" y="5084763"/>
            <a:ext cx="76327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2782888" y="1700214"/>
            <a:ext cx="5041900" cy="2447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4295776" y="34290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0" y="256540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2" name="AutoShape 8"/>
          <p:cNvSpPr>
            <a:spLocks/>
          </p:cNvSpPr>
          <p:nvPr/>
        </p:nvSpPr>
        <p:spPr bwMode="auto">
          <a:xfrm>
            <a:off x="3359150" y="3933825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792538" y="4221163"/>
            <a:ext cx="1439862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Ordenada al origen</a:t>
            </a:r>
          </a:p>
        </p:txBody>
      </p:sp>
      <p:sp>
        <p:nvSpPr>
          <p:cNvPr id="67594" name="Freeform 10"/>
          <p:cNvSpPr>
            <a:spLocks/>
          </p:cNvSpPr>
          <p:nvPr/>
        </p:nvSpPr>
        <p:spPr bwMode="auto">
          <a:xfrm>
            <a:off x="4800601" y="3141664"/>
            <a:ext cx="180975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181" y="408"/>
              </a:cxn>
            </a:cxnLst>
            <a:rect l="0" t="0" r="r" b="b"/>
            <a:pathLst>
              <a:path w="257" h="408">
                <a:moveTo>
                  <a:pt x="0" y="0"/>
                </a:moveTo>
                <a:cubicBezTo>
                  <a:pt x="98" y="34"/>
                  <a:pt x="197" y="68"/>
                  <a:pt x="227" y="136"/>
                </a:cubicBezTo>
                <a:cubicBezTo>
                  <a:pt x="257" y="204"/>
                  <a:pt x="219" y="306"/>
                  <a:pt x="181" y="4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5016500" y="3068638"/>
            <a:ext cx="2873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167439" y="3500438"/>
            <a:ext cx="2663825" cy="1054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La pendiente es la tangente del ángulo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>
                <a:solidFill>
                  <a:srgbClr val="000099"/>
                </a:solidFill>
                <a:latin typeface="Tahoma" pitchFamily="34" charset="0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 = tan(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g)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8975725" y="5300663"/>
            <a:ext cx="9350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063750" y="765176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992314" y="4365626"/>
            <a:ext cx="935037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456364" y="908051"/>
            <a:ext cx="2592387" cy="779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Recta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y =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+ 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un modelo de RLS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MX" sz="2600" dirty="0"/>
              <a:t>A partir de una muestra de </a:t>
            </a:r>
            <a:r>
              <a:rPr lang="es-MX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MX" sz="2600" dirty="0"/>
              <a:t> pares de observaciones del tipo (</a:t>
            </a:r>
            <a:r>
              <a:rPr lang="es-MX" sz="26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600" i="1" dirty="0" err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s-MX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600" dirty="0"/>
              <a:t>), v</a:t>
            </a:r>
            <a:r>
              <a:rPr lang="es-MX" sz="2600" dirty="0">
                <a:sym typeface="Symbol" pitchFamily="18" charset="2"/>
              </a:rPr>
              <a:t>erifíquese que los datos cumplan los supuestos del modelo, examinando gráficas y realizando contrastes de hipótesis</a:t>
            </a:r>
          </a:p>
          <a:p>
            <a:pPr>
              <a:lnSpc>
                <a:spcPct val="90000"/>
              </a:lnSpc>
            </a:pPr>
            <a:r>
              <a:rPr lang="es-MX" sz="2600" dirty="0">
                <a:sym typeface="Symbol" pitchFamily="18" charset="2"/>
              </a:rPr>
              <a:t>Si existen violaciones a dichos supuestos</a:t>
            </a:r>
          </a:p>
          <a:p>
            <a:pPr lvl="1">
              <a:lnSpc>
                <a:spcPct val="90000"/>
              </a:lnSpc>
            </a:pPr>
            <a:r>
              <a:rPr lang="es-MX" sz="2400" dirty="0">
                <a:sym typeface="Symbol" pitchFamily="18" charset="2"/>
              </a:rPr>
              <a:t>Identifíquelas</a:t>
            </a:r>
          </a:p>
          <a:p>
            <a:pPr lvl="1"/>
            <a:r>
              <a:rPr lang="es-MX" sz="2400" dirty="0">
                <a:sym typeface="Symbol" pitchFamily="18" charset="2"/>
              </a:rPr>
              <a:t>En caso de que sea posible, corrija las violaciones a los supuestos haciendo transformaciones a los datos</a:t>
            </a:r>
          </a:p>
          <a:p>
            <a:pPr>
              <a:lnSpc>
                <a:spcPct val="80000"/>
              </a:lnSpc>
            </a:pPr>
            <a:r>
              <a:rPr lang="es-MX" sz="2600" dirty="0"/>
              <a:t>Realice inferencias sobre el modelo y los parámetros </a:t>
            </a:r>
            <a:r>
              <a:rPr lang="es-MX" sz="2600" dirty="0">
                <a:sym typeface="Symbol" pitchFamily="18" charset="2"/>
              </a:rPr>
              <a:t></a:t>
            </a:r>
            <a:r>
              <a:rPr lang="es-MX" sz="2600" baseline="-25000" dirty="0">
                <a:sym typeface="Symbol" pitchFamily="18" charset="2"/>
              </a:rPr>
              <a:t>0</a:t>
            </a:r>
            <a:r>
              <a:rPr lang="es-MX" sz="2600" dirty="0">
                <a:sym typeface="Symbol" pitchFamily="18" charset="2"/>
              </a:rPr>
              <a:t> y </a:t>
            </a:r>
            <a:r>
              <a:rPr lang="es-MX" sz="2600" baseline="-25000" dirty="0">
                <a:sym typeface="Symbol" pitchFamily="18" charset="2"/>
              </a:rPr>
              <a:t>1</a:t>
            </a:r>
            <a:r>
              <a:rPr lang="es-MX" sz="2600" dirty="0"/>
              <a:t> (estimación puntual, intervalos de confianza y contrastes de hipótesis)</a:t>
            </a:r>
            <a:endParaRPr lang="es-MX" sz="2600" dirty="0">
              <a:sym typeface="Symbol" pitchFamily="18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922-97B7-4962-A941-57A154BC6240}" type="slidenum">
              <a:rPr lang="es-ES"/>
              <a:pPr/>
              <a:t>17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un modelo de RLS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600" dirty="0"/>
              <a:t>Determine si hay observaciones influyentes o discrepantes, e identifíquelas</a:t>
            </a:r>
          </a:p>
          <a:p>
            <a:pPr lvl="1"/>
            <a:r>
              <a:rPr lang="es-ES" sz="2400" dirty="0"/>
              <a:t>Reúna mayor información sobre el fenómeno para determinar si dicho comportamiento es erróneo o atípico</a:t>
            </a:r>
          </a:p>
          <a:p>
            <a:pPr lvl="2"/>
            <a:r>
              <a:rPr lang="es-ES" sz="2200" dirty="0"/>
              <a:t>Corrija las observaciones erróneas</a:t>
            </a:r>
          </a:p>
          <a:p>
            <a:pPr lvl="2"/>
            <a:r>
              <a:rPr lang="es-ES" sz="2200" dirty="0"/>
              <a:t>Elimine las observaciones atípicas influyentes </a:t>
            </a:r>
            <a:r>
              <a:rPr lang="es-ES" sz="2200" dirty="0">
                <a:solidFill>
                  <a:srgbClr val="FF0000"/>
                </a:solidFill>
                <a:sym typeface="Symbol"/>
              </a:rPr>
              <a:t></a:t>
            </a:r>
            <a:r>
              <a:rPr lang="es-ES" sz="2200" dirty="0">
                <a:solidFill>
                  <a:srgbClr val="FF0000"/>
                </a:solidFill>
              </a:rPr>
              <a:t> Con moderación (&lt; 1%)</a:t>
            </a:r>
          </a:p>
          <a:p>
            <a:r>
              <a:rPr lang="es-ES" sz="2600" dirty="0"/>
              <a:t>Utilice el modelo para pronosticar valores de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600" dirty="0"/>
              <a:t> con base en valores de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922-97B7-4962-A941-57A154BC6240}" type="slidenum">
              <a:rPr lang="es-ES"/>
              <a:pPr/>
              <a:t>18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A09F881-6933-4A5C-BDAA-F8BFAC827C14}"/>
              </a:ext>
            </a:extLst>
          </p:cNvPr>
          <p:cNvSpPr/>
          <p:nvPr/>
        </p:nvSpPr>
        <p:spPr>
          <a:xfrm>
            <a:off x="847446" y="4869160"/>
            <a:ext cx="10554573" cy="86409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sz="2600" dirty="0"/>
              <a:t>Suponga que se quiere establecer un modelo que permita calcular el tiempo que una persona pasará en la caja registradora de una tienda de autoservicio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Para ello, se supone que existe una relación entre el número de artículos que adquiere una persona en una tienda de autoservicio (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600" dirty="0"/>
              <a:t>) y el tiempo que toma atenderle en la caja registradora (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600" dirty="0"/>
              <a:t>)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Pensemos que podemos asumir que dicha relación es lineal (mientras más cosas compre, más se tardará en cobrarle)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Si la relación fuera perfectamente lineal, la expresión que relaciona a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600" dirty="0"/>
              <a:t> con </a:t>
            </a:r>
            <a:r>
              <a:rPr lang="es-ES" sz="2600" i="1" dirty="0"/>
              <a:t>Y</a:t>
            </a:r>
            <a:r>
              <a:rPr lang="es-ES" sz="2600" dirty="0"/>
              <a:t> sería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EC9-7575-4BBC-ACCA-D8E7C3AAFAE0}" type="slidenum">
              <a:rPr lang="es-ES"/>
              <a:pPr/>
              <a:t>19</a:t>
            </a:fld>
            <a:endParaRPr lang="es-E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667241" y="5786455"/>
          <a:ext cx="20367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4" imgW="812447" imgH="228501" progId="">
                  <p:embed/>
                </p:oleObj>
              </mc:Choice>
              <mc:Fallback>
                <p:oleObj name="Equation" r:id="rId4" imgW="812447" imgH="22850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41" y="5786455"/>
                        <a:ext cx="2036763" cy="5730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s-ES" sz="2800" dirty="0"/>
              <a:t>Sin embargo, no es realista pensar que la relación sea perfectamente lineal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Existen otros factores que no estamos tomando en cuenta los cuales podrían influir en el tiempo de atención: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El tipo de artículos (no solamente la cantidad)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Las características de la persona que compra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Las características de la cajera que atiende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 hora del día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El día de la semana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Los artículos que están de oferta ese día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 fecha del año</a:t>
            </a:r>
          </a:p>
          <a:p>
            <a:pPr lvl="1">
              <a:lnSpc>
                <a:spcPct val="80000"/>
              </a:lnSpc>
            </a:pPr>
            <a:r>
              <a:rPr lang="es-ES" sz="2200" dirty="0" err="1"/>
              <a:t>Etc</a:t>
            </a:r>
            <a:endParaRPr lang="es-ES" sz="22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609F-C24B-4385-9342-20018C22BA7E}" type="slidenum">
              <a:rPr lang="es-ES"/>
              <a:pPr/>
              <a:t>20</a:t>
            </a:fld>
            <a:endParaRPr lang="es-E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s-ES" sz="2400" dirty="0"/>
                  <a:t>Por tanto, cada observación que hagamos del tiempo (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s-ES" sz="2400" dirty="0"/>
                  <a:t>), estará determinada en parte por la cantidad de artículos (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s-ES" sz="2400" dirty="0"/>
                  <a:t>), pero también tendrá un componente de “error” aleatorio, que representamos con la letra </a:t>
                </a:r>
                <a:r>
                  <a:rPr lang="es-ES" sz="2400" dirty="0">
                    <a:sym typeface="Symbol" pitchFamily="18" charset="2"/>
                  </a:rPr>
                  <a:t> (épsilon minúscula)</a:t>
                </a:r>
              </a:p>
              <a:p>
                <a:pPr>
                  <a:lnSpc>
                    <a:spcPct val="80000"/>
                  </a:lnSpc>
                </a:pPr>
                <a:endParaRPr lang="es-E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s-ES" sz="2400" dirty="0"/>
              </a:p>
              <a:p>
                <a:pPr>
                  <a:lnSpc>
                    <a:spcPct val="80000"/>
                  </a:lnSpc>
                </a:pPr>
                <a:r>
                  <a:rPr lang="es-ES" sz="2400" dirty="0"/>
                  <a:t>Donde el término de error </a:t>
                </a:r>
                <a:r>
                  <a:rPr lang="es-ES" sz="2400" dirty="0">
                    <a:sym typeface="Symbol" pitchFamily="18" charset="2"/>
                  </a:rPr>
                  <a:t> contiene las variaciones debidas a todos los factores que influyen en 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Y</a:t>
                </a:r>
                <a:r>
                  <a:rPr lang="es-ES" sz="2400" dirty="0">
                    <a:sym typeface="Symbol" pitchFamily="18" charset="2"/>
                  </a:rPr>
                  <a:t> que nuestro modelo no toma en cuenta</a:t>
                </a:r>
              </a:p>
              <a:p>
                <a:pPr>
                  <a:lnSpc>
                    <a:spcPct val="80000"/>
                  </a:lnSpc>
                </a:pPr>
                <a:r>
                  <a:rPr lang="es-ES" sz="2400" dirty="0">
                    <a:sym typeface="Symbol" pitchFamily="18" charset="2"/>
                  </a:rPr>
                  <a:t>Dado que asumimos que los valores de 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Y</a:t>
                </a:r>
                <a:r>
                  <a:rPr lang="es-ES" sz="2400" dirty="0">
                    <a:sym typeface="Symbol" pitchFamily="18" charset="2"/>
                  </a:rPr>
                  <a:t> dependen de 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s-ES" sz="2400" dirty="0">
                    <a:sym typeface="Symbol" pitchFamily="18" charset="2"/>
                  </a:rPr>
                  <a:t>, se escribe más correctamente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𝑌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𝑋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𝑋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𝜀</m:t>
                      </m:r>
                    </m:oMath>
                  </m:oMathPara>
                </a14:m>
                <a:endParaRPr lang="es-ES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7B3-A8BD-4CC5-812D-A94F1BDB2DC5}" type="slidenum">
              <a:rPr lang="es-ES"/>
              <a:pPr/>
              <a:t>21</a:t>
            </a:fld>
            <a:endParaRPr lang="es-E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63582"/>
              </p:ext>
            </p:extLst>
          </p:nvPr>
        </p:nvGraphicFramePr>
        <p:xfrm>
          <a:off x="4492873" y="3469042"/>
          <a:ext cx="2547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Equation" r:id="rId4" imgW="1016000" imgH="228600" progId="">
                  <p:embed/>
                </p:oleObj>
              </mc:Choice>
              <mc:Fallback>
                <p:oleObj name="Equation" r:id="rId4" imgW="1016000" imgH="228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873" y="3469042"/>
                        <a:ext cx="2547938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s-ES" sz="2400" dirty="0">
                    <a:sym typeface="Symbol" pitchFamily="18" charset="2"/>
                  </a:rPr>
                  <a:t>En un modelo básico de regresión, se asume que los errores siguen una distribución normal con una media igual a cero y una varianza desconocida, pero fija, </a:t>
                </a:r>
                <a:r>
                  <a:rPr lang="es-ES" sz="2400" dirty="0">
                    <a:sym typeface="Symbol"/>
                  </a:rPr>
                  <a:t></a:t>
                </a:r>
                <a:r>
                  <a:rPr lang="es-ES" sz="2400" baseline="30000" dirty="0">
                    <a:sym typeface="Symbol"/>
                  </a:rPr>
                  <a:t>2</a:t>
                </a:r>
                <a:r>
                  <a:rPr lang="es-ES" sz="2400" dirty="0">
                    <a:sym typeface="Symbol"/>
                  </a:rPr>
                  <a:t>, es decir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𝜀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𝑁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(0,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s-E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s-ES" sz="2400" dirty="0">
                    <a:sym typeface="Symbol" pitchFamily="18" charset="2"/>
                  </a:rPr>
                  <a:t>Suponiendo esta distribución para los errores, es posible demostrar que la distribución condicional de 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Y</a:t>
                </a:r>
                <a:r>
                  <a:rPr lang="es-ES" sz="2400" dirty="0">
                    <a:sym typeface="Symbol" pitchFamily="18" charset="2"/>
                  </a:rPr>
                  <a:t> dado 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s-ES" sz="2400" dirty="0">
                    <a:sym typeface="Symbol" pitchFamily="18" charset="2"/>
                  </a:rPr>
                  <a:t> queda determinada como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𝑌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𝑋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𝑁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𝑋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 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𝜎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s-E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s-ES" sz="2400" dirty="0">
                    <a:sym typeface="Symbol" pitchFamily="18" charset="2"/>
                  </a:rPr>
                  <a:t>Considerando que los errores  tienen media cero, si tomamos el valor esperado de 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Y</a:t>
                </a:r>
                <a:r>
                  <a:rPr lang="es-ES" sz="2400" dirty="0">
                    <a:sym typeface="Symbol" pitchFamily="18" charset="2"/>
                  </a:rPr>
                  <a:t> dado el valor de </a:t>
                </a:r>
                <a:r>
                  <a:rPr lang="es-E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s-ES" sz="2400" dirty="0">
                    <a:sym typeface="Symbol" pitchFamily="18" charset="2"/>
                  </a:rPr>
                  <a:t>, resulta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𝐸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𝑌</m:t>
                          </m:r>
                        </m:e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𝑋</m:t>
                      </m:r>
                    </m:oMath>
                  </m:oMathPara>
                </a14:m>
                <a:endParaRPr lang="es-ES" sz="28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s-E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s-E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7B3-A8BD-4CC5-812D-A94F1BDB2DC5}" type="slidenum">
              <a:rPr lang="es-ES"/>
              <a:pPr/>
              <a:t>22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 anchor="t">
            <a:noAutofit/>
          </a:bodyPr>
          <a:lstStyle/>
          <a:p>
            <a:r>
              <a:rPr lang="es-ES" sz="2400" dirty="0"/>
              <a:t>La expresión anterior indica que la media del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400" dirty="0"/>
              <a:t> en cada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400" dirty="0"/>
              <a:t> es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+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r>
              <a:rPr lang="es-ES" sz="2400" dirty="0">
                <a:sym typeface="Symbol"/>
              </a:rPr>
              <a:t>Dicho de otro modo, la recta de regresión une los valores medios de </a:t>
            </a:r>
            <a:r>
              <a:rPr lang="es-ES" sz="2400" i="1" dirty="0">
                <a:sym typeface="Symbol"/>
              </a:rPr>
              <a:t>Y</a:t>
            </a:r>
            <a:r>
              <a:rPr lang="es-ES" sz="2400" dirty="0">
                <a:sym typeface="Symbol"/>
              </a:rPr>
              <a:t> en los distintos valores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r>
              <a:rPr lang="es-ES" sz="2400" dirty="0">
                <a:sym typeface="Symbol"/>
              </a:rPr>
              <a:t>Por tanto, alrededor de cada punto de la recta se tiene una distribución normal con media 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+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y varianza </a:t>
            </a:r>
            <a:r>
              <a:rPr lang="es-ES" sz="2400" i="1" dirty="0">
                <a:sym typeface="Symbol"/>
              </a:rPr>
              <a:t></a:t>
            </a:r>
            <a:r>
              <a:rPr lang="es-ES" sz="2400" baseline="30000" dirty="0">
                <a:sym typeface="Symbol"/>
              </a:rPr>
              <a:t>2</a:t>
            </a:r>
            <a:r>
              <a:rPr lang="es-ES" sz="2400" dirty="0">
                <a:sym typeface="Symbol"/>
              </a:rPr>
              <a:t>.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23</a:t>
            </a:fld>
            <a:endParaRPr lang="es-ES"/>
          </a:p>
        </p:txBody>
      </p:sp>
      <p:pic>
        <p:nvPicPr>
          <p:cNvPr id="6" name="5 Imagen" descr="image0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9884" y="3789040"/>
            <a:ext cx="3704691" cy="2946250"/>
          </a:xfrm>
          <a:prstGeom prst="rect">
            <a:avLst/>
          </a:prstGeom>
        </p:spPr>
      </p:pic>
      <p:pic>
        <p:nvPicPr>
          <p:cNvPr id="8" name="4 Imagen" descr="fig119_01.jpg">
            <a:extLst>
              <a:ext uri="{FF2B5EF4-FFF2-40B4-BE49-F238E27FC236}">
                <a16:creationId xmlns:a16="http://schemas.microsoft.com/office/drawing/2014/main" id="{2D244604-D443-4A40-85DB-CF8FB4BA88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872943" y="1124958"/>
            <a:ext cx="4138572" cy="2446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3200" dirty="0">
                    <a:sym typeface="Symbol" pitchFamily="18" charset="2"/>
                  </a:rPr>
                  <a:t>Para simplificar la notación, se suele mostrar la expresión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𝑌</m:t>
                        </m:r>
                      </m:e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𝛽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𝛽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s-ES" sz="3200" dirty="0">
                    <a:sym typeface="Symbol" pitchFamily="18" charset="2"/>
                  </a:rPr>
                  <a:t> como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𝑦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𝛽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𝛽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s-ES" sz="3200" dirty="0">
                  <a:sym typeface="Symbol" pitchFamily="18" charset="2"/>
                </a:endParaRPr>
              </a:p>
              <a:p>
                <a:r>
                  <a:rPr lang="es-ES" sz="3200" dirty="0">
                    <a:sym typeface="Symbol" pitchFamily="18" charset="2"/>
                  </a:rPr>
                  <a:t>Además, como tenemos solamente una muestra, tendremos estimaciones de los parámetros </a:t>
                </a:r>
                <a:r>
                  <a:rPr lang="es-ES" sz="3200" baseline="-25000" dirty="0">
                    <a:sym typeface="Symbol" pitchFamily="18" charset="2"/>
                  </a:rPr>
                  <a:t>0</a:t>
                </a:r>
                <a:r>
                  <a:rPr lang="es-ES" sz="3200" dirty="0">
                    <a:sym typeface="Symbol" pitchFamily="18" charset="2"/>
                  </a:rPr>
                  <a:t> y </a:t>
                </a:r>
                <a:r>
                  <a:rPr lang="es-ES" sz="3200" baseline="-25000" dirty="0">
                    <a:sym typeface="Symbol" pitchFamily="18" charset="2"/>
                  </a:rPr>
                  <a:t>1</a:t>
                </a:r>
                <a:r>
                  <a:rPr lang="es-ES" sz="3200" dirty="0">
                    <a:sym typeface="Symbol" pitchFamily="18" charset="2"/>
                  </a:rPr>
                  <a:t>, y en consecuencia, de </a:t>
                </a:r>
                <a:r>
                  <a:rPr lang="es-ES" sz="3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Y</a:t>
                </a:r>
                <a:r>
                  <a:rPr lang="es-ES" sz="3200" dirty="0">
                    <a:sym typeface="Symbol" pitchFamily="18" charset="2"/>
                  </a:rPr>
                  <a:t> , entonces lo que tenemos es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 </m:t>
                    </m:r>
                  </m:oMath>
                </a14:m>
                <a:endParaRPr lang="es-ES" sz="32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6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64F5-280D-48D1-8F79-BC7D28FF9ABA}" type="slidenum">
              <a:rPr lang="es-ES"/>
              <a:pPr/>
              <a:t>24</a:t>
            </a:fld>
            <a:endParaRPr lang="es-ES"/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835743"/>
              </p:ext>
            </p:extLst>
          </p:nvPr>
        </p:nvGraphicFramePr>
        <p:xfrm>
          <a:off x="4799856" y="5296541"/>
          <a:ext cx="19177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8" name="Equation" r:id="rId4" imgW="761669" imgH="253890" progId="">
                  <p:embed/>
                </p:oleObj>
              </mc:Choice>
              <mc:Fallback>
                <p:oleObj name="Equation" r:id="rId4" imgW="761669" imgH="25389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5296541"/>
                        <a:ext cx="1917700" cy="636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graphicFrame>
        <p:nvGraphicFramePr>
          <p:cNvPr id="72774" name="Group 7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238261"/>
              </p:ext>
            </p:extLst>
          </p:nvPr>
        </p:nvGraphicFramePr>
        <p:xfrm>
          <a:off x="911424" y="2505477"/>
          <a:ext cx="3672408" cy="3072384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(Artículos)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(Tiempo)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70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700" dirty="0"/>
              <a:t>Supongamos que tomamos datos y obtuvimos lo mostrado en la tabla</a:t>
            </a:r>
          </a:p>
          <a:p>
            <a:r>
              <a:rPr lang="es-ES" sz="2700" dirty="0"/>
              <a:t>Se desea realizar lo siguiente:</a:t>
            </a:r>
          </a:p>
          <a:p>
            <a:pPr lvl="1"/>
            <a:r>
              <a:rPr lang="es-ES" sz="2300" dirty="0"/>
              <a:t>Ajustar un modelo de regresión lineal simple a los datos obtenidos</a:t>
            </a:r>
          </a:p>
          <a:p>
            <a:pPr lvl="1"/>
            <a:r>
              <a:rPr lang="es-ES" sz="2300" dirty="0"/>
              <a:t>Interpretar los coeficientes del modelo estimado</a:t>
            </a:r>
          </a:p>
          <a:p>
            <a:pPr lvl="1"/>
            <a:r>
              <a:rPr lang="es-ES" sz="2300" dirty="0"/>
              <a:t>Estimar el tiempo que tomaría atender a una persona que lleve 10 artículos</a:t>
            </a:r>
          </a:p>
        </p:txBody>
      </p:sp>
      <p:sp>
        <p:nvSpPr>
          <p:cNvPr id="2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5B6-A500-460F-BE1F-3B7781E31776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26</a:t>
            </a:fld>
            <a:endParaRPr lang="es-ES"/>
          </a:p>
        </p:txBody>
      </p:sp>
      <p:pic>
        <p:nvPicPr>
          <p:cNvPr id="195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716360"/>
            <a:ext cx="8289525" cy="55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Un primer problema que observamos es que podría haber varias formas de hacer pasar una recta por entre los puntos</a:t>
            </a:r>
          </a:p>
          <a:p>
            <a:r>
              <a:rPr lang="es-ES" sz="3600" dirty="0"/>
              <a:t>¿Cuál de todas ellas deberíamos elegir?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0EC3-6FF7-407F-9585-644957271038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860376"/>
            <a:ext cx="8289525" cy="55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3359696" y="1916832"/>
            <a:ext cx="6480720" cy="280831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927350" y="3717032"/>
            <a:ext cx="6841058" cy="108012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719736" y="2420887"/>
            <a:ext cx="864097" cy="2376264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2927648" y="3140968"/>
            <a:ext cx="6841058" cy="108012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2855640" y="2204864"/>
            <a:ext cx="6840760" cy="64807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64153" y="5877272"/>
            <a:ext cx="2232025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>
                <a:latin typeface="Tahoma" pitchFamily="34" charset="0"/>
              </a:rPr>
              <a:t>¿Cuál recta empleamos?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Para poder escoger una recta, se impone una restricción:</a:t>
            </a:r>
          </a:p>
          <a:p>
            <a:pPr lvl="1">
              <a:lnSpc>
                <a:spcPct val="90000"/>
              </a:lnSpc>
            </a:pPr>
            <a:r>
              <a:rPr lang="es-ES" sz="3000" dirty="0"/>
              <a:t>Escogeremos aquella recta que esté “lo más cerca posible” de todos los puntos (en algún sentido)</a:t>
            </a:r>
          </a:p>
          <a:p>
            <a:pPr>
              <a:lnSpc>
                <a:spcPct val="90000"/>
              </a:lnSpc>
            </a:pPr>
            <a:r>
              <a:rPr lang="es-ES" sz="3200" dirty="0"/>
              <a:t>Se dice que la recta que está “más cercana” a todos los puntos es la que minimice la distancia global entre ella y los puntos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AC77-2BFB-4743-BD47-9259B700E04F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En este módulo estudiaremos la situación en la que nos interesa establecer estadísticamente si existe una relación funcional entre</a:t>
            </a:r>
          </a:p>
          <a:p>
            <a:pPr lvl="1"/>
            <a:r>
              <a:rPr lang="es-ES" sz="2200" dirty="0"/>
              <a:t>Una variable que llamaremos “respuesta” o “dependiente” y</a:t>
            </a:r>
          </a:p>
          <a:p>
            <a:pPr lvl="1"/>
            <a:r>
              <a:rPr lang="es-ES" sz="2200" dirty="0"/>
              <a:t>Una o más variables que llamaremos “explicativas” o “independientes”</a:t>
            </a:r>
          </a:p>
          <a:p>
            <a:r>
              <a:rPr lang="es-ES" sz="2700" dirty="0"/>
              <a:t>En caso afirmativo, queremos establecer un modelo matemático que plasme dicha relación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9695-B619-4186-856C-54ECD6C5F00E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30</a:t>
            </a:fld>
            <a:endParaRPr lang="es-E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578073"/>
            <a:ext cx="8280920" cy="551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12 Grupo"/>
          <p:cNvGrpSpPr/>
          <p:nvPr/>
        </p:nvGrpSpPr>
        <p:grpSpPr>
          <a:xfrm>
            <a:off x="2537350" y="1772816"/>
            <a:ext cx="6840538" cy="2880320"/>
            <a:chOff x="971600" y="1844675"/>
            <a:chExt cx="6840538" cy="2736850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V="1">
              <a:off x="1116063" y="1844675"/>
              <a:ext cx="6696075" cy="2736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484488" y="2565400"/>
              <a:ext cx="0" cy="143986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932413" y="3068638"/>
              <a:ext cx="0" cy="72072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71600" y="3062288"/>
              <a:ext cx="935038" cy="43866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200" dirty="0">
                  <a:latin typeface="Tahoma" pitchFamily="34" charset="0"/>
                </a:rPr>
                <a:t>Error o residuo e</a:t>
              </a:r>
              <a:r>
                <a:rPr lang="es-ES" sz="1200" baseline="-250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1979663" y="2492375"/>
              <a:ext cx="215900" cy="1512888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580113" y="3244850"/>
              <a:ext cx="935037" cy="43866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200" dirty="0">
                  <a:latin typeface="Tahoma" pitchFamily="34" charset="0"/>
                </a:rPr>
                <a:t>Error o residuo e</a:t>
              </a:r>
              <a:r>
                <a:rPr lang="es-ES" sz="1200" baseline="-25000" dirty="0">
                  <a:latin typeface="Tahoma" pitchFamily="34" charset="0"/>
                </a:rPr>
                <a:t>3</a:t>
              </a: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5076875" y="3068638"/>
              <a:ext cx="287338" cy="647700"/>
            </a:xfrm>
            <a:prstGeom prst="rightBrace">
              <a:avLst>
                <a:gd name="adj1" fmla="val 1878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08225" y="1982788"/>
              <a:ext cx="1223963" cy="35093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dirty="0">
                  <a:latin typeface="Tahoma" pitchFamily="34" charset="0"/>
                </a:rPr>
                <a:t>(x</a:t>
              </a:r>
              <a:r>
                <a:rPr lang="es-ES" baseline="-25000" dirty="0">
                  <a:latin typeface="Tahoma" pitchFamily="34" charset="0"/>
                </a:rPr>
                <a:t>1</a:t>
              </a:r>
              <a:r>
                <a:rPr lang="es-ES" dirty="0">
                  <a:latin typeface="Tahoma" pitchFamily="34" charset="0"/>
                </a:rPr>
                <a:t> , y</a:t>
              </a:r>
              <a:r>
                <a:rPr lang="es-ES" baseline="-25000" dirty="0">
                  <a:latin typeface="Tahoma" pitchFamily="34" charset="0"/>
                </a:rPr>
                <a:t>1</a:t>
              </a:r>
              <a:r>
                <a:rPr lang="es-ES" dirty="0">
                  <a:latin typeface="Tahoma" pitchFamily="34" charset="0"/>
                </a:rPr>
                <a:t>)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56150" y="3933825"/>
              <a:ext cx="1223963" cy="35093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>
                  <a:latin typeface="Tahoma" pitchFamily="34" charset="0"/>
                </a:rPr>
                <a:t>(x</a:t>
              </a:r>
              <a:r>
                <a:rPr lang="es-ES" baseline="-25000">
                  <a:latin typeface="Tahoma" pitchFamily="34" charset="0"/>
                </a:rPr>
                <a:t>3</a:t>
              </a:r>
              <a:r>
                <a:rPr lang="es-ES">
                  <a:latin typeface="Tahoma" pitchFamily="34" charset="0"/>
                </a:rPr>
                <a:t> , y</a:t>
              </a:r>
              <a:r>
                <a:rPr lang="es-ES" baseline="-25000">
                  <a:latin typeface="Tahoma" pitchFamily="34" charset="0"/>
                </a:rPr>
                <a:t>3</a:t>
              </a:r>
              <a:r>
                <a:rPr lang="es-ES">
                  <a:latin typeface="Tahoma" pitchFamily="34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s-ES" sz="2800" dirty="0"/>
                  <a:t>A estas distancias, se les denomina </a:t>
                </a:r>
                <a:r>
                  <a:rPr lang="es-ES" sz="2800" dirty="0">
                    <a:solidFill>
                      <a:schemeClr val="accent6"/>
                    </a:solidFill>
                  </a:rPr>
                  <a:t>residuos</a:t>
                </a:r>
                <a:r>
                  <a:rPr lang="es-ES" sz="2800" dirty="0"/>
                  <a:t> y se les calcula como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2800" dirty="0"/>
              </a:p>
              <a:p>
                <a:pPr>
                  <a:lnSpc>
                    <a:spcPct val="80000"/>
                  </a:lnSpc>
                </a:pPr>
                <a:r>
                  <a:rPr lang="es-ES" sz="2800" dirty="0"/>
                  <a:t>Los residuos son </a:t>
                </a:r>
                <a:r>
                  <a:rPr lang="es-ES" sz="2800" dirty="0">
                    <a:solidFill>
                      <a:schemeClr val="accent6"/>
                    </a:solidFill>
                  </a:rPr>
                  <a:t>estimadores de los errores </a:t>
                </a:r>
                <a:r>
                  <a:rPr lang="es-ES" sz="2800" dirty="0">
                    <a:solidFill>
                      <a:schemeClr val="accent6"/>
                    </a:solidFill>
                    <a:sym typeface="Symbol" pitchFamily="18" charset="2"/>
                  </a:rPr>
                  <a:t></a:t>
                </a:r>
              </a:p>
              <a:p>
                <a:pPr>
                  <a:lnSpc>
                    <a:spcPct val="80000"/>
                  </a:lnSpc>
                </a:pPr>
                <a:r>
                  <a:rPr lang="es-ES" sz="2800" dirty="0">
                    <a:sym typeface="Symbol" pitchFamily="18" charset="2"/>
                  </a:rPr>
                  <a:t>El criterio que se debe satisfacer es que los estimadores de </a:t>
                </a:r>
                <a:r>
                  <a:rPr lang="es-ES" sz="2800" baseline="-25000" dirty="0">
                    <a:sym typeface="Symbol" pitchFamily="18" charset="2"/>
                  </a:rPr>
                  <a:t>0</a:t>
                </a:r>
                <a:r>
                  <a:rPr lang="es-ES" sz="2800" dirty="0">
                    <a:sym typeface="Symbol" pitchFamily="18" charset="2"/>
                  </a:rPr>
                  <a:t> y </a:t>
                </a:r>
                <a:r>
                  <a:rPr lang="es-ES" sz="2800" baseline="-25000" dirty="0">
                    <a:sym typeface="Symbol" pitchFamily="18" charset="2"/>
                  </a:rPr>
                  <a:t>1</a:t>
                </a:r>
                <a:r>
                  <a:rPr lang="es-ES" sz="2800" dirty="0">
                    <a:sym typeface="Symbol" pitchFamily="18" charset="2"/>
                  </a:rPr>
                  <a:t> sean tales que produzcan el valor más pequeño posible de la suma de cuadrados de los errores: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80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Sup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80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800" i="1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800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8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8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s-ES" sz="2800" i="1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800" i="1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2800" b="0" i="1" smtClean="0"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s-ES" sz="2800" b="0" i="1" smtClean="0"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s-ES" sz="2800" b="0" i="1" smtClean="0"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m:rPr>
                                          <m:brk m:alnAt="23"/>
                                        </m:rP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+</m:t>
                                      </m:r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2800" b="0" i="1" smtClean="0"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s-ES" sz="2800" b="0" i="1" smtClean="0"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s-ES" sz="2800" b="0" i="1" smtClean="0"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ES" sz="28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BE2-AE39-44B4-9B70-B7DFFDE9013C}" type="slidenum">
              <a:rPr lang="es-ES"/>
              <a:pPr/>
              <a:t>31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sz="4000" dirty="0"/>
              <a:t>Es por dicho criterio que a la recta resultante se le llama </a:t>
            </a:r>
            <a:r>
              <a:rPr lang="es-ES" sz="4000" dirty="0">
                <a:solidFill>
                  <a:schemeClr val="accent6"/>
                </a:solidFill>
              </a:rPr>
              <a:t>de mínimos cuadrados</a:t>
            </a:r>
          </a:p>
          <a:p>
            <a:pPr>
              <a:lnSpc>
                <a:spcPct val="80000"/>
              </a:lnSpc>
            </a:pPr>
            <a:r>
              <a:rPr lang="es-ES" sz="4000" dirty="0"/>
              <a:t>Por lo mismo, a las estimaciones resultantes de los coeficientes </a:t>
            </a:r>
            <a:r>
              <a:rPr lang="es-ES" sz="4000" dirty="0">
                <a:sym typeface="Symbol"/>
              </a:rPr>
              <a:t> </a:t>
            </a:r>
            <a:r>
              <a:rPr lang="es-ES" sz="4000" dirty="0"/>
              <a:t>se les llama </a:t>
            </a:r>
            <a:r>
              <a:rPr lang="es-ES" sz="4000" dirty="0">
                <a:solidFill>
                  <a:schemeClr val="accent6"/>
                </a:solidFill>
              </a:rPr>
              <a:t>estimadores de mínimos cuadrados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D0AD-6DE2-4E60-9A34-73277B4F4399}" type="slidenum">
              <a:rPr lang="es-ES"/>
              <a:pPr/>
              <a:t>32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Estimadores de mínimos cuadrados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" sz="3200" dirty="0"/>
              <a:t>Utilizando procedimientos de cálculo vectorial, se puede ver que las expresiones para los </a:t>
            </a:r>
            <a:r>
              <a:rPr lang="es-ES" sz="3200" dirty="0">
                <a:solidFill>
                  <a:schemeClr val="accent6"/>
                </a:solidFill>
              </a:rPr>
              <a:t>estimadores de mínimos cuadrados </a:t>
            </a:r>
            <a:r>
              <a:rPr lang="es-ES" sz="3200" dirty="0"/>
              <a:t>para el modelo de regresión lineal simple son: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EA9-97C5-4F93-90B2-692E97A6E355}" type="slidenum">
              <a:rPr lang="es-ES"/>
              <a:pPr/>
              <a:t>33</a:t>
            </a:fld>
            <a:endParaRPr lang="es-ES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896714"/>
              </p:ext>
            </p:extLst>
          </p:nvPr>
        </p:nvGraphicFramePr>
        <p:xfrm>
          <a:off x="2207568" y="4360863"/>
          <a:ext cx="1336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name="Equation" r:id="rId3" imgW="533169" imgH="457002" progId="">
                  <p:embed/>
                </p:oleObj>
              </mc:Choice>
              <mc:Fallback>
                <p:oleObj name="Equation" r:id="rId3" imgW="533169" imgH="457002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360863"/>
                        <a:ext cx="1336675" cy="1143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11283"/>
              </p:ext>
            </p:extLst>
          </p:nvPr>
        </p:nvGraphicFramePr>
        <p:xfrm>
          <a:off x="6312024" y="4614863"/>
          <a:ext cx="19415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5" name="Equation" r:id="rId5" imgW="774364" imgH="253890" progId="">
                  <p:embed/>
                </p:oleObj>
              </mc:Choice>
              <mc:Fallback>
                <p:oleObj name="Equation" r:id="rId5" imgW="774364" imgH="25389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4614863"/>
                        <a:ext cx="1941512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Estimadores de mínimos cuadrados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Donde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319B-121A-4E21-9FF7-21100C4C80A9}" type="slidenum">
              <a:rPr lang="es-ES"/>
              <a:pPr/>
              <a:t>34</a:t>
            </a:fld>
            <a:endParaRPr lang="es-E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863753" y="2204864"/>
          <a:ext cx="37877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1" name="Equation" r:id="rId3" imgW="1511300" imgH="482600" progId="">
                  <p:embed/>
                </p:oleObj>
              </mc:Choice>
              <mc:Fallback>
                <p:oleObj name="Equation" r:id="rId3" imgW="15113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3" y="2204864"/>
                        <a:ext cx="3787775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287688" y="4509120"/>
          <a:ext cx="502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2" name="Equation" r:id="rId5" imgW="2006600" imgH="457200" progId="">
                  <p:embed/>
                </p:oleObj>
              </mc:Choice>
              <mc:Fallback>
                <p:oleObj name="Equation" r:id="rId5" imgW="2006600" imgH="457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509120"/>
                        <a:ext cx="5029200" cy="1143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Volviendo a nuestro ejemplo, tenemos: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7BDC-5011-44C3-990B-59EE5AB8222F}" type="slidenum">
              <a:rPr lang="es-ES"/>
              <a:pPr/>
              <a:t>35</a:t>
            </a:fld>
            <a:endParaRPr lang="es-ES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97284"/>
              </p:ext>
            </p:extLst>
          </p:nvPr>
        </p:nvGraphicFramePr>
        <p:xfrm>
          <a:off x="2052215" y="3047002"/>
          <a:ext cx="60309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7" name="Equation" r:id="rId3" imgW="3009900" imgH="482600" progId="">
                  <p:embed/>
                </p:oleObj>
              </mc:Choice>
              <mc:Fallback>
                <p:oleObj name="Equation" r:id="rId3" imgW="30099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215" y="3047002"/>
                        <a:ext cx="6030912" cy="96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53521"/>
              </p:ext>
            </p:extLst>
          </p:nvPr>
        </p:nvGraphicFramePr>
        <p:xfrm>
          <a:off x="2081213" y="4414526"/>
          <a:ext cx="63674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8" name="Equation" r:id="rId5" imgW="3175000" imgH="711200" progId="">
                  <p:embed/>
                </p:oleObj>
              </mc:Choice>
              <mc:Fallback>
                <p:oleObj name="Equation" r:id="rId5" imgW="3175000" imgH="711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414526"/>
                        <a:ext cx="6367462" cy="1422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Luego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Así que el modelo estimado es 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8DFB-E6BD-4D1D-9DE0-2543AAC5133B}" type="slidenum">
              <a:rPr lang="es-ES"/>
              <a:pPr/>
              <a:t>36</a:t>
            </a:fld>
            <a:endParaRPr lang="es-ES"/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3359696" y="1268760"/>
          <a:ext cx="26098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2" name="Equation" r:id="rId3" imgW="1040948" imgH="710891" progId="">
                  <p:embed/>
                </p:oleObj>
              </mc:Choice>
              <mc:Fallback>
                <p:oleObj name="Equation" r:id="rId3" imgW="1040948" imgH="710891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1268760"/>
                        <a:ext cx="2609850" cy="177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359696" y="3068960"/>
          <a:ext cx="49974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3" name="Equation" r:id="rId5" imgW="1993900" imgH="711200" progId="">
                  <p:embed/>
                </p:oleObj>
              </mc:Choice>
              <mc:Fallback>
                <p:oleObj name="Equation" r:id="rId5" imgW="1993900" imgH="711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3068960"/>
                        <a:ext cx="4997450" cy="177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6168008" y="5013176"/>
          <a:ext cx="31861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4" name="Equation" r:id="rId7" imgW="1269449" imgH="482391" progId="">
                  <p:embed/>
                </p:oleObj>
              </mc:Choice>
              <mc:Fallback>
                <p:oleObj name="Equation" r:id="rId7" imgW="1269449" imgH="482391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5013176"/>
                        <a:ext cx="3186112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Estime puntualmente el tiempo en que se atenderá a una persona que lleva 10 artículos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B1BC-6E12-4448-93CE-BF1C73DA3522}" type="slidenum">
              <a:rPr lang="es-ES"/>
              <a:pPr/>
              <a:t>37</a:t>
            </a:fld>
            <a:endParaRPr lang="es-ES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8303"/>
              </p:ext>
            </p:extLst>
          </p:nvPr>
        </p:nvGraphicFramePr>
        <p:xfrm>
          <a:off x="3935760" y="3183292"/>
          <a:ext cx="366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2" name="Equation" r:id="rId3" imgW="1460500" imgH="685800" progId="">
                  <p:embed/>
                </p:oleObj>
              </mc:Choice>
              <mc:Fallback>
                <p:oleObj name="Equation" r:id="rId3" imgW="1460500" imgH="6858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3183292"/>
                        <a:ext cx="3663950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 de los coeficientes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/>
              <a:t>La interpretación de los coeficientes de regresión puede proporcionar información relevante sobre el fenómeno estudiado</a:t>
            </a:r>
          </a:p>
          <a:p>
            <a:r>
              <a:rPr lang="es-ES" sz="2400" dirty="0"/>
              <a:t>El valor de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indica el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= 0. Esta interpretación no siempre hace sentido en el contexto del problema, principalmente si la relación entre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y </a:t>
            </a:r>
            <a:r>
              <a:rPr lang="es-E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es tal que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sea cero,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debería también serlo</a:t>
            </a:r>
          </a:p>
          <a:p>
            <a:r>
              <a:rPr lang="es-ES" sz="2400" dirty="0">
                <a:sym typeface="Symbol"/>
              </a:rPr>
              <a:t>El valor de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dirty="0">
                <a:sym typeface="Symbol"/>
              </a:rPr>
              <a:t> representa la cantidad promedio de unidades que aumenta </a:t>
            </a:r>
            <a:r>
              <a:rPr lang="es-ES" sz="2400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 unidad (si el signo del coeficiente es negativo, entonces indica la cantidad de unidades que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disminuye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una)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 dirty="0"/>
              <a:t>Realice la interpretación de los coeficientes del modelo de regresión lineal simple dado por </a:t>
            </a:r>
          </a:p>
          <a:p>
            <a:endParaRPr lang="es-ES" sz="2400" dirty="0"/>
          </a:p>
          <a:p>
            <a:r>
              <a:rPr lang="es-ES" sz="2400" dirty="0"/>
              <a:t>Solución</a:t>
            </a:r>
          </a:p>
          <a:p>
            <a:r>
              <a:rPr lang="es-ES" sz="2400" dirty="0"/>
              <a:t>Como el valor de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es 2.480, se tiene que si una persona no lleva artículos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= 0), entonces tardará 2.480 minutos en la caja registradora</a:t>
            </a:r>
          </a:p>
          <a:p>
            <a:pPr lvl="1"/>
            <a:r>
              <a:rPr lang="es-ES" dirty="0">
                <a:sym typeface="Symbol"/>
              </a:rPr>
              <a:t>Note que este es uno de esos casos en los que 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no parece tener mucho sentido</a:t>
            </a:r>
          </a:p>
          <a:p>
            <a:r>
              <a:rPr lang="es-ES" sz="2400" dirty="0">
                <a:sym typeface="Symbol"/>
              </a:rPr>
              <a:t>Como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dirty="0">
                <a:sym typeface="Symbol"/>
              </a:rPr>
              <a:t> vale 0.1297, entonces por cada artículo adicional que lleve una persona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 unidad), demorará 0.1297 minutos adicionales en la caja registradora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39</a:t>
            </a:fld>
            <a:endParaRPr lang="es-ES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3218"/>
              </p:ext>
            </p:extLst>
          </p:nvPr>
        </p:nvGraphicFramePr>
        <p:xfrm>
          <a:off x="4511824" y="3057163"/>
          <a:ext cx="2551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0" name="Equation" r:id="rId3" imgW="1269449" imgH="203112" progId="">
                  <p:embed/>
                </p:oleObj>
              </mc:Choice>
              <mc:Fallback>
                <p:oleObj name="Equation" r:id="rId3" imgW="1269449" imgH="20311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3057163"/>
                        <a:ext cx="2551113" cy="406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¿Existe una relación entre lo que gasta un hotel en publicidad en espectaculares, revistas y radio con su volumen de ocupación durante un año?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¿Se puede calcular el costo de la calefacción de una oficina con base en el área de la recepción y el número de personas que generalmente la ocupan?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¿Hay alguna relación entre la antigüedad en el trabajo de un empleado de producción y el número de unidades que elabora?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965-E1E4-4E43-82C7-3ECCF4CAB4A6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3200" dirty="0"/>
              <a:t>En una hoja de Excel introduzca el modelo de regresión recién obtenido</a:t>
            </a:r>
          </a:p>
          <a:p>
            <a:r>
              <a:rPr lang="es-ES" sz="3200" dirty="0"/>
              <a:t>Calcule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para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3200" dirty="0"/>
              <a:t> = 0, 1, 2, 3, 4</a:t>
            </a:r>
          </a:p>
          <a:p>
            <a:r>
              <a:rPr lang="es-ES" sz="3200" dirty="0"/>
              <a:t>Observe que el valor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cuando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3200" dirty="0"/>
              <a:t> = 0 es igual a </a:t>
            </a:r>
            <a:r>
              <a:rPr lang="es-ES" sz="3200" dirty="0">
                <a:sym typeface="Symbol"/>
              </a:rPr>
              <a:t></a:t>
            </a:r>
            <a:r>
              <a:rPr lang="es-ES" sz="3200" baseline="-25000" dirty="0">
                <a:sym typeface="Symbol"/>
              </a:rPr>
              <a:t>0</a:t>
            </a:r>
            <a:r>
              <a:rPr lang="es-ES" sz="3200" dirty="0">
                <a:sym typeface="Symbol"/>
              </a:rPr>
              <a:t>.</a:t>
            </a:r>
            <a:endParaRPr lang="es-ES" sz="3200" dirty="0"/>
          </a:p>
          <a:p>
            <a:r>
              <a:rPr lang="es-ES" sz="3200" dirty="0"/>
              <a:t>Verifique que la diferencia entre cada par de valores consecutivos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es igual a </a:t>
            </a:r>
            <a:r>
              <a:rPr lang="es-ES" sz="3200" dirty="0">
                <a:sym typeface="Symbol"/>
              </a:rPr>
              <a:t></a:t>
            </a:r>
            <a:r>
              <a:rPr lang="es-ES" sz="3200" baseline="-25000" dirty="0">
                <a:sym typeface="Symbol"/>
              </a:rPr>
              <a:t>1</a:t>
            </a:r>
            <a:r>
              <a:rPr lang="es-ES" sz="3200" dirty="0">
                <a:sym typeface="Symbol"/>
              </a:rPr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Sesión de 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Resuelva los ejercicios propuestos haciendo uso de 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C6926-3494-4A80-8E8E-4F4D7F8B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FB12C-D7B8-4084-9656-0F4A7F76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Para estimar el inventario de este año (inventario en exceso), una compañía de neumáticos muestreó 5 comerciantes, obteniendo en cada caso las cifras de inventario tanto para el año pasado como para el presente. Los datos están en la tabla</a:t>
            </a:r>
          </a:p>
          <a:p>
            <a:r>
              <a:rPr lang="es-MX" dirty="0"/>
              <a:t>Elabore un modelo de regresión lineal simple para los datos.</a:t>
            </a:r>
          </a:p>
          <a:p>
            <a:r>
              <a:rPr lang="es-MX" dirty="0"/>
              <a:t>Interprete el valor de los coeficientes de regresión</a:t>
            </a:r>
          </a:p>
          <a:p>
            <a:r>
              <a:rPr lang="es-MX" dirty="0"/>
              <a:t>Estime el inventario para el año presente si el inventario del año pasado fue de 125 unidades</a:t>
            </a:r>
          </a:p>
          <a:p>
            <a:pPr marL="114300" indent="0">
              <a:buNone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979CDE-5B68-4E6D-8060-794CEF7A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42</a:t>
            </a:fld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0184B5C-CC05-40ED-8DAD-35A02AC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76133"/>
              </p:ext>
            </p:extLst>
          </p:nvPr>
        </p:nvGraphicFramePr>
        <p:xfrm>
          <a:off x="407368" y="4886960"/>
          <a:ext cx="105851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40">
                  <a:extLst>
                    <a:ext uri="{9D8B030D-6E8A-4147-A177-3AD203B41FA5}">
                      <a16:colId xmlns:a16="http://schemas.microsoft.com/office/drawing/2014/main" val="2740112499"/>
                    </a:ext>
                  </a:extLst>
                </a:gridCol>
                <a:gridCol w="1066402">
                  <a:extLst>
                    <a:ext uri="{9D8B030D-6E8A-4147-A177-3AD203B41FA5}">
                      <a16:colId xmlns:a16="http://schemas.microsoft.com/office/drawing/2014/main" val="3747760379"/>
                    </a:ext>
                  </a:extLst>
                </a:gridCol>
                <a:gridCol w="1335726">
                  <a:extLst>
                    <a:ext uri="{9D8B030D-6E8A-4147-A177-3AD203B41FA5}">
                      <a16:colId xmlns:a16="http://schemas.microsoft.com/office/drawing/2014/main" val="1499229011"/>
                    </a:ext>
                  </a:extLst>
                </a:gridCol>
                <a:gridCol w="1249183">
                  <a:extLst>
                    <a:ext uri="{9D8B030D-6E8A-4147-A177-3AD203B41FA5}">
                      <a16:colId xmlns:a16="http://schemas.microsoft.com/office/drawing/2014/main" val="111272497"/>
                    </a:ext>
                  </a:extLst>
                </a:gridCol>
                <a:gridCol w="1117689">
                  <a:extLst>
                    <a:ext uri="{9D8B030D-6E8A-4147-A177-3AD203B41FA5}">
                      <a16:colId xmlns:a16="http://schemas.microsoft.com/office/drawing/2014/main" val="211267579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7854208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5162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 = Inventario del año pasado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Y = Inventario del presente 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4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5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9D0F7-86A2-4231-96E2-51C72EE9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 del modelo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A6C9D-A8FD-433C-8434-D6DECCC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modelo de regresión es</a:t>
            </a:r>
          </a:p>
          <a:p>
            <a:pPr lvl="1"/>
            <a:r>
              <a:rPr lang="es-ES" sz="2000" dirty="0"/>
              <a:t>Inventario del presente año = 0.6868 + 1.2665*Inventario del año pasado</a:t>
            </a:r>
          </a:p>
          <a:p>
            <a:r>
              <a:rPr lang="es-ES" sz="2400" dirty="0"/>
              <a:t>Beta_gorro0 = 0.6868, lo cual significaría que, si el inventario del año pasado fue 0, el del presente año será 0.6868, es decir, aproximadamente 1</a:t>
            </a:r>
          </a:p>
          <a:p>
            <a:r>
              <a:rPr lang="es-ES" sz="2400" dirty="0"/>
              <a:t>Beta_gorro1 = 1.2665, lo cual significa que por cada unidad adicional existente en el inventario del año pasado, habrá 1.2665 unidades en el inventario del presente año</a:t>
            </a:r>
          </a:p>
          <a:p>
            <a:endParaRPr lang="es-MX" sz="24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24AB3-E32F-4374-9E61-1D8C8435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7B9-017E-4714-8917-0A9449BC48D4}" type="datetime1">
              <a:rPr lang="es-MX" smtClean="0"/>
              <a:t>27/10/2021</a:t>
            </a:fld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423982-7D75-46FC-B36A-E8886A89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753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 LOS SUPUESTOS DEL MODELO DE REGRESIÓN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64952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del ajuste en un modelo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La gráfica de dispersión de los puntos nos da una primera impresión del tipo de relación que pudiera haber entre las variables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Existen dos medidas principales que nos indican qué tan adecuadamente representa un modelo lineal la relación entre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</a:t>
            </a:r>
            <a:r>
              <a:rPr lang="es-ES" sz="2800" dirty="0" err="1"/>
              <a:t>y</a:t>
            </a:r>
            <a:r>
              <a:rPr lang="es-ES" sz="2800" dirty="0"/>
              <a:t>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Una de ellas sirve para valorar el grado de relación lineal entre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/>
              <a:t> y </a:t>
            </a:r>
            <a:r>
              <a:rPr lang="es-ES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. </a:t>
            </a:r>
            <a:r>
              <a:rPr lang="es-ES" sz="2800" dirty="0">
                <a:solidFill>
                  <a:schemeClr val="accent6"/>
                </a:solidFill>
              </a:rPr>
              <a:t>Se trata del coeficiente de correlación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83502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del ajuste en un modelo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La otra se interpreta como el porcentaje de la variabilidad en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que está explicada por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/>
              <a:t>. Es el </a:t>
            </a:r>
            <a:r>
              <a:rPr lang="es-ES" sz="2800" dirty="0">
                <a:solidFill>
                  <a:schemeClr val="accent6"/>
                </a:solidFill>
              </a:rPr>
              <a:t>coeficiente de determinación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Debe notarse que para que estas dos medidas tengan sentido, </a:t>
            </a:r>
            <a:r>
              <a:rPr lang="es-ES" sz="2800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>
                <a:solidFill>
                  <a:schemeClr val="accent6"/>
                </a:solidFill>
              </a:rPr>
              <a:t> debe ser también una variable aleatoria normal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83502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Calidad del ajuste en un modelo de regresión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Coeficiente de correlación,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Es una medida del grado de relación lineal entre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y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s-ES" sz="20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" sz="2000" dirty="0"/>
              <a:t>Está entre -1 y 1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Si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/>
              <a:t>= -1, entonces existe una relación lineal perfecta y negativa entre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y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/>
              <a:t>; es decir, cuando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aumenta,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/>
              <a:t> disminuye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Si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sz="2000" dirty="0"/>
              <a:t> = 0, entonces no existe una relación lineal entre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y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s-ES" sz="20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" sz="2000" dirty="0"/>
              <a:t>Si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sz="2000" dirty="0"/>
              <a:t> = 1, entonces existe una relación lineal perfecta y positiva entre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y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/>
              <a:t>, es decir, cuando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dirty="0"/>
              <a:t> aumenta,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dirty="0"/>
              <a:t> aumenta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7D5-AB5E-40E5-AD44-BE7DA56AF35D}" type="slidenum">
              <a:rPr lang="es-ES"/>
              <a:pPr/>
              <a:t>47</a:t>
            </a:fld>
            <a:endParaRPr lang="es-E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563006"/>
              </p:ext>
            </p:extLst>
          </p:nvPr>
        </p:nvGraphicFramePr>
        <p:xfrm>
          <a:off x="6744072" y="5415199"/>
          <a:ext cx="19415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7" name="Equation" r:id="rId3" imgW="774364" imgH="495085" progId="">
                  <p:embed/>
                </p:oleObj>
              </mc:Choice>
              <mc:Fallback>
                <p:oleObj name="Equation" r:id="rId3" imgW="774364" imgH="495085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5415199"/>
                        <a:ext cx="1941512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Una regla general para interpretar los valores de r</a:t>
            </a:r>
          </a:p>
        </p:txBody>
      </p:sp>
      <p:graphicFrame>
        <p:nvGraphicFramePr>
          <p:cNvPr id="176376" name="Group 2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466486"/>
              </p:ext>
            </p:extLst>
          </p:nvPr>
        </p:nvGraphicFramePr>
        <p:xfrm>
          <a:off x="1981200" y="1600200"/>
          <a:ext cx="7620000" cy="250729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Coeficiente de correlación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Relación lineal entre </a:t>
                      </a:r>
                      <a:r>
                        <a:rPr kumimoji="0" lang="es-E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ES" sz="21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E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-0.5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-0.5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Baja,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Inexistente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0.5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Baja,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1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855-164B-461A-A861-9194F85F15F7}" type="slidenum">
              <a:rPr lang="es-ES"/>
              <a:pPr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29791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Una regla general para interpretar los valores de r (muy desagregada)</a:t>
            </a:r>
          </a:p>
        </p:txBody>
      </p:sp>
      <p:graphicFrame>
        <p:nvGraphicFramePr>
          <p:cNvPr id="176376" name="Group 248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7620000" cy="427513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Coeficiente de correlación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Relación lineal entre </a:t>
                      </a:r>
                      <a:r>
                        <a:rPr kumimoji="0" lang="es-E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ES" sz="21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E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-0.9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-0.9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-0.5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-0.3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-0.3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Escasa,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Ninguna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0.3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Escasa,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0.3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0.5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0.9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0.9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1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855-164B-461A-A861-9194F85F15F7}" type="slidenum">
              <a:rPr lang="es-ES"/>
              <a:pPr/>
              <a:t>49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Nuestro interés por saber si hay una relación entre las variables, y en tal caso determinar cómo es, se debe a que existe una variable respuesta que nos interesa medir, a la cual denotamos como </a:t>
            </a:r>
            <a:r>
              <a:rPr lang="es-MX" sz="3600" i="1" dirty="0">
                <a:latin typeface="Times New Roman" pitchFamily="18" charset="0"/>
              </a:rPr>
              <a:t>Y</a:t>
            </a:r>
            <a:endParaRPr lang="es-MX" sz="3600" dirty="0"/>
          </a:p>
          <a:p>
            <a:r>
              <a:rPr lang="es-MX" sz="3600" dirty="0"/>
              <a:t>Ocurre que </a:t>
            </a:r>
            <a:r>
              <a:rPr lang="es-MX" sz="3600" i="1" dirty="0">
                <a:latin typeface="Times New Roman" pitchFamily="18" charset="0"/>
              </a:rPr>
              <a:t>Y</a:t>
            </a:r>
            <a:r>
              <a:rPr lang="es-MX" sz="3600" dirty="0"/>
              <a:t> es difícil o costosa de medir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BE52-61F0-452D-82A3-009BECD908AD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/>
              <a:t>Conjuntos de datos con distintos valores del coeficiente de correlación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50</a:t>
            </a:fld>
            <a:endParaRPr lang="es-ES"/>
          </a:p>
        </p:txBody>
      </p:sp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718" y="1412777"/>
            <a:ext cx="864076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Calidad del ajuste en RLS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Coeficiente de determinación,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sz="3200" baseline="30000" dirty="0"/>
              <a:t>2</a:t>
            </a:r>
          </a:p>
          <a:p>
            <a:pPr lvl="1"/>
            <a:r>
              <a:rPr lang="es-ES" sz="2800" dirty="0"/>
              <a:t>Está entre 0 y 1</a:t>
            </a:r>
          </a:p>
          <a:p>
            <a:pPr lvl="1"/>
            <a:r>
              <a:rPr lang="es-ES" sz="2800" dirty="0"/>
              <a:t>Representa la proporción de la variabilidad en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que está explicada por el modelo, es decir, por la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/>
            <a:endParaRPr lang="es-ES" sz="2800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0504-B7F6-4900-97E0-A505B21972E3}" type="slidenum">
              <a:rPr lang="es-ES"/>
              <a:pPr/>
              <a:t>51</a:t>
            </a:fld>
            <a:endParaRPr lang="es-ES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01922"/>
              </p:ext>
            </p:extLst>
          </p:nvPr>
        </p:nvGraphicFramePr>
        <p:xfrm>
          <a:off x="4943872" y="5013176"/>
          <a:ext cx="16541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2" name="Equation" r:id="rId3" imgW="660113" imgH="495085" progId="">
                  <p:embed/>
                </p:oleObj>
              </mc:Choice>
              <mc:Fallback>
                <p:oleObj name="Equation" r:id="rId3" imgW="660113" imgH="495085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5013176"/>
                        <a:ext cx="1654175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1522414"/>
            <a:ext cx="864076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/>
              <a:t>Conjuntos de datos con distintos valores en el coeficiente de determinación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52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700" dirty="0"/>
              <a:t>Calcule el coeficiente de correlación y el de determinación e interprete</a:t>
            </a:r>
          </a:p>
          <a:p>
            <a:pPr>
              <a:lnSpc>
                <a:spcPct val="90000"/>
              </a:lnSpc>
            </a:pPr>
            <a:r>
              <a:rPr lang="es-ES" sz="2700" dirty="0"/>
              <a:t>Solución: El coeficiente de correlación es </a:t>
            </a:r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r>
              <a:rPr lang="es-ES" sz="2700" dirty="0"/>
              <a:t>Existe una relación lineal alta positiva entre el número de artículos adquiridos y el tiempo de atención en caja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7D68-9012-4FAA-9203-932672DE240E}" type="slidenum">
              <a:rPr lang="es-ES"/>
              <a:pPr/>
              <a:t>53</a:t>
            </a:fld>
            <a:endParaRPr lang="es-ES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82466"/>
              </p:ext>
            </p:extLst>
          </p:nvPr>
        </p:nvGraphicFramePr>
        <p:xfrm>
          <a:off x="3863752" y="3573016"/>
          <a:ext cx="38179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9" name="Equation" r:id="rId3" imgW="1905000" imgH="685800" progId="">
                  <p:embed/>
                </p:oleObj>
              </mc:Choice>
              <mc:Fallback>
                <p:oleObj name="Equation" r:id="rId3" imgW="1905000" imgH="6858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573016"/>
                        <a:ext cx="3817937" cy="1371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resultado anterior hace uso de que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nuestro ejemplo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54</a:t>
            </a:fld>
            <a:endParaRPr lang="es-ES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94664"/>
              </p:ext>
            </p:extLst>
          </p:nvPr>
        </p:nvGraphicFramePr>
        <p:xfrm>
          <a:off x="5735960" y="2348880"/>
          <a:ext cx="3848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6" name="Equation" r:id="rId3" imgW="1536700" imgH="482600" progId="">
                  <p:embed/>
                </p:oleObj>
              </mc:Choice>
              <mc:Fallback>
                <p:oleObj name="Equation" r:id="rId3" imgW="1536700" imgH="482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2348880"/>
                        <a:ext cx="3848100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777744"/>
              </p:ext>
            </p:extLst>
          </p:nvPr>
        </p:nvGraphicFramePr>
        <p:xfrm>
          <a:off x="3737065" y="4653136"/>
          <a:ext cx="577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7" name="Equation" r:id="rId5" imgW="2882900" imgH="482600" progId="">
                  <p:embed/>
                </p:oleObj>
              </mc:Choice>
              <mc:Fallback>
                <p:oleObj name="Equation" r:id="rId5" imgW="2882900" imgH="482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065" y="4653136"/>
                        <a:ext cx="5778500" cy="96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coeficiente de determinación 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número de artículos adquiridos explica el 31.98% de la variabilidad en el tiempo de atención en caja</a:t>
            </a:r>
          </a:p>
          <a:p>
            <a:r>
              <a:rPr lang="es-ES" dirty="0"/>
              <a:t>Esto puede considerarse un porcentaje regular, lo cual era esperable considerando que el modelo explorado es muy sencillo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C477-0DDC-435B-A0FE-5E827E835F80}" type="slidenum">
              <a:rPr lang="es-ES"/>
              <a:pPr/>
              <a:t>55</a:t>
            </a:fld>
            <a:endParaRPr lang="es-ES"/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476096"/>
              </p:ext>
            </p:extLst>
          </p:nvPr>
        </p:nvGraphicFramePr>
        <p:xfrm>
          <a:off x="3647728" y="2834042"/>
          <a:ext cx="30241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3" name="Equation" r:id="rId3" imgW="1206500" imgH="482600" progId="">
                  <p:embed/>
                </p:oleObj>
              </mc:Choice>
              <mc:Fallback>
                <p:oleObj name="Equation" r:id="rId3" imgW="1206500" imgH="482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2834042"/>
                        <a:ext cx="3024188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/>
              <a:t>Verificación de los supuestos del modelo de RLS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800" dirty="0"/>
              <a:t>Normalidad de los errores</a:t>
            </a:r>
          </a:p>
          <a:p>
            <a:pPr lvl="1"/>
            <a:r>
              <a:rPr lang="es-ES" sz="2800" dirty="0"/>
              <a:t>Puede observarse en una </a:t>
            </a:r>
            <a:r>
              <a:rPr lang="es-ES" sz="2800" dirty="0">
                <a:solidFill>
                  <a:schemeClr val="accent6"/>
                </a:solidFill>
              </a:rPr>
              <a:t>gráfica de probabilidad normal </a:t>
            </a:r>
            <a:r>
              <a:rPr lang="es-ES" sz="2800" dirty="0"/>
              <a:t>de los residuos</a:t>
            </a:r>
          </a:p>
          <a:p>
            <a:pPr lvl="2"/>
            <a:r>
              <a:rPr lang="es-ES" sz="2400" dirty="0"/>
              <a:t>Deben estar cerca de la línea, aleatoriamente por arriba y por abajo</a:t>
            </a:r>
          </a:p>
          <a:p>
            <a:pPr lvl="2"/>
            <a:r>
              <a:rPr lang="es-ES" sz="2400" dirty="0"/>
              <a:t>No deben mostrar tendencias claras</a:t>
            </a:r>
          </a:p>
          <a:p>
            <a:pPr lvl="1"/>
            <a:r>
              <a:rPr lang="es-ES" sz="2800" dirty="0"/>
              <a:t>También se puede decir algo sobre la normalidad de los errores con base en el </a:t>
            </a:r>
            <a:r>
              <a:rPr lang="es-ES" sz="2800" dirty="0">
                <a:solidFill>
                  <a:schemeClr val="accent6"/>
                </a:solidFill>
              </a:rPr>
              <a:t>histograma de residuos</a:t>
            </a:r>
          </a:p>
          <a:p>
            <a:pPr lvl="2"/>
            <a:r>
              <a:rPr lang="es-ES" sz="2400" dirty="0"/>
              <a:t>Debe mostrar una forma acampanada, simétrica y sin observaciones discrepantes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85C7-4A03-4002-9D58-5E5E6CFA5853}" type="slidenum">
              <a:rPr lang="es-ES"/>
              <a:pPr/>
              <a:t>56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/>
              <a:t>Verificación de los supuestos del modelo de RLS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Igualdad de varianzas de los errores e independencia de los errores con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Gráfico de dispersión de residuos contra los valores predichos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Sin tendencias ni patrones identificables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Completamente dispersos por toda la gráfica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Independencia de los errores entre sí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Gráfico secuencial de residuos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Sin tendencias </a:t>
            </a:r>
            <a:r>
              <a:rPr lang="es-ES" sz="2400" dirty="0">
                <a:solidFill>
                  <a:schemeClr val="accent6"/>
                </a:solidFill>
                <a:sym typeface="Symbol"/>
              </a:rPr>
              <a:t> En realidad esta gráfica es algo complicada de interpretar</a:t>
            </a:r>
            <a:endParaRPr lang="es-ES" sz="2400" dirty="0">
              <a:solidFill>
                <a:schemeClr val="accent6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D2D3-891D-4549-BFE2-84EFE85D5157}" type="slidenum">
              <a:rPr lang="es-ES"/>
              <a:pPr/>
              <a:t>57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Otras inferencias para el modelo de RLS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ES" sz="2700" dirty="0"/>
              <a:t>Intervalos de confianza para </a:t>
            </a:r>
            <a:r>
              <a:rPr lang="es-ES" sz="2700" dirty="0">
                <a:sym typeface="Symbol" pitchFamily="18" charset="2"/>
              </a:rPr>
              <a:t></a:t>
            </a:r>
            <a:r>
              <a:rPr lang="es-ES" sz="2700" baseline="-25000" dirty="0">
                <a:sym typeface="Symbol" pitchFamily="18" charset="2"/>
              </a:rPr>
              <a:t>0</a:t>
            </a:r>
            <a:r>
              <a:rPr lang="es-ES" sz="2700" dirty="0">
                <a:sym typeface="Symbol" pitchFamily="18" charset="2"/>
              </a:rPr>
              <a:t> y </a:t>
            </a:r>
            <a:r>
              <a:rPr lang="es-ES" sz="27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Contrastes de hipótesis </a:t>
            </a:r>
            <a:r>
              <a:rPr lang="es-ES" sz="2700" dirty="0"/>
              <a:t> para </a:t>
            </a:r>
            <a:r>
              <a:rPr lang="es-ES" sz="2700" dirty="0">
                <a:sym typeface="Symbol" pitchFamily="18" charset="2"/>
              </a:rPr>
              <a:t></a:t>
            </a:r>
            <a:r>
              <a:rPr lang="es-ES" sz="2700" baseline="-25000" dirty="0">
                <a:sym typeface="Symbol" pitchFamily="18" charset="2"/>
              </a:rPr>
              <a:t>0</a:t>
            </a:r>
            <a:r>
              <a:rPr lang="es-ES" sz="2700" dirty="0">
                <a:sym typeface="Symbol" pitchFamily="18" charset="2"/>
              </a:rPr>
              <a:t> y </a:t>
            </a:r>
            <a:r>
              <a:rPr lang="es-ES" sz="27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 de hipótesis basado en un análisis de varianza para el modelo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 de hipótesis sobre (el verdadero valor del coeficiente de correlación)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Intervalo de confianza para el valor medio de </a:t>
            </a:r>
            <a:r>
              <a:rPr lang="es-ES" sz="2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700" dirty="0">
                <a:sym typeface="Symbol" pitchFamily="18" charset="2"/>
              </a:rPr>
              <a:t> dados los valores para las </a:t>
            </a:r>
            <a:r>
              <a:rPr lang="es-ES" sz="27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7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s-ES" sz="27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Intervalo de predicción para el valor individual de </a:t>
            </a:r>
            <a:r>
              <a:rPr lang="es-ES" sz="2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700" dirty="0">
                <a:sym typeface="Symbol" pitchFamily="18" charset="2"/>
              </a:rPr>
              <a:t> dados los valores de las </a:t>
            </a:r>
            <a:r>
              <a:rPr lang="es-ES" sz="27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7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s-ES" sz="27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7D88-F301-436C-BB18-C0816F9CF20F}" type="slidenum">
              <a:rPr lang="es-ES"/>
              <a:pPr/>
              <a:t>58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Devore, J. L. (2005)</a:t>
            </a:r>
            <a:r>
              <a:rPr lang="en-US" sz="2400" dirty="0"/>
              <a:t> </a:t>
            </a:r>
            <a:r>
              <a:rPr lang="en-US" sz="2400" i="1" dirty="0" err="1"/>
              <a:t>Probabilidad</a:t>
            </a:r>
            <a:r>
              <a:rPr lang="en-US" sz="2400" i="1" dirty="0"/>
              <a:t> y </a:t>
            </a:r>
            <a:r>
              <a:rPr lang="en-US" sz="2400" i="1" dirty="0" err="1"/>
              <a:t>estadística</a:t>
            </a:r>
            <a:r>
              <a:rPr lang="en-US" sz="2400" i="1" dirty="0"/>
              <a:t> </a:t>
            </a:r>
            <a:r>
              <a:rPr lang="en-US" sz="2400" i="1" dirty="0" err="1"/>
              <a:t>para</a:t>
            </a:r>
            <a:r>
              <a:rPr lang="en-US" sz="2400" i="1" dirty="0"/>
              <a:t> </a:t>
            </a:r>
            <a:r>
              <a:rPr lang="en-US" sz="2400" i="1" dirty="0" err="1"/>
              <a:t>ingeniería</a:t>
            </a:r>
            <a:r>
              <a:rPr lang="en-US" sz="2400" i="1" dirty="0"/>
              <a:t> y </a:t>
            </a:r>
            <a:r>
              <a:rPr lang="en-US" sz="2400" i="1" dirty="0" err="1"/>
              <a:t>ciencias</a:t>
            </a:r>
            <a:r>
              <a:rPr lang="en-US" sz="2400" i="1" dirty="0"/>
              <a:t>.</a:t>
            </a:r>
            <a:r>
              <a:rPr lang="en-US" sz="2400" dirty="0"/>
              <a:t> 6a </a:t>
            </a:r>
            <a:r>
              <a:rPr lang="en-US" sz="2400" dirty="0" err="1"/>
              <a:t>edición</a:t>
            </a:r>
            <a:r>
              <a:rPr lang="en-US" sz="2400" dirty="0"/>
              <a:t>. International Thomson </a:t>
            </a:r>
            <a:r>
              <a:rPr lang="en-US" sz="2400" dirty="0" err="1"/>
              <a:t>Editores</a:t>
            </a:r>
            <a:r>
              <a:rPr lang="en-US" sz="2400" dirty="0"/>
              <a:t>, S.A. de C.V.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Freund, J. E.; Miller, E. &amp; Miller, M. (2000) </a:t>
            </a:r>
            <a:r>
              <a:rPr lang="en-US" sz="2400" i="1" dirty="0" err="1"/>
              <a:t>Estadística</a:t>
            </a:r>
            <a:r>
              <a:rPr lang="en-US" sz="2400" i="1" dirty="0"/>
              <a:t> </a:t>
            </a:r>
            <a:r>
              <a:rPr lang="en-US" sz="2400" i="1" dirty="0" err="1"/>
              <a:t>matemática</a:t>
            </a:r>
            <a:r>
              <a:rPr lang="en-US" sz="2400" i="1" dirty="0"/>
              <a:t> con </a:t>
            </a:r>
            <a:r>
              <a:rPr lang="en-US" sz="2400" i="1" dirty="0" err="1"/>
              <a:t>aplicaciones</a:t>
            </a:r>
            <a:r>
              <a:rPr lang="en-US" sz="2400" dirty="0"/>
              <a:t>. Pearson.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Gutiérrez </a:t>
            </a:r>
            <a:r>
              <a:rPr lang="en-US" sz="2400" b="1" dirty="0" err="1"/>
              <a:t>Pulido</a:t>
            </a:r>
            <a:r>
              <a:rPr lang="en-US" sz="2400" b="1" dirty="0"/>
              <a:t>, H. &amp; De la </a:t>
            </a:r>
            <a:r>
              <a:rPr lang="en-US" sz="2400" b="1" dirty="0" err="1"/>
              <a:t>Vara</a:t>
            </a:r>
            <a:r>
              <a:rPr lang="en-US" sz="2400" b="1" dirty="0"/>
              <a:t> Salazar, R. </a:t>
            </a:r>
            <a:r>
              <a:rPr lang="es-ES" sz="2400" b="1" dirty="0"/>
              <a:t>(2008)</a:t>
            </a:r>
            <a:r>
              <a:rPr lang="es-ES" sz="2400" i="1" dirty="0"/>
              <a:t> Análisis y diseño de Experimentos.</a:t>
            </a:r>
            <a:r>
              <a:rPr lang="es-ES" sz="2400" dirty="0"/>
              <a:t> McGraw – Hill Interamericana.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Hildebrand, David K. &amp; </a:t>
            </a:r>
            <a:r>
              <a:rPr lang="en-US" sz="2400" b="1" dirty="0" err="1"/>
              <a:t>Ott</a:t>
            </a:r>
            <a:r>
              <a:rPr lang="en-US" sz="2400" b="1" dirty="0"/>
              <a:t>,</a:t>
            </a:r>
            <a:r>
              <a:rPr lang="es-ES" sz="2400" b="1" dirty="0"/>
              <a:t> </a:t>
            </a:r>
            <a:r>
              <a:rPr lang="en-US" sz="2400" b="1" dirty="0" err="1"/>
              <a:t>Lymann</a:t>
            </a:r>
            <a:r>
              <a:rPr lang="en-US" sz="2400" b="1" dirty="0"/>
              <a:t> </a:t>
            </a:r>
            <a:r>
              <a:rPr lang="es-ES" sz="2400" b="1" dirty="0"/>
              <a:t>(1998)</a:t>
            </a:r>
            <a:r>
              <a:rPr lang="es-ES" sz="2400" i="1" dirty="0"/>
              <a:t> Probabilidad y estadística aplicadas a la administración.</a:t>
            </a:r>
            <a:r>
              <a:rPr lang="es-ES" sz="2400" dirty="0"/>
              <a:t> Addison Wesley Iberoamericana. México</a:t>
            </a:r>
          </a:p>
          <a:p>
            <a:pPr>
              <a:lnSpc>
                <a:spcPct val="90000"/>
              </a:lnSpc>
            </a:pPr>
            <a:r>
              <a:rPr lang="es-ES" sz="2400" b="1" dirty="0" err="1"/>
              <a:t>Mendenhall</a:t>
            </a:r>
            <a:r>
              <a:rPr lang="es-ES" sz="2400" b="1" dirty="0"/>
              <a:t>, W. &amp; </a:t>
            </a:r>
            <a:r>
              <a:rPr lang="es-ES" sz="2400" b="1" dirty="0" err="1"/>
              <a:t>Sincich</a:t>
            </a:r>
            <a:r>
              <a:rPr lang="es-ES" sz="2400" b="1" dirty="0"/>
              <a:t>, T. (1997)</a:t>
            </a:r>
            <a:r>
              <a:rPr lang="es-ES" sz="2400" i="1" dirty="0"/>
              <a:t> Probabilidad y estadística para ingeniería y ciencias.</a:t>
            </a:r>
            <a:r>
              <a:rPr lang="es-ES" sz="2400" dirty="0"/>
              <a:t> Prentice Hall Hispanoamericana, S. A. México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B37B-2871-44AF-B0ED-7187BCD20A17}" type="slidenum">
              <a:rPr lang="es-ES"/>
              <a:pPr/>
              <a:t>59</a:t>
            </a:fld>
            <a:endParaRPr lang="es-ES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700" dirty="0"/>
              <a:t>Existen otras variables que por sí mismas no nos resultaban de interés inicialmente, a la cuales llamamos variables independientes o explicativas, y representamos por </a:t>
            </a:r>
            <a:r>
              <a:rPr lang="es-MX" sz="2700" i="1" dirty="0">
                <a:latin typeface="Times New Roman" pitchFamily="18" charset="0"/>
              </a:rPr>
              <a:t>X</a:t>
            </a:r>
            <a:r>
              <a:rPr lang="es-MX" sz="2700" baseline="-25000" dirty="0"/>
              <a:t>1</a:t>
            </a:r>
            <a:r>
              <a:rPr lang="es-MX" sz="2700" dirty="0"/>
              <a:t>, </a:t>
            </a:r>
            <a:r>
              <a:rPr lang="es-MX" sz="2700" i="1" dirty="0">
                <a:latin typeface="Times New Roman" pitchFamily="18" charset="0"/>
              </a:rPr>
              <a:t>X</a:t>
            </a:r>
            <a:r>
              <a:rPr lang="es-MX" sz="2700" baseline="-25000" dirty="0"/>
              <a:t>2</a:t>
            </a:r>
            <a:r>
              <a:rPr lang="es-MX" sz="2700" dirty="0"/>
              <a:t>,…, </a:t>
            </a:r>
            <a:r>
              <a:rPr lang="es-MX" sz="2700" i="1" dirty="0" err="1">
                <a:latin typeface="Times New Roman" pitchFamily="18" charset="0"/>
              </a:rPr>
              <a:t>X</a:t>
            </a:r>
            <a:r>
              <a:rPr lang="es-MX" sz="2700" i="1" baseline="-25000" dirty="0" err="1">
                <a:latin typeface="Times New Roman" pitchFamily="18" charset="0"/>
              </a:rPr>
              <a:t>k</a:t>
            </a:r>
            <a:endParaRPr lang="es-MX" sz="2700" i="1" dirty="0">
              <a:latin typeface="Times New Roman" pitchFamily="18" charset="0"/>
            </a:endParaRPr>
          </a:p>
          <a:p>
            <a:r>
              <a:rPr lang="es-MX" sz="2700" dirty="0"/>
              <a:t>Estas variables </a:t>
            </a:r>
            <a:r>
              <a:rPr lang="es-MX" sz="2700" i="1" dirty="0" err="1">
                <a:latin typeface="Times New Roman" pitchFamily="18" charset="0"/>
              </a:rPr>
              <a:t>X</a:t>
            </a:r>
            <a:r>
              <a:rPr lang="es-MX" sz="2700" i="1" baseline="-25000" dirty="0" err="1">
                <a:latin typeface="Times New Roman" pitchFamily="18" charset="0"/>
              </a:rPr>
              <a:t>j</a:t>
            </a:r>
            <a:r>
              <a:rPr lang="es-MX" sz="2700" dirty="0"/>
              <a:t> son más fáciles o menos costosas de medir que </a:t>
            </a:r>
            <a:r>
              <a:rPr lang="es-MX" sz="2700" i="1" dirty="0">
                <a:latin typeface="Times New Roman" pitchFamily="18" charset="0"/>
              </a:rPr>
              <a:t>Y</a:t>
            </a:r>
            <a:r>
              <a:rPr lang="es-MX" sz="2700" dirty="0"/>
              <a:t>, y comienzan a resultarnos de interés porque además de ello, sospechamos que de algún modo influyen en el valor que toma </a:t>
            </a:r>
            <a:r>
              <a:rPr lang="es-MX" sz="2700" i="1" dirty="0">
                <a:latin typeface="Times New Roman" pitchFamily="18" charset="0"/>
              </a:rPr>
              <a:t>Y</a:t>
            </a:r>
            <a:endParaRPr lang="es-MX" sz="2700" dirty="0"/>
          </a:p>
          <a:p>
            <a:r>
              <a:rPr lang="es-MX" sz="2700" dirty="0"/>
              <a:t>Suponemos entonces que existe una relación funcional entre ellas y la variable </a:t>
            </a:r>
            <a:r>
              <a:rPr lang="es-MX" sz="2700" i="1" dirty="0">
                <a:latin typeface="Times New Roman" pitchFamily="18" charset="0"/>
              </a:rPr>
              <a:t>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01D-3E11-454B-BBFA-5E3E21465041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A los modelos estadísticos que nos permiten predecir valores de una variable, digamos </a:t>
            </a:r>
            <a:r>
              <a:rPr lang="es-MX" sz="2400" i="1" dirty="0">
                <a:latin typeface="Times New Roman" pitchFamily="18" charset="0"/>
              </a:rPr>
              <a:t>Y</a:t>
            </a:r>
            <a:r>
              <a:rPr lang="es-MX" sz="2400" dirty="0"/>
              <a:t>, con base en otras, por ejemplo </a:t>
            </a:r>
            <a:r>
              <a:rPr lang="es-MX" sz="2400" i="1" dirty="0">
                <a:latin typeface="Times New Roman" pitchFamily="18" charset="0"/>
              </a:rPr>
              <a:t>X</a:t>
            </a:r>
            <a:r>
              <a:rPr lang="es-MX" sz="2400" baseline="-25000" dirty="0">
                <a:latin typeface="Times New Roman" pitchFamily="18" charset="0"/>
              </a:rPr>
              <a:t>1</a:t>
            </a:r>
            <a:r>
              <a:rPr lang="es-MX" sz="2400" i="1" dirty="0">
                <a:latin typeface="Times New Roman" pitchFamily="18" charset="0"/>
              </a:rPr>
              <a:t>, X</a:t>
            </a:r>
            <a:r>
              <a:rPr lang="es-MX" sz="2400" baseline="-25000" dirty="0">
                <a:latin typeface="Times New Roman" pitchFamily="18" charset="0"/>
              </a:rPr>
              <a:t>2</a:t>
            </a:r>
            <a:r>
              <a:rPr lang="es-MX" sz="2400" i="1" dirty="0">
                <a:latin typeface="Times New Roman" pitchFamily="18" charset="0"/>
              </a:rPr>
              <a:t>, …, </a:t>
            </a:r>
            <a:r>
              <a:rPr lang="es-MX" sz="2400" i="1" dirty="0" err="1">
                <a:latin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</a:rPr>
              <a:t>k</a:t>
            </a:r>
            <a:r>
              <a:rPr lang="es-MX" sz="2400" dirty="0"/>
              <a:t>, se les llama </a:t>
            </a:r>
            <a:r>
              <a:rPr lang="es-MX" sz="2400" b="1" dirty="0">
                <a:solidFill>
                  <a:srgbClr val="C00000"/>
                </a:solidFill>
              </a:rPr>
              <a:t>modelos de regresión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La obtención de un modelo de regresión se hace con base en una muestra en donde se miden todas las variables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Las observaciones en la muestra tienen la forma (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MX" sz="2400" dirty="0"/>
              <a:t>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s-MX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MX" sz="2400" dirty="0"/>
              <a:t>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…, </a:t>
            </a:r>
            <a:r>
              <a:rPr lang="es-MX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MX" sz="2400" dirty="0"/>
              <a:t>, </a:t>
            </a:r>
            <a:r>
              <a:rPr lang="es-MX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dirty="0"/>
              <a:t>), 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1, 2, …,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Tras haberlos obtenido, los modelos de regresión tienen como fin estimar los valores de </a:t>
            </a:r>
            <a:r>
              <a:rPr lang="es-MX" sz="2400" i="1" dirty="0">
                <a:latin typeface="Times New Roman" pitchFamily="18" charset="0"/>
              </a:rPr>
              <a:t>Y</a:t>
            </a:r>
            <a:r>
              <a:rPr lang="es-MX" sz="2400" dirty="0"/>
              <a:t> (sin medirlos) a partir de valores de las </a:t>
            </a:r>
            <a:r>
              <a:rPr lang="es-MX" sz="2400" i="1" dirty="0" err="1">
                <a:latin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</a:rPr>
              <a:t>j</a:t>
            </a:r>
            <a:r>
              <a:rPr lang="es-MX" sz="2400" dirty="0"/>
              <a:t> (los cuales sí medimos)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7B0-38BA-4DB7-B9CF-F83CBC542489}" type="slidenum">
              <a:rPr lang="es-ES"/>
              <a:pPr/>
              <a:t>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 simple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12533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1400439"/>
            <a:ext cx="7920880" cy="527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tipos básicos de relación entre dos variables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BC49AC-0373-4E74-AC62-89C73A7D106C}"/>
              </a:ext>
            </a:extLst>
          </p:cNvPr>
          <p:cNvSpPr txBox="1"/>
          <p:nvPr/>
        </p:nvSpPr>
        <p:spPr>
          <a:xfrm>
            <a:off x="3359696" y="1556792"/>
            <a:ext cx="1440160" cy="2616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y  = 3x + 2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12507</TotalTime>
  <Words>3313</Words>
  <Application>Microsoft Office PowerPoint</Application>
  <PresentationFormat>Panorámica</PresentationFormat>
  <Paragraphs>401</Paragraphs>
  <Slides>59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9" baseType="lpstr">
      <vt:lpstr>Arial</vt:lpstr>
      <vt:lpstr>Calibri</vt:lpstr>
      <vt:lpstr>Cambria Math</vt:lpstr>
      <vt:lpstr>Century Gothic</vt:lpstr>
      <vt:lpstr>Tahoma</vt:lpstr>
      <vt:lpstr>Times New Roman</vt:lpstr>
      <vt:lpstr>Wingdings</vt:lpstr>
      <vt:lpstr>Wingdings 2</vt:lpstr>
      <vt:lpstr>Citable</vt:lpstr>
      <vt:lpstr>Equation</vt:lpstr>
      <vt:lpstr>Regresión</vt:lpstr>
      <vt:lpstr>Introducción</vt:lpstr>
      <vt:lpstr>Introducción</vt:lpstr>
      <vt:lpstr>Ejemplos</vt:lpstr>
      <vt:lpstr>Introducción</vt:lpstr>
      <vt:lpstr>Introducción</vt:lpstr>
      <vt:lpstr>Introducción</vt:lpstr>
      <vt:lpstr>Regresión lineal simple</vt:lpstr>
      <vt:lpstr>Algunos tipos básicos de relación entre dos variables</vt:lpstr>
      <vt:lpstr>Modelo de regresión lineal simple</vt:lpstr>
      <vt:lpstr>Modelo de regresión lineal simple</vt:lpstr>
      <vt:lpstr>Presentación de PowerPoint</vt:lpstr>
      <vt:lpstr>Pendiente igual a cero</vt:lpstr>
      <vt:lpstr>Presentación de PowerPoint</vt:lpstr>
      <vt:lpstr>Notación</vt:lpstr>
      <vt:lpstr>Presentación de PowerPoint</vt:lpstr>
      <vt:lpstr>Ajuste de un modelo de RLS</vt:lpstr>
      <vt:lpstr>Ajuste de un modelo de RLS</vt:lpstr>
      <vt:lpstr>Ejemplo RLS</vt:lpstr>
      <vt:lpstr>Ejemplo RLS</vt:lpstr>
      <vt:lpstr>Ejemplo RLS</vt:lpstr>
      <vt:lpstr>Ejemplo RLS</vt:lpstr>
      <vt:lpstr>Ejemplo RLS</vt:lpstr>
      <vt:lpstr>Ejemplo RLS</vt:lpstr>
      <vt:lpstr>Ejemplo RLS</vt:lpstr>
      <vt:lpstr>Presentación de PowerPoint</vt:lpstr>
      <vt:lpstr>Recta de regresión</vt:lpstr>
      <vt:lpstr>Presentación de PowerPoint</vt:lpstr>
      <vt:lpstr>Recta de regresión</vt:lpstr>
      <vt:lpstr>Presentación de PowerPoint</vt:lpstr>
      <vt:lpstr>Recta de regresión</vt:lpstr>
      <vt:lpstr>Recta de regresión</vt:lpstr>
      <vt:lpstr>Estimadores de mínimos cuadrados</vt:lpstr>
      <vt:lpstr>Estimadores de mínimos cuadrados</vt:lpstr>
      <vt:lpstr>Ejemplo RLS</vt:lpstr>
      <vt:lpstr>Ejemplo RLS</vt:lpstr>
      <vt:lpstr>Ejemplo RLS</vt:lpstr>
      <vt:lpstr>Interpretación de los coeficientes de regresión</vt:lpstr>
      <vt:lpstr>Ejemplo RLS</vt:lpstr>
      <vt:lpstr>Ejercicio</vt:lpstr>
      <vt:lpstr>Sesión de ejercicios</vt:lpstr>
      <vt:lpstr>Ejercicio</vt:lpstr>
      <vt:lpstr>Interpretación del modelo</vt:lpstr>
      <vt:lpstr>VALIDACIÓN DE LOS SUPUESTOS DEL MODELO DE REGRESIÓN</vt:lpstr>
      <vt:lpstr>Calidad del ajuste en un modelo de regresión</vt:lpstr>
      <vt:lpstr>Calidad del ajuste en un modelo de regresión</vt:lpstr>
      <vt:lpstr>Calidad del ajuste en un modelo de regresión</vt:lpstr>
      <vt:lpstr>Una regla general para interpretar los valores de r</vt:lpstr>
      <vt:lpstr>Una regla general para interpretar los valores de r (muy desagregada)</vt:lpstr>
      <vt:lpstr>Conjuntos de datos con distintos valores del coeficiente de correlación</vt:lpstr>
      <vt:lpstr>Calidad del ajuste en RLS</vt:lpstr>
      <vt:lpstr>Conjuntos de datos con distintos valores en el coeficiente de determinación</vt:lpstr>
      <vt:lpstr>Ejemplo RLS</vt:lpstr>
      <vt:lpstr>Ejemplo RLS</vt:lpstr>
      <vt:lpstr>Ejemplo RLS</vt:lpstr>
      <vt:lpstr>Verificación de los supuestos del modelo de RLS</vt:lpstr>
      <vt:lpstr>Verificación de los supuestos del modelo de RLS</vt:lpstr>
      <vt:lpstr>Otras inferencias para el modelo de RLS</vt:lpstr>
      <vt:lpstr>Referencias</vt:lpstr>
    </vt:vector>
  </TitlesOfParts>
  <Company>depstat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general del ajuste de un modelo de regresión lineal simple</dc:title>
  <dc:creator>compstat</dc:creator>
  <cp:lastModifiedBy>Paul Ramirez de la Cruz</cp:lastModifiedBy>
  <cp:revision>123</cp:revision>
  <dcterms:created xsi:type="dcterms:W3CDTF">2006-11-06T00:55:50Z</dcterms:created>
  <dcterms:modified xsi:type="dcterms:W3CDTF">2021-10-28T00:29:20Z</dcterms:modified>
</cp:coreProperties>
</file>