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5" r:id="rId1"/>
  </p:sldMasterIdLst>
  <p:notesMasterIdLst>
    <p:notesMasterId r:id="rId45"/>
  </p:notesMasterIdLst>
  <p:sldIdLst>
    <p:sldId id="256" r:id="rId2"/>
    <p:sldId id="283" r:id="rId3"/>
    <p:sldId id="298" r:id="rId4"/>
    <p:sldId id="284" r:id="rId5"/>
    <p:sldId id="285" r:id="rId6"/>
    <p:sldId id="286" r:id="rId7"/>
    <p:sldId id="288" r:id="rId8"/>
    <p:sldId id="302" r:id="rId9"/>
    <p:sldId id="294" r:id="rId10"/>
    <p:sldId id="295" r:id="rId11"/>
    <p:sldId id="299" r:id="rId12"/>
    <p:sldId id="289" r:id="rId13"/>
    <p:sldId id="290" r:id="rId14"/>
    <p:sldId id="291" r:id="rId15"/>
    <p:sldId id="292" r:id="rId16"/>
    <p:sldId id="293" r:id="rId17"/>
    <p:sldId id="296" r:id="rId18"/>
    <p:sldId id="300" r:id="rId19"/>
    <p:sldId id="297" r:id="rId20"/>
    <p:sldId id="301" r:id="rId21"/>
    <p:sldId id="258" r:id="rId22"/>
    <p:sldId id="263" r:id="rId23"/>
    <p:sldId id="259" r:id="rId24"/>
    <p:sldId id="260" r:id="rId25"/>
    <p:sldId id="264" r:id="rId26"/>
    <p:sldId id="265" r:id="rId27"/>
    <p:sldId id="266" r:id="rId28"/>
    <p:sldId id="267" r:id="rId29"/>
    <p:sldId id="268" r:id="rId30"/>
    <p:sldId id="269" r:id="rId31"/>
    <p:sldId id="303" r:id="rId32"/>
    <p:sldId id="257" r:id="rId33"/>
    <p:sldId id="272" r:id="rId34"/>
    <p:sldId id="273" r:id="rId35"/>
    <p:sldId id="274" r:id="rId36"/>
    <p:sldId id="275" r:id="rId37"/>
    <p:sldId id="276" r:id="rId38"/>
    <p:sldId id="277" r:id="rId39"/>
    <p:sldId id="279" r:id="rId40"/>
    <p:sldId id="278" r:id="rId41"/>
    <p:sldId id="280" r:id="rId42"/>
    <p:sldId id="281" r:id="rId43"/>
    <p:sldId id="27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84" y="1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B65A78-9057-4FAC-8C1F-896ECB9BB84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550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48B52-22C2-4A1D-AA9E-4619769DB397}" type="slidenum">
              <a:rPr lang="es-MX"/>
              <a:pPr/>
              <a:t>4</a:t>
            </a:fld>
            <a:endParaRPr lang="es-MX"/>
          </a:p>
        </p:txBody>
      </p:sp>
      <p:sp>
        <p:nvSpPr>
          <p:cNvPr id="1556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7538" y="877888"/>
            <a:ext cx="5622925" cy="3163887"/>
          </a:xfrm>
          <a:ln/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430588"/>
          </a:xfrm>
          <a:ln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F19A0-1F39-4802-B2C7-C002AB69D9F1}" type="slidenum">
              <a:rPr lang="es-MX"/>
              <a:pPr/>
              <a:t>5</a:t>
            </a:fld>
            <a:endParaRPr lang="es-MX"/>
          </a:p>
        </p:txBody>
      </p:sp>
      <p:sp>
        <p:nvSpPr>
          <p:cNvPr id="1576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7538" y="877888"/>
            <a:ext cx="5622925" cy="3163887"/>
          </a:xfrm>
          <a:ln/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430588"/>
          </a:xfrm>
          <a:ln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0DF81-1DE7-4920-A254-E12FD588C18E}" type="slidenum">
              <a:rPr lang="es-MX"/>
              <a:pPr/>
              <a:t>6</a:t>
            </a:fld>
            <a:endParaRPr lang="es-MX"/>
          </a:p>
        </p:txBody>
      </p:sp>
      <p:sp>
        <p:nvSpPr>
          <p:cNvPr id="1597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7538" y="877888"/>
            <a:ext cx="5622925" cy="3163887"/>
          </a:xfrm>
          <a:ln/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430588"/>
          </a:xfrm>
          <a:ln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UP </a:t>
            </a:r>
            <a:r>
              <a:rPr lang="es-ES" dirty="0" err="1"/>
              <a:t>Ing</a:t>
            </a:r>
            <a:r>
              <a:rPr lang="es-ES" dirty="0"/>
              <a:t> 2021 2; 2021 11 08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65A78-9057-4FAC-8C1F-896ECB9BB84F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80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UAA ISC 2021 2; 2021 11 09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65A78-9057-4FAC-8C1F-896ECB9BB84F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77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38-79B0-4ADB-8EB1-F567A084B09D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0A8-36D5-4F24-A644-62245A6B5EB1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36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6AD-9061-478A-B082-2FEAE3EF7A57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0D29-8D63-436F-BB92-3CB60BC08B28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2100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85EA004-AAC1-455D-A9AF-3FCD995862AD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8A3273E-624A-473D-9853-BD3A962D826E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259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F176-E80A-47B1-9BF1-262F6BB61221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125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85F21-4C25-4FBF-A98F-3C3B65645487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7BF54-E5DC-42F9-B949-9E304CE90AE1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4223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381B-D79A-4F2A-8E17-8B28A2173E11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811-49EB-410B-A055-D05DFA199727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129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E865-94CA-407F-99A3-65CE1278E06A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43F-4BFA-47C6-8861-F88432B5E372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334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798-E4A7-4AD0-A3CF-FAD0BA53880D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1074-F223-4D87-844D-CACE40988D95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596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244C-B3A3-4387-BB3F-83578BCC048B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53B6-F212-48EB-8239-A0625DF95009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978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436-0A37-4009-ACA6-7619E7173E00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8792-09AD-4581-9ABD-0A8206E4F221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523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3663-083A-4B64-A936-3A60097CD6FB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1074-F223-4D87-844D-CACE40988D95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593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DEBD952-9B99-4F50-BEF4-53A89D3A8D70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4981074-F223-4D87-844D-CACE40988D95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72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600" dirty="0"/>
              <a:t>Regresión Lineal Múltiple</a:t>
            </a:r>
            <a:br>
              <a:rPr lang="es-ES" sz="4600" dirty="0"/>
            </a:br>
            <a:r>
              <a:rPr lang="es-ES" sz="4600" dirty="0"/>
              <a:t>Pruebas ANVA y T</a:t>
            </a:r>
            <a:endParaRPr lang="es-E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5640" y="4572000"/>
            <a:ext cx="5815920" cy="1066800"/>
          </a:xfrm>
        </p:spPr>
        <p:txBody>
          <a:bodyPr/>
          <a:lstStyle/>
          <a:p>
            <a:r>
              <a:rPr lang="es-ES" dirty="0"/>
              <a:t>Inferencia Estadística</a:t>
            </a:r>
          </a:p>
          <a:p>
            <a:r>
              <a:rPr lang="es-ES" dirty="0"/>
              <a:t>M. En C. Paul Ramírez De la Cruz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900"/>
              <a:t>Estimadores de mínimos cuadrados del modelo de RLM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estimadores de mínimos cuadrados también deben minimizar la suma de cuadrados de los errores: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Puede verse que tales estimadores son: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AFC-09F6-459B-82DE-AD6F641161B2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10</a:t>
            </a:fld>
            <a:endParaRPr lang="es-ES" altLang="en-US"/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3795714" y="2851249"/>
          <a:ext cx="4600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Equation" r:id="rId3" imgW="2044440" imgH="431640" progId="">
                  <p:embed/>
                </p:oleObj>
              </mc:Choice>
              <mc:Fallback>
                <p:oleObj name="Equation" r:id="rId3" imgW="2044440" imgH="431640" progId="">
                  <p:embed/>
                  <p:pic>
                    <p:nvPicPr>
                      <p:cNvPr id="164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4" y="2851249"/>
                        <a:ext cx="4600575" cy="971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4824414" y="4759424"/>
          <a:ext cx="2543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Equation" r:id="rId5" imgW="1130040" imgH="304560" progId="">
                  <p:embed/>
                </p:oleObj>
              </mc:Choice>
              <mc:Fallback>
                <p:oleObj name="Equation" r:id="rId5" imgW="1130040" imgH="304560" progId="">
                  <p:embed/>
                  <p:pic>
                    <p:nvPicPr>
                      <p:cNvPr id="164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4" y="4759424"/>
                        <a:ext cx="2543175" cy="685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0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96F36299-AB34-4381-8268-0EBF2EF5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7102A590-F9D8-4E57-B069-92109B64F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98460"/>
            <a:ext cx="8457055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5D79CD8-FF9D-4554-9389-A2D37448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6" y="2559327"/>
            <a:ext cx="7778913" cy="1739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>
                <a:solidFill>
                  <a:schemeClr val="bg2"/>
                </a:solidFill>
              </a:rPr>
              <a:t>Supuestos básicos del modelo de regresión lineal múltiple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08C7F5-A62D-4BEE-9076-CF5A86CE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8789" y="2559327"/>
            <a:ext cx="3094526" cy="1739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240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75496513-37AD-4D15-9914-AB18C981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5047" y="2398459"/>
            <a:ext cx="316952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A8204-C60E-44B6-9EDC-882AE1F2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3000894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B5DE3B-CA1F-4705-91DE-E460797D97F9}" type="datetime1">
              <a:rPr lang="es-MX" altLang="en-US" smtClean="0"/>
              <a:t>11/11/2021</a:t>
            </a:fld>
            <a:endParaRPr lang="en-US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2322B-7A0F-48FB-8938-F2B41099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altLang="en-US"/>
              <a:t>Intro Regresión Lineal Múltiple; Pruebas ANVA y T</a:t>
            </a:r>
            <a:endParaRPr lang="en-US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E733A-03CC-4272-B8C5-00871DFF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 vert="horz" lIns="4572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25E314-DEBD-48D5-AE85-6E4EB2F04FFE}" type="slidenum">
              <a:rPr lang="en-US" altLang="en-US" b="0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altLang="en-US" b="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85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900" dirty="0"/>
              <a:t>Supuestos básicos del modelo de regresión lineal múltiple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000" dirty="0"/>
              <a:t>Relación entre Y </a:t>
            </a:r>
            <a:r>
              <a:rPr lang="es-MX" sz="4000" dirty="0" err="1"/>
              <a:t>y</a:t>
            </a:r>
            <a:r>
              <a:rPr lang="es-MX" sz="4000" dirty="0"/>
              <a:t> las </a:t>
            </a:r>
            <a:r>
              <a:rPr lang="es-MX" sz="4000" dirty="0" err="1"/>
              <a:t>X</a:t>
            </a:r>
            <a:r>
              <a:rPr lang="es-MX" sz="4000" baseline="-25000" dirty="0" err="1"/>
              <a:t>j</a:t>
            </a:r>
            <a:endParaRPr lang="es-MX" sz="4000" dirty="0"/>
          </a:p>
          <a:p>
            <a:pPr lvl="1">
              <a:lnSpc>
                <a:spcPct val="90000"/>
              </a:lnSpc>
            </a:pPr>
            <a:r>
              <a:rPr lang="es-MX" sz="3200" dirty="0"/>
              <a:t>Existe una relación entre Y </a:t>
            </a:r>
            <a:r>
              <a:rPr lang="es-MX" sz="3200" dirty="0" err="1"/>
              <a:t>y</a:t>
            </a:r>
            <a:r>
              <a:rPr lang="es-MX" sz="3200" dirty="0"/>
              <a:t> cada </a:t>
            </a:r>
            <a:r>
              <a:rPr lang="es-MX" sz="3200" dirty="0" err="1"/>
              <a:t>X</a:t>
            </a:r>
            <a:r>
              <a:rPr lang="es-MX" sz="3200" baseline="-25000" dirty="0" err="1"/>
              <a:t>j</a:t>
            </a:r>
            <a:r>
              <a:rPr lang="es-MX" sz="3200" dirty="0"/>
              <a:t>; dicha relación es lineal</a:t>
            </a:r>
          </a:p>
          <a:p>
            <a:pPr lvl="1">
              <a:lnSpc>
                <a:spcPct val="90000"/>
              </a:lnSpc>
            </a:pPr>
            <a:r>
              <a:rPr lang="es-MX" sz="3200" dirty="0"/>
              <a:t>Cualquier otro factor que influya en Y </a:t>
            </a:r>
            <a:r>
              <a:rPr lang="es-MX" sz="3200" dirty="0" err="1"/>
              <a:t>y</a:t>
            </a:r>
            <a:r>
              <a:rPr lang="es-MX" sz="3200" dirty="0"/>
              <a:t> no esté especificado en el modelo, lo consideramos como parte de un “término aleatorio de error”, </a:t>
            </a:r>
            <a:r>
              <a:rPr lang="es-MX" sz="3200" dirty="0">
                <a:sym typeface="Symbol" pitchFamily="18" charset="2"/>
              </a:rPr>
              <a:t></a:t>
            </a:r>
          </a:p>
          <a:p>
            <a:pPr lvl="1">
              <a:lnSpc>
                <a:spcPct val="90000"/>
              </a:lnSpc>
            </a:pPr>
            <a:r>
              <a:rPr lang="es-MX" sz="3200" dirty="0"/>
              <a:t>Es decir, hay una relación entre las variables que se puede expresar como</a:t>
            </a:r>
            <a:endParaRPr lang="es-MX" sz="3200" dirty="0">
              <a:sym typeface="Symbol" pitchFamily="18" charset="2"/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A47B-D88F-4584-A5BC-56BF944FAFD1}" type="datetime1">
              <a:rPr lang="es-MX" altLang="en-US" smtClean="0"/>
              <a:t>11/11/2021</a:t>
            </a:fld>
            <a:endParaRPr lang="es-ES" alt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12</a:t>
            </a:fld>
            <a:endParaRPr lang="es-ES" altLang="en-US"/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7817"/>
              </p:ext>
            </p:extLst>
          </p:nvPr>
        </p:nvGraphicFramePr>
        <p:xfrm>
          <a:off x="5663952" y="5590121"/>
          <a:ext cx="2160240" cy="62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Equation" r:id="rId3" imgW="698400" imgH="203040" progId="">
                  <p:embed/>
                </p:oleObj>
              </mc:Choice>
              <mc:Fallback>
                <p:oleObj name="Equation" r:id="rId3" imgW="6984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5590121"/>
                        <a:ext cx="2160240" cy="62779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05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900"/>
              <a:t>Supuestos básicos del modelo de regresión lineal múltiple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600" dirty="0"/>
              <a:t>Características de las </a:t>
            </a:r>
            <a:r>
              <a:rPr lang="es-MX" sz="3600" dirty="0" err="1"/>
              <a:t>X</a:t>
            </a:r>
            <a:r>
              <a:rPr lang="es-MX" sz="3600" baseline="-25000" dirty="0" err="1"/>
              <a:t>j</a:t>
            </a:r>
            <a:endParaRPr lang="es-MX" sz="3600" baseline="-25000" dirty="0"/>
          </a:p>
          <a:p>
            <a:pPr lvl="1">
              <a:lnSpc>
                <a:spcPct val="90000"/>
              </a:lnSpc>
            </a:pPr>
            <a:r>
              <a:rPr lang="es-MX" sz="3600" dirty="0"/>
              <a:t>Las </a:t>
            </a:r>
            <a:r>
              <a:rPr lang="es-MX" sz="3600" dirty="0" err="1"/>
              <a:t>X</a:t>
            </a:r>
            <a:r>
              <a:rPr lang="es-MX" sz="3600" baseline="-25000" dirty="0" err="1"/>
              <a:t>j</a:t>
            </a:r>
            <a:r>
              <a:rPr lang="es-MX" sz="3600" dirty="0"/>
              <a:t> pueden o no ser aleatorias</a:t>
            </a:r>
          </a:p>
          <a:p>
            <a:pPr lvl="1">
              <a:lnSpc>
                <a:spcPct val="90000"/>
              </a:lnSpc>
            </a:pPr>
            <a:r>
              <a:rPr lang="es-MX" sz="3600" dirty="0"/>
              <a:t>Se miden en escala binaria, ordinal, de intervalo o de razón</a:t>
            </a:r>
          </a:p>
          <a:p>
            <a:pPr lvl="1">
              <a:lnSpc>
                <a:spcPct val="90000"/>
              </a:lnSpc>
            </a:pPr>
            <a:r>
              <a:rPr lang="es-MX" sz="3600" dirty="0"/>
              <a:t>Las </a:t>
            </a:r>
            <a:r>
              <a:rPr lang="es-MX" sz="3600" dirty="0" err="1"/>
              <a:t>X</a:t>
            </a:r>
            <a:r>
              <a:rPr lang="es-MX" sz="3600" baseline="-25000" dirty="0" err="1"/>
              <a:t>j</a:t>
            </a:r>
            <a:r>
              <a:rPr lang="es-MX" sz="3600" dirty="0"/>
              <a:t> son independientes entre sí</a:t>
            </a:r>
          </a:p>
          <a:p>
            <a:pPr lvl="2"/>
            <a:r>
              <a:rPr lang="es-MX" sz="3400" dirty="0"/>
              <a:t>De manera práctica, esto significa que dos </a:t>
            </a:r>
            <a:r>
              <a:rPr lang="es-MX" sz="3400" dirty="0" err="1"/>
              <a:t>X</a:t>
            </a:r>
            <a:r>
              <a:rPr lang="es-MX" sz="3400" baseline="-25000" dirty="0" err="1"/>
              <a:t>j</a:t>
            </a:r>
            <a:r>
              <a:rPr lang="es-MX" sz="3400" dirty="0"/>
              <a:t> distintas no miden lo mismo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657-C734-4B81-AE9D-DE2246D8B369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8547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900"/>
              <a:t>Supuestos básicos del modelo de regresión lineal múltiple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000" dirty="0"/>
              <a:t>Distribución de los errores, </a:t>
            </a:r>
            <a:r>
              <a:rPr lang="es-MX" sz="4000" dirty="0">
                <a:sym typeface="Symbol" pitchFamily="18" charset="2"/>
              </a:rPr>
              <a:t></a:t>
            </a:r>
          </a:p>
          <a:p>
            <a:pPr lvl="1">
              <a:lnSpc>
                <a:spcPct val="90000"/>
              </a:lnSpc>
            </a:pPr>
            <a:r>
              <a:rPr lang="es-MX" sz="4000" dirty="0"/>
              <a:t>Para cada combinación de valores de las </a:t>
            </a:r>
            <a:r>
              <a:rPr lang="es-MX" sz="4000" dirty="0" err="1"/>
              <a:t>X</a:t>
            </a:r>
            <a:r>
              <a:rPr lang="es-MX" sz="4000" baseline="-25000" dirty="0" err="1"/>
              <a:t>j</a:t>
            </a:r>
            <a:r>
              <a:rPr lang="es-MX" sz="4000" dirty="0"/>
              <a:t>, los errores se distribuyen N(0,</a:t>
            </a:r>
            <a:r>
              <a:rPr lang="el-GR" sz="4000" dirty="0">
                <a:latin typeface="Sylfaen" pitchFamily="18" charset="0"/>
              </a:rPr>
              <a:t>σ</a:t>
            </a:r>
            <a:r>
              <a:rPr lang="es-MX" sz="4000" baseline="30000" dirty="0">
                <a:latin typeface="Sylfaen" pitchFamily="18" charset="0"/>
              </a:rPr>
              <a:t>2</a:t>
            </a:r>
            <a:r>
              <a:rPr lang="es-MX" sz="4000" dirty="0">
                <a:latin typeface="Sylfaen" pitchFamily="18" charset="0"/>
              </a:rPr>
              <a:t>), </a:t>
            </a:r>
            <a:r>
              <a:rPr lang="es-MX" sz="4000" dirty="0"/>
              <a:t>en particular, varianza es siempre la misma</a:t>
            </a:r>
            <a:endParaRPr lang="es-MX" sz="4000" dirty="0">
              <a:latin typeface="Sylfae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MX" sz="4000" dirty="0"/>
              <a:t>Los errores son independientes entre sí</a:t>
            </a:r>
          </a:p>
          <a:p>
            <a:pPr lvl="1">
              <a:lnSpc>
                <a:spcPct val="90000"/>
              </a:lnSpc>
            </a:pPr>
            <a:r>
              <a:rPr lang="es-MX" sz="4000" dirty="0"/>
              <a:t>Los errores son independientes del valor de las </a:t>
            </a:r>
            <a:r>
              <a:rPr lang="es-MX" sz="4000" dirty="0" err="1"/>
              <a:t>X</a:t>
            </a:r>
            <a:r>
              <a:rPr lang="es-MX" sz="4000" baseline="-25000" dirty="0" err="1"/>
              <a:t>j</a:t>
            </a:r>
            <a:endParaRPr lang="el-GR" sz="4000" baseline="-25000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B855-CD22-446B-8578-D4A7A8A39069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8599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900"/>
              <a:t>Supuestos básicos del modelo de regresión lineal múltiple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3600" dirty="0"/>
              <a:t>El que los errores </a:t>
            </a:r>
            <a:r>
              <a:rPr lang="es-ES" sz="3600" dirty="0">
                <a:sym typeface="Symbol" pitchFamily="18" charset="2"/>
              </a:rPr>
              <a:t> se distribuyan N(0,</a:t>
            </a:r>
            <a:r>
              <a:rPr lang="es-ES" sz="3600" baseline="30000" dirty="0">
                <a:sym typeface="Symbol" pitchFamily="18" charset="2"/>
              </a:rPr>
              <a:t>2</a:t>
            </a:r>
            <a:r>
              <a:rPr lang="es-ES" sz="3600" dirty="0">
                <a:sym typeface="Symbol" pitchFamily="18" charset="2"/>
              </a:rPr>
              <a:t>) tiene como consecuencia que la variable Y, en cada combinación de valores de las X se distribuya </a:t>
            </a:r>
            <a:r>
              <a:rPr lang="es-MX" sz="36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s-MX" sz="3600" dirty="0">
                <a:sym typeface="Symbol" pitchFamily="18" charset="2"/>
              </a:rPr>
              <a:t>(X,</a:t>
            </a:r>
            <a:r>
              <a:rPr lang="es-MX" sz="3600" baseline="30000" dirty="0">
                <a:sym typeface="Symbol" pitchFamily="18" charset="2"/>
              </a:rPr>
              <a:t>2</a:t>
            </a:r>
            <a:r>
              <a:rPr lang="es-MX" sz="3600" dirty="0">
                <a:sym typeface="Symbol" pitchFamily="18" charset="2"/>
              </a:rPr>
              <a:t>)</a:t>
            </a:r>
            <a:endParaRPr lang="es-ES" sz="36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s-ES" sz="3600" dirty="0">
                <a:sym typeface="Symbol" pitchFamily="18" charset="2"/>
              </a:rPr>
              <a:t>Esto es importante, porque para que tenga sentido la aplicación de un modelo de regresión lineal múltiple, se requiere que la variable Y sea </a:t>
            </a:r>
            <a:r>
              <a:rPr lang="es-ES" sz="3600" i="1" dirty="0">
                <a:sym typeface="Symbol" pitchFamily="18" charset="2"/>
              </a:rPr>
              <a:t>Normal</a:t>
            </a:r>
            <a:r>
              <a:rPr lang="es-ES" sz="3600" dirty="0">
                <a:sym typeface="Symbol" pitchFamily="18" charset="2"/>
              </a:rPr>
              <a:t>, o al menos continua y simétrica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65B-FC5A-4477-AE49-65CA3F7A7127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4831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900"/>
              <a:t>Supuestos básicos del modelo de regresión lineal múltiple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4000" dirty="0">
                <a:sym typeface="Symbol" pitchFamily="18" charset="2"/>
              </a:rPr>
              <a:t>Si Y no es continua se requiere:</a:t>
            </a:r>
          </a:p>
          <a:p>
            <a:pPr lvl="1"/>
            <a:r>
              <a:rPr lang="es-ES" sz="4000" dirty="0">
                <a:sym typeface="Symbol" pitchFamily="18" charset="2"/>
              </a:rPr>
              <a:t>Hacer una transformación a los datos que nos permita considerar que la variable transformada sí es normal</a:t>
            </a:r>
          </a:p>
          <a:p>
            <a:pPr lvl="2"/>
            <a:r>
              <a:rPr lang="es-ES" sz="3800" dirty="0">
                <a:sym typeface="Symbol" pitchFamily="18" charset="2"/>
              </a:rPr>
              <a:t>La metodología más utilizada es la de Transformaciones de Box y Cox</a:t>
            </a:r>
          </a:p>
          <a:p>
            <a:pPr lvl="1"/>
            <a:r>
              <a:rPr lang="es-ES" sz="4000" dirty="0">
                <a:sym typeface="Symbol" pitchFamily="18" charset="2"/>
              </a:rPr>
              <a:t>Utilizar otros modelos de regresión que no son lineales (por ejemplo, logística), los cuales no veremos por el momento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4297-E7EC-4971-AFAD-D89D466FBB8B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4090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RLM</a:t>
            </a:r>
          </a:p>
        </p:txBody>
      </p:sp>
      <p:graphicFrame>
        <p:nvGraphicFramePr>
          <p:cNvPr id="201797" name="Group 69"/>
          <p:cNvGraphicFramePr>
            <a:graphicFrameLocks noGrp="1"/>
          </p:cNvGraphicFramePr>
          <p:nvPr>
            <p:ph sz="half" idx="1"/>
          </p:nvPr>
        </p:nvGraphicFramePr>
        <p:xfrm>
          <a:off x="1981201" y="1920875"/>
          <a:ext cx="4038597" cy="4184652"/>
        </p:xfrm>
        <a:graphic>
          <a:graphicData uri="http://schemas.openxmlformats.org/drawingml/2006/table">
            <a:tbl>
              <a:tblPr/>
              <a:tblGrid>
                <a:gridCol w="134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X1: Carbono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X2: Temperatura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Y: Producción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5707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5940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3015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2673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8.17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5804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13.8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6700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15.34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5310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26.66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7642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7500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7904" marR="97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7545</a:t>
                      </a:r>
                    </a:p>
                  </a:txBody>
                  <a:tcPr marL="97904" marR="97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173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300" dirty="0"/>
              <a:t>Se realizó un experimento secuencial para optimizar la producción de un colorante natural</a:t>
            </a:r>
          </a:p>
          <a:p>
            <a:r>
              <a:rPr lang="es-ES" sz="2300" dirty="0"/>
              <a:t>Se midieron los valores de producción (Y) para distintas combinaciones de concentración de carbono (X</a:t>
            </a:r>
            <a:r>
              <a:rPr lang="es-ES" sz="2300" baseline="-25000" dirty="0"/>
              <a:t>1</a:t>
            </a:r>
            <a:r>
              <a:rPr lang="es-ES" sz="2300" dirty="0"/>
              <a:t>) y temperatura (X</a:t>
            </a:r>
            <a:r>
              <a:rPr lang="es-ES" sz="2300" baseline="-25000" dirty="0"/>
              <a:t>2</a:t>
            </a:r>
            <a:r>
              <a:rPr lang="es-ES" sz="2300" dirty="0"/>
              <a:t>)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1F1-A36F-4286-BCCF-3B96BDA6DD61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811-49EB-410B-A055-D05DFA199727}" type="slidenum">
              <a:rPr lang="es-ES" altLang="en-US" smtClean="0"/>
              <a:pPr/>
              <a:t>17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692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F36299-AB34-4381-8268-0EBF2EF5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02A590-F9D8-4E57-B069-92109B64F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98460"/>
            <a:ext cx="8457055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93FC163-4D61-461B-9A85-F5877F69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6" y="2559327"/>
            <a:ext cx="7778913" cy="1739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>
                <a:solidFill>
                  <a:schemeClr val="bg2"/>
                </a:solidFill>
              </a:rPr>
              <a:t>Validación de los supuestos del modelo de regresión lineal múltiple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94FF50A-8CD8-4FA7-80EB-44ED0C31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8789" y="2559327"/>
            <a:ext cx="3094526" cy="1739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6513-37AD-4D15-9914-AB18C981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5047" y="2398459"/>
            <a:ext cx="316952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256A00-9C10-4792-AF70-1760A742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3000894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BAD4017-74B3-454A-A2AF-30A4A0355EED}" type="datetime1">
              <a:rPr lang="es-MX" altLang="en-US" smtClean="0"/>
              <a:t>11/11/2021</a:t>
            </a:fld>
            <a:endParaRPr lang="en-US" alt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E11DF7-B1C1-499A-8757-7C6A295C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altLang="en-US"/>
              <a:t>Intro Regresión Lineal Múltiple; Pruebas ANVA y T</a:t>
            </a:r>
            <a:endParaRPr lang="en-US" alt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9071F-47B5-45A7-9443-866F38A5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 vert="horz" lIns="4572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339811-49EB-410B-A055-D05DFA199727}" type="slidenum">
              <a:rPr lang="en-US" altLang="en-US" b="0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altLang="en-US" b="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73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/>
              <a:t>Verificación de la validez del modelo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200"/>
              <a:t>La relación entre X y Y existe y es lineal: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Gráfico de dispersión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Coeficiente de correlación lineal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Coeficiente de determinación</a:t>
            </a:r>
          </a:p>
          <a:p>
            <a:pPr>
              <a:lnSpc>
                <a:spcPct val="90000"/>
              </a:lnSpc>
            </a:pPr>
            <a:r>
              <a:rPr lang="es-MX" sz="2200"/>
              <a:t>Los errores se distribuyen normal, con media cero, con la misma varianza: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Normalidad: Gráfico de probabilidad normal, Histograma de residuos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Media cero: Gráfico de residuos contra la variable independiente o contra los valores predichos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Varianzas iguales: Ídem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03F9-EDCB-4AF0-AD91-0E58B1439C26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19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0118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Modelo de regresión lineal múltiple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3600" dirty="0"/>
              <a:t>Si se cuenta con más de una variable explicativa, entonces tenemos un modelo de regresión múltiple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Si además la relación entre la respuesta y cada variable explicativa es lineal, estamos trabajando con un modelo de regresión lineal múltiple (RLM)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Cuando tenemos una sola variable explicativa, la representación del modelo es una línea recta.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0A0-5EF1-4B26-9FD7-CE63E2E850B4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274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6F36299-AB34-4381-8268-0EBF2EF5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2A590-F9D8-4E57-B069-92109B64F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98460"/>
            <a:ext cx="8457055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F27A79E-8EBC-4206-A831-A65F68F2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6" y="2559327"/>
            <a:ext cx="7778913" cy="17393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dirty="0" err="1">
                <a:solidFill>
                  <a:schemeClr val="bg2"/>
                </a:solidFill>
              </a:rPr>
              <a:t>Interpretación</a:t>
            </a:r>
            <a:r>
              <a:rPr lang="en-US" sz="3600" dirty="0">
                <a:solidFill>
                  <a:schemeClr val="bg2"/>
                </a:solidFill>
              </a:rPr>
              <a:t> de los </a:t>
            </a:r>
            <a:r>
              <a:rPr lang="en-US" sz="3600" dirty="0" err="1">
                <a:solidFill>
                  <a:schemeClr val="bg2"/>
                </a:solidFill>
              </a:rPr>
              <a:t>coeficientes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en</a:t>
            </a:r>
            <a:r>
              <a:rPr lang="en-US" sz="3600" dirty="0">
                <a:solidFill>
                  <a:schemeClr val="bg2"/>
                </a:solidFill>
              </a:rPr>
              <a:t> un </a:t>
            </a:r>
            <a:r>
              <a:rPr lang="en-US" sz="3600" dirty="0" err="1">
                <a:solidFill>
                  <a:schemeClr val="bg2"/>
                </a:solidFill>
              </a:rPr>
              <a:t>modelo</a:t>
            </a:r>
            <a:r>
              <a:rPr lang="en-US" sz="3600" dirty="0">
                <a:solidFill>
                  <a:schemeClr val="bg2"/>
                </a:solidFill>
              </a:rPr>
              <a:t> de </a:t>
            </a:r>
            <a:r>
              <a:rPr lang="en-US" sz="3600" dirty="0" err="1">
                <a:solidFill>
                  <a:schemeClr val="bg2"/>
                </a:solidFill>
              </a:rPr>
              <a:t>regresión</a:t>
            </a:r>
            <a:r>
              <a:rPr lang="en-US" sz="3600" dirty="0">
                <a:solidFill>
                  <a:schemeClr val="bg2"/>
                </a:solidFill>
              </a:rPr>
              <a:t> lineal MÚLTIPLE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ED86EC5-0F2B-4F6A-842F-84EE33EC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8789" y="2559327"/>
            <a:ext cx="3094526" cy="1739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96513-37AD-4D15-9914-AB18C981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5047" y="2398459"/>
            <a:ext cx="316952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78AC1-904B-411E-BD81-95A5B1D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3000894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CC8B72-325B-4E44-BC56-854B6F9EFA7F}" type="datetime1">
              <a:rPr lang="es-MX" altLang="en-US" smtClean="0"/>
              <a:t>11/11/2021</a:t>
            </a:fld>
            <a:endParaRPr lang="en-US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48E93-3F96-405C-95F7-3F02E34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altLang="en-US"/>
              <a:t>Intro Regresión Lineal Múltiple; Pruebas ANVA y T</a:t>
            </a:r>
            <a:endParaRPr lang="en-US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3FB8C-A18C-483F-BFB1-AE55179B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 vert="horz" lIns="4572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25E314-DEBD-48D5-AE85-6E4EB2F04FFE}" type="slidenum">
              <a:rPr lang="en-US" altLang="en-US" b="0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altLang="en-US" b="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57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Modelo general de regresión lineal múltiple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Recordemos que el modelo de regresión lineal múltiple (RLM) es</a:t>
            </a:r>
          </a:p>
          <a:p>
            <a:endParaRPr lang="es-ES" sz="2800" dirty="0"/>
          </a:p>
          <a:p>
            <a:r>
              <a:rPr lang="es-ES" sz="2800" dirty="0"/>
              <a:t>Estimamos dicho modelo a través de</a:t>
            </a:r>
          </a:p>
          <a:p>
            <a:endParaRPr lang="es-ES" sz="2800" dirty="0"/>
          </a:p>
          <a:p>
            <a:r>
              <a:rPr lang="es-ES" sz="2800" dirty="0"/>
              <a:t>Al obtener las estimaciones de mínimos cuadrados de los coeficientes del modelo</a:t>
            </a:r>
            <a:br>
              <a:rPr lang="es-ES" sz="2800" dirty="0"/>
            </a:br>
            <a:r>
              <a:rPr lang="es-ES" sz="2800" dirty="0"/>
              <a:t>(                      ) es necesario interpretar su significado en el contexto del problema particular</a:t>
            </a:r>
            <a:endParaRPr lang="es-ES" sz="2800" dirty="0">
              <a:sym typeface="Symbol" pitchFamily="18" charset="2"/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9D68-2931-4665-BB76-EA983143DBBE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21</a:t>
            </a:fld>
            <a:endParaRPr lang="es-ES" altLang="en-US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81869"/>
              </p:ext>
            </p:extLst>
          </p:nvPr>
        </p:nvGraphicFramePr>
        <p:xfrm>
          <a:off x="3871912" y="2492896"/>
          <a:ext cx="4448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2" y="2492896"/>
                        <a:ext cx="4448175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11887"/>
              </p:ext>
            </p:extLst>
          </p:nvPr>
        </p:nvGraphicFramePr>
        <p:xfrm>
          <a:off x="4106861" y="3569221"/>
          <a:ext cx="401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8" name="Equation" r:id="rId5" imgW="2006280" imgH="253800" progId="">
                  <p:embed/>
                </p:oleObj>
              </mc:Choice>
              <mc:Fallback>
                <p:oleObj name="Equation" r:id="rId5" imgW="2006280" imgH="253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1" y="3569221"/>
                        <a:ext cx="4013200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626793"/>
              </p:ext>
            </p:extLst>
          </p:nvPr>
        </p:nvGraphicFramePr>
        <p:xfrm>
          <a:off x="1631504" y="5013176"/>
          <a:ext cx="14970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9" name="Equation" r:id="rId7" imgW="749160" imgH="253800" progId="">
                  <p:embed/>
                </p:oleObj>
              </mc:Choice>
              <mc:Fallback>
                <p:oleObj name="Equation" r:id="rId7" imgW="749160" imgH="2538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013176"/>
                        <a:ext cx="1497012" cy="5064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Interpretación de los coeficientes de un modelo de regresión lineal múltiple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</a:t>
            </a:r>
            <a:r>
              <a:rPr lang="es-ES" sz="2200" baseline="-25000">
                <a:sym typeface="Symbol" pitchFamily="18" charset="2"/>
              </a:rPr>
              <a:t>0</a:t>
            </a:r>
            <a:r>
              <a:rPr lang="es-ES" sz="2200">
                <a:sym typeface="Symbol" pitchFamily="18" charset="2"/>
              </a:rPr>
              <a:t> representa el valor promedio que toma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200">
                <a:sym typeface="Symbol" pitchFamily="18" charset="2"/>
              </a:rPr>
              <a:t> cuando todas las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son iguales a cero (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= 1, 2, …,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k</a:t>
            </a:r>
            <a:r>
              <a:rPr lang="es-ES" sz="220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</a:t>
            </a:r>
            <a:r>
              <a:rPr lang="es-ES" sz="2200" baseline="-25000">
                <a:sym typeface="Symbol" pitchFamily="18" charset="2"/>
              </a:rPr>
              <a:t>1</a:t>
            </a:r>
            <a:r>
              <a:rPr lang="es-ES" sz="2200">
                <a:sym typeface="Symbol" pitchFamily="18" charset="2"/>
              </a:rPr>
              <a:t> representa la cantidad de unidades en promedio que aumenta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200">
                <a:sym typeface="Symbol" pitchFamily="18" charset="2"/>
              </a:rPr>
              <a:t> cuando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s-ES" sz="2200">
                <a:sym typeface="Symbol" pitchFamily="18" charset="2"/>
              </a:rPr>
              <a:t> aumenta en una unidad, suponiendo que todas las otras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permanecen sin cambio</a:t>
            </a:r>
          </a:p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</a:t>
            </a:r>
            <a:r>
              <a:rPr lang="es-ES" sz="2200" baseline="-25000">
                <a:sym typeface="Symbol" pitchFamily="18" charset="2"/>
              </a:rPr>
              <a:t>2</a:t>
            </a:r>
            <a:r>
              <a:rPr lang="es-ES" sz="2200">
                <a:sym typeface="Symbol" pitchFamily="18" charset="2"/>
              </a:rPr>
              <a:t> representa la cantidad de unidades en promedio que aumenta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200">
                <a:sym typeface="Symbol" pitchFamily="18" charset="2"/>
              </a:rPr>
              <a:t> cuando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s-ES" sz="2200">
                <a:sym typeface="Symbol" pitchFamily="18" charset="2"/>
              </a:rPr>
              <a:t> aumenta en una unidad, suponiendo que todas las otras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permanecen sin cambio</a:t>
            </a:r>
          </a:p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s-ES" sz="2200">
                <a:sym typeface="Symbol" pitchFamily="18" charset="2"/>
              </a:rPr>
              <a:t>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k</a:t>
            </a:r>
            <a:r>
              <a:rPr lang="es-ES" sz="2200">
                <a:sym typeface="Symbol" pitchFamily="18" charset="2"/>
              </a:rPr>
              <a:t> representa la cantidad de unidades en promedio que aumenta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200">
                <a:sym typeface="Symbol" pitchFamily="18" charset="2"/>
              </a:rPr>
              <a:t> cuando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k</a:t>
            </a:r>
            <a:r>
              <a:rPr lang="es-ES" sz="2200">
                <a:sym typeface="Symbol" pitchFamily="18" charset="2"/>
              </a:rPr>
              <a:t> aumenta en una unidad, suponiendo que todas las otras </a:t>
            </a:r>
            <a:r>
              <a:rPr lang="es-ES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2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200">
                <a:sym typeface="Symbol" pitchFamily="18" charset="2"/>
              </a:rPr>
              <a:t> permanecen sin cambio</a:t>
            </a:r>
            <a:endParaRPr lang="es-ES" sz="220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34B0-FB65-4948-992E-C1EF12032D04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22</a:t>
            </a:fld>
            <a:endParaRPr lang="es-E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Interpretación de los coeficientes de un modelo de regresión lineal múltiple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</a:t>
            </a:r>
            <a:r>
              <a:rPr lang="es-ES" sz="2400" baseline="-25000">
                <a:sym typeface="Symbol" pitchFamily="18" charset="2"/>
              </a:rPr>
              <a:t>0</a:t>
            </a:r>
            <a:r>
              <a:rPr lang="es-ES" sz="2400">
                <a:sym typeface="Symbol" pitchFamily="18" charset="2"/>
              </a:rPr>
              <a:t> representa el valor promedio que toma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>
                <a:sym typeface="Symbol" pitchFamily="18" charset="2"/>
              </a:rPr>
              <a:t> cuando todas las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>
                <a:sym typeface="Symbol" pitchFamily="18" charset="2"/>
              </a:rPr>
              <a:t> son iguales a cero (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>
                <a:sym typeface="Symbol" pitchFamily="18" charset="2"/>
              </a:rPr>
              <a:t> = 1, 2, …,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k</a:t>
            </a:r>
            <a:r>
              <a:rPr lang="es-ES" sz="240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sz="2400">
                <a:sym typeface="Symbol" pitchFamily="18" charset="2"/>
              </a:rPr>
              <a:t>Porque si hacemos todas las </a:t>
            </a:r>
            <a:r>
              <a:rPr lang="es-ES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>
                <a:sym typeface="Symbol" pitchFamily="18" charset="2"/>
              </a:rPr>
              <a:t> iguales a cero, tenemos: 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BB0A-3FF1-43ED-8A57-7592F384A617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23</a:t>
            </a:fld>
            <a:endParaRPr lang="es-ES" altLang="en-US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12888"/>
              </p:ext>
            </p:extLst>
          </p:nvPr>
        </p:nvGraphicFramePr>
        <p:xfrm>
          <a:off x="2550720" y="3429000"/>
          <a:ext cx="55753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Equation" r:id="rId3" imgW="2222280" imgH="914400" progId="">
                  <p:embed/>
                </p:oleObj>
              </mc:Choice>
              <mc:Fallback>
                <p:oleObj name="Equation" r:id="rId3" imgW="2222280" imgH="914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720" y="3429000"/>
                        <a:ext cx="5575300" cy="2292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Interpretación de los coeficientes de un modelo de regresión lineal múltiple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</a:t>
            </a:r>
            <a:r>
              <a:rPr lang="es-ES" sz="2400" baseline="-25000" dirty="0">
                <a:sym typeface="Symbol" pitchFamily="18" charset="2"/>
              </a:rPr>
              <a:t>1</a:t>
            </a:r>
            <a:r>
              <a:rPr lang="es-ES" sz="2400" dirty="0">
                <a:sym typeface="Symbol" pitchFamily="18" charset="2"/>
              </a:rPr>
              <a:t> representa la cantidad de unidades en promedio que aumenta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cuando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s-ES" sz="2400" dirty="0">
                <a:sym typeface="Symbol" pitchFamily="18" charset="2"/>
              </a:rPr>
              <a:t> aumenta en una unidad, suponiendo que todas las otras </a:t>
            </a:r>
            <a:r>
              <a:rPr lang="es-ES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 dirty="0">
                <a:sym typeface="Symbol" pitchFamily="18" charset="2"/>
              </a:rPr>
              <a:t> permanecen sin cambio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Por ejemplo: Supongamos el modelo 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Dejemos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s-ES" sz="2400" dirty="0">
                <a:sym typeface="Symbol" pitchFamily="18" charset="2"/>
              </a:rPr>
              <a:t> = 1 fijo y observemos cómo cambia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con aumentos de una unidad en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s-ES" sz="2400" dirty="0">
                <a:sym typeface="Symbol" pitchFamily="18" charset="2"/>
              </a:rPr>
              <a:t> (por el momento omitiremos )</a:t>
            </a:r>
            <a:endParaRPr lang="es-ES" sz="2400" baseline="-25000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s-ES" sz="2400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3B3-2AD1-42C9-87DE-51B7523418C1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24</a:t>
            </a:fld>
            <a:endParaRPr lang="es-ES" alt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759499"/>
              </p:ext>
            </p:extLst>
          </p:nvPr>
        </p:nvGraphicFramePr>
        <p:xfrm>
          <a:off x="6384032" y="3224212"/>
          <a:ext cx="23891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Equation" r:id="rId3" imgW="1333440" imgH="228600" progId="">
                  <p:embed/>
                </p:oleObj>
              </mc:Choice>
              <mc:Fallback>
                <p:oleObj name="Equation" r:id="rId3" imgW="133344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3224212"/>
                        <a:ext cx="2389188" cy="409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0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8018"/>
              </p:ext>
            </p:extLst>
          </p:nvPr>
        </p:nvGraphicFramePr>
        <p:xfrm>
          <a:off x="3928852" y="4455464"/>
          <a:ext cx="4033837" cy="19812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s-ES" sz="1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s-ES" sz="1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Incremento en Y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Interpretación de los coeficientes de un modelo de regresión lineal múltiple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</a:t>
            </a:r>
            <a:r>
              <a:rPr lang="es-ES" sz="2400" baseline="-25000" dirty="0">
                <a:sym typeface="Symbol" pitchFamily="18" charset="2"/>
              </a:rPr>
              <a:t>2</a:t>
            </a:r>
            <a:r>
              <a:rPr lang="es-ES" sz="2400" dirty="0">
                <a:sym typeface="Symbol" pitchFamily="18" charset="2"/>
              </a:rPr>
              <a:t> representa la cantidad de unidades en promedio que aumenta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cuando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s-ES" sz="2400" dirty="0">
                <a:sym typeface="Symbol" pitchFamily="18" charset="2"/>
              </a:rPr>
              <a:t> aumenta en una unidad, suponiendo que todas las otras </a:t>
            </a:r>
            <a:r>
              <a:rPr lang="es-ES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 dirty="0">
                <a:sym typeface="Symbol" pitchFamily="18" charset="2"/>
              </a:rPr>
              <a:t> permanecen sin cambio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Por ejemplo: Supongamos el modelo 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Dejemos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s-ES" sz="2400" dirty="0">
                <a:sym typeface="Symbol" pitchFamily="18" charset="2"/>
              </a:rPr>
              <a:t> = 2 fijo y observemos cómo cambia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con aumentos de una unidad en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s-ES" sz="2400" dirty="0">
                <a:sym typeface="Symbol" pitchFamily="18" charset="2"/>
              </a:rPr>
              <a:t> (por el momento omitiremos )</a:t>
            </a:r>
            <a:endParaRPr lang="es-ES" sz="2400" baseline="-25000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s-ES" sz="2400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3C41-0536-4EC4-90D9-8F4EFCE3183D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25</a:t>
            </a:fld>
            <a:endParaRPr lang="es-ES" altLang="en-U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469158"/>
              </p:ext>
            </p:extLst>
          </p:nvPr>
        </p:nvGraphicFramePr>
        <p:xfrm>
          <a:off x="6168008" y="3140968"/>
          <a:ext cx="23891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3" imgW="1333440" imgH="228600" progId="">
                  <p:embed/>
                </p:oleObj>
              </mc:Choice>
              <mc:Fallback>
                <p:oleObj name="Equation" r:id="rId3" imgW="133344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3140968"/>
                        <a:ext cx="2389188" cy="409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0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70363"/>
              </p:ext>
            </p:extLst>
          </p:nvPr>
        </p:nvGraphicFramePr>
        <p:xfrm>
          <a:off x="3863752" y="4409152"/>
          <a:ext cx="4033837" cy="19812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s-ES" sz="1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s-ES" sz="1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Incremento en Y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-12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Se ha estimado que el costo de la calefacción en dólares, </a:t>
            </a:r>
            <a:r>
              <a:rPr lang="es-ES" sz="3200" i="1" dirty="0">
                <a:latin typeface="Times New Roman" pitchFamily="18" charset="0"/>
              </a:rPr>
              <a:t>Y</a:t>
            </a:r>
            <a:r>
              <a:rPr lang="es-ES" sz="3200" dirty="0"/>
              <a:t>, en cierta zona depende de la temperatura promedio exterior en °F, </a:t>
            </a:r>
            <a:r>
              <a:rPr lang="es-ES" sz="3200" i="1" dirty="0">
                <a:latin typeface="Times New Roman" pitchFamily="18" charset="0"/>
              </a:rPr>
              <a:t>X</a:t>
            </a:r>
            <a:r>
              <a:rPr lang="es-ES" sz="3200" baseline="-25000" dirty="0">
                <a:latin typeface="Times New Roman" pitchFamily="18" charset="0"/>
              </a:rPr>
              <a:t>1</a:t>
            </a:r>
            <a:r>
              <a:rPr lang="es-ES" sz="3200" dirty="0"/>
              <a:t>, el espesor del aislante térmico colocado en el desván en pulgadas, </a:t>
            </a:r>
            <a:r>
              <a:rPr lang="es-ES" sz="3200" i="1" dirty="0">
                <a:latin typeface="Times New Roman" pitchFamily="18" charset="0"/>
              </a:rPr>
              <a:t>X</a:t>
            </a:r>
            <a:r>
              <a:rPr lang="es-ES" sz="3200" baseline="-25000" dirty="0">
                <a:latin typeface="Times New Roman" pitchFamily="18" charset="0"/>
              </a:rPr>
              <a:t>2</a:t>
            </a:r>
            <a:r>
              <a:rPr lang="es-ES" sz="3200" dirty="0"/>
              <a:t>, y la edad del calefactor en años, </a:t>
            </a:r>
            <a:r>
              <a:rPr lang="es-ES" sz="3200" i="1" dirty="0">
                <a:latin typeface="Times New Roman" pitchFamily="18" charset="0"/>
              </a:rPr>
              <a:t>X</a:t>
            </a:r>
            <a:r>
              <a:rPr lang="es-ES" sz="3200" baseline="-25000" dirty="0">
                <a:latin typeface="Times New Roman" pitchFamily="18" charset="0"/>
              </a:rPr>
              <a:t>3</a:t>
            </a:r>
            <a:r>
              <a:rPr lang="es-ES" sz="3200" dirty="0"/>
              <a:t>, y está dado por el modelo </a:t>
            </a:r>
          </a:p>
          <a:p>
            <a:pPr>
              <a:lnSpc>
                <a:spcPct val="90000"/>
              </a:lnSpc>
            </a:pPr>
            <a:endParaRPr lang="es-ES" sz="3200" dirty="0"/>
          </a:p>
          <a:p>
            <a:pPr>
              <a:lnSpc>
                <a:spcPct val="90000"/>
              </a:lnSpc>
            </a:pPr>
            <a:r>
              <a:rPr lang="es-ES" sz="3200" dirty="0"/>
              <a:t>Interprete los coeficientes de este modelo de RLM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4C9-C59E-47B6-9997-569D5FA10BE7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26</a:t>
            </a:fld>
            <a:endParaRPr lang="es-ES" alt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927409"/>
              </p:ext>
            </p:extLst>
          </p:nvPr>
        </p:nvGraphicFramePr>
        <p:xfrm>
          <a:off x="3071664" y="4365104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4365104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dirty="0"/>
          </a:p>
          <a:p>
            <a:r>
              <a:rPr lang="es-ES" sz="2800" dirty="0"/>
              <a:t>Interpretemos </a:t>
            </a:r>
            <a:r>
              <a:rPr lang="es-ES" sz="2800" dirty="0">
                <a:sym typeface="Symbol" pitchFamily="18" charset="2"/>
              </a:rPr>
              <a:t></a:t>
            </a:r>
            <a:r>
              <a:rPr lang="es-ES" sz="2800" baseline="-25000" dirty="0">
                <a:sym typeface="Symbol" pitchFamily="18" charset="2"/>
              </a:rPr>
              <a:t>0</a:t>
            </a:r>
            <a:r>
              <a:rPr lang="es-ES" sz="2800" dirty="0">
                <a:sym typeface="Symbol" pitchFamily="18" charset="2"/>
              </a:rPr>
              <a:t>:</a:t>
            </a:r>
            <a:endParaRPr lang="es-ES" sz="2800" dirty="0"/>
          </a:p>
          <a:p>
            <a:r>
              <a:rPr lang="es-ES" sz="2800" dirty="0"/>
              <a:t>El valor promedio de </a:t>
            </a:r>
            <a:r>
              <a:rPr lang="es-ES" sz="2800" i="1" dirty="0">
                <a:latin typeface="Times New Roman" pitchFamily="18" charset="0"/>
              </a:rPr>
              <a:t>Y</a:t>
            </a:r>
            <a:r>
              <a:rPr lang="es-ES" sz="2800" dirty="0"/>
              <a:t> es igual a </a:t>
            </a:r>
            <a:r>
              <a:rPr lang="es-ES" sz="2800" dirty="0">
                <a:sym typeface="Symbol" pitchFamily="18" charset="2"/>
              </a:rPr>
              <a:t></a:t>
            </a:r>
            <a:r>
              <a:rPr lang="es-ES" sz="2800" baseline="-25000" dirty="0">
                <a:sym typeface="Symbol" pitchFamily="18" charset="2"/>
              </a:rPr>
              <a:t>0</a:t>
            </a:r>
            <a:r>
              <a:rPr lang="es-ES" sz="2800" dirty="0">
                <a:sym typeface="Symbol" pitchFamily="18" charset="2"/>
              </a:rPr>
              <a:t> si todas las 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800" dirty="0">
                <a:sym typeface="Symbol" pitchFamily="18" charset="2"/>
              </a:rPr>
              <a:t> son iguales a cero, significa que:</a:t>
            </a:r>
          </a:p>
          <a:p>
            <a:pPr lvl="1"/>
            <a:r>
              <a:rPr lang="es-ES" sz="2800" dirty="0"/>
              <a:t>El costo de la calefacción es de $427 si</a:t>
            </a:r>
          </a:p>
          <a:p>
            <a:pPr lvl="1"/>
            <a:r>
              <a:rPr lang="es-ES" sz="2800" dirty="0"/>
              <a:t>la temperatura exterior es de 0°F (</a:t>
            </a:r>
            <a:r>
              <a:rPr lang="es-ES" sz="2800" i="1" dirty="0">
                <a:latin typeface="Times New Roman" pitchFamily="18" charset="0"/>
              </a:rPr>
              <a:t>X</a:t>
            </a:r>
            <a:r>
              <a:rPr lang="es-ES" sz="2800" baseline="-25000" dirty="0"/>
              <a:t>1</a:t>
            </a:r>
            <a:r>
              <a:rPr lang="es-ES" sz="2800" dirty="0"/>
              <a:t> = 0),</a:t>
            </a:r>
          </a:p>
          <a:p>
            <a:pPr lvl="1"/>
            <a:r>
              <a:rPr lang="es-ES" sz="2800" dirty="0"/>
              <a:t>no hay aislante térmico en el desván (</a:t>
            </a:r>
            <a:r>
              <a:rPr lang="es-ES" sz="2800" i="1" dirty="0">
                <a:latin typeface="Times New Roman" pitchFamily="18" charset="0"/>
              </a:rPr>
              <a:t>X</a:t>
            </a:r>
            <a:r>
              <a:rPr lang="es-ES" sz="2800" baseline="-25000" dirty="0"/>
              <a:t>2</a:t>
            </a:r>
            <a:r>
              <a:rPr lang="es-ES" sz="2800" dirty="0"/>
              <a:t> = 0), y</a:t>
            </a:r>
          </a:p>
          <a:p>
            <a:pPr lvl="1"/>
            <a:r>
              <a:rPr lang="es-ES" sz="2800" dirty="0"/>
              <a:t>el calefactor es nuevo (</a:t>
            </a:r>
            <a:r>
              <a:rPr lang="es-ES" sz="2800" i="1" dirty="0">
                <a:latin typeface="Times New Roman" pitchFamily="18" charset="0"/>
              </a:rPr>
              <a:t>X</a:t>
            </a:r>
            <a:r>
              <a:rPr lang="es-ES" sz="2800" baseline="-25000" dirty="0"/>
              <a:t>3</a:t>
            </a:r>
            <a:r>
              <a:rPr lang="es-ES" sz="2800" dirty="0"/>
              <a:t> = 0)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CA9-158D-464B-AF0C-55C058CC1590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27</a:t>
            </a:fld>
            <a:endParaRPr lang="es-ES" alt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67042"/>
              </p:ext>
            </p:extLst>
          </p:nvPr>
        </p:nvGraphicFramePr>
        <p:xfrm>
          <a:off x="3321050" y="1772816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2816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sz="3200" dirty="0"/>
          </a:p>
          <a:p>
            <a:r>
              <a:rPr lang="es-ES" sz="3200" dirty="0"/>
              <a:t>Interpretemos </a:t>
            </a: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:</a:t>
            </a:r>
          </a:p>
          <a:p>
            <a:r>
              <a:rPr lang="es-ES" sz="3200" dirty="0">
                <a:sym typeface="Symbol" pitchFamily="18" charset="2"/>
              </a:rPr>
              <a:t>Por cada unidad que aumente </a:t>
            </a:r>
            <a:r>
              <a:rPr lang="es-ES" sz="3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, </a:t>
            </a:r>
            <a:r>
              <a:rPr lang="es-ES" sz="32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3200" dirty="0">
                <a:sym typeface="Symbol" pitchFamily="18" charset="2"/>
              </a:rPr>
              <a:t> aumentará en promedio 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 unidades, si las otras variables se mantienen constantes significa que</a:t>
            </a:r>
          </a:p>
          <a:p>
            <a:pPr lvl="1"/>
            <a:r>
              <a:rPr lang="es-ES" sz="3200" dirty="0">
                <a:sym typeface="Symbol" pitchFamily="18" charset="2"/>
              </a:rPr>
              <a:t>Si la temperatura exterior aumenta 1°F (</a:t>
            </a:r>
            <a:r>
              <a:rPr lang="es-ES" sz="3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 aumenta 1), entonces el costo de la calefacción aumentará -4.58 dólares (es decir que disminuirá $4.58) en promedio, suponiendo que las otras variables no cambian de valor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246-E20D-4338-B7B6-61537E04748C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28</a:t>
            </a:fld>
            <a:endParaRPr lang="es-ES" alt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20211"/>
              </p:ext>
            </p:extLst>
          </p:nvPr>
        </p:nvGraphicFramePr>
        <p:xfrm>
          <a:off x="3321050" y="1772816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0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2816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dirty="0"/>
          </a:p>
          <a:p>
            <a:r>
              <a:rPr lang="es-ES" sz="2800" dirty="0"/>
              <a:t>Interpretemos </a:t>
            </a:r>
            <a:r>
              <a:rPr lang="es-ES" sz="2800" dirty="0">
                <a:sym typeface="Symbol" pitchFamily="18" charset="2"/>
              </a:rPr>
              <a:t></a:t>
            </a:r>
            <a:r>
              <a:rPr lang="es-ES" sz="2800" baseline="-25000" dirty="0">
                <a:sym typeface="Symbol" pitchFamily="18" charset="2"/>
              </a:rPr>
              <a:t>2</a:t>
            </a:r>
            <a:r>
              <a:rPr lang="es-ES" sz="2800" dirty="0">
                <a:sym typeface="Symbol" pitchFamily="18" charset="2"/>
              </a:rPr>
              <a:t>:</a:t>
            </a:r>
          </a:p>
          <a:p>
            <a:r>
              <a:rPr lang="es-ES" sz="2800" dirty="0">
                <a:sym typeface="Symbol" pitchFamily="18" charset="2"/>
              </a:rPr>
              <a:t>Por cada unidad que aumente 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800" baseline="-25000" dirty="0">
                <a:sym typeface="Symbol" pitchFamily="18" charset="2"/>
              </a:rPr>
              <a:t>2</a:t>
            </a:r>
            <a:r>
              <a:rPr lang="es-ES" sz="2800" dirty="0">
                <a:sym typeface="Symbol" pitchFamily="18" charset="2"/>
              </a:rPr>
              <a:t>, 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800" dirty="0">
                <a:sym typeface="Symbol" pitchFamily="18" charset="2"/>
              </a:rPr>
              <a:t> aumentará en promedio </a:t>
            </a:r>
            <a:r>
              <a:rPr lang="es-ES" sz="2800" baseline="-25000" dirty="0">
                <a:sym typeface="Symbol" pitchFamily="18" charset="2"/>
              </a:rPr>
              <a:t>2</a:t>
            </a:r>
            <a:r>
              <a:rPr lang="es-ES" sz="2800" dirty="0">
                <a:sym typeface="Symbol" pitchFamily="18" charset="2"/>
              </a:rPr>
              <a:t> unidades, si las otras variables se mantienen sin cambio, significa que</a:t>
            </a:r>
          </a:p>
          <a:p>
            <a:pPr lvl="1"/>
            <a:r>
              <a:rPr lang="es-ES" sz="2800" dirty="0">
                <a:sym typeface="Symbol" pitchFamily="18" charset="2"/>
              </a:rPr>
              <a:t>Si se aumenta 1 pulgada al aislante del desván (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800" baseline="-25000" dirty="0">
                <a:sym typeface="Symbol" pitchFamily="18" charset="2"/>
              </a:rPr>
              <a:t>2</a:t>
            </a:r>
            <a:r>
              <a:rPr lang="es-ES" sz="2800" dirty="0">
                <a:sym typeface="Symbol" pitchFamily="18" charset="2"/>
              </a:rPr>
              <a:t> aumenta 1), entonces el costo de la calefacción aumentará -14.8 dólares (es decir que disminuirá $14.8) en promedio, siempre y cuando las otras variables se mantengan constantes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93A-9495-4236-9C35-BFCE8E3D817C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29</a:t>
            </a:fld>
            <a:endParaRPr lang="es-ES" altLang="en-US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316249"/>
              </p:ext>
            </p:extLst>
          </p:nvPr>
        </p:nvGraphicFramePr>
        <p:xfrm>
          <a:off x="3321050" y="1772816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2816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Modelo de regresión lineal múltiple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 sz="3600" dirty="0"/>
              <a:t>Teniendo dos variables explicativas, la representación geométrica de un modelo de regresión lineal es un plano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Con tres o más variables independientes, el modelo ya no es representable gráficamente, pero sí de manera abstracta. En este caso decimos que es un </a:t>
            </a:r>
            <a:r>
              <a:rPr lang="es-ES" sz="3600" dirty="0" err="1"/>
              <a:t>hiperplano</a:t>
            </a:r>
            <a:endParaRPr lang="es-ES" sz="3600" dirty="0"/>
          </a:p>
          <a:p>
            <a:pPr>
              <a:lnSpc>
                <a:spcPct val="90000"/>
              </a:lnSpc>
            </a:pPr>
            <a:r>
              <a:rPr lang="es-ES" sz="3600" dirty="0"/>
              <a:t>Desde luego, también pueden existir situaciones en las que la relación entre las variables no es lineal sino, por ejemplo, cuadrática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CEBE-7EBC-4AFF-987C-35E5D3D7B17F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2095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s-ES" sz="3200" dirty="0"/>
          </a:p>
          <a:p>
            <a:pPr>
              <a:lnSpc>
                <a:spcPct val="90000"/>
              </a:lnSpc>
            </a:pPr>
            <a:r>
              <a:rPr lang="es-ES" sz="3200" dirty="0"/>
              <a:t>Interpretemos </a:t>
            </a: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3</a:t>
            </a:r>
            <a:r>
              <a:rPr lang="es-ES" sz="3200" dirty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Por cada unidad que aumente </a:t>
            </a:r>
            <a:r>
              <a:rPr lang="es-ES" sz="3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3200" baseline="-25000" dirty="0">
                <a:sym typeface="Symbol" pitchFamily="18" charset="2"/>
              </a:rPr>
              <a:t>3</a:t>
            </a:r>
            <a:r>
              <a:rPr lang="es-ES" sz="3200" dirty="0">
                <a:sym typeface="Symbol" pitchFamily="18" charset="2"/>
              </a:rPr>
              <a:t>, </a:t>
            </a:r>
            <a:r>
              <a:rPr lang="es-ES" sz="32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3200" dirty="0">
                <a:sym typeface="Symbol" pitchFamily="18" charset="2"/>
              </a:rPr>
              <a:t> aumentará en promedio </a:t>
            </a:r>
            <a:r>
              <a:rPr lang="es-ES" sz="3200" baseline="-25000" dirty="0">
                <a:sym typeface="Symbol" pitchFamily="18" charset="2"/>
              </a:rPr>
              <a:t>3</a:t>
            </a:r>
            <a:r>
              <a:rPr lang="es-ES" sz="3200" dirty="0">
                <a:sym typeface="Symbol" pitchFamily="18" charset="2"/>
              </a:rPr>
              <a:t> unidades, suponiendo que las otras variables se mantienen constantes, significa que</a:t>
            </a:r>
          </a:p>
          <a:p>
            <a:pPr lvl="1"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Si se tiene un calefactor que es un año más viejo (</a:t>
            </a:r>
            <a:r>
              <a:rPr lang="es-ES" sz="40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3200" baseline="-25000" dirty="0">
                <a:sym typeface="Symbol" pitchFamily="18" charset="2"/>
              </a:rPr>
              <a:t>3</a:t>
            </a:r>
            <a:r>
              <a:rPr lang="es-ES" sz="3200" dirty="0">
                <a:sym typeface="Symbol" pitchFamily="18" charset="2"/>
              </a:rPr>
              <a:t> aumenta 1), entonces el costo de la calefacción aumentará $6.10 en promedio, si las otras variables no cambian de valor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5F23-9252-4B0E-BAF3-62475B8105A9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30</a:t>
            </a:fld>
            <a:endParaRPr lang="es-ES" altLang="en-US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98900"/>
              </p:ext>
            </p:extLst>
          </p:nvPr>
        </p:nvGraphicFramePr>
        <p:xfrm>
          <a:off x="3321050" y="1772816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2816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6F36299-AB34-4381-8268-0EBF2EF5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2A590-F9D8-4E57-B069-92109B64F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98460"/>
            <a:ext cx="8457055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6637581-FCA4-4AEC-BD1B-4CC9347A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6" y="2559327"/>
            <a:ext cx="7778913" cy="1739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 err="1">
                <a:solidFill>
                  <a:schemeClr val="bg2"/>
                </a:solidFill>
              </a:rPr>
              <a:t>Análisis</a:t>
            </a:r>
            <a:r>
              <a:rPr lang="en-US" sz="4200" dirty="0">
                <a:solidFill>
                  <a:schemeClr val="bg2"/>
                </a:solidFill>
              </a:rPr>
              <a:t> de </a:t>
            </a:r>
            <a:r>
              <a:rPr lang="en-US" sz="4200" dirty="0" err="1">
                <a:solidFill>
                  <a:schemeClr val="bg2"/>
                </a:solidFill>
              </a:rPr>
              <a:t>varianza</a:t>
            </a:r>
            <a:r>
              <a:rPr lang="en-US" sz="4200" dirty="0">
                <a:solidFill>
                  <a:schemeClr val="bg2"/>
                </a:solidFill>
              </a:rPr>
              <a:t> </a:t>
            </a:r>
            <a:r>
              <a:rPr lang="en-US" sz="4200" dirty="0" err="1">
                <a:solidFill>
                  <a:schemeClr val="bg2"/>
                </a:solidFill>
              </a:rPr>
              <a:t>en</a:t>
            </a:r>
            <a:r>
              <a:rPr lang="en-US" sz="4200" dirty="0">
                <a:solidFill>
                  <a:schemeClr val="bg2"/>
                </a:solidFill>
              </a:rPr>
              <a:t> </a:t>
            </a:r>
            <a:r>
              <a:rPr lang="en-US" sz="4200" dirty="0" err="1">
                <a:solidFill>
                  <a:schemeClr val="bg2"/>
                </a:solidFill>
              </a:rPr>
              <a:t>el</a:t>
            </a:r>
            <a:r>
              <a:rPr lang="en-US" sz="4200" dirty="0">
                <a:solidFill>
                  <a:schemeClr val="bg2"/>
                </a:solidFill>
              </a:rPr>
              <a:t> </a:t>
            </a:r>
            <a:r>
              <a:rPr lang="en-US" sz="4200" dirty="0" err="1">
                <a:solidFill>
                  <a:schemeClr val="bg2"/>
                </a:solidFill>
              </a:rPr>
              <a:t>modelo</a:t>
            </a:r>
            <a:r>
              <a:rPr lang="en-US" sz="4200" dirty="0">
                <a:solidFill>
                  <a:schemeClr val="bg2"/>
                </a:solidFill>
              </a:rPr>
              <a:t> de </a:t>
            </a:r>
            <a:r>
              <a:rPr lang="en-US" sz="4200" dirty="0" err="1">
                <a:solidFill>
                  <a:schemeClr val="bg2"/>
                </a:solidFill>
              </a:rPr>
              <a:t>regresión</a:t>
            </a:r>
            <a:r>
              <a:rPr lang="en-US" sz="4200" dirty="0">
                <a:solidFill>
                  <a:schemeClr val="bg2"/>
                </a:solidFill>
              </a:rPr>
              <a:t> </a:t>
            </a:r>
            <a:r>
              <a:rPr lang="en-US" sz="4200" dirty="0" err="1">
                <a:solidFill>
                  <a:schemeClr val="bg2"/>
                </a:solidFill>
              </a:rPr>
              <a:t>múltiple</a:t>
            </a:r>
            <a:endParaRPr lang="en-US" sz="4200" dirty="0">
              <a:solidFill>
                <a:schemeClr val="bg2"/>
              </a:solidFill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2936F09-4B0A-4119-AFA4-BFCB420D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8789" y="2559327"/>
            <a:ext cx="3094526" cy="1739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96513-37AD-4D15-9914-AB18C981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5047" y="2398459"/>
            <a:ext cx="316952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FF3AB-9B81-4CBA-A132-97E95A9E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3000894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240C60-DA9C-4576-AAE0-AE297E3EE1A8}" type="datetime1">
              <a:rPr lang="es-MX" altLang="en-US" smtClean="0"/>
              <a:t>11/11/2021</a:t>
            </a:fld>
            <a:endParaRPr lang="en-US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8D91D-B444-4BE0-993D-C7C7843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altLang="en-US"/>
              <a:t>Intro Regresión Lineal Múltiple; Pruebas ANVA y T</a:t>
            </a:r>
            <a:endParaRPr lang="en-US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C6026D-CB76-400A-8EBB-F2690C34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 vert="horz" lIns="4572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25E314-DEBD-48D5-AE85-6E4EB2F04FFE}" type="slidenum">
              <a:rPr lang="en-US" altLang="en-US" b="0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 altLang="en-US" b="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979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Análisis de varianza para un modelo de regresión lineal múltiple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El análisis de varianza para un modelo de regresión lineal múltiple nos sirve para realizar un contraste sobre la utilidad del conjunto de variables para pronosticar </a:t>
            </a:r>
            <a:r>
              <a:rPr lang="es-ES" i="1">
                <a:latin typeface="Times New Roman" pitchFamily="18" charset="0"/>
              </a:rPr>
              <a:t>Y</a:t>
            </a:r>
          </a:p>
          <a:p>
            <a:r>
              <a:rPr lang="es-ES"/>
              <a:t>Las hipótesis que se contrasta son: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185-0229-4180-830A-E32DE1EEE93A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32</a:t>
            </a:fld>
            <a:endParaRPr lang="es-ES" altLang="en-US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146425" y="4162426"/>
          <a:ext cx="58991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Equation" r:id="rId3" imgW="2361960" imgH="482400" progId="">
                  <p:embed/>
                </p:oleObj>
              </mc:Choice>
              <mc:Fallback>
                <p:oleObj name="Equation" r:id="rId3" imgW="2361960" imgH="482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4162426"/>
                        <a:ext cx="5899150" cy="1211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Análisis de varianza para un modelo de regresión lineal múltiple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En la tabla de ANVA del modelo de RLM se separa la varianza observada en los datos en dos partes:</a:t>
            </a:r>
          </a:p>
          <a:p>
            <a:pPr lvl="1"/>
            <a:r>
              <a:rPr lang="es-ES"/>
              <a:t>La varianza explicada por el modelo</a:t>
            </a:r>
          </a:p>
          <a:p>
            <a:pPr lvl="1"/>
            <a:r>
              <a:rPr lang="es-ES"/>
              <a:t>El error o variación aleatoria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57C9-84F5-48E0-845C-1BB560C45602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33</a:t>
            </a:fld>
            <a:endParaRPr lang="es-ES" altLang="en-US"/>
          </a:p>
        </p:txBody>
      </p:sp>
      <p:graphicFrame>
        <p:nvGraphicFramePr>
          <p:cNvPr id="79954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46162"/>
              </p:ext>
            </p:extLst>
          </p:nvPr>
        </p:nvGraphicFramePr>
        <p:xfrm>
          <a:off x="2711450" y="4005263"/>
          <a:ext cx="6840538" cy="1944688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Fuente de variación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Suma de cuadrados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Grados de libertad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Cuadrado medio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s-ES" sz="1600" b="1" i="0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Calc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Regresión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SCR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CMR = SCR / </a:t>
                      </a:r>
                      <a:r>
                        <a:rPr kumimoji="0" lang="es-E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s-ES" sz="1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Calc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CMR / CME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SCE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- k - 1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CME = SCE / (</a:t>
                      </a: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</a:t>
                      </a: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- 1)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SCT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- 1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Análisis de varianza para un modelo de regresión lineal múltiple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Se rechaza H</a:t>
            </a:r>
            <a:r>
              <a:rPr lang="es-ES" sz="2800" baseline="-25000" dirty="0"/>
              <a:t>0</a:t>
            </a:r>
            <a:r>
              <a:rPr lang="es-ES" sz="2800" dirty="0"/>
              <a:t> al nivel </a:t>
            </a:r>
            <a:r>
              <a:rPr lang="es-ES" sz="2800" dirty="0">
                <a:sym typeface="Symbol" pitchFamily="18" charset="2"/>
              </a:rPr>
              <a:t> establecido si </a:t>
            </a:r>
            <a:br>
              <a:rPr lang="es-ES" sz="2800" dirty="0">
                <a:sym typeface="Symbol" pitchFamily="18" charset="2"/>
              </a:rPr>
            </a:br>
            <a:r>
              <a:rPr lang="es-ES" sz="2800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s-ES" sz="2800" i="1" baseline="-25000" dirty="0" err="1">
                <a:latin typeface="Times New Roman" pitchFamily="18" charset="0"/>
                <a:sym typeface="Symbol" pitchFamily="18" charset="2"/>
              </a:rPr>
              <a:t>Calc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 &gt; </a:t>
            </a:r>
            <a:r>
              <a:rPr lang="es-ES" sz="2800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s-ES" sz="2800" i="1" baseline="-25000" dirty="0" err="1">
                <a:latin typeface="Times New Roman" pitchFamily="18" charset="0"/>
                <a:sym typeface="Symbol" pitchFamily="18" charset="2"/>
              </a:rPr>
              <a:t>Tabla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 = F</a:t>
            </a:r>
            <a:r>
              <a:rPr lang="es-ES" sz="2800" i="1" baseline="-25000" dirty="0">
                <a:latin typeface="Times New Roman" pitchFamily="18" charset="0"/>
                <a:sym typeface="Symbol" pitchFamily="18" charset="2"/>
              </a:rPr>
              <a:t>k,n-k-1,</a:t>
            </a:r>
            <a:r>
              <a:rPr lang="es-ES" sz="2800" baseline="-25000" dirty="0">
                <a:sym typeface="Symbol" pitchFamily="18" charset="2"/>
              </a:rPr>
              <a:t></a:t>
            </a:r>
          </a:p>
          <a:p>
            <a:r>
              <a:rPr lang="es-ES" sz="2800" dirty="0">
                <a:sym typeface="Symbol" pitchFamily="18" charset="2"/>
              </a:rPr>
              <a:t>Si no se rechaza 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s-ES" sz="28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s-ES" sz="2800" dirty="0">
                <a:sym typeface="Symbol" pitchFamily="18" charset="2"/>
              </a:rPr>
              <a:t>, entonces ninguna de las variables 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800" dirty="0">
                <a:sym typeface="Symbol" pitchFamily="18" charset="2"/>
              </a:rPr>
              <a:t> en el modelo es útil para pronosticar 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Y</a:t>
            </a:r>
          </a:p>
          <a:p>
            <a:r>
              <a:rPr lang="es-ES" sz="2800" dirty="0">
                <a:sym typeface="Symbol" pitchFamily="18" charset="2"/>
              </a:rPr>
              <a:t>Si se rechaza 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s-ES" sz="28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s-ES" sz="2800" dirty="0">
                <a:sym typeface="Symbol" pitchFamily="18" charset="2"/>
              </a:rPr>
              <a:t>, entonces al menos una de las variables 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800" dirty="0">
                <a:sym typeface="Symbol" pitchFamily="18" charset="2"/>
              </a:rPr>
              <a:t> en el modelo es útil para pronosticar 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800" dirty="0">
                <a:sym typeface="Symbol" pitchFamily="18" charset="2"/>
              </a:rPr>
              <a:t>, aunque este contraste no nos dice cuál</a:t>
            </a:r>
          </a:p>
          <a:p>
            <a:r>
              <a:rPr lang="es-ES" sz="2800" dirty="0">
                <a:sym typeface="Symbol" pitchFamily="18" charset="2"/>
              </a:rPr>
              <a:t>Para establecer cuáles variables son útiles en el modelo, se debe hacer un contraste adicional sobre cada coeficiente </a:t>
            </a:r>
            <a:r>
              <a:rPr lang="es-ES" sz="2800" i="1" baseline="-25000" dirty="0">
                <a:latin typeface="Times New Roman" pitchFamily="18" charset="0"/>
                <a:sym typeface="Symbol" pitchFamily="18" charset="2"/>
              </a:rPr>
              <a:t>j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B4D-DFD2-4FAB-BC25-82BE8C678E92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34</a:t>
            </a:fld>
            <a:endParaRPr lang="es-E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2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En el caso del costo de la calefacción, con base en n = 20 observaciones, se obtuvo la siguiente tabla de ANVA: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Realice el contraste de hipótesis para determinar si el modelo es adecuado para pronosticar el costo de la calefacción. Utilice </a:t>
            </a:r>
            <a:r>
              <a:rPr lang="es-ES" dirty="0">
                <a:sym typeface="Symbol" pitchFamily="18" charset="2"/>
              </a:rPr>
              <a:t> = 0.05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E57-9ECD-4CA1-8B2B-19761816122B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35</a:t>
            </a:fld>
            <a:endParaRPr lang="es-ES" altLang="en-US"/>
          </a:p>
        </p:txBody>
      </p:sp>
      <p:graphicFrame>
        <p:nvGraphicFramePr>
          <p:cNvPr id="8200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84114"/>
              </p:ext>
            </p:extLst>
          </p:nvPr>
        </p:nvGraphicFramePr>
        <p:xfrm>
          <a:off x="2782888" y="2709588"/>
          <a:ext cx="6337300" cy="2087564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Fuente de variación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Suma de cuadrados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Grados de libertad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Cuadrado medio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s-E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Calc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Regresión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171,220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57,073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21.90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41,695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2,606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112,915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2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Las hipótesis son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Observamos que</a:t>
            </a:r>
            <a:br>
              <a:rPr lang="es-ES" dirty="0"/>
            </a:br>
            <a:r>
              <a:rPr lang="es-ES" i="1" dirty="0" err="1">
                <a:latin typeface="Times New Roman" pitchFamily="18" charset="0"/>
              </a:rPr>
              <a:t>F</a:t>
            </a:r>
            <a:r>
              <a:rPr lang="es-ES" i="1" baseline="-25000" dirty="0" err="1">
                <a:latin typeface="Times New Roman" pitchFamily="18" charset="0"/>
              </a:rPr>
              <a:t>Calc</a:t>
            </a:r>
            <a:r>
              <a:rPr lang="es-ES" dirty="0"/>
              <a:t> = 21.90 &gt; 3.239  = </a:t>
            </a:r>
            <a:r>
              <a:rPr lang="es-ES" i="1" dirty="0" err="1">
                <a:latin typeface="Times New Roman" pitchFamily="18" charset="0"/>
              </a:rPr>
              <a:t>F</a:t>
            </a:r>
            <a:r>
              <a:rPr lang="es-ES" i="1" baseline="-25000" dirty="0" err="1">
                <a:latin typeface="Times New Roman" pitchFamily="18" charset="0"/>
              </a:rPr>
              <a:t>Tabla</a:t>
            </a:r>
            <a:r>
              <a:rPr lang="es-ES" dirty="0"/>
              <a:t> = </a:t>
            </a:r>
            <a:r>
              <a:rPr lang="es-ES" i="1" dirty="0">
                <a:latin typeface="Times New Roman" pitchFamily="18" charset="0"/>
              </a:rPr>
              <a:t>F</a:t>
            </a:r>
            <a:r>
              <a:rPr lang="es-ES" i="1" baseline="-25000" dirty="0">
                <a:latin typeface="Times New Roman" pitchFamily="18" charset="0"/>
              </a:rPr>
              <a:t>k,n-k-1</a:t>
            </a:r>
            <a:r>
              <a:rPr lang="es-ES" baseline="-25000" dirty="0"/>
              <a:t>,</a:t>
            </a:r>
            <a:r>
              <a:rPr lang="es-ES" baseline="-25000" dirty="0">
                <a:sym typeface="Symbol" pitchFamily="18" charset="2"/>
              </a:rPr>
              <a:t> </a:t>
            </a:r>
            <a:r>
              <a:rPr lang="es-ES" dirty="0"/>
              <a:t>= </a:t>
            </a:r>
            <a:r>
              <a:rPr lang="es-ES" i="1" dirty="0">
                <a:latin typeface="Times New Roman" pitchFamily="18" charset="0"/>
              </a:rPr>
              <a:t>F</a:t>
            </a:r>
            <a:r>
              <a:rPr lang="es-ES" baseline="-25000" dirty="0"/>
              <a:t>3,16,0.05</a:t>
            </a:r>
            <a:r>
              <a:rPr lang="es-ES" dirty="0"/>
              <a:t> </a:t>
            </a:r>
          </a:p>
          <a:p>
            <a:r>
              <a:rPr lang="es-ES" dirty="0"/>
              <a:t>Por tanto rechazamos </a:t>
            </a:r>
            <a:r>
              <a:rPr lang="es-ES" i="1" dirty="0">
                <a:latin typeface="Times New Roman" pitchFamily="18" charset="0"/>
              </a:rPr>
              <a:t>H</a:t>
            </a:r>
            <a:r>
              <a:rPr lang="es-ES" baseline="-25000" dirty="0"/>
              <a:t>0</a:t>
            </a:r>
            <a:r>
              <a:rPr lang="es-ES" dirty="0"/>
              <a:t> al nivel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= 0.05, entonces</a:t>
            </a:r>
            <a:r>
              <a:rPr lang="es-ES" dirty="0"/>
              <a:t> al menos una de las variables </a:t>
            </a:r>
            <a:r>
              <a:rPr lang="es-ES" i="1" dirty="0"/>
              <a:t>temperatura exterior, espesor del aislante, edad del calefactor </a:t>
            </a:r>
            <a:r>
              <a:rPr lang="es-ES" dirty="0"/>
              <a:t>resulta útil para pronosticar el </a:t>
            </a:r>
            <a:r>
              <a:rPr lang="es-ES" i="1" dirty="0"/>
              <a:t>costo de la calefacción</a:t>
            </a:r>
          </a:p>
          <a:p>
            <a:r>
              <a:rPr lang="es-ES" dirty="0"/>
              <a:t>También podemos realizar el contraste con el enfoque de Fisher de Valor-p</a:t>
            </a:r>
          </a:p>
          <a:p>
            <a:r>
              <a:rPr lang="es-ES" dirty="0"/>
              <a:t>El Valor-p asociado a </a:t>
            </a:r>
            <a:r>
              <a:rPr lang="es-ES" dirty="0" err="1"/>
              <a:t>F</a:t>
            </a:r>
            <a:r>
              <a:rPr lang="es-ES" baseline="-25000" dirty="0" err="1"/>
              <a:t>Calc</a:t>
            </a:r>
            <a:r>
              <a:rPr lang="es-ES" dirty="0"/>
              <a:t> = 21.90 es P(F</a:t>
            </a:r>
            <a:r>
              <a:rPr lang="es-ES" baseline="-25000" dirty="0"/>
              <a:t>3,16</a:t>
            </a:r>
            <a:r>
              <a:rPr lang="es-ES" dirty="0"/>
              <a:t> &gt; 21.90) = 0.0000</a:t>
            </a:r>
          </a:p>
          <a:p>
            <a:r>
              <a:rPr lang="es-ES" dirty="0"/>
              <a:t>Entonces Valor-p &lt;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= 0.05, por tanto se rechaza H</a:t>
            </a:r>
            <a:r>
              <a:rPr lang="es-E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baseline="-25000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A522-8A5D-4280-AF38-B44C09F72F56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36</a:t>
            </a:fld>
            <a:endParaRPr lang="es-ES" altLang="en-US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0972"/>
              </p:ext>
            </p:extLst>
          </p:nvPr>
        </p:nvGraphicFramePr>
        <p:xfrm>
          <a:off x="3431704" y="2313310"/>
          <a:ext cx="5328592" cy="109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1" name="Equation" r:id="rId4" imgW="2361960" imgH="482400" progId="">
                  <p:embed/>
                </p:oleObj>
              </mc:Choice>
              <mc:Fallback>
                <p:oleObj name="Equation" r:id="rId4" imgW="2361960" imgH="482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2313310"/>
                        <a:ext cx="5328592" cy="109411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Inferencias sobre los coeficientes del modelo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800" dirty="0"/>
              <a:t>Si el ANVA para el modelo de regresión lineal múltiple determinó que existe al menos un coeficiente distinto de cero, entonces el siguiente paso es determinar cuáles son tales coeficientes</a:t>
            </a:r>
          </a:p>
          <a:p>
            <a:r>
              <a:rPr lang="es-ES" sz="2800" dirty="0"/>
              <a:t>Esto se hace realizando un contraste de hipótesis sobre cada uno de los coeficientes </a:t>
            </a:r>
            <a:r>
              <a:rPr lang="es-ES" sz="2800" dirty="0">
                <a:sym typeface="Symbol" pitchFamily="18" charset="2"/>
              </a:rPr>
              <a:t></a:t>
            </a:r>
            <a:r>
              <a:rPr lang="es-ES" sz="2800" i="1" baseline="-25000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800" i="1" dirty="0">
                <a:latin typeface="Times New Roman" pitchFamily="18" charset="0"/>
                <a:sym typeface="Symbol" pitchFamily="18" charset="2"/>
              </a:rPr>
              <a:t>, j = 1,2,…,k</a:t>
            </a:r>
            <a:r>
              <a:rPr lang="es-ES" sz="2800" dirty="0">
                <a:sym typeface="Symbol" pitchFamily="18" charset="2"/>
              </a:rPr>
              <a:t>:</a:t>
            </a:r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Estos contrastes los haremos con base en los resultados de algún paquete estadístico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9EE-718A-4129-A9EF-D27132728D64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37</a:t>
            </a:fld>
            <a:endParaRPr lang="es-ES" altLang="en-U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35461"/>
              </p:ext>
            </p:extLst>
          </p:nvPr>
        </p:nvGraphicFramePr>
        <p:xfrm>
          <a:off x="2008181" y="4113565"/>
          <a:ext cx="13890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6" name="Equation" r:id="rId3" imgW="698400" imgH="482400" progId="">
                  <p:embed/>
                </p:oleObj>
              </mc:Choice>
              <mc:Fallback>
                <p:oleObj name="Equation" r:id="rId3" imgW="698400" imgH="482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1" y="4113565"/>
                        <a:ext cx="1389063" cy="9636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Inferencias sobre los coeficientes del modelo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paquetes estadísticos producen una tabla como la siguiente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Y el estadístico de prueba es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F5D-AA4E-4ED2-B295-40DF94D23500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38</a:t>
            </a:fld>
            <a:endParaRPr lang="es-ES" altLang="en-US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451" y="2752328"/>
            <a:ext cx="6704013" cy="1828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25079"/>
              </p:ext>
            </p:extLst>
          </p:nvPr>
        </p:nvGraphicFramePr>
        <p:xfrm>
          <a:off x="6384033" y="4725144"/>
          <a:ext cx="129381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1" name="Equation" r:id="rId4" imgW="520560" imgH="533160" progId="">
                  <p:embed/>
                </p:oleObj>
              </mc:Choice>
              <mc:Fallback>
                <p:oleObj name="Equation" r:id="rId4" imgW="520560" imgH="5331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3" y="4725144"/>
                        <a:ext cx="1293813" cy="1328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Inferencias sobre los coeficientes del modelo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Dicho estadístico se compara contra los cuantiles de la distribución </a:t>
            </a:r>
            <a:r>
              <a:rPr lang="es-ES" sz="2400" i="1" dirty="0">
                <a:latin typeface="Times New Roman" pitchFamily="18" charset="0"/>
              </a:rPr>
              <a:t>T </a:t>
            </a:r>
            <a:r>
              <a:rPr lang="es-ES" sz="2400" dirty="0"/>
              <a:t>con </a:t>
            </a:r>
            <a:r>
              <a:rPr lang="es-ES" sz="2400" i="1" dirty="0">
                <a:latin typeface="Times New Roman" pitchFamily="18" charset="0"/>
              </a:rPr>
              <a:t>n-k-1</a:t>
            </a:r>
            <a:r>
              <a:rPr lang="es-ES" sz="2400" dirty="0"/>
              <a:t> </a:t>
            </a:r>
            <a:r>
              <a:rPr lang="es-ES" sz="2400" dirty="0" err="1"/>
              <a:t>g.l</a:t>
            </a:r>
            <a:r>
              <a:rPr lang="es-E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Se rechaza </a:t>
            </a:r>
            <a:r>
              <a:rPr lang="es-ES" sz="2400" i="1" dirty="0">
                <a:latin typeface="Times New Roman" pitchFamily="18" charset="0"/>
              </a:rPr>
              <a:t>H</a:t>
            </a:r>
            <a:r>
              <a:rPr lang="es-ES" sz="2400" baseline="-25000" dirty="0"/>
              <a:t>0</a:t>
            </a:r>
            <a:r>
              <a:rPr lang="es-ES" sz="2400" dirty="0"/>
              <a:t> al nivel </a:t>
            </a:r>
            <a:r>
              <a:rPr lang="es-ES" sz="2400" dirty="0">
                <a:sym typeface="Symbol" pitchFamily="18" charset="2"/>
              </a:rPr>
              <a:t> establecido </a:t>
            </a:r>
            <a:r>
              <a:rPr lang="es-ES" sz="2400" dirty="0"/>
              <a:t>si </a:t>
            </a:r>
            <a:r>
              <a:rPr lang="es-ES" sz="2400" i="1" dirty="0" err="1">
                <a:latin typeface="Times New Roman" pitchFamily="18" charset="0"/>
              </a:rPr>
              <a:t>T</a:t>
            </a:r>
            <a:r>
              <a:rPr lang="es-ES" sz="2400" i="1" baseline="-25000" dirty="0" err="1">
                <a:latin typeface="Times New Roman" pitchFamily="18" charset="0"/>
              </a:rPr>
              <a:t>j</a:t>
            </a:r>
            <a:r>
              <a:rPr lang="es-ES" sz="2400" dirty="0"/>
              <a:t> &lt; -</a:t>
            </a:r>
            <a:r>
              <a:rPr lang="es-ES" sz="2400" i="1" dirty="0">
                <a:latin typeface="Times New Roman" pitchFamily="18" charset="0"/>
              </a:rPr>
              <a:t>T</a:t>
            </a:r>
            <a:r>
              <a:rPr lang="es-ES" sz="2400" i="1" baseline="-25000" dirty="0">
                <a:latin typeface="Times New Roman" pitchFamily="18" charset="0"/>
              </a:rPr>
              <a:t>n-k-1,</a:t>
            </a:r>
            <a:r>
              <a:rPr lang="es-ES" sz="2400" i="1" baseline="-25000" dirty="0">
                <a:latin typeface="Times New Roman" pitchFamily="18" charset="0"/>
                <a:sym typeface="Symbol" pitchFamily="18" charset="2"/>
              </a:rPr>
              <a:t>/2</a:t>
            </a:r>
            <a:r>
              <a:rPr lang="es-ES" sz="2400" dirty="0"/>
              <a:t> o si </a:t>
            </a:r>
            <a:br>
              <a:rPr lang="es-ES" sz="2400" dirty="0"/>
            </a:br>
            <a:r>
              <a:rPr lang="es-ES" sz="2400" i="1" dirty="0" err="1">
                <a:latin typeface="Times New Roman" pitchFamily="18" charset="0"/>
              </a:rPr>
              <a:t>T</a:t>
            </a:r>
            <a:r>
              <a:rPr lang="es-ES" sz="2400" i="1" baseline="-25000" dirty="0" err="1">
                <a:latin typeface="Times New Roman" pitchFamily="18" charset="0"/>
              </a:rPr>
              <a:t>j</a:t>
            </a:r>
            <a:r>
              <a:rPr lang="es-ES" sz="2400" dirty="0"/>
              <a:t> &gt; </a:t>
            </a:r>
            <a:r>
              <a:rPr lang="es-ES" sz="2400" i="1" dirty="0">
                <a:latin typeface="Times New Roman" pitchFamily="18" charset="0"/>
              </a:rPr>
              <a:t>T</a:t>
            </a:r>
            <a:r>
              <a:rPr lang="es-ES" sz="2400" i="1" baseline="-25000" dirty="0">
                <a:latin typeface="Times New Roman" pitchFamily="18" charset="0"/>
              </a:rPr>
              <a:t>n-k-1,</a:t>
            </a:r>
            <a:r>
              <a:rPr lang="es-ES" sz="2400" i="1" baseline="-25000" dirty="0">
                <a:latin typeface="Times New Roman" pitchFamily="18" charset="0"/>
                <a:sym typeface="Symbol" pitchFamily="18" charset="2"/>
              </a:rPr>
              <a:t>/2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Si se rechaza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s-ES" sz="2400" baseline="-25000" dirty="0">
                <a:sym typeface="Symbol" pitchFamily="18" charset="2"/>
              </a:rPr>
              <a:t>0</a:t>
            </a:r>
            <a:r>
              <a:rPr lang="es-ES" sz="2400" dirty="0">
                <a:sym typeface="Symbol" pitchFamily="18" charset="2"/>
              </a:rPr>
              <a:t>, entonces la variable </a:t>
            </a:r>
            <a:r>
              <a:rPr lang="es-ES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 dirty="0">
                <a:sym typeface="Symbol" pitchFamily="18" charset="2"/>
              </a:rPr>
              <a:t> es de utilidad para pronosticar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, por tanto se le mantiene en el modelo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Por el contrario, si no se rechaza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s-ES" sz="2400" baseline="-25000" dirty="0">
                <a:sym typeface="Symbol" pitchFamily="18" charset="2"/>
              </a:rPr>
              <a:t>0</a:t>
            </a:r>
            <a:r>
              <a:rPr lang="es-ES" sz="2400" dirty="0">
                <a:sym typeface="Symbol" pitchFamily="18" charset="2"/>
              </a:rPr>
              <a:t>, entonces la variable </a:t>
            </a:r>
            <a:r>
              <a:rPr lang="es-ES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2400" i="1" baseline="-25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s-ES" sz="2400" dirty="0">
                <a:sym typeface="Symbol" pitchFamily="18" charset="2"/>
              </a:rPr>
              <a:t> no es de utilidad para pronosticar 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, en consecuencia se le elimina del modelo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Una vez que se han resuelto todos los contrastes, se </a:t>
            </a:r>
            <a:r>
              <a:rPr lang="es-ES" sz="2400" b="1" dirty="0">
                <a:solidFill>
                  <a:srgbClr val="FFFF00"/>
                </a:solidFill>
                <a:sym typeface="Symbol" pitchFamily="18" charset="2"/>
              </a:rPr>
              <a:t>reajusta</a:t>
            </a:r>
            <a:r>
              <a:rPr lang="es-ES" sz="2400" dirty="0">
                <a:sym typeface="Symbol" pitchFamily="18" charset="2"/>
              </a:rPr>
              <a:t> el modelo, solamente con las variables cuyos coeficientes resultaron distintos de cero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ym typeface="Symbol" pitchFamily="18" charset="2"/>
              </a:rPr>
              <a:t>Observe que este paso implica </a:t>
            </a:r>
            <a:r>
              <a:rPr lang="es-ES" sz="2400" dirty="0">
                <a:solidFill>
                  <a:srgbClr val="FFFF00"/>
                </a:solidFill>
                <a:sym typeface="Symbol" pitchFamily="18" charset="2"/>
              </a:rPr>
              <a:t>recalcular completamente el modelo </a:t>
            </a:r>
            <a:r>
              <a:rPr lang="es-ES" sz="2400" dirty="0">
                <a:sym typeface="Symbol" pitchFamily="18" charset="2"/>
              </a:rPr>
              <a:t>utilizando solamente las variables que serán útiles para este, </a:t>
            </a:r>
            <a:r>
              <a:rPr lang="es-ES" sz="2400" dirty="0">
                <a:solidFill>
                  <a:srgbClr val="FFFF00"/>
                </a:solidFill>
                <a:sym typeface="Symbol" pitchFamily="18" charset="2"/>
              </a:rPr>
              <a:t>no se debe simplemente omitir </a:t>
            </a:r>
            <a:r>
              <a:rPr lang="es-ES" sz="2400" dirty="0">
                <a:sym typeface="Symbol" pitchFamily="18" charset="2"/>
              </a:rPr>
              <a:t>esas variables y sus coeficientes del modelo que se ajustó usando todas las variables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DD5-4322-47D2-8BCB-7D28CBDD3436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39</a:t>
            </a:fld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defTabSz="10080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100" dirty="0" err="1"/>
              <a:t>Costo</a:t>
            </a:r>
            <a:r>
              <a:rPr lang="en-GB" sz="2100" dirty="0"/>
              <a:t> = 490 - 5.15 </a:t>
            </a:r>
            <a:r>
              <a:rPr lang="en-GB" sz="2100" dirty="0" err="1"/>
              <a:t>Temperatura</a:t>
            </a:r>
            <a:r>
              <a:rPr lang="en-GB" sz="2100" dirty="0"/>
              <a:t> - 14.7 </a:t>
            </a:r>
            <a:r>
              <a:rPr lang="en-GB" sz="2100" dirty="0" err="1"/>
              <a:t>Aislante</a:t>
            </a:r>
            <a:endParaRPr lang="en-GB" sz="2100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F71C-11AA-442F-BBA6-B1E99AAAA347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8B31-EA2F-4E86-8717-C0717964B7E2}" type="slidenum">
              <a:rPr lang="es-ES" altLang="en-US" smtClean="0"/>
              <a:pPr/>
              <a:t>4</a:t>
            </a:fld>
            <a:endParaRPr lang="es-ES" altLang="en-US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432" y="1595025"/>
            <a:ext cx="9784080" cy="51929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A914B4-6B2A-4209-B0C0-A5D1861A05E5}"/>
              </a:ext>
            </a:extLst>
          </p:cNvPr>
          <p:cNvSpPr txBox="1"/>
          <p:nvPr/>
        </p:nvSpPr>
        <p:spPr>
          <a:xfrm>
            <a:off x="6888088" y="6053522"/>
            <a:ext cx="1584176" cy="369332"/>
          </a:xfrm>
          <a:prstGeom prst="rect">
            <a:avLst/>
          </a:prstGeom>
          <a:solidFill>
            <a:schemeClr val="tx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Temperatura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D62121-1B62-4419-8E0A-3C99508AFE45}"/>
              </a:ext>
            </a:extLst>
          </p:cNvPr>
          <p:cNvSpPr txBox="1"/>
          <p:nvPr/>
        </p:nvSpPr>
        <p:spPr>
          <a:xfrm>
            <a:off x="1271464" y="4190623"/>
            <a:ext cx="461665" cy="923330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Costo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67B93E-039D-486B-B091-AD51181E29D0}"/>
              </a:ext>
            </a:extLst>
          </p:cNvPr>
          <p:cNvSpPr txBox="1"/>
          <p:nvPr/>
        </p:nvSpPr>
        <p:spPr>
          <a:xfrm>
            <a:off x="2158427" y="6352709"/>
            <a:ext cx="1584176" cy="369332"/>
          </a:xfrm>
          <a:prstGeom prst="rect">
            <a:avLst/>
          </a:prstGeom>
          <a:solidFill>
            <a:schemeClr val="tx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Aislante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38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3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Considere los resultados producidos por </a:t>
            </a:r>
            <a:r>
              <a:rPr lang="es-ES" i="1" dirty="0" err="1"/>
              <a:t>Minitab</a:t>
            </a:r>
            <a:r>
              <a:rPr lang="es-ES" dirty="0"/>
              <a:t> para el modelo del ejemplo anterior: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Realice los contrastes para los coeficientes de las variables independientes y escriba el modelo final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D6AE-EFCB-4325-B8CC-B6B5FC171A9F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40</a:t>
            </a:fld>
            <a:endParaRPr lang="es-ES" altLang="en-US"/>
          </a:p>
        </p:txBody>
      </p:sp>
      <p:graphicFrame>
        <p:nvGraphicFramePr>
          <p:cNvPr id="8611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78973"/>
              </p:ext>
            </p:extLst>
          </p:nvPr>
        </p:nvGraphicFramePr>
        <p:xfrm>
          <a:off x="2867025" y="2922438"/>
          <a:ext cx="6324600" cy="2090739"/>
        </p:xfrm>
        <a:graphic>
          <a:graphicData uri="http://schemas.openxmlformats.org/drawingml/2006/table">
            <a:tbl>
              <a:tblPr/>
              <a:tblGrid>
                <a:gridCol w="11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Predictor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Coeficiente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 estándar del coeficiente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s-E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Calc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Valor-p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Constante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427.19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59.60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7.17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-4.58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0.77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-5.93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-14.83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4.75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-3.12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0.007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6.10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4.01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0.148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3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/>
              <a:t>Para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, tenemos:</a:t>
            </a: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>
                <a:sym typeface="Symbol" pitchFamily="18" charset="2"/>
              </a:rPr>
              <a:t>Las hipótesis son: </a:t>
            </a: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endParaRPr lang="es-ES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>
                <a:sym typeface="Symbol" pitchFamily="18" charset="2"/>
              </a:rPr>
              <a:t>El estadístico de prueba es: </a:t>
            </a: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endParaRPr lang="es-ES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>
                <a:sym typeface="Symbol" pitchFamily="18" charset="2"/>
              </a:rPr>
              <a:t>Como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Tabla</a:t>
            </a:r>
            <a:r>
              <a:rPr lang="es-ES">
                <a:sym typeface="Symbol" pitchFamily="18" charset="2"/>
              </a:rPr>
              <a:t> =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n-k-1,</a:t>
            </a:r>
            <a:r>
              <a:rPr lang="es-ES" baseline="-25000">
                <a:sym typeface="Symbol" pitchFamily="18" charset="2"/>
              </a:rPr>
              <a:t>/2</a:t>
            </a:r>
            <a:r>
              <a:rPr lang="es-ES">
                <a:sym typeface="Symbol" pitchFamily="18" charset="2"/>
              </a:rPr>
              <a:t> =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16,</a:t>
            </a:r>
            <a:r>
              <a:rPr lang="es-ES" baseline="-25000">
                <a:sym typeface="Symbol" pitchFamily="18" charset="2"/>
              </a:rPr>
              <a:t>0.025</a:t>
            </a:r>
            <a:r>
              <a:rPr lang="es-ES">
                <a:sym typeface="Symbol" pitchFamily="18" charset="2"/>
              </a:rPr>
              <a:t> = 2.12, entonces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Calc </a:t>
            </a:r>
            <a:r>
              <a:rPr lang="es-ES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 &lt; -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T</a:t>
            </a:r>
            <a:r>
              <a:rPr lang="es-ES" i="1" baseline="-25000">
                <a:latin typeface="Times New Roman" pitchFamily="18" charset="0"/>
                <a:sym typeface="Symbol" pitchFamily="18" charset="2"/>
              </a:rPr>
              <a:t>Tabla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,</a:t>
            </a:r>
            <a:r>
              <a:rPr lang="es-ES" i="1">
                <a:sym typeface="Symbol" pitchFamily="18" charset="2"/>
              </a:rPr>
              <a:t> y por tanto se rechaza la nipótesis nula</a:t>
            </a:r>
          </a:p>
          <a:p>
            <a:pPr>
              <a:lnSpc>
                <a:spcPct val="90000"/>
              </a:lnSpc>
              <a:tabLst>
                <a:tab pos="6811963" algn="l"/>
              </a:tabLst>
            </a:pPr>
            <a:r>
              <a:rPr lang="es-ES">
                <a:sym typeface="Symbol" pitchFamily="18" charset="2"/>
              </a:rPr>
              <a:t>Conservamos a </a:t>
            </a:r>
            <a:r>
              <a:rPr lang="es-ES" i="1">
                <a:latin typeface="Times New Roman" pitchFamily="18" charset="0"/>
                <a:sym typeface="Symbol" pitchFamily="18" charset="2"/>
              </a:rPr>
              <a:t>X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 en el modelo</a:t>
            </a:r>
            <a:endParaRPr lang="es-ES" baseline="-25000">
              <a:sym typeface="Symbol" pitchFamily="18" charset="2"/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EE2B-609A-49F4-BDBE-E516CD925F49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41</a:t>
            </a:fld>
            <a:endParaRPr lang="es-ES" altLang="en-US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688075"/>
              </p:ext>
            </p:extLst>
          </p:nvPr>
        </p:nvGraphicFramePr>
        <p:xfrm>
          <a:off x="5310411" y="2195390"/>
          <a:ext cx="13382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name="Equation" r:id="rId3" imgW="672840" imgH="457200" progId="">
                  <p:embed/>
                </p:oleObj>
              </mc:Choice>
              <mc:Fallback>
                <p:oleObj name="Equation" r:id="rId3" imgW="672840" imgH="457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411" y="2195390"/>
                        <a:ext cx="1338263" cy="912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56094"/>
              </p:ext>
            </p:extLst>
          </p:nvPr>
        </p:nvGraphicFramePr>
        <p:xfrm>
          <a:off x="6462538" y="3131494"/>
          <a:ext cx="30178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5" name="Equation" r:id="rId5" imgW="1511280" imgH="507960" progId="">
                  <p:embed/>
                </p:oleObj>
              </mc:Choice>
              <mc:Fallback>
                <p:oleObj name="Equation" r:id="rId5" imgW="1511280" imgH="5079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538" y="3131494"/>
                        <a:ext cx="3017838" cy="10175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Procediendo de manera similar, obtenemos que hay que conservar a </a:t>
            </a:r>
            <a:r>
              <a:rPr lang="es-ES" i="1" dirty="0">
                <a:latin typeface="Times New Roman" pitchFamily="18" charset="0"/>
              </a:rPr>
              <a:t>X</a:t>
            </a:r>
            <a:r>
              <a:rPr lang="es-ES" baseline="-25000" dirty="0"/>
              <a:t>2</a:t>
            </a:r>
            <a:r>
              <a:rPr lang="es-ES" dirty="0"/>
              <a:t> en el modelo, pero no así a </a:t>
            </a:r>
            <a:r>
              <a:rPr lang="es-ES" i="1" dirty="0">
                <a:latin typeface="Times New Roman" pitchFamily="18" charset="0"/>
              </a:rPr>
              <a:t>X</a:t>
            </a:r>
            <a:r>
              <a:rPr lang="es-ES" baseline="-25000" dirty="0"/>
              <a:t>3</a:t>
            </a:r>
          </a:p>
          <a:p>
            <a:r>
              <a:rPr lang="es-ES" dirty="0"/>
              <a:t>Recordemos que el modelo original con tres variables era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Pero, tras reajustarlo solamente con dos variables, el modelo final es: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5AC0-38F5-4B9E-8F4B-6BBD2F20A85F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42</a:t>
            </a:fld>
            <a:endParaRPr lang="es-ES" altLang="en-US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71574"/>
              </p:ext>
            </p:extLst>
          </p:nvPr>
        </p:nvGraphicFramePr>
        <p:xfrm>
          <a:off x="3745706" y="4899500"/>
          <a:ext cx="40909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3" name="Equation" r:id="rId3" imgW="1638000" imgH="228600" progId="">
                  <p:embed/>
                </p:oleObj>
              </mc:Choice>
              <mc:Fallback>
                <p:oleObj name="Equation" r:id="rId3" imgW="163800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706" y="4899500"/>
                        <a:ext cx="4090987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92F9BC2-87FB-4FA5-B87B-6496882CB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420049"/>
              </p:ext>
            </p:extLst>
          </p:nvPr>
        </p:nvGraphicFramePr>
        <p:xfrm>
          <a:off x="3016250" y="3274218"/>
          <a:ext cx="554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4" name="Equation" r:id="rId5" imgW="2222280" imgH="228600" progId="">
                  <p:embed/>
                </p:oleObj>
              </mc:Choice>
              <mc:Fallback>
                <p:oleObj name="Equation" r:id="rId5" imgW="2222280" imgH="228600" progId="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274218"/>
                        <a:ext cx="5549900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b="1"/>
              <a:t>Freund, Rudolf J. y Wilson, William J.</a:t>
            </a:r>
            <a:r>
              <a:rPr lang="es-ES"/>
              <a:t> </a:t>
            </a:r>
            <a:r>
              <a:rPr lang="es-ES" i="1"/>
              <a:t>Regression Analysis: Statistical modeling of a response variable</a:t>
            </a:r>
            <a:r>
              <a:rPr lang="es-ES"/>
              <a:t>. Academic Press. EUA 1998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F635-ECF3-40AA-BDEF-7ADF13DF16DA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43</a:t>
            </a:fld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514" y="1289051"/>
            <a:ext cx="8847137" cy="554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defTabSz="10080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900" dirty="0" err="1"/>
              <a:t>Ejemplo</a:t>
            </a:r>
            <a:r>
              <a:rPr lang="en-GB" sz="1900" dirty="0"/>
              <a:t> de </a:t>
            </a:r>
            <a:r>
              <a:rPr lang="en-GB" sz="1900" dirty="0" err="1"/>
              <a:t>relación</a:t>
            </a:r>
            <a:r>
              <a:rPr lang="en-GB" sz="1900" dirty="0"/>
              <a:t> no lineal:</a:t>
            </a:r>
            <a:br>
              <a:rPr lang="en-GB" sz="1900" dirty="0"/>
            </a:br>
            <a:r>
              <a:rPr lang="en-GB" sz="1900" dirty="0"/>
              <a:t>y = x</a:t>
            </a:r>
            <a:r>
              <a:rPr lang="en-GB" sz="1900" baseline="-33000" dirty="0"/>
              <a:t>1</a:t>
            </a:r>
            <a:r>
              <a:rPr lang="en-GB" sz="1900" baseline="33000" dirty="0"/>
              <a:t>2</a:t>
            </a:r>
            <a:r>
              <a:rPr lang="en-GB" sz="1900" dirty="0"/>
              <a:t> + x</a:t>
            </a:r>
            <a:r>
              <a:rPr lang="en-GB" sz="1900" baseline="-33000" dirty="0"/>
              <a:t>2</a:t>
            </a:r>
            <a:r>
              <a:rPr lang="en-GB" sz="1900" baseline="33000" dirty="0"/>
              <a:t>2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B54C-62ED-4706-A072-81425DCE9D30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8B31-EA2F-4E86-8717-C0717964B7E2}" type="slidenum">
              <a:rPr lang="es-ES" altLang="en-US" smtClean="0"/>
              <a:pPr/>
              <a:t>5</a:t>
            </a:fld>
            <a:endParaRPr lang="es-ES" alt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5BAD41-F8A2-44E8-8824-BEFE26840A89}"/>
              </a:ext>
            </a:extLst>
          </p:cNvPr>
          <p:cNvSpPr txBox="1"/>
          <p:nvPr/>
        </p:nvSpPr>
        <p:spPr>
          <a:xfrm>
            <a:off x="6888088" y="6238188"/>
            <a:ext cx="1584176" cy="369332"/>
          </a:xfrm>
          <a:prstGeom prst="rect">
            <a:avLst/>
          </a:prstGeom>
          <a:solidFill>
            <a:schemeClr val="tx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X1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08C820-02F4-4E4E-AE7A-E8E49F16A363}"/>
              </a:ext>
            </a:extLst>
          </p:cNvPr>
          <p:cNvSpPr txBox="1"/>
          <p:nvPr/>
        </p:nvSpPr>
        <p:spPr>
          <a:xfrm>
            <a:off x="2279576" y="6195711"/>
            <a:ext cx="1584176" cy="369332"/>
          </a:xfrm>
          <a:prstGeom prst="rect">
            <a:avLst/>
          </a:prstGeom>
          <a:solidFill>
            <a:schemeClr val="tx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X2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A4D2C2-B5F7-45B7-9E73-40D67D635673}"/>
              </a:ext>
            </a:extLst>
          </p:cNvPr>
          <p:cNvSpPr txBox="1"/>
          <p:nvPr/>
        </p:nvSpPr>
        <p:spPr>
          <a:xfrm>
            <a:off x="1919536" y="3284984"/>
            <a:ext cx="461665" cy="923330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Y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49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514" y="1309689"/>
            <a:ext cx="8847137" cy="554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defTabSz="10080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900" dirty="0" err="1"/>
              <a:t>Ejemplo</a:t>
            </a:r>
            <a:r>
              <a:rPr lang="en-GB" sz="1900" dirty="0"/>
              <a:t> de </a:t>
            </a:r>
            <a:r>
              <a:rPr lang="en-GB" sz="1900" dirty="0" err="1"/>
              <a:t>relación</a:t>
            </a:r>
            <a:r>
              <a:rPr lang="en-GB" sz="1900" dirty="0"/>
              <a:t> no lineal:</a:t>
            </a:r>
            <a:br>
              <a:rPr lang="en-GB" sz="1900" dirty="0"/>
            </a:br>
            <a:r>
              <a:rPr lang="en-GB" sz="1900" dirty="0"/>
              <a:t>y = x</a:t>
            </a:r>
            <a:r>
              <a:rPr lang="en-GB" sz="1900" baseline="-33000" dirty="0"/>
              <a:t>1</a:t>
            </a:r>
            <a:r>
              <a:rPr lang="en-GB" sz="1900" baseline="33000" dirty="0"/>
              <a:t>2</a:t>
            </a:r>
            <a:r>
              <a:rPr lang="en-GB" sz="1900" dirty="0"/>
              <a:t> - x</a:t>
            </a:r>
            <a:r>
              <a:rPr lang="en-GB" sz="1900" baseline="-33000" dirty="0"/>
              <a:t>2</a:t>
            </a:r>
            <a:r>
              <a:rPr lang="en-GB" sz="1900" baseline="33000" dirty="0"/>
              <a:t>2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F04F-90DE-4BA4-A275-F3D41B1452EC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8B31-EA2F-4E86-8717-C0717964B7E2}" type="slidenum">
              <a:rPr lang="es-ES" altLang="en-US" smtClean="0"/>
              <a:pPr/>
              <a:t>6</a:t>
            </a:fld>
            <a:endParaRPr lang="es-ES" alt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B3D9B0-BB39-4B7C-B2E6-6F65B720BAE9}"/>
              </a:ext>
            </a:extLst>
          </p:cNvPr>
          <p:cNvSpPr txBox="1"/>
          <p:nvPr/>
        </p:nvSpPr>
        <p:spPr>
          <a:xfrm>
            <a:off x="6888088" y="6238188"/>
            <a:ext cx="1584176" cy="369332"/>
          </a:xfrm>
          <a:prstGeom prst="rect">
            <a:avLst/>
          </a:prstGeom>
          <a:solidFill>
            <a:schemeClr val="tx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X1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50CAA4-AFC2-4F04-A88F-10705A9BFB6E}"/>
              </a:ext>
            </a:extLst>
          </p:cNvPr>
          <p:cNvSpPr txBox="1"/>
          <p:nvPr/>
        </p:nvSpPr>
        <p:spPr>
          <a:xfrm>
            <a:off x="2279576" y="6195711"/>
            <a:ext cx="1584176" cy="369332"/>
          </a:xfrm>
          <a:prstGeom prst="rect">
            <a:avLst/>
          </a:prstGeom>
          <a:solidFill>
            <a:schemeClr val="tx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X2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DDC5BE-1A41-4EF7-9949-9EB33D4DE6EB}"/>
              </a:ext>
            </a:extLst>
          </p:cNvPr>
          <p:cNvSpPr txBox="1"/>
          <p:nvPr/>
        </p:nvSpPr>
        <p:spPr>
          <a:xfrm>
            <a:off x="1919536" y="3284984"/>
            <a:ext cx="461665" cy="923330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Y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41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Modelo de Regresión Lineal Múltiple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Cuando se tiene más de una variable explicativa, el modelo es</a:t>
            </a:r>
          </a:p>
          <a:p>
            <a:endParaRPr lang="es-ES" sz="2700" dirty="0"/>
          </a:p>
          <a:p>
            <a:r>
              <a:rPr lang="es-ES" sz="2700" dirty="0"/>
              <a:t>De donde</a:t>
            </a:r>
          </a:p>
          <a:p>
            <a:endParaRPr lang="es-ES" sz="2700" dirty="0"/>
          </a:p>
          <a:p>
            <a:r>
              <a:rPr lang="es-ES" sz="2700" dirty="0"/>
              <a:t>O, simplificando la notación </a:t>
            </a:r>
          </a:p>
          <a:p>
            <a:endParaRPr lang="es-ES" sz="2700" dirty="0"/>
          </a:p>
          <a:p>
            <a:r>
              <a:rPr lang="es-ES" sz="2700" dirty="0"/>
              <a:t>Al modelo anterior lo estimamos con 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1430-316B-4793-8B01-98897C2F74E5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7</a:t>
            </a:fld>
            <a:endParaRPr lang="es-ES" altLang="en-US"/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41293"/>
              </p:ext>
            </p:extLst>
          </p:nvPr>
        </p:nvGraphicFramePr>
        <p:xfrm>
          <a:off x="3871118" y="2492896"/>
          <a:ext cx="4449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8" name="Equation" r:id="rId3" imgW="2222280" imgH="228600" progId="">
                  <p:embed/>
                </p:oleObj>
              </mc:Choice>
              <mc:Fallback>
                <p:oleObj name="Equation" r:id="rId3" imgW="22222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18" y="2492896"/>
                        <a:ext cx="4449763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66753"/>
              </p:ext>
            </p:extLst>
          </p:nvPr>
        </p:nvGraphicFramePr>
        <p:xfrm>
          <a:off x="2918618" y="3378721"/>
          <a:ext cx="6278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9" name="Equation" r:id="rId5" imgW="3136680" imgH="253800" progId="">
                  <p:embed/>
                </p:oleObj>
              </mc:Choice>
              <mc:Fallback>
                <p:oleObj name="Equation" r:id="rId5" imgW="313668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618" y="3378721"/>
                        <a:ext cx="6278563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09619"/>
              </p:ext>
            </p:extLst>
          </p:nvPr>
        </p:nvGraphicFramePr>
        <p:xfrm>
          <a:off x="5619733" y="4161358"/>
          <a:ext cx="3709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0" name="Equation" r:id="rId7" imgW="1854000" imgH="228600" progId="">
                  <p:embed/>
                </p:oleObj>
              </mc:Choice>
              <mc:Fallback>
                <p:oleObj name="Equation" r:id="rId7" imgW="18540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33" y="4161358"/>
                        <a:ext cx="3709987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20493"/>
              </p:ext>
            </p:extLst>
          </p:nvPr>
        </p:nvGraphicFramePr>
        <p:xfrm>
          <a:off x="3764739" y="5847239"/>
          <a:ext cx="37099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1" name="Equation" r:id="rId9" imgW="1854000" imgH="253800" progId="">
                  <p:embed/>
                </p:oleObj>
              </mc:Choice>
              <mc:Fallback>
                <p:oleObj name="Equation" r:id="rId9" imgW="185400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739" y="5847239"/>
                        <a:ext cx="3709987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5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4BF081E-7DCA-46F1-969F-61ABC6E8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 de mínimos cuadrados</a:t>
            </a:r>
            <a:endParaRPr lang="es-MX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F668193-9AA6-436A-917C-97CA0828B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El criterio que se busca satisfacer para obtener las estimaciones de los beta es el mismo que antes:</a:t>
            </a:r>
          </a:p>
          <a:p>
            <a:pPr lvl="1"/>
            <a:r>
              <a:rPr lang="es-ES" sz="2600" dirty="0"/>
              <a:t>Minimizar la suma de los cuadrados de los errores</a:t>
            </a:r>
          </a:p>
          <a:p>
            <a:r>
              <a:rPr lang="es-ES" sz="2800" dirty="0"/>
              <a:t>Ahora dichos errores son la distancia de los puntos observados al plano o hiperplano definido por la ecuación de regresión</a:t>
            </a:r>
            <a:endParaRPr lang="es-MX" sz="28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6DC14-2740-41CF-A541-E0D85209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3E24-FAB6-43B7-AD1A-D8F4B62C5452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D3C9E-B165-4367-9DDE-3A806BC0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E4365-165B-4553-8A0E-D88B1E71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8</a:t>
            </a:fld>
            <a:endParaRPr lang="es-ES" altLang="en-US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5562E117-17EE-4CA2-9A2A-23DEE83197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5319" y="2447925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900"/>
              <a:t>Estimadores de mínimos cuadrados del modelo de RLM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Matricialmente, el modelo de RLM lo podemos expresar como</a:t>
            </a:r>
          </a:p>
          <a:p>
            <a:r>
              <a:rPr lang="es-ES"/>
              <a:t>Donde  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07A1-9A2A-4024-9E0F-A4D0D01C8D60}" type="datetime1">
              <a:rPr lang="es-MX" altLang="en-US" smtClean="0"/>
              <a:t>11/11/2021</a:t>
            </a:fld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Intro Regresión Lineal Múltiple; Pruebas ANVA y 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314-DEBD-48D5-AE85-6E4EB2F04FFE}" type="slidenum">
              <a:rPr lang="es-ES" altLang="en-US" smtClean="0"/>
              <a:pPr/>
              <a:t>9</a:t>
            </a:fld>
            <a:endParaRPr lang="es-ES" altLang="en-US"/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7248526" y="2420938"/>
          <a:ext cx="157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0" name="Equation" r:id="rId3" imgW="698400" imgH="203040" progId="">
                  <p:embed/>
                </p:oleObj>
              </mc:Choice>
              <mc:Fallback>
                <p:oleObj name="Equation" r:id="rId3" imgW="698400" imgH="203040" progId="">
                  <p:embed/>
                  <p:pic>
                    <p:nvPicPr>
                      <p:cNvPr id="163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2420938"/>
                        <a:ext cx="1573213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2063750" y="3573463"/>
          <a:ext cx="13144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1" name="Equation" r:id="rId5" imgW="583920" imgH="939600" progId="">
                  <p:embed/>
                </p:oleObj>
              </mc:Choice>
              <mc:Fallback>
                <p:oleObj name="Equation" r:id="rId5" imgW="583920" imgH="939600" progId="">
                  <p:embed/>
                  <p:pic>
                    <p:nvPicPr>
                      <p:cNvPr id="163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573463"/>
                        <a:ext cx="1314450" cy="2114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3559175" y="3573463"/>
          <a:ext cx="32575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2" name="Equation" r:id="rId7" imgW="1447560" imgH="939600" progId="">
                  <p:embed/>
                </p:oleObj>
              </mc:Choice>
              <mc:Fallback>
                <p:oleObj name="Equation" r:id="rId7" imgW="1447560" imgH="939600" progId="">
                  <p:embed/>
                  <p:pic>
                    <p:nvPicPr>
                      <p:cNvPr id="163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573463"/>
                        <a:ext cx="3257550" cy="2114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7027864" y="3573463"/>
          <a:ext cx="12858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3" name="Equation" r:id="rId9" imgW="571320" imgH="939600" progId="">
                  <p:embed/>
                </p:oleObj>
              </mc:Choice>
              <mc:Fallback>
                <p:oleObj name="Equation" r:id="rId9" imgW="571320" imgH="939600" progId="">
                  <p:embed/>
                  <p:pic>
                    <p:nvPicPr>
                      <p:cNvPr id="163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4" y="3573463"/>
                        <a:ext cx="1285875" cy="2114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8583614" y="3573463"/>
          <a:ext cx="12287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4" name="Equation" r:id="rId11" imgW="545760" imgH="939600" progId="">
                  <p:embed/>
                </p:oleObj>
              </mc:Choice>
              <mc:Fallback>
                <p:oleObj name="Equation" r:id="rId11" imgW="545760" imgH="939600" progId="">
                  <p:embed/>
                  <p:pic>
                    <p:nvPicPr>
                      <p:cNvPr id="163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3614" y="3573463"/>
                        <a:ext cx="1228725" cy="2114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53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11669</TotalTime>
  <Words>2973</Words>
  <Application>Microsoft Office PowerPoint</Application>
  <PresentationFormat>Panorámica</PresentationFormat>
  <Paragraphs>494</Paragraphs>
  <Slides>43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1" baseType="lpstr">
      <vt:lpstr>Arial</vt:lpstr>
      <vt:lpstr>Calibri</vt:lpstr>
      <vt:lpstr>Corbel</vt:lpstr>
      <vt:lpstr>Sylfaen</vt:lpstr>
      <vt:lpstr>Times New Roman</vt:lpstr>
      <vt:lpstr>Wingdings</vt:lpstr>
      <vt:lpstr>Con bandas</vt:lpstr>
      <vt:lpstr>Equation</vt:lpstr>
      <vt:lpstr>Regresión Lineal Múltiple Pruebas ANVA y T</vt:lpstr>
      <vt:lpstr>Modelo de regresión lineal múltiple</vt:lpstr>
      <vt:lpstr>Modelo de regresión lineal múltiple</vt:lpstr>
      <vt:lpstr>Costo = 490 - 5.15 Temperatura - 14.7 Aislante</vt:lpstr>
      <vt:lpstr>Ejemplo de relación no lineal: y = x12 + x22</vt:lpstr>
      <vt:lpstr>Ejemplo de relación no lineal: y = x12 - x22</vt:lpstr>
      <vt:lpstr>Modelo de Regresión Lineal Múltiple</vt:lpstr>
      <vt:lpstr>Criterio de mínimos cuadrados</vt:lpstr>
      <vt:lpstr>Estimadores de mínimos cuadrados del modelo de RLM</vt:lpstr>
      <vt:lpstr>Estimadores de mínimos cuadrados del modelo de RLM</vt:lpstr>
      <vt:lpstr>Supuestos básicos del modelo de regresión lineal múltiple</vt:lpstr>
      <vt:lpstr>Supuestos básicos del modelo de regresión lineal múltiple</vt:lpstr>
      <vt:lpstr>Supuestos básicos del modelo de regresión lineal múltiple</vt:lpstr>
      <vt:lpstr>Supuestos básicos del modelo de regresión lineal múltiple</vt:lpstr>
      <vt:lpstr>Supuestos básicos del modelo de regresión lineal múltiple</vt:lpstr>
      <vt:lpstr>Supuestos básicos del modelo de regresión lineal múltiple</vt:lpstr>
      <vt:lpstr>Ejemplo RLM</vt:lpstr>
      <vt:lpstr>Validación de los supuestos del modelo de regresión lineal múltiple</vt:lpstr>
      <vt:lpstr>Verificación de la validez del modelo</vt:lpstr>
      <vt:lpstr>Interpretación de los coeficientes en un modelo de regresión lineal MÚLTIPLE</vt:lpstr>
      <vt:lpstr>Modelo general de regresión lineal múltiple</vt:lpstr>
      <vt:lpstr>Interpretación de los coeficientes de un modelo de regresión lineal múltiple</vt:lpstr>
      <vt:lpstr>Interpretación de los coeficientes de un modelo de regresión lineal múltiple</vt:lpstr>
      <vt:lpstr>Interpretación de los coeficientes de un modelo de regresión lineal múltiple</vt:lpstr>
      <vt:lpstr>Interpretación de los coeficientes de un modelo de regresión lineal múltiple</vt:lpstr>
      <vt:lpstr>Ejemplo 1</vt:lpstr>
      <vt:lpstr>Ejemplo 1</vt:lpstr>
      <vt:lpstr>Ejemplo 1</vt:lpstr>
      <vt:lpstr>Ejemplo 1</vt:lpstr>
      <vt:lpstr>Ejemplo 1</vt:lpstr>
      <vt:lpstr>Análisis de varianza en el modelo de regresión múltiple</vt:lpstr>
      <vt:lpstr>Análisis de varianza para un modelo de regresión lineal múltiple</vt:lpstr>
      <vt:lpstr>Análisis de varianza para un modelo de regresión lineal múltiple</vt:lpstr>
      <vt:lpstr>Análisis de varianza para un modelo de regresión lineal múltiple</vt:lpstr>
      <vt:lpstr>Ejemplo 2</vt:lpstr>
      <vt:lpstr>Ejemplo 2</vt:lpstr>
      <vt:lpstr>Inferencias sobre los coeficientes del modelo</vt:lpstr>
      <vt:lpstr>Inferencias sobre los coeficientes del modelo</vt:lpstr>
      <vt:lpstr>Inferencias sobre los coeficientes del modelo</vt:lpstr>
      <vt:lpstr>Ejemplo 3</vt:lpstr>
      <vt:lpstr>Ejemplo 3</vt:lpstr>
      <vt:lpstr>Ejemplo 3</vt:lpstr>
      <vt:lpstr>Bibliografía</vt:lpstr>
    </vt:vector>
  </TitlesOfParts>
  <Company>INEE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Múltiple Análisis de Varianza y Pruebas t para coeficientes individuales</dc:title>
  <dc:creator>Paul Ramírez De la Cruz</dc:creator>
  <cp:lastModifiedBy>Paul Ramirez de la Cruz</cp:lastModifiedBy>
  <cp:revision>57</cp:revision>
  <dcterms:created xsi:type="dcterms:W3CDTF">2008-05-20T14:17:53Z</dcterms:created>
  <dcterms:modified xsi:type="dcterms:W3CDTF">2021-11-14T05:00:22Z</dcterms:modified>
</cp:coreProperties>
</file>