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1/lesson/3/3.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nline.stat.psu.edu/stat501/lesson/3/3.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3B989-5AAB-44A0-B095-DFC0463E8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Intervalo de confianza e Intervalo de predicción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55738-D778-4382-9DAE-980F1C11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M. En C. Paul Ramírez De la Cruz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66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219A-E68D-40B7-BDB5-A2838E8B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Intervalos de confianza y de predicción</a:t>
            </a:r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23139E-72EA-4F9E-85DA-9F55BBB6E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55" y="863600"/>
            <a:ext cx="6828366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188E7FE-D019-411C-90F9-F5A68E8AF8A4}"/>
              </a:ext>
            </a:extLst>
          </p:cNvPr>
          <p:cNvSpPr txBox="1"/>
          <p:nvPr/>
        </p:nvSpPr>
        <p:spPr>
          <a:xfrm>
            <a:off x="3447480" y="5725020"/>
            <a:ext cx="8581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Imagen tomada de</a:t>
            </a:r>
          </a:p>
          <a:p>
            <a:r>
              <a:rPr lang="es-MX" dirty="0"/>
              <a:t>https://slideplayer.es/slide/10616738/34/images/80/Intervalo+de+Predicci%C3%B3n+para+un+y+particular%2C+Dado+x.jpg</a:t>
            </a:r>
          </a:p>
        </p:txBody>
      </p:sp>
    </p:spTree>
    <p:extLst>
      <p:ext uri="{BB962C8B-B14F-4D97-AF65-F5344CB8AC3E}">
        <p14:creationId xmlns:p14="http://schemas.microsoft.com/office/powerpoint/2010/main" val="306336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9A660-CD3B-428D-A202-5F6EED9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para el intervalo de confianza para </a:t>
            </a:r>
            <a:r>
              <a:rPr lang="es-ES" dirty="0">
                <a:sym typeface="Symbol" panose="05050102010706020507" pitchFamily="18" charset="2"/>
              </a:rPr>
              <a:t></a:t>
            </a:r>
            <a:r>
              <a:rPr lang="es-ES" baseline="-25000" dirty="0">
                <a:sym typeface="Symbol" panose="05050102010706020507" pitchFamily="18" charset="2"/>
              </a:rPr>
              <a:t>Y</a:t>
            </a:r>
            <a:endParaRPr lang="es-MX" baseline="-25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2D3996-C4D5-49EC-ABD9-0D2DB7C8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250" y="1715733"/>
            <a:ext cx="8551750" cy="156036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1266D7-2C23-4D5D-AB0E-9C70F7AC8A1E}"/>
              </a:ext>
            </a:extLst>
          </p:cNvPr>
          <p:cNvSpPr txBox="1"/>
          <p:nvPr/>
        </p:nvSpPr>
        <p:spPr>
          <a:xfrm>
            <a:off x="4763386" y="4774019"/>
            <a:ext cx="555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de:</a:t>
            </a:r>
          </a:p>
          <a:p>
            <a:r>
              <a:rPr lang="es-MX" dirty="0">
                <a:hlinkClick r:id="rId3"/>
              </a:rPr>
              <a:t>https://online.stat.psu.edu/stat501/lesson/3/3.3</a:t>
            </a:r>
            <a:endParaRPr lang="es-ES" dirty="0"/>
          </a:p>
          <a:p>
            <a:r>
              <a:rPr lang="es-ES" dirty="0"/>
              <a:t>Consultado el 2021 11 17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36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3D955-AD71-497F-A39E-9AE63D9B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MSE en 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303F7-1F39-4AE5-8880-32F2F84C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 MSE (Mean </a:t>
            </a:r>
            <a:r>
              <a:rPr lang="es-ES" sz="2800" dirty="0" err="1"/>
              <a:t>Squared</a:t>
            </a:r>
            <a:r>
              <a:rPr lang="es-ES" sz="2800" dirty="0"/>
              <a:t> Error) mencionado en las fórmulas previas es el CME = Cuadrado Medio del Error</a:t>
            </a:r>
          </a:p>
          <a:p>
            <a:r>
              <a:rPr lang="es-ES" sz="2800" dirty="0"/>
              <a:t>En R podemos obtener el MSE a partir de los residuos de un modelo previamente obtenido:</a:t>
            </a:r>
          </a:p>
          <a:p>
            <a:pPr lvl="1"/>
            <a:r>
              <a:rPr lang="es-ES" sz="2800" dirty="0"/>
              <a:t>Modelo = lm(y ~ x1 + x2 + x3, data=</a:t>
            </a:r>
            <a:r>
              <a:rPr lang="es-ES" sz="2800" dirty="0" err="1"/>
              <a:t>mis_datos</a:t>
            </a:r>
            <a:r>
              <a:rPr lang="es-ES" sz="2800" dirty="0"/>
              <a:t>)</a:t>
            </a:r>
          </a:p>
          <a:p>
            <a:pPr lvl="1"/>
            <a:r>
              <a:rPr lang="es-ES" sz="2800" dirty="0"/>
              <a:t>MSE </a:t>
            </a:r>
            <a:r>
              <a:rPr lang="es-ES" sz="2800"/>
              <a:t>= mean(</a:t>
            </a:r>
            <a:r>
              <a:rPr lang="es-ES" sz="2800" dirty="0"/>
              <a:t>Modelo$residuals^2)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2361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9A660-CD3B-428D-A202-5F6EED9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para el intervalo de confianza para </a:t>
            </a:r>
            <a:r>
              <a:rPr lang="es-ES" dirty="0">
                <a:sym typeface="Symbol" panose="05050102010706020507" pitchFamily="18" charset="2"/>
              </a:rPr>
              <a:t></a:t>
            </a:r>
            <a:r>
              <a:rPr lang="es-ES" baseline="-25000" dirty="0">
                <a:sym typeface="Symbol" panose="05050102010706020507" pitchFamily="18" charset="2"/>
              </a:rPr>
              <a:t>Y</a:t>
            </a:r>
            <a:r>
              <a:rPr lang="es-ES" dirty="0">
                <a:sym typeface="Symbol" panose="05050102010706020507" pitchFamily="18" charset="2"/>
              </a:rPr>
              <a:t> en regresión múltiple</a:t>
            </a:r>
            <a:endParaRPr lang="es-MX" baseline="-25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1266D7-2C23-4D5D-AB0E-9C70F7AC8A1E}"/>
              </a:ext>
            </a:extLst>
          </p:cNvPr>
          <p:cNvSpPr txBox="1"/>
          <p:nvPr/>
        </p:nvSpPr>
        <p:spPr>
          <a:xfrm>
            <a:off x="4763386" y="4774019"/>
            <a:ext cx="555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de:</a:t>
            </a:r>
          </a:p>
          <a:p>
            <a:endParaRPr lang="es-ES" dirty="0"/>
          </a:p>
          <a:p>
            <a:r>
              <a:rPr lang="es-ES" dirty="0"/>
              <a:t>Consultado el 2021 11 19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416C193-EDBD-4E46-A004-C59C58A8B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945" y="1428750"/>
            <a:ext cx="7077075" cy="1552575"/>
          </a:xfrm>
        </p:spPr>
      </p:pic>
    </p:spTree>
    <p:extLst>
      <p:ext uri="{BB962C8B-B14F-4D97-AF65-F5344CB8AC3E}">
        <p14:creationId xmlns:p14="http://schemas.microsoft.com/office/powerpoint/2010/main" val="53525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9A660-CD3B-428D-A202-5F6EED9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para el intervalo de predicción para y individual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1266D7-2C23-4D5D-AB0E-9C70F7AC8A1E}"/>
              </a:ext>
            </a:extLst>
          </p:cNvPr>
          <p:cNvSpPr txBox="1"/>
          <p:nvPr/>
        </p:nvSpPr>
        <p:spPr>
          <a:xfrm>
            <a:off x="4763386" y="4774019"/>
            <a:ext cx="555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de:</a:t>
            </a:r>
          </a:p>
          <a:p>
            <a:r>
              <a:rPr lang="es-MX" dirty="0">
                <a:hlinkClick r:id="rId2"/>
              </a:rPr>
              <a:t>https://online.stat.psu.edu/stat501/lesson/3/3.3</a:t>
            </a:r>
            <a:endParaRPr lang="es-ES" dirty="0"/>
          </a:p>
          <a:p>
            <a:r>
              <a:rPr lang="es-ES" dirty="0"/>
              <a:t>Consultado el 2021 11 17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F78D809-1016-42F8-98EB-B0E51CEE1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7801" y="1883823"/>
            <a:ext cx="8503009" cy="1436319"/>
          </a:xfrm>
        </p:spPr>
      </p:pic>
    </p:spTree>
    <p:extLst>
      <p:ext uri="{BB962C8B-B14F-4D97-AF65-F5344CB8AC3E}">
        <p14:creationId xmlns:p14="http://schemas.microsoft.com/office/powerpoint/2010/main" val="28359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9A660-CD3B-428D-A202-5F6EED9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para el intervalo de predicción para e individual en regresión múltiple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1266D7-2C23-4D5D-AB0E-9C70F7AC8A1E}"/>
              </a:ext>
            </a:extLst>
          </p:cNvPr>
          <p:cNvSpPr txBox="1"/>
          <p:nvPr/>
        </p:nvSpPr>
        <p:spPr>
          <a:xfrm>
            <a:off x="4763386" y="4774019"/>
            <a:ext cx="555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de:</a:t>
            </a:r>
          </a:p>
          <a:p>
            <a:endParaRPr lang="es-ES" dirty="0"/>
          </a:p>
          <a:p>
            <a:r>
              <a:rPr lang="es-ES" dirty="0"/>
              <a:t>Consultado el 2021 11 17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4EB7E73-9F96-413B-82E5-7B132CE90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883" y="1542062"/>
            <a:ext cx="7315200" cy="1238864"/>
          </a:xfrm>
        </p:spPr>
      </p:pic>
    </p:spTree>
    <p:extLst>
      <p:ext uri="{BB962C8B-B14F-4D97-AF65-F5344CB8AC3E}">
        <p14:creationId xmlns:p14="http://schemas.microsoft.com/office/powerpoint/2010/main" val="231576625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8491</TotalTime>
  <Words>237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Marco</vt:lpstr>
      <vt:lpstr>Intervalo de confianza e Intervalo de predicción</vt:lpstr>
      <vt:lpstr>Intervalos de confianza y de predicción</vt:lpstr>
      <vt:lpstr>Expresión para el intervalo de confianza para Y</vt:lpstr>
      <vt:lpstr>MSE en R</vt:lpstr>
      <vt:lpstr>Expresión para el intervalo de confianza para Y en regresión múltiple</vt:lpstr>
      <vt:lpstr>Expresión para el intervalo de predicción para y individual</vt:lpstr>
      <vt:lpstr>Expresión para el intervalo de predicción para e individual en regresión múltiple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 de confianza e Intervalo de predicción</dc:title>
  <dc:creator>Paul Ramirez de la Cruz</dc:creator>
  <cp:lastModifiedBy>Paul Ramirez de la Cruz</cp:lastModifiedBy>
  <cp:revision>5</cp:revision>
  <dcterms:created xsi:type="dcterms:W3CDTF">2021-11-18T02:39:21Z</dcterms:created>
  <dcterms:modified xsi:type="dcterms:W3CDTF">2021-11-24T00:10:50Z</dcterms:modified>
</cp:coreProperties>
</file>