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156986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320445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0536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2687222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5264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1565837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3543838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81435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181629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63223-B4EA-45CB-AB83-701D99A1D8A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229825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63223-B4EA-45CB-AB83-701D99A1D8A4}"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2494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63223-B4EA-45CB-AB83-701D99A1D8A4}"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328667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63223-B4EA-45CB-AB83-701D99A1D8A4}"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120057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63223-B4EA-45CB-AB83-701D99A1D8A4}"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271350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63223-B4EA-45CB-AB83-701D99A1D8A4}"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301773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63223-B4EA-45CB-AB83-701D99A1D8A4}"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2F1B3-C264-476E-B24B-7880E1A39B13}" type="slidenum">
              <a:rPr lang="en-US" smtClean="0"/>
              <a:t>‹#›</a:t>
            </a:fld>
            <a:endParaRPr lang="en-US"/>
          </a:p>
        </p:txBody>
      </p:sp>
    </p:spTree>
    <p:extLst>
      <p:ext uri="{BB962C8B-B14F-4D97-AF65-F5344CB8AC3E}">
        <p14:creationId xmlns:p14="http://schemas.microsoft.com/office/powerpoint/2010/main" val="112820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F63223-B4EA-45CB-AB83-701D99A1D8A4}" type="datetimeFigureOut">
              <a:rPr lang="en-US" smtClean="0"/>
              <a:t>9/29/2022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C2F1B3-C264-476E-B24B-7880E1A39B13}" type="slidenum">
              <a:rPr lang="en-US" smtClean="0"/>
              <a:t>‹#›</a:t>
            </a:fld>
            <a:endParaRPr lang="en-US"/>
          </a:p>
        </p:txBody>
      </p:sp>
    </p:spTree>
    <p:extLst>
      <p:ext uri="{BB962C8B-B14F-4D97-AF65-F5344CB8AC3E}">
        <p14:creationId xmlns:p14="http://schemas.microsoft.com/office/powerpoint/2010/main" val="32745572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3F82-C660-6CD8-D4EE-AF4E5017B7BD}"/>
              </a:ext>
            </a:extLst>
          </p:cNvPr>
          <p:cNvSpPr>
            <a:spLocks noGrp="1"/>
          </p:cNvSpPr>
          <p:nvPr>
            <p:ph type="ctrTitle"/>
          </p:nvPr>
        </p:nvSpPr>
        <p:spPr/>
        <p:txBody>
          <a:bodyPr/>
          <a:lstStyle/>
          <a:p>
            <a:r>
              <a:rPr lang="es-MX" dirty="0" err="1"/>
              <a:t>Distributed</a:t>
            </a:r>
            <a:r>
              <a:rPr lang="es-MX" dirty="0"/>
              <a:t> Computing </a:t>
            </a:r>
            <a:r>
              <a:rPr lang="es-MX" dirty="0" err="1"/>
              <a:t>components</a:t>
            </a:r>
            <a:endParaRPr lang="en-US" dirty="0"/>
          </a:p>
        </p:txBody>
      </p:sp>
      <p:sp>
        <p:nvSpPr>
          <p:cNvPr id="3" name="Subtitle 2">
            <a:extLst>
              <a:ext uri="{FF2B5EF4-FFF2-40B4-BE49-F238E27FC236}">
                <a16:creationId xmlns:a16="http://schemas.microsoft.com/office/drawing/2014/main" id="{C2C958F4-AD67-AB43-680C-B33022C38B1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6955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DEBBF6-98EF-AE5A-87D6-E9B1217B25F9}"/>
              </a:ext>
            </a:extLst>
          </p:cNvPr>
          <p:cNvSpPr>
            <a:spLocks noGrp="1"/>
          </p:cNvSpPr>
          <p:nvPr>
            <p:ph idx="1"/>
          </p:nvPr>
        </p:nvSpPr>
        <p:spPr>
          <a:xfrm>
            <a:off x="677334" y="248575"/>
            <a:ext cx="10455264" cy="6533965"/>
          </a:xfrm>
        </p:spPr>
        <p:txBody>
          <a:bodyPr>
            <a:normAutofit fontScale="85000" lnSpcReduction="20000"/>
          </a:bodyPr>
          <a:lstStyle/>
          <a:p>
            <a:pPr marL="0" indent="0">
              <a:buNone/>
            </a:pPr>
            <a:r>
              <a:rPr lang="en-US" dirty="0"/>
              <a:t>1. Primary system controller</a:t>
            </a:r>
          </a:p>
          <a:p>
            <a:r>
              <a:rPr lang="en-US" dirty="0"/>
              <a:t>The primary system controller is the only controller in a distributed system and keeps track of everything. It’s also responsible for controlling the dispatch and management of server requests throughout the system. The executive and mailbox services are installed automatically on the primary system controller. In a non-clustered environment, optional components consist of a user interface and secondary controllers.</a:t>
            </a:r>
          </a:p>
          <a:p>
            <a:endParaRPr lang="en-US" dirty="0"/>
          </a:p>
          <a:p>
            <a:pPr marL="0" indent="0">
              <a:buNone/>
            </a:pPr>
            <a:r>
              <a:rPr lang="en-US" dirty="0"/>
              <a:t>2. Secondary controller</a:t>
            </a:r>
          </a:p>
          <a:p>
            <a:r>
              <a:rPr lang="en-US" dirty="0"/>
              <a:t>The secondary controller is a process controller or a communications controller. It’s responsible for regulating the flow of server processing requests and managing the system’s translation load. It also governs communication between the system and VANs or trading partners.</a:t>
            </a:r>
          </a:p>
          <a:p>
            <a:endParaRPr lang="en-US" dirty="0"/>
          </a:p>
          <a:p>
            <a:pPr marL="0" indent="0">
              <a:buNone/>
            </a:pPr>
            <a:r>
              <a:rPr lang="en-US" dirty="0"/>
              <a:t>3. User-interface client</a:t>
            </a:r>
          </a:p>
          <a:p>
            <a:r>
              <a:rPr lang="en-US" dirty="0"/>
              <a:t>The user interface client is an additional element in the system that provides users with important system information. This is not a part of the clustered environment, and it does not operate on the same machines as the controller. It provides functions that are necessary to monitor and control the system.</a:t>
            </a:r>
          </a:p>
          <a:p>
            <a:endParaRPr lang="en-US" dirty="0"/>
          </a:p>
          <a:p>
            <a:pPr marL="0" indent="0">
              <a:buNone/>
            </a:pPr>
            <a:r>
              <a:rPr lang="en-US" dirty="0"/>
              <a:t>4. System datastore</a:t>
            </a:r>
          </a:p>
          <a:p>
            <a:r>
              <a:rPr lang="en-US" dirty="0"/>
              <a:t>Each system has only one data store for all shared data. The data store is usually on the disk vault, whether clustered or not. For non-clustered systems, this can be on one machine or distributed across several devices, but all of these computers must have access to this datastore.</a:t>
            </a:r>
          </a:p>
          <a:p>
            <a:endParaRPr lang="en-US" dirty="0"/>
          </a:p>
          <a:p>
            <a:pPr marL="0" indent="0">
              <a:buNone/>
            </a:pPr>
            <a:r>
              <a:rPr lang="en-US" dirty="0"/>
              <a:t>5. Database</a:t>
            </a:r>
          </a:p>
          <a:p>
            <a:r>
              <a:rPr lang="en-US" dirty="0"/>
              <a:t>In a distributed system, a relational database stores all data. Once the data store locates the data, it shares it among multiple users. Relational databases can be found in all data systems and allow multiple users to use the same information simultaneously.</a:t>
            </a:r>
          </a:p>
        </p:txBody>
      </p:sp>
    </p:spTree>
    <p:extLst>
      <p:ext uri="{BB962C8B-B14F-4D97-AF65-F5344CB8AC3E}">
        <p14:creationId xmlns:p14="http://schemas.microsoft.com/office/powerpoint/2010/main" val="2758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5" name="Isosceles Triangle 10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3B2479-CFA6-9A7F-48FE-0774188C592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What Is Distributed Computing?</a:t>
            </a:r>
          </a:p>
        </p:txBody>
      </p:sp>
      <p:sp>
        <p:nvSpPr>
          <p:cNvPr id="3" name="Content Placeholder 2">
            <a:extLst>
              <a:ext uri="{FF2B5EF4-FFF2-40B4-BE49-F238E27FC236}">
                <a16:creationId xmlns:a16="http://schemas.microsoft.com/office/drawing/2014/main" id="{E02CEA14-1257-31A8-67D1-8576D6EB2E8A}"/>
              </a:ext>
            </a:extLst>
          </p:cNvPr>
          <p:cNvSpPr>
            <a:spLocks noGrp="1"/>
          </p:cNvSpPr>
          <p:nvPr>
            <p:ph idx="1"/>
          </p:nvPr>
        </p:nvSpPr>
        <p:spPr>
          <a:xfrm>
            <a:off x="673754" y="2160590"/>
            <a:ext cx="3973943" cy="3440110"/>
          </a:xfrm>
        </p:spPr>
        <p:txBody>
          <a:bodyPr>
            <a:normAutofit/>
          </a:bodyPr>
          <a:lstStyle/>
          <a:p>
            <a:r>
              <a:rPr lang="en-US">
                <a:solidFill>
                  <a:schemeClr val="bg1"/>
                </a:solidFill>
              </a:rPr>
              <a:t>Distributed computing is a system of software components spread over different computers but running as a single entity. </a:t>
            </a:r>
          </a:p>
          <a:p>
            <a:r>
              <a:rPr lang="en-US">
                <a:solidFill>
                  <a:schemeClr val="bg1"/>
                </a:solidFill>
              </a:rPr>
              <a:t>A distributed system can be an arrangement of different configurations, such as mainframes, computers, workstations, and minicomputers.</a:t>
            </a:r>
          </a:p>
          <a:p>
            <a:endParaRPr lang="en-US">
              <a:solidFill>
                <a:schemeClr val="bg1"/>
              </a:solidFill>
            </a:endParaRPr>
          </a:p>
          <a:p>
            <a:endParaRPr lang="en-US">
              <a:solidFill>
                <a:schemeClr val="bg1"/>
              </a:solidFill>
            </a:endParaRPr>
          </a:p>
        </p:txBody>
      </p:sp>
      <p:pic>
        <p:nvPicPr>
          <p:cNvPr id="1026" name="Picture 2" descr="Distributed System">
            <a:extLst>
              <a:ext uri="{FF2B5EF4-FFF2-40B4-BE49-F238E27FC236}">
                <a16:creationId xmlns:a16="http://schemas.microsoft.com/office/drawing/2014/main" id="{FBFDD94D-6369-F8D3-A15C-ACB84CF96A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3975" y="972608"/>
            <a:ext cx="4987552" cy="4900269"/>
          </a:xfrm>
          <a:prstGeom prst="rect">
            <a:avLst/>
          </a:prstGeom>
          <a:noFill/>
          <a:extLst>
            <a:ext uri="{909E8E84-426E-40DD-AFC4-6F175D3DCCD1}">
              <a14:hiddenFill xmlns:a14="http://schemas.microsoft.com/office/drawing/2010/main">
                <a:solidFill>
                  <a:srgbClr val="FFFFFF"/>
                </a:solidFill>
              </a14:hiddenFill>
            </a:ext>
          </a:extLst>
        </p:spPr>
      </p:pic>
      <p:sp>
        <p:nvSpPr>
          <p:cNvPr id="1037" name="Isosceles Triangle 10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6297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B848-D947-5DDB-529B-6C53F3FFBE52}"/>
              </a:ext>
            </a:extLst>
          </p:cNvPr>
          <p:cNvSpPr>
            <a:spLocks noGrp="1"/>
          </p:cNvSpPr>
          <p:nvPr>
            <p:ph type="title"/>
          </p:nvPr>
        </p:nvSpPr>
        <p:spPr/>
        <p:txBody>
          <a:bodyPr/>
          <a:lstStyle/>
          <a:p>
            <a:r>
              <a:rPr lang="en-US" dirty="0"/>
              <a:t>Architecture of Distributed Systems</a:t>
            </a:r>
          </a:p>
        </p:txBody>
      </p:sp>
      <p:sp>
        <p:nvSpPr>
          <p:cNvPr id="3" name="Content Placeholder 2">
            <a:extLst>
              <a:ext uri="{FF2B5EF4-FFF2-40B4-BE49-F238E27FC236}">
                <a16:creationId xmlns:a16="http://schemas.microsoft.com/office/drawing/2014/main" id="{64B1708E-8984-E0B1-8F33-EBD772F2B721}"/>
              </a:ext>
            </a:extLst>
          </p:cNvPr>
          <p:cNvSpPr>
            <a:spLocks noGrp="1"/>
          </p:cNvSpPr>
          <p:nvPr>
            <p:ph idx="1"/>
          </p:nvPr>
        </p:nvSpPr>
        <p:spPr/>
        <p:txBody>
          <a:bodyPr>
            <a:normAutofit/>
          </a:bodyPr>
          <a:lstStyle/>
          <a:p>
            <a:r>
              <a:rPr lang="en-US" dirty="0"/>
              <a:t>The backbone of distributed systems, is a complicated network of servers that anyone with an internet connection can access. </a:t>
            </a:r>
          </a:p>
          <a:p>
            <a:r>
              <a:rPr lang="en-US" dirty="0"/>
              <a:t>In a distributed system, components and connectors arrange themselves in a way that eases communication. Components are modules with well-defined interfaces that can be replaced or reused. Similarly, connectors are communication links between modules that mediate coordination or cooperation among components.</a:t>
            </a:r>
          </a:p>
          <a:p>
            <a:r>
              <a:rPr lang="en-US" dirty="0"/>
              <a:t>A distributed system is broadly divided into two essential concepts:</a:t>
            </a:r>
          </a:p>
          <a:p>
            <a:pPr lvl="1"/>
            <a:r>
              <a:rPr lang="en-US" dirty="0"/>
              <a:t>Software architecture (further divided into layered architecture, object-based architecture, data-centered architecture, and event-based architecture) </a:t>
            </a:r>
          </a:p>
          <a:p>
            <a:pPr lvl="1"/>
            <a:r>
              <a:rPr lang="en-US" dirty="0"/>
              <a:t>System architecture (further divided into client-server architecture and peer-to-peer architecture).</a:t>
            </a:r>
          </a:p>
        </p:txBody>
      </p:sp>
    </p:spTree>
    <p:extLst>
      <p:ext uri="{BB962C8B-B14F-4D97-AF65-F5344CB8AC3E}">
        <p14:creationId xmlns:p14="http://schemas.microsoft.com/office/powerpoint/2010/main" val="365636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9" name="Isosceles Triangle 205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E1CBDFF-41A9-4787-54FE-0AA4A3B102C2}"/>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1. Software architecture</a:t>
            </a:r>
            <a:br>
              <a:rPr lang="en-US" sz="3100">
                <a:solidFill>
                  <a:schemeClr val="bg1"/>
                </a:solidFill>
              </a:rPr>
            </a:br>
            <a:endParaRPr lang="en-US" sz="3100">
              <a:solidFill>
                <a:schemeClr val="bg1"/>
              </a:solidFill>
            </a:endParaRPr>
          </a:p>
        </p:txBody>
      </p:sp>
      <p:sp>
        <p:nvSpPr>
          <p:cNvPr id="3" name="Content Placeholder 2">
            <a:extLst>
              <a:ext uri="{FF2B5EF4-FFF2-40B4-BE49-F238E27FC236}">
                <a16:creationId xmlns:a16="http://schemas.microsoft.com/office/drawing/2014/main" id="{C2222577-9415-AD49-97BC-AC406C79341F}"/>
              </a:ext>
            </a:extLst>
          </p:cNvPr>
          <p:cNvSpPr>
            <a:spLocks noGrp="1"/>
          </p:cNvSpPr>
          <p:nvPr>
            <p:ph idx="1"/>
          </p:nvPr>
        </p:nvSpPr>
        <p:spPr>
          <a:xfrm>
            <a:off x="157560" y="1619249"/>
            <a:ext cx="4490138" cy="4886325"/>
          </a:xfrm>
        </p:spPr>
        <p:txBody>
          <a:bodyPr>
            <a:normAutofit fontScale="92500" lnSpcReduction="10000"/>
          </a:bodyPr>
          <a:lstStyle/>
          <a:p>
            <a:pPr>
              <a:lnSpc>
                <a:spcPct val="90000"/>
              </a:lnSpc>
            </a:pPr>
            <a:r>
              <a:rPr lang="en-US" sz="1400" dirty="0">
                <a:solidFill>
                  <a:schemeClr val="bg1"/>
                </a:solidFill>
              </a:rPr>
              <a:t>Is the logical organization of software components and their interaction with other structures. </a:t>
            </a:r>
          </a:p>
          <a:p>
            <a:pPr>
              <a:lnSpc>
                <a:spcPct val="90000"/>
              </a:lnSpc>
            </a:pPr>
            <a:r>
              <a:rPr lang="en-US" sz="1400" dirty="0">
                <a:solidFill>
                  <a:schemeClr val="bg1"/>
                </a:solidFill>
              </a:rPr>
              <a:t>It is at a lower level than system architecture and focuses entirely on components; e.g., the web front end of an eCommerce system is a component. The four main architectural styles of distributed systems in software components entail:</a:t>
            </a:r>
          </a:p>
          <a:p>
            <a:pPr lvl="1">
              <a:lnSpc>
                <a:spcPct val="90000"/>
              </a:lnSpc>
            </a:pPr>
            <a:r>
              <a:rPr lang="en-US" sz="1400" b="1" dirty="0">
                <a:solidFill>
                  <a:schemeClr val="bg1"/>
                </a:solidFill>
              </a:rPr>
              <a:t>Layered architecture: </a:t>
            </a:r>
            <a:r>
              <a:rPr lang="en-US" sz="1400" dirty="0">
                <a:solidFill>
                  <a:schemeClr val="bg1"/>
                </a:solidFill>
              </a:rPr>
              <a:t>provides a modular approach to software by separating each component. For example, the open systems interconnection (OSI) model uses a layered architecture for better results. It does this by contacting layers in sequence, which allows it to reach its goal. In some instances, the implementation of layered architecture is in cross-layer coordination. Under cross-layer, the interactions can skip any adjacent layer until it fulfills the request and provides better performance results.</a:t>
            </a:r>
          </a:p>
          <a:p>
            <a:pPr lvl="1">
              <a:lnSpc>
                <a:spcPct val="90000"/>
              </a:lnSpc>
            </a:pPr>
            <a:r>
              <a:rPr lang="en-US" sz="1400" dirty="0">
                <a:solidFill>
                  <a:schemeClr val="bg1"/>
                </a:solidFill>
              </a:rPr>
              <a:t>Layered architecture patterns are n-tiered patterns where the components are organized in horizontal layers. This is the traditional method for designing most software and is meant to be self-independent. This means that all the components are interconnected but do not depend on each other.</a:t>
            </a:r>
          </a:p>
        </p:txBody>
      </p:sp>
      <p:pic>
        <p:nvPicPr>
          <p:cNvPr id="2050" name="Picture 2" descr="Layered Architecture Pattern ">
            <a:extLst>
              <a:ext uri="{FF2B5EF4-FFF2-40B4-BE49-F238E27FC236}">
                <a16:creationId xmlns:a16="http://schemas.microsoft.com/office/drawing/2014/main" id="{F36FFDAF-03BD-96FB-10B6-AE8712AC6C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2252596"/>
            <a:ext cx="5143500" cy="2340292"/>
          </a:xfrm>
          <a:prstGeom prst="rect">
            <a:avLst/>
          </a:prstGeom>
          <a:noFill/>
          <a:extLst>
            <a:ext uri="{909E8E84-426E-40DD-AFC4-6F175D3DCCD1}">
              <a14:hiddenFill xmlns:a14="http://schemas.microsoft.com/office/drawing/2010/main">
                <a:solidFill>
                  <a:srgbClr val="FFFFFF"/>
                </a:solidFill>
              </a14:hiddenFill>
            </a:ext>
          </a:extLst>
        </p:spPr>
      </p:pic>
      <p:sp>
        <p:nvSpPr>
          <p:cNvPr id="2061" name="Isosceles Triangle 206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6061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Isosceles Triangle 308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E1CBDFF-41A9-4787-54FE-0AA4A3B102C2}"/>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1. Software architecture</a:t>
            </a:r>
            <a:br>
              <a:rPr lang="en-US" sz="3100">
                <a:solidFill>
                  <a:schemeClr val="bg1"/>
                </a:solidFill>
              </a:rPr>
            </a:br>
            <a:endParaRPr lang="en-US" sz="3100">
              <a:solidFill>
                <a:schemeClr val="bg1"/>
              </a:solidFill>
            </a:endParaRPr>
          </a:p>
        </p:txBody>
      </p:sp>
      <p:sp>
        <p:nvSpPr>
          <p:cNvPr id="3" name="Content Placeholder 2">
            <a:extLst>
              <a:ext uri="{FF2B5EF4-FFF2-40B4-BE49-F238E27FC236}">
                <a16:creationId xmlns:a16="http://schemas.microsoft.com/office/drawing/2014/main" id="{C2222577-9415-AD49-97BC-AC406C79341F}"/>
              </a:ext>
            </a:extLst>
          </p:cNvPr>
          <p:cNvSpPr>
            <a:spLocks noGrp="1"/>
          </p:cNvSpPr>
          <p:nvPr>
            <p:ph idx="1"/>
          </p:nvPr>
        </p:nvSpPr>
        <p:spPr>
          <a:xfrm>
            <a:off x="673754" y="2160589"/>
            <a:ext cx="3973943" cy="4542051"/>
          </a:xfrm>
        </p:spPr>
        <p:txBody>
          <a:bodyPr>
            <a:normAutofit fontScale="92500" lnSpcReduction="20000"/>
          </a:bodyPr>
          <a:lstStyle/>
          <a:p>
            <a:pPr>
              <a:lnSpc>
                <a:spcPct val="90000"/>
              </a:lnSpc>
            </a:pPr>
            <a:r>
              <a:rPr lang="en-US" sz="1700" b="1" dirty="0">
                <a:solidFill>
                  <a:schemeClr val="bg1"/>
                </a:solidFill>
              </a:rPr>
              <a:t>Object-based architecture:</a:t>
            </a:r>
            <a:r>
              <a:rPr lang="en-US" sz="1700" dirty="0">
                <a:solidFill>
                  <a:schemeClr val="bg1"/>
                </a:solidFill>
              </a:rPr>
              <a:t> centers around an arrangement of loosely coupled objects with no specific architecture like layers. Unlike layered architecture, object-based architecture doesn’t have to follow any steps in a sequence. Each component is an object, and all the objects can interact through an interface (or connector). Under object-based architecture, such interactions between components can happen through a direct method call.</a:t>
            </a:r>
          </a:p>
          <a:p>
            <a:pPr>
              <a:lnSpc>
                <a:spcPct val="90000"/>
              </a:lnSpc>
            </a:pPr>
            <a:r>
              <a:rPr lang="en-US" sz="1700" dirty="0">
                <a:solidFill>
                  <a:schemeClr val="bg1"/>
                </a:solidFill>
              </a:rPr>
              <a:t>At its core, communication between objects happens through method invocations, often called remote procedure calls (RPC). Popular RPC systems include Java RMI and Web Services and REST API Calls. The primary design consideration of these architectures is that they are less structured. Here, component equals object, and connector equals RPC or RMI.</a:t>
            </a:r>
          </a:p>
        </p:txBody>
      </p:sp>
      <p:pic>
        <p:nvPicPr>
          <p:cNvPr id="3074" name="Picture 2" descr="Object-based Architecture">
            <a:extLst>
              <a:ext uri="{FF2B5EF4-FFF2-40B4-BE49-F238E27FC236}">
                <a16:creationId xmlns:a16="http://schemas.microsoft.com/office/drawing/2014/main" id="{03C642A2-3B5D-804B-BF3C-A3430193DA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391060"/>
            <a:ext cx="5143500" cy="4063364"/>
          </a:xfrm>
          <a:prstGeom prst="rect">
            <a:avLst/>
          </a:prstGeom>
          <a:noFill/>
          <a:extLst>
            <a:ext uri="{909E8E84-426E-40DD-AFC4-6F175D3DCCD1}">
              <a14:hiddenFill xmlns:a14="http://schemas.microsoft.com/office/drawing/2010/main">
                <a:solidFill>
                  <a:srgbClr val="FFFFFF"/>
                </a:solidFill>
              </a14:hiddenFill>
            </a:ext>
          </a:extLst>
        </p:spPr>
      </p:pic>
      <p:sp>
        <p:nvSpPr>
          <p:cNvPr id="3085" name="Isosceles Triangle 308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7069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Isosceles Triangle 308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E1CBDFF-41A9-4787-54FE-0AA4A3B102C2}"/>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1. Software architecture</a:t>
            </a:r>
            <a:br>
              <a:rPr lang="en-US" sz="3100">
                <a:solidFill>
                  <a:schemeClr val="bg1"/>
                </a:solidFill>
              </a:rPr>
            </a:br>
            <a:endParaRPr lang="en-US" sz="3100">
              <a:solidFill>
                <a:schemeClr val="bg1"/>
              </a:solidFill>
            </a:endParaRPr>
          </a:p>
        </p:txBody>
      </p:sp>
      <p:sp>
        <p:nvSpPr>
          <p:cNvPr id="3" name="Content Placeholder 2">
            <a:extLst>
              <a:ext uri="{FF2B5EF4-FFF2-40B4-BE49-F238E27FC236}">
                <a16:creationId xmlns:a16="http://schemas.microsoft.com/office/drawing/2014/main" id="{C2222577-9415-AD49-97BC-AC406C79341F}"/>
              </a:ext>
            </a:extLst>
          </p:cNvPr>
          <p:cNvSpPr>
            <a:spLocks noGrp="1"/>
          </p:cNvSpPr>
          <p:nvPr>
            <p:ph idx="1"/>
          </p:nvPr>
        </p:nvSpPr>
        <p:spPr>
          <a:xfrm>
            <a:off x="673754" y="2160589"/>
            <a:ext cx="3973943" cy="4542051"/>
          </a:xfrm>
        </p:spPr>
        <p:txBody>
          <a:bodyPr>
            <a:normAutofit/>
          </a:bodyPr>
          <a:lstStyle/>
          <a:p>
            <a:pPr>
              <a:lnSpc>
                <a:spcPct val="90000"/>
              </a:lnSpc>
            </a:pPr>
            <a:r>
              <a:rPr lang="en-US" sz="1700" b="1" dirty="0">
                <a:solidFill>
                  <a:schemeClr val="bg1"/>
                </a:solidFill>
              </a:rPr>
              <a:t>Data-centered architecture: </a:t>
            </a:r>
            <a:r>
              <a:rPr lang="en-US" sz="1700" dirty="0">
                <a:solidFill>
                  <a:schemeClr val="bg1"/>
                </a:solidFill>
              </a:rPr>
              <a:t>works on a central data repository, either active or passive. Like most producer-consumer scenarios, the producer (business) produces items for the common data store, and the consumer (individual) can request data from it. Sometimes, this central repository can be just a simple database.</a:t>
            </a:r>
          </a:p>
          <a:p>
            <a:pPr>
              <a:lnSpc>
                <a:spcPct val="90000"/>
              </a:lnSpc>
            </a:pPr>
            <a:r>
              <a:rPr lang="en-US" sz="1700" dirty="0">
                <a:solidFill>
                  <a:schemeClr val="bg1"/>
                </a:solidFill>
              </a:rPr>
              <a:t>All communication between objects happens through a data storage system in a data-centered system. It supports its stores’ components with a persistent storage space such as an SQL database, and the system stores all the nodes in this data storage.</a:t>
            </a:r>
          </a:p>
        </p:txBody>
      </p:sp>
      <p:sp>
        <p:nvSpPr>
          <p:cNvPr id="3085" name="Isosceles Triangle 308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098" name="Picture 2">
            <a:extLst>
              <a:ext uri="{FF2B5EF4-FFF2-40B4-BE49-F238E27FC236}">
                <a16:creationId xmlns:a16="http://schemas.microsoft.com/office/drawing/2014/main" id="{CB6403BE-9FAD-1262-B0B4-28C2C01AE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556" y="199522"/>
            <a:ext cx="5588719" cy="558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81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31" name="Isosceles Triangle 51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2DE0DFA-935D-DA01-DD48-6E836DED4911}"/>
              </a:ext>
            </a:extLst>
          </p:cNvPr>
          <p:cNvSpPr>
            <a:spLocks noGrp="1"/>
          </p:cNvSpPr>
          <p:nvPr>
            <p:ph type="title"/>
          </p:nvPr>
        </p:nvSpPr>
        <p:spPr>
          <a:xfrm>
            <a:off x="228541" y="0"/>
            <a:ext cx="4203045" cy="1375608"/>
          </a:xfrm>
        </p:spPr>
        <p:txBody>
          <a:bodyPr anchor="ctr">
            <a:normAutofit/>
          </a:bodyPr>
          <a:lstStyle/>
          <a:p>
            <a:r>
              <a:rPr lang="en-US" dirty="0">
                <a:solidFill>
                  <a:schemeClr val="bg1"/>
                </a:solidFill>
              </a:rPr>
              <a:t>2. System architecture</a:t>
            </a:r>
          </a:p>
        </p:txBody>
      </p:sp>
      <p:sp>
        <p:nvSpPr>
          <p:cNvPr id="3" name="Content Placeholder 2">
            <a:extLst>
              <a:ext uri="{FF2B5EF4-FFF2-40B4-BE49-F238E27FC236}">
                <a16:creationId xmlns:a16="http://schemas.microsoft.com/office/drawing/2014/main" id="{088373FB-20A2-E8E2-576D-B703834FA797}"/>
              </a:ext>
            </a:extLst>
          </p:cNvPr>
          <p:cNvSpPr>
            <a:spLocks noGrp="1"/>
          </p:cNvSpPr>
          <p:nvPr>
            <p:ph idx="1"/>
          </p:nvPr>
        </p:nvSpPr>
        <p:spPr>
          <a:xfrm>
            <a:off x="228542" y="1375609"/>
            <a:ext cx="4419156" cy="5318154"/>
          </a:xfrm>
        </p:spPr>
        <p:txBody>
          <a:bodyPr>
            <a:normAutofit/>
          </a:bodyPr>
          <a:lstStyle/>
          <a:p>
            <a:pPr>
              <a:lnSpc>
                <a:spcPct val="90000"/>
              </a:lnSpc>
            </a:pPr>
            <a:r>
              <a:rPr lang="en-US" sz="1100" dirty="0">
                <a:solidFill>
                  <a:schemeClr val="bg1"/>
                </a:solidFill>
              </a:rPr>
              <a:t>System-level architecture focuses on the entire system and the placement of components of a distributed system across multiple machines. </a:t>
            </a:r>
          </a:p>
          <a:p>
            <a:pPr>
              <a:lnSpc>
                <a:spcPct val="90000"/>
              </a:lnSpc>
            </a:pPr>
            <a:r>
              <a:rPr lang="en-US" sz="1100" dirty="0">
                <a:solidFill>
                  <a:schemeClr val="bg1"/>
                </a:solidFill>
              </a:rPr>
              <a:t>The client-server architecture and peer-to-peer architecture are the two major system-level architectures that hold significance today. An example would be an eCommerce system that contains a service layer, a database, and a web front.</a:t>
            </a:r>
          </a:p>
          <a:p>
            <a:pPr lvl="1">
              <a:lnSpc>
                <a:spcPct val="90000"/>
              </a:lnSpc>
            </a:pPr>
            <a:r>
              <a:rPr lang="en-US" sz="1100" b="1" dirty="0">
                <a:solidFill>
                  <a:schemeClr val="bg1"/>
                </a:solidFill>
              </a:rPr>
              <a:t>Client-server architecture: </a:t>
            </a:r>
            <a:r>
              <a:rPr lang="en-US" sz="1100" dirty="0">
                <a:solidFill>
                  <a:schemeClr val="bg1"/>
                </a:solidFill>
              </a:rPr>
              <a:t>consists of a client and a server. The server is where all the work processes are, while the client is where the user interacts with the service and other resources (remote server). The client can then request from the server, and the server will respond accordingly. Typically, only one server handles the remote side; however, using multiple servers ensures total safety.</a:t>
            </a:r>
          </a:p>
          <a:p>
            <a:pPr lvl="1">
              <a:lnSpc>
                <a:spcPct val="90000"/>
              </a:lnSpc>
            </a:pPr>
            <a:r>
              <a:rPr lang="en-US" sz="1100" dirty="0">
                <a:solidFill>
                  <a:schemeClr val="bg1"/>
                </a:solidFill>
              </a:rPr>
              <a:t>Client-server architecture has one standard design feature: centralized security. </a:t>
            </a:r>
          </a:p>
          <a:p>
            <a:pPr lvl="1">
              <a:lnSpc>
                <a:spcPct val="90000"/>
              </a:lnSpc>
            </a:pPr>
            <a:r>
              <a:rPr lang="en-US" sz="1100" dirty="0">
                <a:solidFill>
                  <a:schemeClr val="bg1"/>
                </a:solidFill>
              </a:rPr>
              <a:t>Data such as usernames and passwords are stored in a secure database for any server used to have access to this information. This makes it more stable and secure than peer-to-peer. This stability comes from client-server architecture, where the security database can allow resource usage in a more meaningful way. The system is much more stable and secure, even though it isn’t as fast as a server. The disadvantages of a distributed system are its single point of failure and not being as scalable as a server.</a:t>
            </a:r>
          </a:p>
        </p:txBody>
      </p:sp>
      <p:pic>
        <p:nvPicPr>
          <p:cNvPr id="5122" name="Picture 2" descr="Client-server Architecture ">
            <a:extLst>
              <a:ext uri="{FF2B5EF4-FFF2-40B4-BE49-F238E27FC236}">
                <a16:creationId xmlns:a16="http://schemas.microsoft.com/office/drawing/2014/main" id="{0A87F48E-CC47-87E3-B84F-CFC3158A21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429636"/>
            <a:ext cx="5143500" cy="3986212"/>
          </a:xfrm>
          <a:prstGeom prst="rect">
            <a:avLst/>
          </a:prstGeom>
          <a:noFill/>
          <a:extLst>
            <a:ext uri="{909E8E84-426E-40DD-AFC4-6F175D3DCCD1}">
              <a14:hiddenFill xmlns:a14="http://schemas.microsoft.com/office/drawing/2010/main">
                <a:solidFill>
                  <a:srgbClr val="FFFFFF"/>
                </a:solidFill>
              </a14:hiddenFill>
            </a:ext>
          </a:extLst>
        </p:spPr>
      </p:pic>
      <p:sp>
        <p:nvSpPr>
          <p:cNvPr id="5133" name="Isosceles Triangle 51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953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55" name="Isosceles Triangle 615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2DE0DFA-935D-DA01-DD48-6E836DED4911}"/>
              </a:ext>
            </a:extLst>
          </p:cNvPr>
          <p:cNvSpPr>
            <a:spLocks noGrp="1"/>
          </p:cNvSpPr>
          <p:nvPr>
            <p:ph type="title"/>
          </p:nvPr>
        </p:nvSpPr>
        <p:spPr>
          <a:xfrm>
            <a:off x="228541" y="208461"/>
            <a:ext cx="4203045" cy="1375608"/>
          </a:xfrm>
        </p:spPr>
        <p:txBody>
          <a:bodyPr anchor="ctr">
            <a:normAutofit/>
          </a:bodyPr>
          <a:lstStyle/>
          <a:p>
            <a:r>
              <a:rPr lang="en-US" dirty="0">
                <a:solidFill>
                  <a:schemeClr val="bg1"/>
                </a:solidFill>
              </a:rPr>
              <a:t>2. System architecture</a:t>
            </a:r>
          </a:p>
        </p:txBody>
      </p:sp>
      <p:sp>
        <p:nvSpPr>
          <p:cNvPr id="3" name="Content Placeholder 2">
            <a:extLst>
              <a:ext uri="{FF2B5EF4-FFF2-40B4-BE49-F238E27FC236}">
                <a16:creationId xmlns:a16="http://schemas.microsoft.com/office/drawing/2014/main" id="{088373FB-20A2-E8E2-576D-B703834FA797}"/>
              </a:ext>
            </a:extLst>
          </p:cNvPr>
          <p:cNvSpPr>
            <a:spLocks noGrp="1"/>
          </p:cNvSpPr>
          <p:nvPr>
            <p:ph idx="1"/>
          </p:nvPr>
        </p:nvSpPr>
        <p:spPr>
          <a:xfrm>
            <a:off x="228542" y="1584069"/>
            <a:ext cx="4419156" cy="4878875"/>
          </a:xfrm>
        </p:spPr>
        <p:txBody>
          <a:bodyPr>
            <a:normAutofit fontScale="77500" lnSpcReduction="20000"/>
          </a:bodyPr>
          <a:lstStyle/>
          <a:p>
            <a:r>
              <a:rPr lang="en-US" b="1" dirty="0">
                <a:solidFill>
                  <a:schemeClr val="bg1"/>
                </a:solidFill>
              </a:rPr>
              <a:t>Peer-to-peer network</a:t>
            </a:r>
            <a:r>
              <a:rPr lang="en-US" dirty="0">
                <a:solidFill>
                  <a:schemeClr val="bg1"/>
                </a:solidFill>
              </a:rPr>
              <a:t> works on the concept of no central control in a distributed system. A node can either act as a client or server at any given time once it joins the network. A node that requests something is called a client, and one that provides something is called a server. In general, each node is called a peer.</a:t>
            </a:r>
          </a:p>
          <a:p>
            <a:r>
              <a:rPr lang="en-US" dirty="0">
                <a:solidFill>
                  <a:schemeClr val="bg1"/>
                </a:solidFill>
              </a:rPr>
              <a:t>If a new node wishes to provide services, it can do so in two ways. One way is to register with a centralized lookup server, which will then direct the node to the service provider. The other way is for the node to broadcast its service request to every other node in the network, and whichever node responds will provide the requested service.</a:t>
            </a:r>
          </a:p>
          <a:p>
            <a:r>
              <a:rPr lang="en-US" dirty="0">
                <a:solidFill>
                  <a:schemeClr val="bg1"/>
                </a:solidFill>
              </a:rPr>
              <a:t>P2P networks of today have three separate sections:</a:t>
            </a:r>
          </a:p>
          <a:p>
            <a:pPr lvl="1"/>
            <a:r>
              <a:rPr lang="en-US" dirty="0">
                <a:solidFill>
                  <a:schemeClr val="bg1"/>
                </a:solidFill>
              </a:rPr>
              <a:t>Structured P2P: The nodes in structured P2P follow a predefined distributed data structure.</a:t>
            </a:r>
          </a:p>
          <a:p>
            <a:pPr lvl="1"/>
            <a:r>
              <a:rPr lang="en-US" dirty="0">
                <a:solidFill>
                  <a:schemeClr val="bg1"/>
                </a:solidFill>
              </a:rPr>
              <a:t>Unstructured P2P: The nodes in unstructured P2P randomly select their neighbors.</a:t>
            </a:r>
          </a:p>
          <a:p>
            <a:pPr lvl="1"/>
            <a:r>
              <a:rPr lang="en-US" dirty="0">
                <a:solidFill>
                  <a:schemeClr val="bg1"/>
                </a:solidFill>
              </a:rPr>
              <a:t>Hybrid P2P: In a hybrid P2P, some nodes have unique functions appointed to them in an orderly manner.</a:t>
            </a:r>
          </a:p>
        </p:txBody>
      </p:sp>
      <p:pic>
        <p:nvPicPr>
          <p:cNvPr id="6146" name="Picture 2" descr="Peer-to-Peer Architecture">
            <a:extLst>
              <a:ext uri="{FF2B5EF4-FFF2-40B4-BE49-F238E27FC236}">
                <a16:creationId xmlns:a16="http://schemas.microsoft.com/office/drawing/2014/main" id="{FA315990-0DC6-4461-0622-4A5B0C33DB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7616" y="972608"/>
            <a:ext cx="4900269" cy="4900269"/>
          </a:xfrm>
          <a:prstGeom prst="rect">
            <a:avLst/>
          </a:prstGeom>
          <a:noFill/>
          <a:extLst>
            <a:ext uri="{909E8E84-426E-40DD-AFC4-6F175D3DCCD1}">
              <a14:hiddenFill xmlns:a14="http://schemas.microsoft.com/office/drawing/2010/main">
                <a:solidFill>
                  <a:srgbClr val="FFFFFF"/>
                </a:solidFill>
              </a14:hiddenFill>
            </a:ext>
          </a:extLst>
        </p:spPr>
      </p:pic>
      <p:sp>
        <p:nvSpPr>
          <p:cNvPr id="6157" name="Isosceles Triangle 615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9081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79" name="Isosceles Triangle 717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9EC6FF4-F902-32F6-885E-9661A457E222}"/>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Key Components of a Distributed System</a:t>
            </a:r>
            <a:br>
              <a:rPr lang="en-US" sz="3100">
                <a:solidFill>
                  <a:schemeClr val="bg1"/>
                </a:solidFill>
              </a:rPr>
            </a:br>
            <a:endParaRPr lang="en-US" sz="3100">
              <a:solidFill>
                <a:schemeClr val="bg1"/>
              </a:solidFill>
            </a:endParaRPr>
          </a:p>
        </p:txBody>
      </p:sp>
      <p:sp>
        <p:nvSpPr>
          <p:cNvPr id="3" name="Content Placeholder 2">
            <a:extLst>
              <a:ext uri="{FF2B5EF4-FFF2-40B4-BE49-F238E27FC236}">
                <a16:creationId xmlns:a16="http://schemas.microsoft.com/office/drawing/2014/main" id="{19CCE415-F1A5-312A-92C0-765604EF8D8B}"/>
              </a:ext>
            </a:extLst>
          </p:cNvPr>
          <p:cNvSpPr>
            <a:spLocks noGrp="1"/>
          </p:cNvSpPr>
          <p:nvPr>
            <p:ph idx="1"/>
          </p:nvPr>
        </p:nvSpPr>
        <p:spPr>
          <a:xfrm>
            <a:off x="673754" y="2160590"/>
            <a:ext cx="3973943" cy="3440110"/>
          </a:xfrm>
        </p:spPr>
        <p:txBody>
          <a:bodyPr>
            <a:normAutofit/>
          </a:bodyPr>
          <a:lstStyle/>
          <a:p>
            <a:r>
              <a:rPr lang="en-US">
                <a:solidFill>
                  <a:schemeClr val="bg1"/>
                </a:solidFill>
              </a:rPr>
              <a:t>The three basic components of a distributed system include primary system controller, system data store, and database. In a non-clustered environment, optional components consist of user interfaces and secondary controllers.</a:t>
            </a:r>
          </a:p>
        </p:txBody>
      </p:sp>
      <p:pic>
        <p:nvPicPr>
          <p:cNvPr id="7170" name="Picture 2" descr="Main Components of a Distributed System">
            <a:extLst>
              <a:ext uri="{FF2B5EF4-FFF2-40B4-BE49-F238E27FC236}">
                <a16:creationId xmlns:a16="http://schemas.microsoft.com/office/drawing/2014/main" id="{2DADA2B3-3FEB-730A-DE91-CD33E8E3EB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7616" y="972608"/>
            <a:ext cx="4900269" cy="4900269"/>
          </a:xfrm>
          <a:prstGeom prst="rect">
            <a:avLst/>
          </a:prstGeom>
          <a:noFill/>
          <a:extLst>
            <a:ext uri="{909E8E84-426E-40DD-AFC4-6F175D3DCCD1}">
              <a14:hiddenFill xmlns:a14="http://schemas.microsoft.com/office/drawing/2010/main">
                <a:solidFill>
                  <a:srgbClr val="FFFFFF"/>
                </a:solidFill>
              </a14:hiddenFill>
            </a:ext>
          </a:extLst>
        </p:spPr>
      </p:pic>
      <p:sp>
        <p:nvSpPr>
          <p:cNvPr id="7181" name="Isosceles Triangle 718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27125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1360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Distributed Computing components</vt:lpstr>
      <vt:lpstr>What Is Distributed Computing?</vt:lpstr>
      <vt:lpstr>Architecture of Distributed Systems</vt:lpstr>
      <vt:lpstr>1. Software architecture </vt:lpstr>
      <vt:lpstr>1. Software architecture </vt:lpstr>
      <vt:lpstr>1. Software architecture </vt:lpstr>
      <vt:lpstr>2. System architecture</vt:lpstr>
      <vt:lpstr>2. System architecture</vt:lpstr>
      <vt:lpstr>Key Components of a Distributed System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Computing components</dc:title>
  <dc:creator>Alfredo Marquez</dc:creator>
  <cp:lastModifiedBy>Alfredo Marquez</cp:lastModifiedBy>
  <cp:revision>1</cp:revision>
  <dcterms:created xsi:type="dcterms:W3CDTF">2022-09-29T17:09:04Z</dcterms:created>
  <dcterms:modified xsi:type="dcterms:W3CDTF">2022-09-29T17:52:32Z</dcterms:modified>
</cp:coreProperties>
</file>