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3" r:id="rId5"/>
    <p:sldId id="259" r:id="rId6"/>
    <p:sldId id="260" r:id="rId7"/>
    <p:sldId id="261" r:id="rId8"/>
    <p:sldId id="265" r:id="rId9"/>
    <p:sldId id="266" r:id="rId10"/>
    <p:sldId id="268" r:id="rId11"/>
    <p:sldId id="267" r:id="rId12"/>
    <p:sldId id="269" r:id="rId13"/>
    <p:sldId id="270" r:id="rId14"/>
    <p:sldId id="273" r:id="rId15"/>
    <p:sldId id="274" r:id="rId16"/>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3" d="100"/>
          <a:sy n="83" d="100"/>
        </p:scale>
        <p:origin x="686"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86D293D-5FAD-8B98-1031-0BCFAF54AEA9}"/>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MX"/>
          </a:p>
        </p:txBody>
      </p:sp>
      <p:sp>
        <p:nvSpPr>
          <p:cNvPr id="3" name="Subtítulo 2">
            <a:extLst>
              <a:ext uri="{FF2B5EF4-FFF2-40B4-BE49-F238E27FC236}">
                <a16:creationId xmlns:a16="http://schemas.microsoft.com/office/drawing/2014/main" id="{D809A814-A59E-16A7-2691-8CFF7962D61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MX"/>
          </a:p>
        </p:txBody>
      </p:sp>
      <p:sp>
        <p:nvSpPr>
          <p:cNvPr id="4" name="Marcador de fecha 3">
            <a:extLst>
              <a:ext uri="{FF2B5EF4-FFF2-40B4-BE49-F238E27FC236}">
                <a16:creationId xmlns:a16="http://schemas.microsoft.com/office/drawing/2014/main" id="{FF5ABF30-88E1-621F-510E-42EADB52E922}"/>
              </a:ext>
            </a:extLst>
          </p:cNvPr>
          <p:cNvSpPr>
            <a:spLocks noGrp="1"/>
          </p:cNvSpPr>
          <p:nvPr>
            <p:ph type="dt" sz="half" idx="10"/>
          </p:nvPr>
        </p:nvSpPr>
        <p:spPr/>
        <p:txBody>
          <a:bodyPr/>
          <a:lstStyle/>
          <a:p>
            <a:fld id="{CEDE5B0F-6974-4E89-BC22-5E3C0402C10C}" type="datetimeFigureOut">
              <a:rPr lang="es-MX" smtClean="0"/>
              <a:t>29/09/2022</a:t>
            </a:fld>
            <a:endParaRPr lang="es-MX"/>
          </a:p>
        </p:txBody>
      </p:sp>
      <p:sp>
        <p:nvSpPr>
          <p:cNvPr id="5" name="Marcador de pie de página 4">
            <a:extLst>
              <a:ext uri="{FF2B5EF4-FFF2-40B4-BE49-F238E27FC236}">
                <a16:creationId xmlns:a16="http://schemas.microsoft.com/office/drawing/2014/main" id="{C3D85BA6-5090-1BD5-8C63-C426F1D46235}"/>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6392E6AB-F538-BE3A-1396-24541A5D6FEA}"/>
              </a:ext>
            </a:extLst>
          </p:cNvPr>
          <p:cNvSpPr>
            <a:spLocks noGrp="1"/>
          </p:cNvSpPr>
          <p:nvPr>
            <p:ph type="sldNum" sz="quarter" idx="12"/>
          </p:nvPr>
        </p:nvSpPr>
        <p:spPr/>
        <p:txBody>
          <a:bodyPr/>
          <a:lstStyle/>
          <a:p>
            <a:fld id="{DB616D94-322C-448B-AFF6-F99F8C3D70E9}" type="slidenum">
              <a:rPr lang="es-MX" smtClean="0"/>
              <a:t>‹Nº›</a:t>
            </a:fld>
            <a:endParaRPr lang="es-MX"/>
          </a:p>
        </p:txBody>
      </p:sp>
    </p:spTree>
    <p:extLst>
      <p:ext uri="{BB962C8B-B14F-4D97-AF65-F5344CB8AC3E}">
        <p14:creationId xmlns:p14="http://schemas.microsoft.com/office/powerpoint/2010/main" val="494344962"/>
      </p:ext>
    </p:extLst>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D7B5104-65E9-DC5A-2F05-5943014F5FD0}"/>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95BAE2C5-1C8D-D0F5-2D82-B879F9858288}"/>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464FACE2-259D-9319-A5CC-5A9277970849}"/>
              </a:ext>
            </a:extLst>
          </p:cNvPr>
          <p:cNvSpPr>
            <a:spLocks noGrp="1"/>
          </p:cNvSpPr>
          <p:nvPr>
            <p:ph type="dt" sz="half" idx="10"/>
          </p:nvPr>
        </p:nvSpPr>
        <p:spPr/>
        <p:txBody>
          <a:bodyPr/>
          <a:lstStyle/>
          <a:p>
            <a:fld id="{CEDE5B0F-6974-4E89-BC22-5E3C0402C10C}" type="datetimeFigureOut">
              <a:rPr lang="es-MX" smtClean="0"/>
              <a:t>29/09/2022</a:t>
            </a:fld>
            <a:endParaRPr lang="es-MX"/>
          </a:p>
        </p:txBody>
      </p:sp>
      <p:sp>
        <p:nvSpPr>
          <p:cNvPr id="5" name="Marcador de pie de página 4">
            <a:extLst>
              <a:ext uri="{FF2B5EF4-FFF2-40B4-BE49-F238E27FC236}">
                <a16:creationId xmlns:a16="http://schemas.microsoft.com/office/drawing/2014/main" id="{10D7499F-FF59-344D-0297-94833CF15EE8}"/>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216FCF2F-C5DD-46B4-A7D5-E83A9ADD9F5A}"/>
              </a:ext>
            </a:extLst>
          </p:cNvPr>
          <p:cNvSpPr>
            <a:spLocks noGrp="1"/>
          </p:cNvSpPr>
          <p:nvPr>
            <p:ph type="sldNum" sz="quarter" idx="12"/>
          </p:nvPr>
        </p:nvSpPr>
        <p:spPr/>
        <p:txBody>
          <a:bodyPr/>
          <a:lstStyle/>
          <a:p>
            <a:fld id="{DB616D94-322C-448B-AFF6-F99F8C3D70E9}" type="slidenum">
              <a:rPr lang="es-MX" smtClean="0"/>
              <a:t>‹Nº›</a:t>
            </a:fld>
            <a:endParaRPr lang="es-MX"/>
          </a:p>
        </p:txBody>
      </p:sp>
    </p:spTree>
    <p:extLst>
      <p:ext uri="{BB962C8B-B14F-4D97-AF65-F5344CB8AC3E}">
        <p14:creationId xmlns:p14="http://schemas.microsoft.com/office/powerpoint/2010/main" val="1195560010"/>
      </p:ext>
    </p:extLst>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95FB488A-B364-96D1-6D27-3B3CFF27B807}"/>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EACFAFF1-78A7-0AE6-44D7-57AD53CB4FBE}"/>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0EB330A3-D6F0-4B4F-589E-28E351B2E42B}"/>
              </a:ext>
            </a:extLst>
          </p:cNvPr>
          <p:cNvSpPr>
            <a:spLocks noGrp="1"/>
          </p:cNvSpPr>
          <p:nvPr>
            <p:ph type="dt" sz="half" idx="10"/>
          </p:nvPr>
        </p:nvSpPr>
        <p:spPr/>
        <p:txBody>
          <a:bodyPr/>
          <a:lstStyle/>
          <a:p>
            <a:fld id="{CEDE5B0F-6974-4E89-BC22-5E3C0402C10C}" type="datetimeFigureOut">
              <a:rPr lang="es-MX" smtClean="0"/>
              <a:t>29/09/2022</a:t>
            </a:fld>
            <a:endParaRPr lang="es-MX"/>
          </a:p>
        </p:txBody>
      </p:sp>
      <p:sp>
        <p:nvSpPr>
          <p:cNvPr id="5" name="Marcador de pie de página 4">
            <a:extLst>
              <a:ext uri="{FF2B5EF4-FFF2-40B4-BE49-F238E27FC236}">
                <a16:creationId xmlns:a16="http://schemas.microsoft.com/office/drawing/2014/main" id="{0C281597-82E6-290C-0BFA-56A5227311E7}"/>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7B0517E1-9099-E656-7034-97E010B1E6F0}"/>
              </a:ext>
            </a:extLst>
          </p:cNvPr>
          <p:cNvSpPr>
            <a:spLocks noGrp="1"/>
          </p:cNvSpPr>
          <p:nvPr>
            <p:ph type="sldNum" sz="quarter" idx="12"/>
          </p:nvPr>
        </p:nvSpPr>
        <p:spPr/>
        <p:txBody>
          <a:bodyPr/>
          <a:lstStyle/>
          <a:p>
            <a:fld id="{DB616D94-322C-448B-AFF6-F99F8C3D70E9}" type="slidenum">
              <a:rPr lang="es-MX" smtClean="0"/>
              <a:t>‹Nº›</a:t>
            </a:fld>
            <a:endParaRPr lang="es-MX"/>
          </a:p>
        </p:txBody>
      </p:sp>
    </p:spTree>
    <p:extLst>
      <p:ext uri="{BB962C8B-B14F-4D97-AF65-F5344CB8AC3E}">
        <p14:creationId xmlns:p14="http://schemas.microsoft.com/office/powerpoint/2010/main" val="3894494741"/>
      </p:ext>
    </p:extLst>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4B25A7C-AFA0-E396-A585-FD97D65EFB88}"/>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C6E35472-406C-7253-FEF7-22F632E511D5}"/>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719B2313-D9D1-B33C-D66D-89952B77B60E}"/>
              </a:ext>
            </a:extLst>
          </p:cNvPr>
          <p:cNvSpPr>
            <a:spLocks noGrp="1"/>
          </p:cNvSpPr>
          <p:nvPr>
            <p:ph type="dt" sz="half" idx="10"/>
          </p:nvPr>
        </p:nvSpPr>
        <p:spPr/>
        <p:txBody>
          <a:bodyPr/>
          <a:lstStyle/>
          <a:p>
            <a:fld id="{CEDE5B0F-6974-4E89-BC22-5E3C0402C10C}" type="datetimeFigureOut">
              <a:rPr lang="es-MX" smtClean="0"/>
              <a:t>29/09/2022</a:t>
            </a:fld>
            <a:endParaRPr lang="es-MX"/>
          </a:p>
        </p:txBody>
      </p:sp>
      <p:sp>
        <p:nvSpPr>
          <p:cNvPr id="5" name="Marcador de pie de página 4">
            <a:extLst>
              <a:ext uri="{FF2B5EF4-FFF2-40B4-BE49-F238E27FC236}">
                <a16:creationId xmlns:a16="http://schemas.microsoft.com/office/drawing/2014/main" id="{8A81E931-D0A4-4CF5-E34B-DDCD9ABEA5C1}"/>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0B715B70-BA41-1BF6-5FCA-D3DF7073F10A}"/>
              </a:ext>
            </a:extLst>
          </p:cNvPr>
          <p:cNvSpPr>
            <a:spLocks noGrp="1"/>
          </p:cNvSpPr>
          <p:nvPr>
            <p:ph type="sldNum" sz="quarter" idx="12"/>
          </p:nvPr>
        </p:nvSpPr>
        <p:spPr/>
        <p:txBody>
          <a:bodyPr/>
          <a:lstStyle/>
          <a:p>
            <a:fld id="{DB616D94-322C-448B-AFF6-F99F8C3D70E9}" type="slidenum">
              <a:rPr lang="es-MX" smtClean="0"/>
              <a:t>‹Nº›</a:t>
            </a:fld>
            <a:endParaRPr lang="es-MX"/>
          </a:p>
        </p:txBody>
      </p:sp>
    </p:spTree>
    <p:extLst>
      <p:ext uri="{BB962C8B-B14F-4D97-AF65-F5344CB8AC3E}">
        <p14:creationId xmlns:p14="http://schemas.microsoft.com/office/powerpoint/2010/main" val="2239889847"/>
      </p:ext>
    </p:extLst>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A9DDF41-094B-5550-B543-F84A28FE35F2}"/>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1FA8ABD9-6AEE-D5C6-063E-C2014371E34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E84F5785-ADD9-ED7C-6AC1-A2FA773225D2}"/>
              </a:ext>
            </a:extLst>
          </p:cNvPr>
          <p:cNvSpPr>
            <a:spLocks noGrp="1"/>
          </p:cNvSpPr>
          <p:nvPr>
            <p:ph type="dt" sz="half" idx="10"/>
          </p:nvPr>
        </p:nvSpPr>
        <p:spPr/>
        <p:txBody>
          <a:bodyPr/>
          <a:lstStyle/>
          <a:p>
            <a:fld id="{CEDE5B0F-6974-4E89-BC22-5E3C0402C10C}" type="datetimeFigureOut">
              <a:rPr lang="es-MX" smtClean="0"/>
              <a:t>29/09/2022</a:t>
            </a:fld>
            <a:endParaRPr lang="es-MX"/>
          </a:p>
        </p:txBody>
      </p:sp>
      <p:sp>
        <p:nvSpPr>
          <p:cNvPr id="5" name="Marcador de pie de página 4">
            <a:extLst>
              <a:ext uri="{FF2B5EF4-FFF2-40B4-BE49-F238E27FC236}">
                <a16:creationId xmlns:a16="http://schemas.microsoft.com/office/drawing/2014/main" id="{F2E09DCD-B53C-E84F-EF93-7D9753A125FF}"/>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D70E2FC6-ABAF-421A-8004-7B3D2A355813}"/>
              </a:ext>
            </a:extLst>
          </p:cNvPr>
          <p:cNvSpPr>
            <a:spLocks noGrp="1"/>
          </p:cNvSpPr>
          <p:nvPr>
            <p:ph type="sldNum" sz="quarter" idx="12"/>
          </p:nvPr>
        </p:nvSpPr>
        <p:spPr/>
        <p:txBody>
          <a:bodyPr/>
          <a:lstStyle/>
          <a:p>
            <a:fld id="{DB616D94-322C-448B-AFF6-F99F8C3D70E9}" type="slidenum">
              <a:rPr lang="es-MX" smtClean="0"/>
              <a:t>‹Nº›</a:t>
            </a:fld>
            <a:endParaRPr lang="es-MX"/>
          </a:p>
        </p:txBody>
      </p:sp>
    </p:spTree>
    <p:extLst>
      <p:ext uri="{BB962C8B-B14F-4D97-AF65-F5344CB8AC3E}">
        <p14:creationId xmlns:p14="http://schemas.microsoft.com/office/powerpoint/2010/main" val="1545317074"/>
      </p:ext>
    </p:extLst>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45B6A94-E49B-D07B-A7BA-7AFCAE655881}"/>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FD7C3CF9-98A5-60C5-C0CB-AA79E5E22B13}"/>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contenido 3">
            <a:extLst>
              <a:ext uri="{FF2B5EF4-FFF2-40B4-BE49-F238E27FC236}">
                <a16:creationId xmlns:a16="http://schemas.microsoft.com/office/drawing/2014/main" id="{A4680E3F-BCE8-6D8A-3A72-42035B998E09}"/>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fecha 4">
            <a:extLst>
              <a:ext uri="{FF2B5EF4-FFF2-40B4-BE49-F238E27FC236}">
                <a16:creationId xmlns:a16="http://schemas.microsoft.com/office/drawing/2014/main" id="{F59E10F7-8466-5384-2C22-30D6C855E3F8}"/>
              </a:ext>
            </a:extLst>
          </p:cNvPr>
          <p:cNvSpPr>
            <a:spLocks noGrp="1"/>
          </p:cNvSpPr>
          <p:nvPr>
            <p:ph type="dt" sz="half" idx="10"/>
          </p:nvPr>
        </p:nvSpPr>
        <p:spPr/>
        <p:txBody>
          <a:bodyPr/>
          <a:lstStyle/>
          <a:p>
            <a:fld id="{CEDE5B0F-6974-4E89-BC22-5E3C0402C10C}" type="datetimeFigureOut">
              <a:rPr lang="es-MX" smtClean="0"/>
              <a:t>29/09/2022</a:t>
            </a:fld>
            <a:endParaRPr lang="es-MX"/>
          </a:p>
        </p:txBody>
      </p:sp>
      <p:sp>
        <p:nvSpPr>
          <p:cNvPr id="6" name="Marcador de pie de página 5">
            <a:extLst>
              <a:ext uri="{FF2B5EF4-FFF2-40B4-BE49-F238E27FC236}">
                <a16:creationId xmlns:a16="http://schemas.microsoft.com/office/drawing/2014/main" id="{342792DD-881B-8948-9D99-9CE194D79D2B}"/>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B7DEF409-EF6C-34F0-F653-E5C6E83EF45B}"/>
              </a:ext>
            </a:extLst>
          </p:cNvPr>
          <p:cNvSpPr>
            <a:spLocks noGrp="1"/>
          </p:cNvSpPr>
          <p:nvPr>
            <p:ph type="sldNum" sz="quarter" idx="12"/>
          </p:nvPr>
        </p:nvSpPr>
        <p:spPr/>
        <p:txBody>
          <a:bodyPr/>
          <a:lstStyle/>
          <a:p>
            <a:fld id="{DB616D94-322C-448B-AFF6-F99F8C3D70E9}" type="slidenum">
              <a:rPr lang="es-MX" smtClean="0"/>
              <a:t>‹Nº›</a:t>
            </a:fld>
            <a:endParaRPr lang="es-MX"/>
          </a:p>
        </p:txBody>
      </p:sp>
    </p:spTree>
    <p:extLst>
      <p:ext uri="{BB962C8B-B14F-4D97-AF65-F5344CB8AC3E}">
        <p14:creationId xmlns:p14="http://schemas.microsoft.com/office/powerpoint/2010/main" val="2396334410"/>
      </p:ext>
    </p:extLst>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573275D-A845-3CA8-1EC2-C023AC9F522D}"/>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C15A6FF9-1AD9-D311-34C0-2283D85534B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BFBDECB1-B270-FE05-8BA0-796202C27C1F}"/>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texto 4">
            <a:extLst>
              <a:ext uri="{FF2B5EF4-FFF2-40B4-BE49-F238E27FC236}">
                <a16:creationId xmlns:a16="http://schemas.microsoft.com/office/drawing/2014/main" id="{D19D7B42-CE9D-782A-CFFF-988700E5B13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A88221EC-1FAD-A4D0-F64F-8B4C913FAA39}"/>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7" name="Marcador de fecha 6">
            <a:extLst>
              <a:ext uri="{FF2B5EF4-FFF2-40B4-BE49-F238E27FC236}">
                <a16:creationId xmlns:a16="http://schemas.microsoft.com/office/drawing/2014/main" id="{C4C7894F-0A40-2EEA-4E23-BB697BA737FC}"/>
              </a:ext>
            </a:extLst>
          </p:cNvPr>
          <p:cNvSpPr>
            <a:spLocks noGrp="1"/>
          </p:cNvSpPr>
          <p:nvPr>
            <p:ph type="dt" sz="half" idx="10"/>
          </p:nvPr>
        </p:nvSpPr>
        <p:spPr/>
        <p:txBody>
          <a:bodyPr/>
          <a:lstStyle/>
          <a:p>
            <a:fld id="{CEDE5B0F-6974-4E89-BC22-5E3C0402C10C}" type="datetimeFigureOut">
              <a:rPr lang="es-MX" smtClean="0"/>
              <a:t>29/09/2022</a:t>
            </a:fld>
            <a:endParaRPr lang="es-MX"/>
          </a:p>
        </p:txBody>
      </p:sp>
      <p:sp>
        <p:nvSpPr>
          <p:cNvPr id="8" name="Marcador de pie de página 7">
            <a:extLst>
              <a:ext uri="{FF2B5EF4-FFF2-40B4-BE49-F238E27FC236}">
                <a16:creationId xmlns:a16="http://schemas.microsoft.com/office/drawing/2014/main" id="{8DCAACE4-C9C2-7588-9DE3-E3D580C02DA0}"/>
              </a:ext>
            </a:extLst>
          </p:cNvPr>
          <p:cNvSpPr>
            <a:spLocks noGrp="1"/>
          </p:cNvSpPr>
          <p:nvPr>
            <p:ph type="ftr" sz="quarter" idx="11"/>
          </p:nvPr>
        </p:nvSpPr>
        <p:spPr/>
        <p:txBody>
          <a:bodyPr/>
          <a:lstStyle/>
          <a:p>
            <a:endParaRPr lang="es-MX"/>
          </a:p>
        </p:txBody>
      </p:sp>
      <p:sp>
        <p:nvSpPr>
          <p:cNvPr id="9" name="Marcador de número de diapositiva 8">
            <a:extLst>
              <a:ext uri="{FF2B5EF4-FFF2-40B4-BE49-F238E27FC236}">
                <a16:creationId xmlns:a16="http://schemas.microsoft.com/office/drawing/2014/main" id="{88315838-2442-DD9F-C676-93224C9E6DF1}"/>
              </a:ext>
            </a:extLst>
          </p:cNvPr>
          <p:cNvSpPr>
            <a:spLocks noGrp="1"/>
          </p:cNvSpPr>
          <p:nvPr>
            <p:ph type="sldNum" sz="quarter" idx="12"/>
          </p:nvPr>
        </p:nvSpPr>
        <p:spPr/>
        <p:txBody>
          <a:bodyPr/>
          <a:lstStyle/>
          <a:p>
            <a:fld id="{DB616D94-322C-448B-AFF6-F99F8C3D70E9}" type="slidenum">
              <a:rPr lang="es-MX" smtClean="0"/>
              <a:t>‹Nº›</a:t>
            </a:fld>
            <a:endParaRPr lang="es-MX"/>
          </a:p>
        </p:txBody>
      </p:sp>
    </p:spTree>
    <p:extLst>
      <p:ext uri="{BB962C8B-B14F-4D97-AF65-F5344CB8AC3E}">
        <p14:creationId xmlns:p14="http://schemas.microsoft.com/office/powerpoint/2010/main" val="1650830403"/>
      </p:ext>
    </p:extLst>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869DCCD-1963-26E1-C9EE-65F81811CAC3}"/>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fecha 2">
            <a:extLst>
              <a:ext uri="{FF2B5EF4-FFF2-40B4-BE49-F238E27FC236}">
                <a16:creationId xmlns:a16="http://schemas.microsoft.com/office/drawing/2014/main" id="{FA1BAF7B-8F9B-2AE7-23E9-D4096613AF9F}"/>
              </a:ext>
            </a:extLst>
          </p:cNvPr>
          <p:cNvSpPr>
            <a:spLocks noGrp="1"/>
          </p:cNvSpPr>
          <p:nvPr>
            <p:ph type="dt" sz="half" idx="10"/>
          </p:nvPr>
        </p:nvSpPr>
        <p:spPr/>
        <p:txBody>
          <a:bodyPr/>
          <a:lstStyle/>
          <a:p>
            <a:fld id="{CEDE5B0F-6974-4E89-BC22-5E3C0402C10C}" type="datetimeFigureOut">
              <a:rPr lang="es-MX" smtClean="0"/>
              <a:t>29/09/2022</a:t>
            </a:fld>
            <a:endParaRPr lang="es-MX"/>
          </a:p>
        </p:txBody>
      </p:sp>
      <p:sp>
        <p:nvSpPr>
          <p:cNvPr id="4" name="Marcador de pie de página 3">
            <a:extLst>
              <a:ext uri="{FF2B5EF4-FFF2-40B4-BE49-F238E27FC236}">
                <a16:creationId xmlns:a16="http://schemas.microsoft.com/office/drawing/2014/main" id="{7C4F4310-0288-3D9F-CC6E-423D98C35F27}"/>
              </a:ext>
            </a:extLst>
          </p:cNvPr>
          <p:cNvSpPr>
            <a:spLocks noGrp="1"/>
          </p:cNvSpPr>
          <p:nvPr>
            <p:ph type="ftr" sz="quarter" idx="11"/>
          </p:nvPr>
        </p:nvSpPr>
        <p:spPr/>
        <p:txBody>
          <a:bodyPr/>
          <a:lstStyle/>
          <a:p>
            <a:endParaRPr lang="es-MX"/>
          </a:p>
        </p:txBody>
      </p:sp>
      <p:sp>
        <p:nvSpPr>
          <p:cNvPr id="5" name="Marcador de número de diapositiva 4">
            <a:extLst>
              <a:ext uri="{FF2B5EF4-FFF2-40B4-BE49-F238E27FC236}">
                <a16:creationId xmlns:a16="http://schemas.microsoft.com/office/drawing/2014/main" id="{EF242C57-FA6F-8DD6-37F7-B76A2E13C39B}"/>
              </a:ext>
            </a:extLst>
          </p:cNvPr>
          <p:cNvSpPr>
            <a:spLocks noGrp="1"/>
          </p:cNvSpPr>
          <p:nvPr>
            <p:ph type="sldNum" sz="quarter" idx="12"/>
          </p:nvPr>
        </p:nvSpPr>
        <p:spPr/>
        <p:txBody>
          <a:bodyPr/>
          <a:lstStyle/>
          <a:p>
            <a:fld id="{DB616D94-322C-448B-AFF6-F99F8C3D70E9}" type="slidenum">
              <a:rPr lang="es-MX" smtClean="0"/>
              <a:t>‹Nº›</a:t>
            </a:fld>
            <a:endParaRPr lang="es-MX"/>
          </a:p>
        </p:txBody>
      </p:sp>
    </p:spTree>
    <p:extLst>
      <p:ext uri="{BB962C8B-B14F-4D97-AF65-F5344CB8AC3E}">
        <p14:creationId xmlns:p14="http://schemas.microsoft.com/office/powerpoint/2010/main" val="2438002774"/>
      </p:ext>
    </p:extLst>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37B95C57-0B1E-33ED-EAF5-5D94FDAD5E30}"/>
              </a:ext>
            </a:extLst>
          </p:cNvPr>
          <p:cNvSpPr>
            <a:spLocks noGrp="1"/>
          </p:cNvSpPr>
          <p:nvPr>
            <p:ph type="dt" sz="half" idx="10"/>
          </p:nvPr>
        </p:nvSpPr>
        <p:spPr/>
        <p:txBody>
          <a:bodyPr/>
          <a:lstStyle/>
          <a:p>
            <a:fld id="{CEDE5B0F-6974-4E89-BC22-5E3C0402C10C}" type="datetimeFigureOut">
              <a:rPr lang="es-MX" smtClean="0"/>
              <a:t>29/09/2022</a:t>
            </a:fld>
            <a:endParaRPr lang="es-MX"/>
          </a:p>
        </p:txBody>
      </p:sp>
      <p:sp>
        <p:nvSpPr>
          <p:cNvPr id="3" name="Marcador de pie de página 2">
            <a:extLst>
              <a:ext uri="{FF2B5EF4-FFF2-40B4-BE49-F238E27FC236}">
                <a16:creationId xmlns:a16="http://schemas.microsoft.com/office/drawing/2014/main" id="{F727A63E-C55D-A665-1726-0551505B7625}"/>
              </a:ext>
            </a:extLst>
          </p:cNvPr>
          <p:cNvSpPr>
            <a:spLocks noGrp="1"/>
          </p:cNvSpPr>
          <p:nvPr>
            <p:ph type="ftr" sz="quarter" idx="11"/>
          </p:nvPr>
        </p:nvSpPr>
        <p:spPr/>
        <p:txBody>
          <a:bodyPr/>
          <a:lstStyle/>
          <a:p>
            <a:endParaRPr lang="es-MX"/>
          </a:p>
        </p:txBody>
      </p:sp>
      <p:sp>
        <p:nvSpPr>
          <p:cNvPr id="4" name="Marcador de número de diapositiva 3">
            <a:extLst>
              <a:ext uri="{FF2B5EF4-FFF2-40B4-BE49-F238E27FC236}">
                <a16:creationId xmlns:a16="http://schemas.microsoft.com/office/drawing/2014/main" id="{F677E874-CC6D-9895-CCC9-ACCCA180D33B}"/>
              </a:ext>
            </a:extLst>
          </p:cNvPr>
          <p:cNvSpPr>
            <a:spLocks noGrp="1"/>
          </p:cNvSpPr>
          <p:nvPr>
            <p:ph type="sldNum" sz="quarter" idx="12"/>
          </p:nvPr>
        </p:nvSpPr>
        <p:spPr/>
        <p:txBody>
          <a:bodyPr/>
          <a:lstStyle/>
          <a:p>
            <a:fld id="{DB616D94-322C-448B-AFF6-F99F8C3D70E9}" type="slidenum">
              <a:rPr lang="es-MX" smtClean="0"/>
              <a:t>‹Nº›</a:t>
            </a:fld>
            <a:endParaRPr lang="es-MX"/>
          </a:p>
        </p:txBody>
      </p:sp>
    </p:spTree>
    <p:extLst>
      <p:ext uri="{BB962C8B-B14F-4D97-AF65-F5344CB8AC3E}">
        <p14:creationId xmlns:p14="http://schemas.microsoft.com/office/powerpoint/2010/main" val="3178976063"/>
      </p:ext>
    </p:extLst>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D4A59E-D39A-F51C-483C-7A27EE5DFCA7}"/>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C5B3E0A9-3C22-4418-1168-71225D1771E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texto 3">
            <a:extLst>
              <a:ext uri="{FF2B5EF4-FFF2-40B4-BE49-F238E27FC236}">
                <a16:creationId xmlns:a16="http://schemas.microsoft.com/office/drawing/2014/main" id="{79AFB8F4-EF3B-AF34-6014-286EB036E50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862891B7-98D8-336E-7AEF-507F3E84F8EA}"/>
              </a:ext>
            </a:extLst>
          </p:cNvPr>
          <p:cNvSpPr>
            <a:spLocks noGrp="1"/>
          </p:cNvSpPr>
          <p:nvPr>
            <p:ph type="dt" sz="half" idx="10"/>
          </p:nvPr>
        </p:nvSpPr>
        <p:spPr/>
        <p:txBody>
          <a:bodyPr/>
          <a:lstStyle/>
          <a:p>
            <a:fld id="{CEDE5B0F-6974-4E89-BC22-5E3C0402C10C}" type="datetimeFigureOut">
              <a:rPr lang="es-MX" smtClean="0"/>
              <a:t>29/09/2022</a:t>
            </a:fld>
            <a:endParaRPr lang="es-MX"/>
          </a:p>
        </p:txBody>
      </p:sp>
      <p:sp>
        <p:nvSpPr>
          <p:cNvPr id="6" name="Marcador de pie de página 5">
            <a:extLst>
              <a:ext uri="{FF2B5EF4-FFF2-40B4-BE49-F238E27FC236}">
                <a16:creationId xmlns:a16="http://schemas.microsoft.com/office/drawing/2014/main" id="{A1D7E32D-3BB3-6DF6-2710-AF5F7B57FED2}"/>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85AFF05A-9FEA-0B07-E8DB-8BB93438CC1E}"/>
              </a:ext>
            </a:extLst>
          </p:cNvPr>
          <p:cNvSpPr>
            <a:spLocks noGrp="1"/>
          </p:cNvSpPr>
          <p:nvPr>
            <p:ph type="sldNum" sz="quarter" idx="12"/>
          </p:nvPr>
        </p:nvSpPr>
        <p:spPr/>
        <p:txBody>
          <a:bodyPr/>
          <a:lstStyle/>
          <a:p>
            <a:fld id="{DB616D94-322C-448B-AFF6-F99F8C3D70E9}" type="slidenum">
              <a:rPr lang="es-MX" smtClean="0"/>
              <a:t>‹Nº›</a:t>
            </a:fld>
            <a:endParaRPr lang="es-MX"/>
          </a:p>
        </p:txBody>
      </p:sp>
    </p:spTree>
    <p:extLst>
      <p:ext uri="{BB962C8B-B14F-4D97-AF65-F5344CB8AC3E}">
        <p14:creationId xmlns:p14="http://schemas.microsoft.com/office/powerpoint/2010/main" val="2116588028"/>
      </p:ext>
    </p:extLst>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F2A0BC-20A6-8A2A-611A-D849DD7513AF}"/>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posición de imagen 2">
            <a:extLst>
              <a:ext uri="{FF2B5EF4-FFF2-40B4-BE49-F238E27FC236}">
                <a16:creationId xmlns:a16="http://schemas.microsoft.com/office/drawing/2014/main" id="{BFCF2F75-B966-4783-F34B-3FDA7E4616E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Marcador de texto 3">
            <a:extLst>
              <a:ext uri="{FF2B5EF4-FFF2-40B4-BE49-F238E27FC236}">
                <a16:creationId xmlns:a16="http://schemas.microsoft.com/office/drawing/2014/main" id="{A9DD0D0F-46CB-2A5E-4E04-044F51E713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0C9C5529-9F50-2CFD-3970-E27092FA0087}"/>
              </a:ext>
            </a:extLst>
          </p:cNvPr>
          <p:cNvSpPr>
            <a:spLocks noGrp="1"/>
          </p:cNvSpPr>
          <p:nvPr>
            <p:ph type="dt" sz="half" idx="10"/>
          </p:nvPr>
        </p:nvSpPr>
        <p:spPr/>
        <p:txBody>
          <a:bodyPr/>
          <a:lstStyle/>
          <a:p>
            <a:fld id="{CEDE5B0F-6974-4E89-BC22-5E3C0402C10C}" type="datetimeFigureOut">
              <a:rPr lang="es-MX" smtClean="0"/>
              <a:t>29/09/2022</a:t>
            </a:fld>
            <a:endParaRPr lang="es-MX"/>
          </a:p>
        </p:txBody>
      </p:sp>
      <p:sp>
        <p:nvSpPr>
          <p:cNvPr id="6" name="Marcador de pie de página 5">
            <a:extLst>
              <a:ext uri="{FF2B5EF4-FFF2-40B4-BE49-F238E27FC236}">
                <a16:creationId xmlns:a16="http://schemas.microsoft.com/office/drawing/2014/main" id="{D7063B41-6890-7810-1915-E3ED56B1B06B}"/>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06C2BDB1-E025-A228-2858-E1C3454473E2}"/>
              </a:ext>
            </a:extLst>
          </p:cNvPr>
          <p:cNvSpPr>
            <a:spLocks noGrp="1"/>
          </p:cNvSpPr>
          <p:nvPr>
            <p:ph type="sldNum" sz="quarter" idx="12"/>
          </p:nvPr>
        </p:nvSpPr>
        <p:spPr/>
        <p:txBody>
          <a:bodyPr/>
          <a:lstStyle/>
          <a:p>
            <a:fld id="{DB616D94-322C-448B-AFF6-F99F8C3D70E9}" type="slidenum">
              <a:rPr lang="es-MX" smtClean="0"/>
              <a:t>‹Nº›</a:t>
            </a:fld>
            <a:endParaRPr lang="es-MX"/>
          </a:p>
        </p:txBody>
      </p:sp>
    </p:spTree>
    <p:extLst>
      <p:ext uri="{BB962C8B-B14F-4D97-AF65-F5344CB8AC3E}">
        <p14:creationId xmlns:p14="http://schemas.microsoft.com/office/powerpoint/2010/main" val="3085092560"/>
      </p:ext>
    </p:extLst>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D6A3008E-528A-3BC9-87A3-687309B5B10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57FA204F-7337-645A-915C-91700C8A00C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415898F6-EEBE-A230-CA0C-1320BB5B719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DE5B0F-6974-4E89-BC22-5E3C0402C10C}" type="datetimeFigureOut">
              <a:rPr lang="es-MX" smtClean="0"/>
              <a:t>29/09/2022</a:t>
            </a:fld>
            <a:endParaRPr lang="es-MX"/>
          </a:p>
        </p:txBody>
      </p:sp>
      <p:sp>
        <p:nvSpPr>
          <p:cNvPr id="5" name="Marcador de pie de página 4">
            <a:extLst>
              <a:ext uri="{FF2B5EF4-FFF2-40B4-BE49-F238E27FC236}">
                <a16:creationId xmlns:a16="http://schemas.microsoft.com/office/drawing/2014/main" id="{93769E41-CD59-E844-3C29-8F882DFC32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a:p>
        </p:txBody>
      </p:sp>
      <p:sp>
        <p:nvSpPr>
          <p:cNvPr id="6" name="Marcador de número de diapositiva 5">
            <a:extLst>
              <a:ext uri="{FF2B5EF4-FFF2-40B4-BE49-F238E27FC236}">
                <a16:creationId xmlns:a16="http://schemas.microsoft.com/office/drawing/2014/main" id="{45B3F82F-AC4C-D22E-F529-CD1BB5BE5A9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616D94-322C-448B-AFF6-F99F8C3D70E9}" type="slidenum">
              <a:rPr lang="es-MX" smtClean="0"/>
              <a:t>‹Nº›</a:t>
            </a:fld>
            <a:endParaRPr lang="es-MX"/>
          </a:p>
        </p:txBody>
      </p:sp>
    </p:spTree>
    <p:extLst>
      <p:ext uri="{BB962C8B-B14F-4D97-AF65-F5344CB8AC3E}">
        <p14:creationId xmlns:p14="http://schemas.microsoft.com/office/powerpoint/2010/main" val="29409530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push dir="u"/>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13.jpeg"/><Relationship Id="rId4" Type="http://schemas.openxmlformats.org/officeDocument/2006/relationships/image" Target="../media/image12.jpeg"/></Relationships>
</file>

<file path=ppt/slides/_rels/slide1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17.jpeg"/></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AA723B12-FA0A-6F4C-5DAD-2E3BE7855031}"/>
              </a:ext>
            </a:extLst>
          </p:cNvPr>
          <p:cNvSpPr/>
          <p:nvPr/>
        </p:nvSpPr>
        <p:spPr>
          <a:xfrm>
            <a:off x="1067942" y="1386545"/>
            <a:ext cx="1509004" cy="923330"/>
          </a:xfrm>
          <a:prstGeom prst="rect">
            <a:avLst/>
          </a:prstGeom>
          <a:noFill/>
        </p:spPr>
        <p:txBody>
          <a:bodyPr wrap="none" lIns="91440" tIns="45720" rIns="91440" bIns="45720">
            <a:spAutoFit/>
          </a:bodyPr>
          <a:lstStyle/>
          <a:p>
            <a:pPr algn="ctr"/>
            <a:r>
              <a:rPr lang="es-ES" sz="5400" b="1" cap="none" spc="0" dirty="0">
                <a:ln w="10160">
                  <a:solidFill>
                    <a:schemeClr val="tx1"/>
                  </a:solidFill>
                  <a:prstDash val="solid"/>
                </a:ln>
                <a:solidFill>
                  <a:schemeClr val="bg1"/>
                </a:solidFill>
                <a:effectLst>
                  <a:outerShdw blurRad="38100" dist="22860" dir="5400000" algn="tl" rotWithShape="0">
                    <a:srgbClr val="000000">
                      <a:alpha val="30000"/>
                    </a:srgbClr>
                  </a:outerShdw>
                </a:effectLst>
              </a:rPr>
              <a:t>How</a:t>
            </a:r>
          </a:p>
        </p:txBody>
      </p:sp>
      <p:sp>
        <p:nvSpPr>
          <p:cNvPr id="5" name="Rectángulo 4">
            <a:extLst>
              <a:ext uri="{FF2B5EF4-FFF2-40B4-BE49-F238E27FC236}">
                <a16:creationId xmlns:a16="http://schemas.microsoft.com/office/drawing/2014/main" id="{CA410CB0-B77E-4F3C-5FFC-AEA96AEF5168}"/>
              </a:ext>
            </a:extLst>
          </p:cNvPr>
          <p:cNvSpPr/>
          <p:nvPr/>
        </p:nvSpPr>
        <p:spPr>
          <a:xfrm>
            <a:off x="4301694" y="4512547"/>
            <a:ext cx="7890306" cy="830997"/>
          </a:xfrm>
          <a:prstGeom prst="rect">
            <a:avLst/>
          </a:prstGeom>
          <a:noFill/>
        </p:spPr>
        <p:txBody>
          <a:bodyPr wrap="square" lIns="91440" tIns="45720" rIns="91440" bIns="45720">
            <a:spAutoFit/>
          </a:bodyPr>
          <a:lstStyle/>
          <a:p>
            <a:pPr algn="ctr"/>
            <a:r>
              <a:rPr lang="es-ES" sz="4800" b="1" dirty="0">
                <a:ln w="10160">
                  <a:solidFill>
                    <a:schemeClr val="tx1"/>
                  </a:solidFill>
                  <a:prstDash val="solid"/>
                </a:ln>
                <a:solidFill>
                  <a:schemeClr val="bg1"/>
                </a:solidFill>
                <a:effectLst>
                  <a:outerShdw blurRad="38100" dist="22860" dir="5400000" algn="tl" rotWithShape="0">
                    <a:srgbClr val="000000">
                      <a:alpha val="30000"/>
                    </a:srgbClr>
                  </a:outerShdw>
                </a:effectLst>
              </a:rPr>
              <a:t>w</a:t>
            </a:r>
            <a:r>
              <a:rPr lang="es-ES" sz="4800" b="1" cap="none" spc="0" dirty="0">
                <a:ln w="10160">
                  <a:solidFill>
                    <a:schemeClr val="tx1"/>
                  </a:solidFill>
                  <a:prstDash val="solid"/>
                </a:ln>
                <a:solidFill>
                  <a:schemeClr val="bg1"/>
                </a:solidFill>
                <a:effectLst>
                  <a:outerShdw blurRad="38100" dist="22860" dir="5400000" algn="tl" rotWithShape="0">
                    <a:srgbClr val="000000">
                      <a:alpha val="30000"/>
                    </a:srgbClr>
                  </a:outerShdw>
                </a:effectLst>
              </a:rPr>
              <a:t>orks as a distributed system</a:t>
            </a:r>
          </a:p>
        </p:txBody>
      </p:sp>
      <p:pic>
        <p:nvPicPr>
          <p:cNvPr id="1030" name="Picture 6" descr="Logo de Netflix: la historia y el significado del logotipo, la marca y el  símbolo. | png, vector">
            <a:extLst>
              <a:ext uri="{FF2B5EF4-FFF2-40B4-BE49-F238E27FC236}">
                <a16:creationId xmlns:a16="http://schemas.microsoft.com/office/drawing/2014/main" id="{758FFB83-DED4-5E36-DA00-F60936AACB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6946" y="1399125"/>
            <a:ext cx="6714836" cy="37770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2497189"/>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B2EE284-838A-BD12-F922-AC86CB90A4A0}"/>
              </a:ext>
            </a:extLst>
          </p:cNvPr>
          <p:cNvSpPr>
            <a:spLocks noGrp="1"/>
          </p:cNvSpPr>
          <p:nvPr>
            <p:ph type="title"/>
          </p:nvPr>
        </p:nvSpPr>
        <p:spPr/>
        <p:txBody>
          <a:bodyPr>
            <a:normAutofit/>
          </a:bodyPr>
          <a:lstStyle/>
          <a:p>
            <a:r>
              <a:rPr lang="en-US" dirty="0">
                <a:solidFill>
                  <a:schemeClr val="bg1"/>
                </a:solidFill>
              </a:rPr>
              <a:t>Netflix and Open Connect</a:t>
            </a:r>
            <a:endParaRPr lang="es-MX" dirty="0">
              <a:solidFill>
                <a:schemeClr val="bg1"/>
              </a:solidFill>
            </a:endParaRPr>
          </a:p>
        </p:txBody>
      </p:sp>
      <p:sp>
        <p:nvSpPr>
          <p:cNvPr id="3" name="Marcador de contenido 2">
            <a:extLst>
              <a:ext uri="{FF2B5EF4-FFF2-40B4-BE49-F238E27FC236}">
                <a16:creationId xmlns:a16="http://schemas.microsoft.com/office/drawing/2014/main" id="{8D627CFC-7702-F095-7C96-40537EEF3701}"/>
              </a:ext>
            </a:extLst>
          </p:cNvPr>
          <p:cNvSpPr>
            <a:spLocks noGrp="1"/>
          </p:cNvSpPr>
          <p:nvPr>
            <p:ph idx="1"/>
          </p:nvPr>
        </p:nvSpPr>
        <p:spPr/>
        <p:txBody>
          <a:bodyPr/>
          <a:lstStyle/>
          <a:p>
            <a:pPr marL="0" indent="0">
              <a:buNone/>
            </a:pPr>
            <a:r>
              <a:rPr lang="en-US" sz="2400" dirty="0">
                <a:solidFill>
                  <a:schemeClr val="bg1"/>
                </a:solidFill>
              </a:rPr>
              <a:t>The goal of the Netflix Open Connect program is to provide our millions of Netflix subscribers the highest-quality viewing experience possible. We achieve this goal by partnering with Internet Service Providers (ISPs) to deliver our content more efficiently</a:t>
            </a:r>
          </a:p>
        </p:txBody>
      </p:sp>
      <p:pic>
        <p:nvPicPr>
          <p:cNvPr id="2050" name="Picture 2" descr="Netflix presenta una nueva versión de su logo — Brandemia">
            <a:extLst>
              <a:ext uri="{FF2B5EF4-FFF2-40B4-BE49-F238E27FC236}">
                <a16:creationId xmlns:a16="http://schemas.microsoft.com/office/drawing/2014/main" id="{3F9DDFC9-7972-507E-B69E-754B2FB9A20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8628" r="25464"/>
          <a:stretch/>
        </p:blipFill>
        <p:spPr bwMode="auto">
          <a:xfrm>
            <a:off x="10975109" y="0"/>
            <a:ext cx="1062182" cy="1544399"/>
          </a:xfrm>
          <a:prstGeom prst="rect">
            <a:avLst/>
          </a:prstGeom>
          <a:noFill/>
          <a:extLst>
            <a:ext uri="{909E8E84-426E-40DD-AFC4-6F175D3DCCD1}">
              <a14:hiddenFill xmlns:a14="http://schemas.microsoft.com/office/drawing/2010/main">
                <a:solidFill>
                  <a:srgbClr val="FFFFFF"/>
                </a:solidFill>
              </a14:hiddenFill>
            </a:ext>
          </a:extLst>
        </p:spPr>
      </p:pic>
      <p:sp>
        <p:nvSpPr>
          <p:cNvPr id="4" name="CuadroTexto 3">
            <a:extLst>
              <a:ext uri="{FF2B5EF4-FFF2-40B4-BE49-F238E27FC236}">
                <a16:creationId xmlns:a16="http://schemas.microsoft.com/office/drawing/2014/main" id="{98287D34-10BC-1B04-C568-819E157C4D49}"/>
              </a:ext>
            </a:extLst>
          </p:cNvPr>
          <p:cNvSpPr txBox="1"/>
          <p:nvPr/>
        </p:nvSpPr>
        <p:spPr>
          <a:xfrm>
            <a:off x="838200" y="1027906"/>
            <a:ext cx="6070893" cy="369332"/>
          </a:xfrm>
          <a:prstGeom prst="rect">
            <a:avLst/>
          </a:prstGeom>
          <a:noFill/>
        </p:spPr>
        <p:txBody>
          <a:bodyPr wrap="none" rtlCol="0">
            <a:spAutoFit/>
          </a:bodyPr>
          <a:lstStyle/>
          <a:p>
            <a:r>
              <a:rPr lang="es-MX" dirty="0">
                <a:solidFill>
                  <a:srgbClr val="FF0000"/>
                </a:solidFill>
              </a:rPr>
              <a:t>___________________________________________________</a:t>
            </a:r>
          </a:p>
        </p:txBody>
      </p:sp>
      <p:sp>
        <p:nvSpPr>
          <p:cNvPr id="5" name="CuadroTexto 4">
            <a:extLst>
              <a:ext uri="{FF2B5EF4-FFF2-40B4-BE49-F238E27FC236}">
                <a16:creationId xmlns:a16="http://schemas.microsoft.com/office/drawing/2014/main" id="{7E3BE624-0756-1F88-2FA3-555EE775B295}"/>
              </a:ext>
            </a:extLst>
          </p:cNvPr>
          <p:cNvSpPr txBox="1"/>
          <p:nvPr/>
        </p:nvSpPr>
        <p:spPr>
          <a:xfrm rot="2820956">
            <a:off x="-284520" y="5992298"/>
            <a:ext cx="1800493" cy="369332"/>
          </a:xfrm>
          <a:prstGeom prst="rect">
            <a:avLst/>
          </a:prstGeom>
          <a:noFill/>
        </p:spPr>
        <p:txBody>
          <a:bodyPr wrap="none" rtlCol="0">
            <a:spAutoFit/>
          </a:bodyPr>
          <a:lstStyle/>
          <a:p>
            <a:r>
              <a:rPr lang="es-MX" dirty="0">
                <a:solidFill>
                  <a:srgbClr val="FF0000"/>
                </a:solidFill>
              </a:rPr>
              <a:t>______________</a:t>
            </a:r>
          </a:p>
        </p:txBody>
      </p:sp>
      <p:sp>
        <p:nvSpPr>
          <p:cNvPr id="8" name="CuadroTexto 7">
            <a:extLst>
              <a:ext uri="{FF2B5EF4-FFF2-40B4-BE49-F238E27FC236}">
                <a16:creationId xmlns:a16="http://schemas.microsoft.com/office/drawing/2014/main" id="{FC2A31F6-D476-B597-B575-CECA01EC4AEC}"/>
              </a:ext>
            </a:extLst>
          </p:cNvPr>
          <p:cNvSpPr txBox="1"/>
          <p:nvPr/>
        </p:nvSpPr>
        <p:spPr>
          <a:xfrm rot="2820956">
            <a:off x="-229431" y="6127234"/>
            <a:ext cx="1454244" cy="369332"/>
          </a:xfrm>
          <a:prstGeom prst="rect">
            <a:avLst/>
          </a:prstGeom>
          <a:noFill/>
        </p:spPr>
        <p:txBody>
          <a:bodyPr wrap="none" rtlCol="0">
            <a:spAutoFit/>
          </a:bodyPr>
          <a:lstStyle/>
          <a:p>
            <a:r>
              <a:rPr lang="es-MX" dirty="0">
                <a:solidFill>
                  <a:srgbClr val="FF0000"/>
                </a:solidFill>
              </a:rPr>
              <a:t>___________</a:t>
            </a:r>
          </a:p>
        </p:txBody>
      </p:sp>
      <p:sp>
        <p:nvSpPr>
          <p:cNvPr id="9" name="CuadroTexto 8">
            <a:extLst>
              <a:ext uri="{FF2B5EF4-FFF2-40B4-BE49-F238E27FC236}">
                <a16:creationId xmlns:a16="http://schemas.microsoft.com/office/drawing/2014/main" id="{5CB408D6-DBCA-89BF-1744-CD261740CCEF}"/>
              </a:ext>
            </a:extLst>
          </p:cNvPr>
          <p:cNvSpPr txBox="1"/>
          <p:nvPr/>
        </p:nvSpPr>
        <p:spPr>
          <a:xfrm rot="2820956">
            <a:off x="-174343" y="6245594"/>
            <a:ext cx="1107996" cy="369332"/>
          </a:xfrm>
          <a:prstGeom prst="rect">
            <a:avLst/>
          </a:prstGeom>
          <a:noFill/>
        </p:spPr>
        <p:txBody>
          <a:bodyPr wrap="none" rtlCol="0">
            <a:spAutoFit/>
          </a:bodyPr>
          <a:lstStyle/>
          <a:p>
            <a:r>
              <a:rPr lang="es-MX" dirty="0">
                <a:solidFill>
                  <a:srgbClr val="FF0000"/>
                </a:solidFill>
              </a:rPr>
              <a:t>________</a:t>
            </a:r>
          </a:p>
        </p:txBody>
      </p:sp>
      <p:sp>
        <p:nvSpPr>
          <p:cNvPr id="10" name="CuadroTexto 9">
            <a:extLst>
              <a:ext uri="{FF2B5EF4-FFF2-40B4-BE49-F238E27FC236}">
                <a16:creationId xmlns:a16="http://schemas.microsoft.com/office/drawing/2014/main" id="{D50FBF81-D0E7-BD9E-686F-2541B9BF3359}"/>
              </a:ext>
            </a:extLst>
          </p:cNvPr>
          <p:cNvSpPr txBox="1"/>
          <p:nvPr/>
        </p:nvSpPr>
        <p:spPr>
          <a:xfrm rot="2820956">
            <a:off x="-61548" y="6396827"/>
            <a:ext cx="646331" cy="369332"/>
          </a:xfrm>
          <a:prstGeom prst="rect">
            <a:avLst/>
          </a:prstGeom>
          <a:noFill/>
        </p:spPr>
        <p:txBody>
          <a:bodyPr wrap="none" rtlCol="0">
            <a:spAutoFit/>
          </a:bodyPr>
          <a:lstStyle/>
          <a:p>
            <a:r>
              <a:rPr lang="es-MX" dirty="0">
                <a:solidFill>
                  <a:srgbClr val="FF0000"/>
                </a:solidFill>
              </a:rPr>
              <a:t>____</a:t>
            </a:r>
          </a:p>
        </p:txBody>
      </p:sp>
      <p:pic>
        <p:nvPicPr>
          <p:cNvPr id="7" name="Imagen 6">
            <a:extLst>
              <a:ext uri="{FF2B5EF4-FFF2-40B4-BE49-F238E27FC236}">
                <a16:creationId xmlns:a16="http://schemas.microsoft.com/office/drawing/2014/main" id="{4C502C63-5D48-6C2F-A1A9-63CF86560065}"/>
              </a:ext>
            </a:extLst>
          </p:cNvPr>
          <p:cNvPicPr>
            <a:picLocks noChangeAspect="1"/>
          </p:cNvPicPr>
          <p:nvPr/>
        </p:nvPicPr>
        <p:blipFill>
          <a:blip r:embed="rId3"/>
          <a:stretch>
            <a:fillRect/>
          </a:stretch>
        </p:blipFill>
        <p:spPr>
          <a:xfrm>
            <a:off x="1364602" y="3383890"/>
            <a:ext cx="9143999" cy="3046370"/>
          </a:xfrm>
          <a:prstGeom prst="rect">
            <a:avLst/>
          </a:prstGeom>
        </p:spPr>
      </p:pic>
    </p:spTree>
    <p:extLst>
      <p:ext uri="{BB962C8B-B14F-4D97-AF65-F5344CB8AC3E}">
        <p14:creationId xmlns:p14="http://schemas.microsoft.com/office/powerpoint/2010/main" val="3358606344"/>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B2EE284-838A-BD12-F922-AC86CB90A4A0}"/>
              </a:ext>
            </a:extLst>
          </p:cNvPr>
          <p:cNvSpPr>
            <a:spLocks noGrp="1"/>
          </p:cNvSpPr>
          <p:nvPr>
            <p:ph type="title"/>
          </p:nvPr>
        </p:nvSpPr>
        <p:spPr/>
        <p:txBody>
          <a:bodyPr>
            <a:normAutofit/>
          </a:bodyPr>
          <a:lstStyle/>
          <a:p>
            <a:r>
              <a:rPr lang="en-US" dirty="0">
                <a:solidFill>
                  <a:schemeClr val="bg1"/>
                </a:solidFill>
              </a:rPr>
              <a:t>Netflix and Open Connect</a:t>
            </a:r>
            <a:endParaRPr lang="es-MX" dirty="0">
              <a:solidFill>
                <a:schemeClr val="bg1"/>
              </a:solidFill>
            </a:endParaRPr>
          </a:p>
        </p:txBody>
      </p:sp>
      <p:sp>
        <p:nvSpPr>
          <p:cNvPr id="3" name="Marcador de contenido 2">
            <a:extLst>
              <a:ext uri="{FF2B5EF4-FFF2-40B4-BE49-F238E27FC236}">
                <a16:creationId xmlns:a16="http://schemas.microsoft.com/office/drawing/2014/main" id="{8D627CFC-7702-F095-7C96-40537EEF3701}"/>
              </a:ext>
            </a:extLst>
          </p:cNvPr>
          <p:cNvSpPr>
            <a:spLocks noGrp="1"/>
          </p:cNvSpPr>
          <p:nvPr>
            <p:ph idx="1"/>
          </p:nvPr>
        </p:nvSpPr>
        <p:spPr/>
        <p:txBody>
          <a:bodyPr>
            <a:normAutofit lnSpcReduction="10000"/>
          </a:bodyPr>
          <a:lstStyle/>
          <a:p>
            <a:pPr marL="0" indent="0">
              <a:buNone/>
            </a:pPr>
            <a:r>
              <a:rPr lang="en-US" sz="2400" dirty="0">
                <a:solidFill>
                  <a:schemeClr val="bg1"/>
                </a:solidFill>
              </a:rPr>
              <a:t>In 2011 Netflix realized it needed a dedicated CDN (Content delivery network) to maximize network efficiency</a:t>
            </a:r>
          </a:p>
          <a:p>
            <a:pPr marL="0" indent="0">
              <a:buNone/>
            </a:pPr>
            <a:r>
              <a:rPr lang="en-US" sz="2400" dirty="0">
                <a:solidFill>
                  <a:schemeClr val="bg1"/>
                </a:solidFill>
              </a:rPr>
              <a:t>Advantages:</a:t>
            </a:r>
          </a:p>
          <a:p>
            <a:r>
              <a:rPr lang="en-US" sz="2400" dirty="0">
                <a:solidFill>
                  <a:schemeClr val="bg1"/>
                </a:solidFill>
              </a:rPr>
              <a:t>Less expensive, 3</a:t>
            </a:r>
            <a:r>
              <a:rPr lang="en-US" sz="2400" baseline="30000" dirty="0">
                <a:solidFill>
                  <a:schemeClr val="bg1"/>
                </a:solidFill>
              </a:rPr>
              <a:t>rd</a:t>
            </a:r>
            <a:r>
              <a:rPr lang="en-US" sz="2400" dirty="0">
                <a:solidFill>
                  <a:schemeClr val="bg1"/>
                </a:solidFill>
              </a:rPr>
              <a:t> party CDN are expensive, doing it themselves save them a lot of money</a:t>
            </a:r>
          </a:p>
          <a:p>
            <a:r>
              <a:rPr lang="en-US" sz="2400" dirty="0">
                <a:solidFill>
                  <a:schemeClr val="bg1"/>
                </a:solidFill>
              </a:rPr>
              <a:t>Better quality, by controlling the entire video full path they can deliver a superior video experience</a:t>
            </a:r>
          </a:p>
          <a:p>
            <a:r>
              <a:rPr lang="en-US" sz="2400" dirty="0">
                <a:solidFill>
                  <a:schemeClr val="bg1"/>
                </a:solidFill>
              </a:rPr>
              <a:t>More scalable, Netflix wants to provide services all around the world, so it needed to build their own system</a:t>
            </a:r>
          </a:p>
          <a:p>
            <a:pPr marL="0" indent="0">
              <a:buNone/>
            </a:pPr>
            <a:r>
              <a:rPr lang="en-US" sz="2400" dirty="0">
                <a:solidFill>
                  <a:schemeClr val="bg1"/>
                </a:solidFill>
              </a:rPr>
              <a:t>Netflix knows exactly who its users are because they must subscribe to Netflix, it knows exactly which videos it needs to serve, this make smart optimization that others CDN can't make.</a:t>
            </a:r>
          </a:p>
        </p:txBody>
      </p:sp>
      <p:pic>
        <p:nvPicPr>
          <p:cNvPr id="2050" name="Picture 2" descr="Netflix presenta una nueva versión de su logo — Brandemia">
            <a:extLst>
              <a:ext uri="{FF2B5EF4-FFF2-40B4-BE49-F238E27FC236}">
                <a16:creationId xmlns:a16="http://schemas.microsoft.com/office/drawing/2014/main" id="{3F9DDFC9-7972-507E-B69E-754B2FB9A20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8628" r="25464"/>
          <a:stretch/>
        </p:blipFill>
        <p:spPr bwMode="auto">
          <a:xfrm>
            <a:off x="10975109" y="0"/>
            <a:ext cx="1062182" cy="1544399"/>
          </a:xfrm>
          <a:prstGeom prst="rect">
            <a:avLst/>
          </a:prstGeom>
          <a:noFill/>
          <a:extLst>
            <a:ext uri="{909E8E84-426E-40DD-AFC4-6F175D3DCCD1}">
              <a14:hiddenFill xmlns:a14="http://schemas.microsoft.com/office/drawing/2010/main">
                <a:solidFill>
                  <a:srgbClr val="FFFFFF"/>
                </a:solidFill>
              </a14:hiddenFill>
            </a:ext>
          </a:extLst>
        </p:spPr>
      </p:pic>
      <p:sp>
        <p:nvSpPr>
          <p:cNvPr id="4" name="CuadroTexto 3">
            <a:extLst>
              <a:ext uri="{FF2B5EF4-FFF2-40B4-BE49-F238E27FC236}">
                <a16:creationId xmlns:a16="http://schemas.microsoft.com/office/drawing/2014/main" id="{98287D34-10BC-1B04-C568-819E157C4D49}"/>
              </a:ext>
            </a:extLst>
          </p:cNvPr>
          <p:cNvSpPr txBox="1"/>
          <p:nvPr/>
        </p:nvSpPr>
        <p:spPr>
          <a:xfrm>
            <a:off x="838200" y="1027906"/>
            <a:ext cx="6070893" cy="369332"/>
          </a:xfrm>
          <a:prstGeom prst="rect">
            <a:avLst/>
          </a:prstGeom>
          <a:noFill/>
        </p:spPr>
        <p:txBody>
          <a:bodyPr wrap="none" rtlCol="0">
            <a:spAutoFit/>
          </a:bodyPr>
          <a:lstStyle/>
          <a:p>
            <a:r>
              <a:rPr lang="es-MX" dirty="0">
                <a:solidFill>
                  <a:srgbClr val="FF0000"/>
                </a:solidFill>
              </a:rPr>
              <a:t>___________________________________________________</a:t>
            </a:r>
          </a:p>
        </p:txBody>
      </p:sp>
      <p:sp>
        <p:nvSpPr>
          <p:cNvPr id="5" name="CuadroTexto 4">
            <a:extLst>
              <a:ext uri="{FF2B5EF4-FFF2-40B4-BE49-F238E27FC236}">
                <a16:creationId xmlns:a16="http://schemas.microsoft.com/office/drawing/2014/main" id="{7E3BE624-0756-1F88-2FA3-555EE775B295}"/>
              </a:ext>
            </a:extLst>
          </p:cNvPr>
          <p:cNvSpPr txBox="1"/>
          <p:nvPr/>
        </p:nvSpPr>
        <p:spPr>
          <a:xfrm rot="2820956">
            <a:off x="-284520" y="5992298"/>
            <a:ext cx="1800493" cy="369332"/>
          </a:xfrm>
          <a:prstGeom prst="rect">
            <a:avLst/>
          </a:prstGeom>
          <a:noFill/>
        </p:spPr>
        <p:txBody>
          <a:bodyPr wrap="none" rtlCol="0">
            <a:spAutoFit/>
          </a:bodyPr>
          <a:lstStyle/>
          <a:p>
            <a:r>
              <a:rPr lang="es-MX" dirty="0">
                <a:solidFill>
                  <a:srgbClr val="FF0000"/>
                </a:solidFill>
              </a:rPr>
              <a:t>______________</a:t>
            </a:r>
          </a:p>
        </p:txBody>
      </p:sp>
      <p:sp>
        <p:nvSpPr>
          <p:cNvPr id="8" name="CuadroTexto 7">
            <a:extLst>
              <a:ext uri="{FF2B5EF4-FFF2-40B4-BE49-F238E27FC236}">
                <a16:creationId xmlns:a16="http://schemas.microsoft.com/office/drawing/2014/main" id="{FC2A31F6-D476-B597-B575-CECA01EC4AEC}"/>
              </a:ext>
            </a:extLst>
          </p:cNvPr>
          <p:cNvSpPr txBox="1"/>
          <p:nvPr/>
        </p:nvSpPr>
        <p:spPr>
          <a:xfrm rot="2820956">
            <a:off x="-229431" y="6127234"/>
            <a:ext cx="1454244" cy="369332"/>
          </a:xfrm>
          <a:prstGeom prst="rect">
            <a:avLst/>
          </a:prstGeom>
          <a:noFill/>
        </p:spPr>
        <p:txBody>
          <a:bodyPr wrap="none" rtlCol="0">
            <a:spAutoFit/>
          </a:bodyPr>
          <a:lstStyle/>
          <a:p>
            <a:r>
              <a:rPr lang="es-MX" dirty="0">
                <a:solidFill>
                  <a:srgbClr val="FF0000"/>
                </a:solidFill>
              </a:rPr>
              <a:t>___________</a:t>
            </a:r>
          </a:p>
        </p:txBody>
      </p:sp>
      <p:sp>
        <p:nvSpPr>
          <p:cNvPr id="9" name="CuadroTexto 8">
            <a:extLst>
              <a:ext uri="{FF2B5EF4-FFF2-40B4-BE49-F238E27FC236}">
                <a16:creationId xmlns:a16="http://schemas.microsoft.com/office/drawing/2014/main" id="{5CB408D6-DBCA-89BF-1744-CD261740CCEF}"/>
              </a:ext>
            </a:extLst>
          </p:cNvPr>
          <p:cNvSpPr txBox="1"/>
          <p:nvPr/>
        </p:nvSpPr>
        <p:spPr>
          <a:xfrm rot="2820956">
            <a:off x="-174343" y="6245594"/>
            <a:ext cx="1107996" cy="369332"/>
          </a:xfrm>
          <a:prstGeom prst="rect">
            <a:avLst/>
          </a:prstGeom>
          <a:noFill/>
        </p:spPr>
        <p:txBody>
          <a:bodyPr wrap="none" rtlCol="0">
            <a:spAutoFit/>
          </a:bodyPr>
          <a:lstStyle/>
          <a:p>
            <a:r>
              <a:rPr lang="es-MX" dirty="0">
                <a:solidFill>
                  <a:srgbClr val="FF0000"/>
                </a:solidFill>
              </a:rPr>
              <a:t>________</a:t>
            </a:r>
          </a:p>
        </p:txBody>
      </p:sp>
      <p:sp>
        <p:nvSpPr>
          <p:cNvPr id="10" name="CuadroTexto 9">
            <a:extLst>
              <a:ext uri="{FF2B5EF4-FFF2-40B4-BE49-F238E27FC236}">
                <a16:creationId xmlns:a16="http://schemas.microsoft.com/office/drawing/2014/main" id="{D50FBF81-D0E7-BD9E-686F-2541B9BF3359}"/>
              </a:ext>
            </a:extLst>
          </p:cNvPr>
          <p:cNvSpPr txBox="1"/>
          <p:nvPr/>
        </p:nvSpPr>
        <p:spPr>
          <a:xfrm rot="2820956">
            <a:off x="-61548" y="6396827"/>
            <a:ext cx="646331" cy="369332"/>
          </a:xfrm>
          <a:prstGeom prst="rect">
            <a:avLst/>
          </a:prstGeom>
          <a:noFill/>
        </p:spPr>
        <p:txBody>
          <a:bodyPr wrap="none" rtlCol="0">
            <a:spAutoFit/>
          </a:bodyPr>
          <a:lstStyle/>
          <a:p>
            <a:r>
              <a:rPr lang="es-MX" dirty="0">
                <a:solidFill>
                  <a:srgbClr val="FF0000"/>
                </a:solidFill>
              </a:rPr>
              <a:t>____</a:t>
            </a:r>
          </a:p>
        </p:txBody>
      </p:sp>
    </p:spTree>
    <p:extLst>
      <p:ext uri="{BB962C8B-B14F-4D97-AF65-F5344CB8AC3E}">
        <p14:creationId xmlns:p14="http://schemas.microsoft.com/office/powerpoint/2010/main" val="214194109"/>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B2EE284-838A-BD12-F922-AC86CB90A4A0}"/>
              </a:ext>
            </a:extLst>
          </p:cNvPr>
          <p:cNvSpPr>
            <a:spLocks noGrp="1"/>
          </p:cNvSpPr>
          <p:nvPr>
            <p:ph type="title"/>
          </p:nvPr>
        </p:nvSpPr>
        <p:spPr/>
        <p:txBody>
          <a:bodyPr>
            <a:normAutofit/>
          </a:bodyPr>
          <a:lstStyle/>
          <a:p>
            <a:r>
              <a:rPr lang="en-US" dirty="0">
                <a:solidFill>
                  <a:schemeClr val="bg1"/>
                </a:solidFill>
              </a:rPr>
              <a:t>Open Connect Appliances (OCAs)</a:t>
            </a:r>
            <a:endParaRPr lang="es-MX" dirty="0">
              <a:solidFill>
                <a:schemeClr val="bg1"/>
              </a:solidFill>
            </a:endParaRPr>
          </a:p>
        </p:txBody>
      </p:sp>
      <p:sp>
        <p:nvSpPr>
          <p:cNvPr id="3" name="Marcador de contenido 2">
            <a:extLst>
              <a:ext uri="{FF2B5EF4-FFF2-40B4-BE49-F238E27FC236}">
                <a16:creationId xmlns:a16="http://schemas.microsoft.com/office/drawing/2014/main" id="{8D627CFC-7702-F095-7C96-40537EEF3701}"/>
              </a:ext>
            </a:extLst>
          </p:cNvPr>
          <p:cNvSpPr>
            <a:spLocks noGrp="1"/>
          </p:cNvSpPr>
          <p:nvPr>
            <p:ph idx="1"/>
          </p:nvPr>
        </p:nvSpPr>
        <p:spPr/>
        <p:txBody>
          <a:bodyPr>
            <a:normAutofit/>
          </a:bodyPr>
          <a:lstStyle/>
          <a:p>
            <a:pPr marL="0" indent="0">
              <a:buNone/>
            </a:pPr>
            <a:r>
              <a:rPr lang="en-US" sz="2400" dirty="0">
                <a:solidFill>
                  <a:schemeClr val="bg1"/>
                </a:solidFill>
              </a:rPr>
              <a:t>Netflix developed its own computer system for video storage. Netflix calls them Open Connect Appliances or OCAs. </a:t>
            </a:r>
          </a:p>
          <a:p>
            <a:pPr marL="0" indent="0">
              <a:buNone/>
            </a:pPr>
            <a:r>
              <a:rPr lang="en-US" sz="2400" dirty="0">
                <a:solidFill>
                  <a:schemeClr val="bg1"/>
                </a:solidFill>
              </a:rPr>
              <a:t>Each OCA is a fast server, highly optimized for delivering large files, with lots and lots of hard disks or flash drives for storing video. </a:t>
            </a:r>
          </a:p>
        </p:txBody>
      </p:sp>
      <p:pic>
        <p:nvPicPr>
          <p:cNvPr id="2050" name="Picture 2" descr="Netflix presenta una nueva versión de su logo — Brandemia">
            <a:extLst>
              <a:ext uri="{FF2B5EF4-FFF2-40B4-BE49-F238E27FC236}">
                <a16:creationId xmlns:a16="http://schemas.microsoft.com/office/drawing/2014/main" id="{3F9DDFC9-7972-507E-B69E-754B2FB9A20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8628" r="25464"/>
          <a:stretch/>
        </p:blipFill>
        <p:spPr bwMode="auto">
          <a:xfrm>
            <a:off x="10975109" y="0"/>
            <a:ext cx="1062182" cy="1544399"/>
          </a:xfrm>
          <a:prstGeom prst="rect">
            <a:avLst/>
          </a:prstGeom>
          <a:noFill/>
          <a:extLst>
            <a:ext uri="{909E8E84-426E-40DD-AFC4-6F175D3DCCD1}">
              <a14:hiddenFill xmlns:a14="http://schemas.microsoft.com/office/drawing/2010/main">
                <a:solidFill>
                  <a:srgbClr val="FFFFFF"/>
                </a:solidFill>
              </a14:hiddenFill>
            </a:ext>
          </a:extLst>
        </p:spPr>
      </p:pic>
      <p:sp>
        <p:nvSpPr>
          <p:cNvPr id="4" name="CuadroTexto 3">
            <a:extLst>
              <a:ext uri="{FF2B5EF4-FFF2-40B4-BE49-F238E27FC236}">
                <a16:creationId xmlns:a16="http://schemas.microsoft.com/office/drawing/2014/main" id="{98287D34-10BC-1B04-C568-819E157C4D49}"/>
              </a:ext>
            </a:extLst>
          </p:cNvPr>
          <p:cNvSpPr txBox="1"/>
          <p:nvPr/>
        </p:nvSpPr>
        <p:spPr>
          <a:xfrm>
            <a:off x="838200" y="1027906"/>
            <a:ext cx="6070893" cy="369332"/>
          </a:xfrm>
          <a:prstGeom prst="rect">
            <a:avLst/>
          </a:prstGeom>
          <a:noFill/>
        </p:spPr>
        <p:txBody>
          <a:bodyPr wrap="none" rtlCol="0">
            <a:spAutoFit/>
          </a:bodyPr>
          <a:lstStyle/>
          <a:p>
            <a:r>
              <a:rPr lang="es-MX" dirty="0">
                <a:solidFill>
                  <a:srgbClr val="FF0000"/>
                </a:solidFill>
              </a:rPr>
              <a:t>___________________________________________________</a:t>
            </a:r>
          </a:p>
        </p:txBody>
      </p:sp>
      <p:sp>
        <p:nvSpPr>
          <p:cNvPr id="5" name="CuadroTexto 4">
            <a:extLst>
              <a:ext uri="{FF2B5EF4-FFF2-40B4-BE49-F238E27FC236}">
                <a16:creationId xmlns:a16="http://schemas.microsoft.com/office/drawing/2014/main" id="{7E3BE624-0756-1F88-2FA3-555EE775B295}"/>
              </a:ext>
            </a:extLst>
          </p:cNvPr>
          <p:cNvSpPr txBox="1"/>
          <p:nvPr/>
        </p:nvSpPr>
        <p:spPr>
          <a:xfrm rot="2820956">
            <a:off x="-284520" y="5992298"/>
            <a:ext cx="1800493" cy="369332"/>
          </a:xfrm>
          <a:prstGeom prst="rect">
            <a:avLst/>
          </a:prstGeom>
          <a:noFill/>
        </p:spPr>
        <p:txBody>
          <a:bodyPr wrap="none" rtlCol="0">
            <a:spAutoFit/>
          </a:bodyPr>
          <a:lstStyle/>
          <a:p>
            <a:r>
              <a:rPr lang="es-MX" dirty="0">
                <a:solidFill>
                  <a:srgbClr val="FF0000"/>
                </a:solidFill>
              </a:rPr>
              <a:t>______________</a:t>
            </a:r>
          </a:p>
        </p:txBody>
      </p:sp>
      <p:sp>
        <p:nvSpPr>
          <p:cNvPr id="8" name="CuadroTexto 7">
            <a:extLst>
              <a:ext uri="{FF2B5EF4-FFF2-40B4-BE49-F238E27FC236}">
                <a16:creationId xmlns:a16="http://schemas.microsoft.com/office/drawing/2014/main" id="{FC2A31F6-D476-B597-B575-CECA01EC4AEC}"/>
              </a:ext>
            </a:extLst>
          </p:cNvPr>
          <p:cNvSpPr txBox="1"/>
          <p:nvPr/>
        </p:nvSpPr>
        <p:spPr>
          <a:xfrm rot="2820956">
            <a:off x="-229431" y="6127234"/>
            <a:ext cx="1454244" cy="369332"/>
          </a:xfrm>
          <a:prstGeom prst="rect">
            <a:avLst/>
          </a:prstGeom>
          <a:noFill/>
        </p:spPr>
        <p:txBody>
          <a:bodyPr wrap="none" rtlCol="0">
            <a:spAutoFit/>
          </a:bodyPr>
          <a:lstStyle/>
          <a:p>
            <a:r>
              <a:rPr lang="es-MX" dirty="0">
                <a:solidFill>
                  <a:srgbClr val="FF0000"/>
                </a:solidFill>
              </a:rPr>
              <a:t>___________</a:t>
            </a:r>
          </a:p>
        </p:txBody>
      </p:sp>
      <p:sp>
        <p:nvSpPr>
          <p:cNvPr id="9" name="CuadroTexto 8">
            <a:extLst>
              <a:ext uri="{FF2B5EF4-FFF2-40B4-BE49-F238E27FC236}">
                <a16:creationId xmlns:a16="http://schemas.microsoft.com/office/drawing/2014/main" id="{5CB408D6-DBCA-89BF-1744-CD261740CCEF}"/>
              </a:ext>
            </a:extLst>
          </p:cNvPr>
          <p:cNvSpPr txBox="1"/>
          <p:nvPr/>
        </p:nvSpPr>
        <p:spPr>
          <a:xfrm rot="2820956">
            <a:off x="-174343" y="6245594"/>
            <a:ext cx="1107996" cy="369332"/>
          </a:xfrm>
          <a:prstGeom prst="rect">
            <a:avLst/>
          </a:prstGeom>
          <a:noFill/>
        </p:spPr>
        <p:txBody>
          <a:bodyPr wrap="none" rtlCol="0">
            <a:spAutoFit/>
          </a:bodyPr>
          <a:lstStyle/>
          <a:p>
            <a:r>
              <a:rPr lang="es-MX" dirty="0">
                <a:solidFill>
                  <a:srgbClr val="FF0000"/>
                </a:solidFill>
              </a:rPr>
              <a:t>________</a:t>
            </a:r>
          </a:p>
        </p:txBody>
      </p:sp>
      <p:sp>
        <p:nvSpPr>
          <p:cNvPr id="10" name="CuadroTexto 9">
            <a:extLst>
              <a:ext uri="{FF2B5EF4-FFF2-40B4-BE49-F238E27FC236}">
                <a16:creationId xmlns:a16="http://schemas.microsoft.com/office/drawing/2014/main" id="{D50FBF81-D0E7-BD9E-686F-2541B9BF3359}"/>
              </a:ext>
            </a:extLst>
          </p:cNvPr>
          <p:cNvSpPr txBox="1"/>
          <p:nvPr/>
        </p:nvSpPr>
        <p:spPr>
          <a:xfrm rot="2820956">
            <a:off x="-61548" y="6396827"/>
            <a:ext cx="646331" cy="369332"/>
          </a:xfrm>
          <a:prstGeom prst="rect">
            <a:avLst/>
          </a:prstGeom>
          <a:noFill/>
        </p:spPr>
        <p:txBody>
          <a:bodyPr wrap="none" rtlCol="0">
            <a:spAutoFit/>
          </a:bodyPr>
          <a:lstStyle/>
          <a:p>
            <a:r>
              <a:rPr lang="es-MX" dirty="0">
                <a:solidFill>
                  <a:srgbClr val="FF0000"/>
                </a:solidFill>
              </a:rPr>
              <a:t>____</a:t>
            </a:r>
          </a:p>
        </p:txBody>
      </p:sp>
      <p:pic>
        <p:nvPicPr>
          <p:cNvPr id="6" name="Picture 2">
            <a:extLst>
              <a:ext uri="{FF2B5EF4-FFF2-40B4-BE49-F238E27FC236}">
                <a16:creationId xmlns:a16="http://schemas.microsoft.com/office/drawing/2014/main" id="{865E9C50-568C-5D92-18BA-D339676C362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42752" y="3882519"/>
            <a:ext cx="1873925" cy="2547741"/>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6C384896-7B78-18DA-3599-23140A64D02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61093" y="4001294"/>
            <a:ext cx="3048000" cy="2085975"/>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24C9A8E9-3834-2D58-640A-5EF1778C07E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53509" y="3958604"/>
            <a:ext cx="3618922" cy="21713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7648333"/>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B2EE284-838A-BD12-F922-AC86CB90A4A0}"/>
              </a:ext>
            </a:extLst>
          </p:cNvPr>
          <p:cNvSpPr>
            <a:spLocks noGrp="1"/>
          </p:cNvSpPr>
          <p:nvPr>
            <p:ph type="title"/>
          </p:nvPr>
        </p:nvSpPr>
        <p:spPr/>
        <p:txBody>
          <a:bodyPr>
            <a:normAutofit/>
          </a:bodyPr>
          <a:lstStyle/>
          <a:p>
            <a:r>
              <a:rPr lang="en-US" dirty="0">
                <a:solidFill>
                  <a:schemeClr val="bg1"/>
                </a:solidFill>
              </a:rPr>
              <a:t>Open Connect Appliances (OCAs)</a:t>
            </a:r>
            <a:endParaRPr lang="es-MX" dirty="0">
              <a:solidFill>
                <a:schemeClr val="bg1"/>
              </a:solidFill>
            </a:endParaRPr>
          </a:p>
        </p:txBody>
      </p:sp>
      <p:sp>
        <p:nvSpPr>
          <p:cNvPr id="3" name="Marcador de contenido 2">
            <a:extLst>
              <a:ext uri="{FF2B5EF4-FFF2-40B4-BE49-F238E27FC236}">
                <a16:creationId xmlns:a16="http://schemas.microsoft.com/office/drawing/2014/main" id="{8D627CFC-7702-F095-7C96-40537EEF3701}"/>
              </a:ext>
            </a:extLst>
          </p:cNvPr>
          <p:cNvSpPr>
            <a:spLocks noGrp="1"/>
          </p:cNvSpPr>
          <p:nvPr>
            <p:ph idx="1"/>
          </p:nvPr>
        </p:nvSpPr>
        <p:spPr>
          <a:xfrm>
            <a:off x="838200" y="1825625"/>
            <a:ext cx="10515600" cy="2073036"/>
          </a:xfrm>
        </p:spPr>
        <p:txBody>
          <a:bodyPr>
            <a:normAutofit/>
          </a:bodyPr>
          <a:lstStyle/>
          <a:p>
            <a:pPr marL="0" indent="0">
              <a:buNone/>
            </a:pPr>
            <a:r>
              <a:rPr lang="en-US" sz="2400" dirty="0">
                <a:solidFill>
                  <a:schemeClr val="bg1"/>
                </a:solidFill>
              </a:rPr>
              <a:t>Netflix uses its popularity data to predict which videos members probably will want to watch tomorrow in each location.</a:t>
            </a:r>
          </a:p>
          <a:p>
            <a:pPr marL="0" indent="0">
              <a:buNone/>
            </a:pPr>
            <a:r>
              <a:rPr lang="en-US" sz="2400" dirty="0">
                <a:solidFill>
                  <a:schemeClr val="bg1"/>
                </a:solidFill>
              </a:rPr>
              <a:t>Netflix copies the predicted videos to one or more OCAs at each location.</a:t>
            </a:r>
          </a:p>
          <a:p>
            <a:pPr marL="0" indent="0">
              <a:buNone/>
            </a:pPr>
            <a:r>
              <a:rPr lang="en-US" sz="2400" dirty="0">
                <a:solidFill>
                  <a:schemeClr val="bg1"/>
                </a:solidFill>
              </a:rPr>
              <a:t>This gives great service to members. The video they want to watch is already close to them, ready and available for streaming.</a:t>
            </a:r>
          </a:p>
        </p:txBody>
      </p:sp>
      <p:pic>
        <p:nvPicPr>
          <p:cNvPr id="2050" name="Picture 2" descr="Netflix presenta una nueva versión de su logo — Brandemia">
            <a:extLst>
              <a:ext uri="{FF2B5EF4-FFF2-40B4-BE49-F238E27FC236}">
                <a16:creationId xmlns:a16="http://schemas.microsoft.com/office/drawing/2014/main" id="{3F9DDFC9-7972-507E-B69E-754B2FB9A20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8628" r="25464"/>
          <a:stretch/>
        </p:blipFill>
        <p:spPr bwMode="auto">
          <a:xfrm>
            <a:off x="10975109" y="0"/>
            <a:ext cx="1062182" cy="1544399"/>
          </a:xfrm>
          <a:prstGeom prst="rect">
            <a:avLst/>
          </a:prstGeom>
          <a:noFill/>
          <a:extLst>
            <a:ext uri="{909E8E84-426E-40DD-AFC4-6F175D3DCCD1}">
              <a14:hiddenFill xmlns:a14="http://schemas.microsoft.com/office/drawing/2010/main">
                <a:solidFill>
                  <a:srgbClr val="FFFFFF"/>
                </a:solidFill>
              </a14:hiddenFill>
            </a:ext>
          </a:extLst>
        </p:spPr>
      </p:pic>
      <p:sp>
        <p:nvSpPr>
          <p:cNvPr id="4" name="CuadroTexto 3">
            <a:extLst>
              <a:ext uri="{FF2B5EF4-FFF2-40B4-BE49-F238E27FC236}">
                <a16:creationId xmlns:a16="http://schemas.microsoft.com/office/drawing/2014/main" id="{98287D34-10BC-1B04-C568-819E157C4D49}"/>
              </a:ext>
            </a:extLst>
          </p:cNvPr>
          <p:cNvSpPr txBox="1"/>
          <p:nvPr/>
        </p:nvSpPr>
        <p:spPr>
          <a:xfrm>
            <a:off x="838200" y="1027906"/>
            <a:ext cx="6070893" cy="369332"/>
          </a:xfrm>
          <a:prstGeom prst="rect">
            <a:avLst/>
          </a:prstGeom>
          <a:noFill/>
        </p:spPr>
        <p:txBody>
          <a:bodyPr wrap="none" rtlCol="0">
            <a:spAutoFit/>
          </a:bodyPr>
          <a:lstStyle/>
          <a:p>
            <a:r>
              <a:rPr lang="es-MX" dirty="0">
                <a:solidFill>
                  <a:srgbClr val="FF0000"/>
                </a:solidFill>
              </a:rPr>
              <a:t>___________________________________________________</a:t>
            </a:r>
          </a:p>
        </p:txBody>
      </p:sp>
      <p:sp>
        <p:nvSpPr>
          <p:cNvPr id="5" name="CuadroTexto 4">
            <a:extLst>
              <a:ext uri="{FF2B5EF4-FFF2-40B4-BE49-F238E27FC236}">
                <a16:creationId xmlns:a16="http://schemas.microsoft.com/office/drawing/2014/main" id="{7E3BE624-0756-1F88-2FA3-555EE775B295}"/>
              </a:ext>
            </a:extLst>
          </p:cNvPr>
          <p:cNvSpPr txBox="1"/>
          <p:nvPr/>
        </p:nvSpPr>
        <p:spPr>
          <a:xfrm rot="2820956">
            <a:off x="-284520" y="5992298"/>
            <a:ext cx="1800493" cy="369332"/>
          </a:xfrm>
          <a:prstGeom prst="rect">
            <a:avLst/>
          </a:prstGeom>
          <a:noFill/>
        </p:spPr>
        <p:txBody>
          <a:bodyPr wrap="none" rtlCol="0">
            <a:spAutoFit/>
          </a:bodyPr>
          <a:lstStyle/>
          <a:p>
            <a:r>
              <a:rPr lang="es-MX" dirty="0">
                <a:solidFill>
                  <a:srgbClr val="FF0000"/>
                </a:solidFill>
              </a:rPr>
              <a:t>______________</a:t>
            </a:r>
          </a:p>
        </p:txBody>
      </p:sp>
      <p:sp>
        <p:nvSpPr>
          <p:cNvPr id="8" name="CuadroTexto 7">
            <a:extLst>
              <a:ext uri="{FF2B5EF4-FFF2-40B4-BE49-F238E27FC236}">
                <a16:creationId xmlns:a16="http://schemas.microsoft.com/office/drawing/2014/main" id="{FC2A31F6-D476-B597-B575-CECA01EC4AEC}"/>
              </a:ext>
            </a:extLst>
          </p:cNvPr>
          <p:cNvSpPr txBox="1"/>
          <p:nvPr/>
        </p:nvSpPr>
        <p:spPr>
          <a:xfrm rot="2820956">
            <a:off x="-229431" y="6127234"/>
            <a:ext cx="1454244" cy="369332"/>
          </a:xfrm>
          <a:prstGeom prst="rect">
            <a:avLst/>
          </a:prstGeom>
          <a:noFill/>
        </p:spPr>
        <p:txBody>
          <a:bodyPr wrap="none" rtlCol="0">
            <a:spAutoFit/>
          </a:bodyPr>
          <a:lstStyle/>
          <a:p>
            <a:r>
              <a:rPr lang="es-MX" dirty="0">
                <a:solidFill>
                  <a:srgbClr val="FF0000"/>
                </a:solidFill>
              </a:rPr>
              <a:t>___________</a:t>
            </a:r>
          </a:p>
        </p:txBody>
      </p:sp>
      <p:sp>
        <p:nvSpPr>
          <p:cNvPr id="9" name="CuadroTexto 8">
            <a:extLst>
              <a:ext uri="{FF2B5EF4-FFF2-40B4-BE49-F238E27FC236}">
                <a16:creationId xmlns:a16="http://schemas.microsoft.com/office/drawing/2014/main" id="{5CB408D6-DBCA-89BF-1744-CD261740CCEF}"/>
              </a:ext>
            </a:extLst>
          </p:cNvPr>
          <p:cNvSpPr txBox="1"/>
          <p:nvPr/>
        </p:nvSpPr>
        <p:spPr>
          <a:xfrm rot="2820956">
            <a:off x="-174343" y="6245594"/>
            <a:ext cx="1107996" cy="369332"/>
          </a:xfrm>
          <a:prstGeom prst="rect">
            <a:avLst/>
          </a:prstGeom>
          <a:noFill/>
        </p:spPr>
        <p:txBody>
          <a:bodyPr wrap="none" rtlCol="0">
            <a:spAutoFit/>
          </a:bodyPr>
          <a:lstStyle/>
          <a:p>
            <a:r>
              <a:rPr lang="es-MX" dirty="0">
                <a:solidFill>
                  <a:srgbClr val="FF0000"/>
                </a:solidFill>
              </a:rPr>
              <a:t>________</a:t>
            </a:r>
          </a:p>
        </p:txBody>
      </p:sp>
      <p:sp>
        <p:nvSpPr>
          <p:cNvPr id="10" name="CuadroTexto 9">
            <a:extLst>
              <a:ext uri="{FF2B5EF4-FFF2-40B4-BE49-F238E27FC236}">
                <a16:creationId xmlns:a16="http://schemas.microsoft.com/office/drawing/2014/main" id="{D50FBF81-D0E7-BD9E-686F-2541B9BF3359}"/>
              </a:ext>
            </a:extLst>
          </p:cNvPr>
          <p:cNvSpPr txBox="1"/>
          <p:nvPr/>
        </p:nvSpPr>
        <p:spPr>
          <a:xfrm rot="2820956">
            <a:off x="-61548" y="6396827"/>
            <a:ext cx="646331" cy="369332"/>
          </a:xfrm>
          <a:prstGeom prst="rect">
            <a:avLst/>
          </a:prstGeom>
          <a:noFill/>
        </p:spPr>
        <p:txBody>
          <a:bodyPr wrap="none" rtlCol="0">
            <a:spAutoFit/>
          </a:bodyPr>
          <a:lstStyle/>
          <a:p>
            <a:r>
              <a:rPr lang="es-MX" dirty="0">
                <a:solidFill>
                  <a:srgbClr val="FF0000"/>
                </a:solidFill>
              </a:rPr>
              <a:t>____</a:t>
            </a:r>
          </a:p>
        </p:txBody>
      </p:sp>
      <p:pic>
        <p:nvPicPr>
          <p:cNvPr id="4098" name="Picture 2">
            <a:extLst>
              <a:ext uri="{FF2B5EF4-FFF2-40B4-BE49-F238E27FC236}">
                <a16:creationId xmlns:a16="http://schemas.microsoft.com/office/drawing/2014/main" id="{12C3280B-4B36-DA65-EFA7-ED68AA4BF0B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4559" y="4044950"/>
            <a:ext cx="4762500" cy="2266950"/>
          </a:xfrm>
          <a:prstGeom prst="rect">
            <a:avLst/>
          </a:prstGeom>
          <a:noFill/>
          <a:extLst>
            <a:ext uri="{909E8E84-426E-40DD-AFC4-6F175D3DCCD1}">
              <a14:hiddenFill xmlns:a14="http://schemas.microsoft.com/office/drawing/2010/main">
                <a:solidFill>
                  <a:srgbClr val="FFFFFF"/>
                </a:solidFill>
              </a14:hiddenFill>
            </a:ext>
          </a:extLst>
        </p:spPr>
      </p:pic>
      <p:sp>
        <p:nvSpPr>
          <p:cNvPr id="7" name="Marcador de contenido 2">
            <a:extLst>
              <a:ext uri="{FF2B5EF4-FFF2-40B4-BE49-F238E27FC236}">
                <a16:creationId xmlns:a16="http://schemas.microsoft.com/office/drawing/2014/main" id="{499211E8-17E4-7DF3-984A-9C0BF6968D3D}"/>
              </a:ext>
            </a:extLst>
          </p:cNvPr>
          <p:cNvSpPr txBox="1">
            <a:spLocks/>
          </p:cNvSpPr>
          <p:nvPr/>
        </p:nvSpPr>
        <p:spPr>
          <a:xfrm>
            <a:off x="6304943" y="4146143"/>
            <a:ext cx="4896459" cy="207303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dirty="0">
                <a:solidFill>
                  <a:schemeClr val="bg1"/>
                </a:solidFill>
              </a:rPr>
              <a:t>Every night, each OCA wakes up and asks a service in AWS which videos it should have. The service in AWS sends the OCA a list of videos it’s supposed to have.</a:t>
            </a:r>
          </a:p>
        </p:txBody>
      </p:sp>
    </p:spTree>
    <p:extLst>
      <p:ext uri="{BB962C8B-B14F-4D97-AF65-F5344CB8AC3E}">
        <p14:creationId xmlns:p14="http://schemas.microsoft.com/office/powerpoint/2010/main" val="1763869656"/>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B2EE284-838A-BD12-F922-AC86CB90A4A0}"/>
              </a:ext>
            </a:extLst>
          </p:cNvPr>
          <p:cNvSpPr>
            <a:spLocks noGrp="1"/>
          </p:cNvSpPr>
          <p:nvPr>
            <p:ph type="title"/>
          </p:nvPr>
        </p:nvSpPr>
        <p:spPr/>
        <p:txBody>
          <a:bodyPr>
            <a:normAutofit/>
          </a:bodyPr>
          <a:lstStyle/>
          <a:p>
            <a:r>
              <a:rPr lang="en-US" dirty="0">
                <a:solidFill>
                  <a:schemeClr val="bg1"/>
                </a:solidFill>
              </a:rPr>
              <a:t>Open Connect Appliances (OCAs)</a:t>
            </a:r>
            <a:endParaRPr lang="es-MX" dirty="0">
              <a:solidFill>
                <a:schemeClr val="bg1"/>
              </a:solidFill>
            </a:endParaRPr>
          </a:p>
        </p:txBody>
      </p:sp>
      <p:sp>
        <p:nvSpPr>
          <p:cNvPr id="3" name="Marcador de contenido 2">
            <a:extLst>
              <a:ext uri="{FF2B5EF4-FFF2-40B4-BE49-F238E27FC236}">
                <a16:creationId xmlns:a16="http://schemas.microsoft.com/office/drawing/2014/main" id="{8D627CFC-7702-F095-7C96-40537EEF3701}"/>
              </a:ext>
            </a:extLst>
          </p:cNvPr>
          <p:cNvSpPr>
            <a:spLocks noGrp="1"/>
          </p:cNvSpPr>
          <p:nvPr>
            <p:ph idx="1"/>
          </p:nvPr>
        </p:nvSpPr>
        <p:spPr/>
        <p:txBody>
          <a:bodyPr>
            <a:normAutofit/>
          </a:bodyPr>
          <a:lstStyle/>
          <a:p>
            <a:pPr marL="0" indent="0">
              <a:buNone/>
            </a:pPr>
            <a:r>
              <a:rPr lang="en-US" sz="2400" dirty="0">
                <a:solidFill>
                  <a:schemeClr val="bg1"/>
                </a:solidFill>
              </a:rPr>
              <a:t>Just like Netflix uses three different AWS regions. The architecture of Open Connect works the same way.</a:t>
            </a:r>
          </a:p>
          <a:p>
            <a:pPr marL="0" indent="0">
              <a:buNone/>
            </a:pPr>
            <a:r>
              <a:rPr lang="en-US" sz="2400" dirty="0">
                <a:solidFill>
                  <a:schemeClr val="bg1"/>
                </a:solidFill>
              </a:rPr>
              <a:t>If an OCA fails, the Netflix client you’re using immediately switches to another OCA and resumes streaming. </a:t>
            </a:r>
          </a:p>
          <a:p>
            <a:pPr marL="0" indent="0">
              <a:buNone/>
            </a:pPr>
            <a:r>
              <a:rPr lang="en-US" sz="2400" dirty="0">
                <a:solidFill>
                  <a:schemeClr val="bg1"/>
                </a:solidFill>
              </a:rPr>
              <a:t>If there is too many people in one location, The Netflix client will find a more lightly loaded OCA to use.</a:t>
            </a:r>
          </a:p>
        </p:txBody>
      </p:sp>
      <p:pic>
        <p:nvPicPr>
          <p:cNvPr id="2050" name="Picture 2" descr="Netflix presenta una nueva versión de su logo — Brandemia">
            <a:extLst>
              <a:ext uri="{FF2B5EF4-FFF2-40B4-BE49-F238E27FC236}">
                <a16:creationId xmlns:a16="http://schemas.microsoft.com/office/drawing/2014/main" id="{3F9DDFC9-7972-507E-B69E-754B2FB9A20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8628" r="25464"/>
          <a:stretch/>
        </p:blipFill>
        <p:spPr bwMode="auto">
          <a:xfrm>
            <a:off x="10975109" y="0"/>
            <a:ext cx="1062182" cy="1544399"/>
          </a:xfrm>
          <a:prstGeom prst="rect">
            <a:avLst/>
          </a:prstGeom>
          <a:noFill/>
          <a:extLst>
            <a:ext uri="{909E8E84-426E-40DD-AFC4-6F175D3DCCD1}">
              <a14:hiddenFill xmlns:a14="http://schemas.microsoft.com/office/drawing/2010/main">
                <a:solidFill>
                  <a:srgbClr val="FFFFFF"/>
                </a:solidFill>
              </a14:hiddenFill>
            </a:ext>
          </a:extLst>
        </p:spPr>
      </p:pic>
      <p:sp>
        <p:nvSpPr>
          <p:cNvPr id="4" name="CuadroTexto 3">
            <a:extLst>
              <a:ext uri="{FF2B5EF4-FFF2-40B4-BE49-F238E27FC236}">
                <a16:creationId xmlns:a16="http://schemas.microsoft.com/office/drawing/2014/main" id="{98287D34-10BC-1B04-C568-819E157C4D49}"/>
              </a:ext>
            </a:extLst>
          </p:cNvPr>
          <p:cNvSpPr txBox="1"/>
          <p:nvPr/>
        </p:nvSpPr>
        <p:spPr>
          <a:xfrm>
            <a:off x="838200" y="1027906"/>
            <a:ext cx="6070893" cy="369332"/>
          </a:xfrm>
          <a:prstGeom prst="rect">
            <a:avLst/>
          </a:prstGeom>
          <a:noFill/>
        </p:spPr>
        <p:txBody>
          <a:bodyPr wrap="none" rtlCol="0">
            <a:spAutoFit/>
          </a:bodyPr>
          <a:lstStyle/>
          <a:p>
            <a:r>
              <a:rPr lang="es-MX" dirty="0">
                <a:solidFill>
                  <a:srgbClr val="FF0000"/>
                </a:solidFill>
              </a:rPr>
              <a:t>___________________________________________________</a:t>
            </a:r>
          </a:p>
        </p:txBody>
      </p:sp>
      <p:sp>
        <p:nvSpPr>
          <p:cNvPr id="5" name="CuadroTexto 4">
            <a:extLst>
              <a:ext uri="{FF2B5EF4-FFF2-40B4-BE49-F238E27FC236}">
                <a16:creationId xmlns:a16="http://schemas.microsoft.com/office/drawing/2014/main" id="{7E3BE624-0756-1F88-2FA3-555EE775B295}"/>
              </a:ext>
            </a:extLst>
          </p:cNvPr>
          <p:cNvSpPr txBox="1"/>
          <p:nvPr/>
        </p:nvSpPr>
        <p:spPr>
          <a:xfrm rot="2820956">
            <a:off x="-284520" y="5992298"/>
            <a:ext cx="1800493" cy="369332"/>
          </a:xfrm>
          <a:prstGeom prst="rect">
            <a:avLst/>
          </a:prstGeom>
          <a:noFill/>
        </p:spPr>
        <p:txBody>
          <a:bodyPr wrap="none" rtlCol="0">
            <a:spAutoFit/>
          </a:bodyPr>
          <a:lstStyle/>
          <a:p>
            <a:r>
              <a:rPr lang="es-MX" dirty="0">
                <a:solidFill>
                  <a:srgbClr val="FF0000"/>
                </a:solidFill>
              </a:rPr>
              <a:t>______________</a:t>
            </a:r>
          </a:p>
        </p:txBody>
      </p:sp>
      <p:sp>
        <p:nvSpPr>
          <p:cNvPr id="8" name="CuadroTexto 7">
            <a:extLst>
              <a:ext uri="{FF2B5EF4-FFF2-40B4-BE49-F238E27FC236}">
                <a16:creationId xmlns:a16="http://schemas.microsoft.com/office/drawing/2014/main" id="{FC2A31F6-D476-B597-B575-CECA01EC4AEC}"/>
              </a:ext>
            </a:extLst>
          </p:cNvPr>
          <p:cNvSpPr txBox="1"/>
          <p:nvPr/>
        </p:nvSpPr>
        <p:spPr>
          <a:xfrm rot="2820956">
            <a:off x="-229431" y="6127234"/>
            <a:ext cx="1454244" cy="369332"/>
          </a:xfrm>
          <a:prstGeom prst="rect">
            <a:avLst/>
          </a:prstGeom>
          <a:noFill/>
        </p:spPr>
        <p:txBody>
          <a:bodyPr wrap="none" rtlCol="0">
            <a:spAutoFit/>
          </a:bodyPr>
          <a:lstStyle/>
          <a:p>
            <a:r>
              <a:rPr lang="es-MX" dirty="0">
                <a:solidFill>
                  <a:srgbClr val="FF0000"/>
                </a:solidFill>
              </a:rPr>
              <a:t>___________</a:t>
            </a:r>
          </a:p>
        </p:txBody>
      </p:sp>
      <p:sp>
        <p:nvSpPr>
          <p:cNvPr id="9" name="CuadroTexto 8">
            <a:extLst>
              <a:ext uri="{FF2B5EF4-FFF2-40B4-BE49-F238E27FC236}">
                <a16:creationId xmlns:a16="http://schemas.microsoft.com/office/drawing/2014/main" id="{5CB408D6-DBCA-89BF-1744-CD261740CCEF}"/>
              </a:ext>
            </a:extLst>
          </p:cNvPr>
          <p:cNvSpPr txBox="1"/>
          <p:nvPr/>
        </p:nvSpPr>
        <p:spPr>
          <a:xfrm rot="2820956">
            <a:off x="-174343" y="6245594"/>
            <a:ext cx="1107996" cy="369332"/>
          </a:xfrm>
          <a:prstGeom prst="rect">
            <a:avLst/>
          </a:prstGeom>
          <a:noFill/>
        </p:spPr>
        <p:txBody>
          <a:bodyPr wrap="none" rtlCol="0">
            <a:spAutoFit/>
          </a:bodyPr>
          <a:lstStyle/>
          <a:p>
            <a:r>
              <a:rPr lang="es-MX" dirty="0">
                <a:solidFill>
                  <a:srgbClr val="FF0000"/>
                </a:solidFill>
              </a:rPr>
              <a:t>________</a:t>
            </a:r>
          </a:p>
        </p:txBody>
      </p:sp>
      <p:sp>
        <p:nvSpPr>
          <p:cNvPr id="10" name="CuadroTexto 9">
            <a:extLst>
              <a:ext uri="{FF2B5EF4-FFF2-40B4-BE49-F238E27FC236}">
                <a16:creationId xmlns:a16="http://schemas.microsoft.com/office/drawing/2014/main" id="{D50FBF81-D0E7-BD9E-686F-2541B9BF3359}"/>
              </a:ext>
            </a:extLst>
          </p:cNvPr>
          <p:cNvSpPr txBox="1"/>
          <p:nvPr/>
        </p:nvSpPr>
        <p:spPr>
          <a:xfrm rot="2820956">
            <a:off x="-61548" y="6396827"/>
            <a:ext cx="646331" cy="369332"/>
          </a:xfrm>
          <a:prstGeom prst="rect">
            <a:avLst/>
          </a:prstGeom>
          <a:noFill/>
        </p:spPr>
        <p:txBody>
          <a:bodyPr wrap="none" rtlCol="0">
            <a:spAutoFit/>
          </a:bodyPr>
          <a:lstStyle/>
          <a:p>
            <a:r>
              <a:rPr lang="es-MX" dirty="0">
                <a:solidFill>
                  <a:srgbClr val="FF0000"/>
                </a:solidFill>
              </a:rPr>
              <a:t>____</a:t>
            </a:r>
          </a:p>
        </p:txBody>
      </p:sp>
      <p:pic>
        <p:nvPicPr>
          <p:cNvPr id="5122" name="Picture 2">
            <a:extLst>
              <a:ext uri="{FF2B5EF4-FFF2-40B4-BE49-F238E27FC236}">
                <a16:creationId xmlns:a16="http://schemas.microsoft.com/office/drawing/2014/main" id="{56425440-70F3-A2D1-E0CF-9389453674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17913" y="4035177"/>
            <a:ext cx="4752975" cy="2714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9670124"/>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B2EE284-838A-BD12-F922-AC86CB90A4A0}"/>
              </a:ext>
            </a:extLst>
          </p:cNvPr>
          <p:cNvSpPr>
            <a:spLocks noGrp="1"/>
          </p:cNvSpPr>
          <p:nvPr>
            <p:ph type="title"/>
          </p:nvPr>
        </p:nvSpPr>
        <p:spPr/>
        <p:txBody>
          <a:bodyPr>
            <a:normAutofit/>
          </a:bodyPr>
          <a:lstStyle/>
          <a:p>
            <a:r>
              <a:rPr lang="en-US" dirty="0">
                <a:solidFill>
                  <a:schemeClr val="bg1"/>
                </a:solidFill>
              </a:rPr>
              <a:t>Fun fact</a:t>
            </a:r>
            <a:endParaRPr lang="es-MX" dirty="0">
              <a:solidFill>
                <a:schemeClr val="bg1"/>
              </a:solidFill>
            </a:endParaRPr>
          </a:p>
        </p:txBody>
      </p:sp>
      <p:pic>
        <p:nvPicPr>
          <p:cNvPr id="2050" name="Picture 2" descr="Netflix presenta una nueva versión de su logo — Brandemia">
            <a:extLst>
              <a:ext uri="{FF2B5EF4-FFF2-40B4-BE49-F238E27FC236}">
                <a16:creationId xmlns:a16="http://schemas.microsoft.com/office/drawing/2014/main" id="{3F9DDFC9-7972-507E-B69E-754B2FB9A20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8628" r="25464"/>
          <a:stretch/>
        </p:blipFill>
        <p:spPr bwMode="auto">
          <a:xfrm>
            <a:off x="10975109" y="0"/>
            <a:ext cx="1062182" cy="1544399"/>
          </a:xfrm>
          <a:prstGeom prst="rect">
            <a:avLst/>
          </a:prstGeom>
          <a:noFill/>
          <a:extLst>
            <a:ext uri="{909E8E84-426E-40DD-AFC4-6F175D3DCCD1}">
              <a14:hiddenFill xmlns:a14="http://schemas.microsoft.com/office/drawing/2010/main">
                <a:solidFill>
                  <a:srgbClr val="FFFFFF"/>
                </a:solidFill>
              </a14:hiddenFill>
            </a:ext>
          </a:extLst>
        </p:spPr>
      </p:pic>
      <p:sp>
        <p:nvSpPr>
          <p:cNvPr id="4" name="CuadroTexto 3">
            <a:extLst>
              <a:ext uri="{FF2B5EF4-FFF2-40B4-BE49-F238E27FC236}">
                <a16:creationId xmlns:a16="http://schemas.microsoft.com/office/drawing/2014/main" id="{98287D34-10BC-1B04-C568-819E157C4D49}"/>
              </a:ext>
            </a:extLst>
          </p:cNvPr>
          <p:cNvSpPr txBox="1"/>
          <p:nvPr/>
        </p:nvSpPr>
        <p:spPr>
          <a:xfrm>
            <a:off x="838200" y="1027906"/>
            <a:ext cx="6070893" cy="369332"/>
          </a:xfrm>
          <a:prstGeom prst="rect">
            <a:avLst/>
          </a:prstGeom>
          <a:noFill/>
        </p:spPr>
        <p:txBody>
          <a:bodyPr wrap="none" rtlCol="0">
            <a:spAutoFit/>
          </a:bodyPr>
          <a:lstStyle/>
          <a:p>
            <a:r>
              <a:rPr lang="es-MX" dirty="0">
                <a:solidFill>
                  <a:srgbClr val="FF0000"/>
                </a:solidFill>
              </a:rPr>
              <a:t>___________________________________________________</a:t>
            </a:r>
          </a:p>
        </p:txBody>
      </p:sp>
      <p:sp>
        <p:nvSpPr>
          <p:cNvPr id="5" name="CuadroTexto 4">
            <a:extLst>
              <a:ext uri="{FF2B5EF4-FFF2-40B4-BE49-F238E27FC236}">
                <a16:creationId xmlns:a16="http://schemas.microsoft.com/office/drawing/2014/main" id="{7E3BE624-0756-1F88-2FA3-555EE775B295}"/>
              </a:ext>
            </a:extLst>
          </p:cNvPr>
          <p:cNvSpPr txBox="1"/>
          <p:nvPr/>
        </p:nvSpPr>
        <p:spPr>
          <a:xfrm rot="2820956">
            <a:off x="-284520" y="5992298"/>
            <a:ext cx="1800493" cy="369332"/>
          </a:xfrm>
          <a:prstGeom prst="rect">
            <a:avLst/>
          </a:prstGeom>
          <a:noFill/>
        </p:spPr>
        <p:txBody>
          <a:bodyPr wrap="none" rtlCol="0">
            <a:spAutoFit/>
          </a:bodyPr>
          <a:lstStyle/>
          <a:p>
            <a:r>
              <a:rPr lang="es-MX" dirty="0">
                <a:solidFill>
                  <a:srgbClr val="FF0000"/>
                </a:solidFill>
              </a:rPr>
              <a:t>______________</a:t>
            </a:r>
          </a:p>
        </p:txBody>
      </p:sp>
      <p:sp>
        <p:nvSpPr>
          <p:cNvPr id="8" name="CuadroTexto 7">
            <a:extLst>
              <a:ext uri="{FF2B5EF4-FFF2-40B4-BE49-F238E27FC236}">
                <a16:creationId xmlns:a16="http://schemas.microsoft.com/office/drawing/2014/main" id="{FC2A31F6-D476-B597-B575-CECA01EC4AEC}"/>
              </a:ext>
            </a:extLst>
          </p:cNvPr>
          <p:cNvSpPr txBox="1"/>
          <p:nvPr/>
        </p:nvSpPr>
        <p:spPr>
          <a:xfrm rot="2820956">
            <a:off x="-229431" y="6127234"/>
            <a:ext cx="1454244" cy="369332"/>
          </a:xfrm>
          <a:prstGeom prst="rect">
            <a:avLst/>
          </a:prstGeom>
          <a:noFill/>
        </p:spPr>
        <p:txBody>
          <a:bodyPr wrap="none" rtlCol="0">
            <a:spAutoFit/>
          </a:bodyPr>
          <a:lstStyle/>
          <a:p>
            <a:r>
              <a:rPr lang="es-MX" dirty="0">
                <a:solidFill>
                  <a:srgbClr val="FF0000"/>
                </a:solidFill>
              </a:rPr>
              <a:t>___________</a:t>
            </a:r>
          </a:p>
        </p:txBody>
      </p:sp>
      <p:sp>
        <p:nvSpPr>
          <p:cNvPr id="9" name="CuadroTexto 8">
            <a:extLst>
              <a:ext uri="{FF2B5EF4-FFF2-40B4-BE49-F238E27FC236}">
                <a16:creationId xmlns:a16="http://schemas.microsoft.com/office/drawing/2014/main" id="{5CB408D6-DBCA-89BF-1744-CD261740CCEF}"/>
              </a:ext>
            </a:extLst>
          </p:cNvPr>
          <p:cNvSpPr txBox="1"/>
          <p:nvPr/>
        </p:nvSpPr>
        <p:spPr>
          <a:xfrm rot="2820956">
            <a:off x="-174343" y="6245594"/>
            <a:ext cx="1107996" cy="369332"/>
          </a:xfrm>
          <a:prstGeom prst="rect">
            <a:avLst/>
          </a:prstGeom>
          <a:noFill/>
        </p:spPr>
        <p:txBody>
          <a:bodyPr wrap="none" rtlCol="0">
            <a:spAutoFit/>
          </a:bodyPr>
          <a:lstStyle/>
          <a:p>
            <a:r>
              <a:rPr lang="es-MX" dirty="0">
                <a:solidFill>
                  <a:srgbClr val="FF0000"/>
                </a:solidFill>
              </a:rPr>
              <a:t>________</a:t>
            </a:r>
          </a:p>
        </p:txBody>
      </p:sp>
      <p:sp>
        <p:nvSpPr>
          <p:cNvPr id="10" name="CuadroTexto 9">
            <a:extLst>
              <a:ext uri="{FF2B5EF4-FFF2-40B4-BE49-F238E27FC236}">
                <a16:creationId xmlns:a16="http://schemas.microsoft.com/office/drawing/2014/main" id="{D50FBF81-D0E7-BD9E-686F-2541B9BF3359}"/>
              </a:ext>
            </a:extLst>
          </p:cNvPr>
          <p:cNvSpPr txBox="1"/>
          <p:nvPr/>
        </p:nvSpPr>
        <p:spPr>
          <a:xfrm rot="2820956">
            <a:off x="-61548" y="6396827"/>
            <a:ext cx="646331" cy="369332"/>
          </a:xfrm>
          <a:prstGeom prst="rect">
            <a:avLst/>
          </a:prstGeom>
          <a:noFill/>
        </p:spPr>
        <p:txBody>
          <a:bodyPr wrap="none" rtlCol="0">
            <a:spAutoFit/>
          </a:bodyPr>
          <a:lstStyle/>
          <a:p>
            <a:r>
              <a:rPr lang="es-MX" dirty="0">
                <a:solidFill>
                  <a:srgbClr val="FF0000"/>
                </a:solidFill>
              </a:rPr>
              <a:t>____</a:t>
            </a:r>
          </a:p>
        </p:txBody>
      </p:sp>
      <p:pic>
        <p:nvPicPr>
          <p:cNvPr id="6146" name="Picture 2">
            <a:extLst>
              <a:ext uri="{FF2B5EF4-FFF2-40B4-BE49-F238E27FC236}">
                <a16:creationId xmlns:a16="http://schemas.microsoft.com/office/drawing/2014/main" id="{8802CC6C-FB5E-597E-652C-EDF41F691AC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4250" y="1787813"/>
            <a:ext cx="6052974" cy="2082223"/>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a:extLst>
              <a:ext uri="{FF2B5EF4-FFF2-40B4-BE49-F238E27FC236}">
                <a16:creationId xmlns:a16="http://schemas.microsoft.com/office/drawing/2014/main" id="{8565CBBA-8CA2-E254-AD26-5720765C311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38704" y="4260611"/>
            <a:ext cx="5822029" cy="19951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4714483"/>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B2EE284-838A-BD12-F922-AC86CB90A4A0}"/>
              </a:ext>
            </a:extLst>
          </p:cNvPr>
          <p:cNvSpPr>
            <a:spLocks noGrp="1"/>
          </p:cNvSpPr>
          <p:nvPr>
            <p:ph type="title"/>
          </p:nvPr>
        </p:nvSpPr>
        <p:spPr/>
        <p:txBody>
          <a:bodyPr>
            <a:normAutofit/>
          </a:bodyPr>
          <a:lstStyle/>
          <a:p>
            <a:r>
              <a:rPr lang="en-US" dirty="0">
                <a:solidFill>
                  <a:schemeClr val="bg1"/>
                </a:solidFill>
              </a:rPr>
              <a:t>Distributed system</a:t>
            </a:r>
            <a:endParaRPr lang="es-MX" dirty="0">
              <a:solidFill>
                <a:schemeClr val="bg1"/>
              </a:solidFill>
            </a:endParaRPr>
          </a:p>
        </p:txBody>
      </p:sp>
      <p:sp>
        <p:nvSpPr>
          <p:cNvPr id="3" name="Marcador de contenido 2">
            <a:extLst>
              <a:ext uri="{FF2B5EF4-FFF2-40B4-BE49-F238E27FC236}">
                <a16:creationId xmlns:a16="http://schemas.microsoft.com/office/drawing/2014/main" id="{8D627CFC-7702-F095-7C96-40537EEF3701}"/>
              </a:ext>
            </a:extLst>
          </p:cNvPr>
          <p:cNvSpPr>
            <a:spLocks noGrp="1"/>
          </p:cNvSpPr>
          <p:nvPr>
            <p:ph idx="1"/>
          </p:nvPr>
        </p:nvSpPr>
        <p:spPr/>
        <p:txBody>
          <a:bodyPr/>
          <a:lstStyle/>
          <a:p>
            <a:pPr marL="0" indent="0">
              <a:buNone/>
            </a:pPr>
            <a:r>
              <a:rPr lang="en-US" dirty="0">
                <a:solidFill>
                  <a:schemeClr val="bg1"/>
                </a:solidFill>
              </a:rPr>
              <a:t>What is it?</a:t>
            </a:r>
          </a:p>
          <a:p>
            <a:pPr marL="0" indent="0">
              <a:buNone/>
            </a:pPr>
            <a:endParaRPr lang="en-US" dirty="0">
              <a:solidFill>
                <a:schemeClr val="bg1"/>
              </a:solidFill>
            </a:endParaRPr>
          </a:p>
          <a:p>
            <a:pPr marL="0" indent="0">
              <a:buNone/>
            </a:pPr>
            <a:r>
              <a:rPr lang="en-US" dirty="0">
                <a:solidFill>
                  <a:schemeClr val="bg1"/>
                </a:solidFill>
              </a:rPr>
              <a:t>Its a group of informatic programs that uses computer resources in different nodes to accomplish one shared goal</a:t>
            </a:r>
          </a:p>
          <a:p>
            <a:pPr marL="0" indent="0">
              <a:buNone/>
            </a:pPr>
            <a:endParaRPr lang="en-US" dirty="0">
              <a:solidFill>
                <a:schemeClr val="bg1"/>
              </a:solidFill>
            </a:endParaRPr>
          </a:p>
          <a:p>
            <a:pPr marL="0" indent="0">
              <a:buNone/>
            </a:pPr>
            <a:r>
              <a:rPr lang="en-US" dirty="0">
                <a:solidFill>
                  <a:schemeClr val="bg1"/>
                </a:solidFill>
              </a:rPr>
              <a:t>Why?</a:t>
            </a:r>
          </a:p>
          <a:p>
            <a:pPr marL="0" indent="0">
              <a:buNone/>
            </a:pPr>
            <a:endParaRPr lang="en-US" dirty="0">
              <a:solidFill>
                <a:schemeClr val="bg1"/>
              </a:solidFill>
            </a:endParaRPr>
          </a:p>
          <a:p>
            <a:pPr marL="0" indent="0">
              <a:buNone/>
            </a:pPr>
            <a:r>
              <a:rPr lang="en-US" dirty="0">
                <a:solidFill>
                  <a:schemeClr val="bg1"/>
                </a:solidFill>
              </a:rPr>
              <a:t>Eliminate the bottlenecks or errors of a central system</a:t>
            </a:r>
          </a:p>
        </p:txBody>
      </p:sp>
      <p:pic>
        <p:nvPicPr>
          <p:cNvPr id="2050" name="Picture 2" descr="Netflix presenta una nueva versión de su logo — Brandemia">
            <a:extLst>
              <a:ext uri="{FF2B5EF4-FFF2-40B4-BE49-F238E27FC236}">
                <a16:creationId xmlns:a16="http://schemas.microsoft.com/office/drawing/2014/main" id="{3F9DDFC9-7972-507E-B69E-754B2FB9A20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8628" r="25464"/>
          <a:stretch/>
        </p:blipFill>
        <p:spPr bwMode="auto">
          <a:xfrm>
            <a:off x="10975109" y="0"/>
            <a:ext cx="1062182" cy="1544399"/>
          </a:xfrm>
          <a:prstGeom prst="rect">
            <a:avLst/>
          </a:prstGeom>
          <a:noFill/>
          <a:extLst>
            <a:ext uri="{909E8E84-426E-40DD-AFC4-6F175D3DCCD1}">
              <a14:hiddenFill xmlns:a14="http://schemas.microsoft.com/office/drawing/2010/main">
                <a:solidFill>
                  <a:srgbClr val="FFFFFF"/>
                </a:solidFill>
              </a14:hiddenFill>
            </a:ext>
          </a:extLst>
        </p:spPr>
      </p:pic>
      <p:sp>
        <p:nvSpPr>
          <p:cNvPr id="4" name="CuadroTexto 3">
            <a:extLst>
              <a:ext uri="{FF2B5EF4-FFF2-40B4-BE49-F238E27FC236}">
                <a16:creationId xmlns:a16="http://schemas.microsoft.com/office/drawing/2014/main" id="{98287D34-10BC-1B04-C568-819E157C4D49}"/>
              </a:ext>
            </a:extLst>
          </p:cNvPr>
          <p:cNvSpPr txBox="1"/>
          <p:nvPr/>
        </p:nvSpPr>
        <p:spPr>
          <a:xfrm>
            <a:off x="838200" y="1027906"/>
            <a:ext cx="4455066" cy="369332"/>
          </a:xfrm>
          <a:prstGeom prst="rect">
            <a:avLst/>
          </a:prstGeom>
          <a:noFill/>
        </p:spPr>
        <p:txBody>
          <a:bodyPr wrap="none" rtlCol="0">
            <a:spAutoFit/>
          </a:bodyPr>
          <a:lstStyle/>
          <a:p>
            <a:r>
              <a:rPr lang="es-MX" dirty="0">
                <a:solidFill>
                  <a:srgbClr val="FF0000"/>
                </a:solidFill>
              </a:rPr>
              <a:t>_____________________________________</a:t>
            </a:r>
          </a:p>
        </p:txBody>
      </p:sp>
      <p:sp>
        <p:nvSpPr>
          <p:cNvPr id="5" name="CuadroTexto 4">
            <a:extLst>
              <a:ext uri="{FF2B5EF4-FFF2-40B4-BE49-F238E27FC236}">
                <a16:creationId xmlns:a16="http://schemas.microsoft.com/office/drawing/2014/main" id="{7E3BE624-0756-1F88-2FA3-555EE775B295}"/>
              </a:ext>
            </a:extLst>
          </p:cNvPr>
          <p:cNvSpPr txBox="1"/>
          <p:nvPr/>
        </p:nvSpPr>
        <p:spPr>
          <a:xfrm rot="2820956">
            <a:off x="-284520" y="5992298"/>
            <a:ext cx="1800493" cy="369332"/>
          </a:xfrm>
          <a:prstGeom prst="rect">
            <a:avLst/>
          </a:prstGeom>
          <a:noFill/>
        </p:spPr>
        <p:txBody>
          <a:bodyPr wrap="none" rtlCol="0">
            <a:spAutoFit/>
          </a:bodyPr>
          <a:lstStyle/>
          <a:p>
            <a:r>
              <a:rPr lang="es-MX" dirty="0">
                <a:solidFill>
                  <a:srgbClr val="FF0000"/>
                </a:solidFill>
              </a:rPr>
              <a:t>______________</a:t>
            </a:r>
          </a:p>
        </p:txBody>
      </p:sp>
      <p:sp>
        <p:nvSpPr>
          <p:cNvPr id="8" name="CuadroTexto 7">
            <a:extLst>
              <a:ext uri="{FF2B5EF4-FFF2-40B4-BE49-F238E27FC236}">
                <a16:creationId xmlns:a16="http://schemas.microsoft.com/office/drawing/2014/main" id="{FC2A31F6-D476-B597-B575-CECA01EC4AEC}"/>
              </a:ext>
            </a:extLst>
          </p:cNvPr>
          <p:cNvSpPr txBox="1"/>
          <p:nvPr/>
        </p:nvSpPr>
        <p:spPr>
          <a:xfrm rot="2820956">
            <a:off x="-229431" y="6127234"/>
            <a:ext cx="1454244" cy="369332"/>
          </a:xfrm>
          <a:prstGeom prst="rect">
            <a:avLst/>
          </a:prstGeom>
          <a:noFill/>
        </p:spPr>
        <p:txBody>
          <a:bodyPr wrap="none" rtlCol="0">
            <a:spAutoFit/>
          </a:bodyPr>
          <a:lstStyle/>
          <a:p>
            <a:r>
              <a:rPr lang="es-MX" dirty="0">
                <a:solidFill>
                  <a:srgbClr val="FF0000"/>
                </a:solidFill>
              </a:rPr>
              <a:t>___________</a:t>
            </a:r>
          </a:p>
        </p:txBody>
      </p:sp>
      <p:sp>
        <p:nvSpPr>
          <p:cNvPr id="9" name="CuadroTexto 8">
            <a:extLst>
              <a:ext uri="{FF2B5EF4-FFF2-40B4-BE49-F238E27FC236}">
                <a16:creationId xmlns:a16="http://schemas.microsoft.com/office/drawing/2014/main" id="{5CB408D6-DBCA-89BF-1744-CD261740CCEF}"/>
              </a:ext>
            </a:extLst>
          </p:cNvPr>
          <p:cNvSpPr txBox="1"/>
          <p:nvPr/>
        </p:nvSpPr>
        <p:spPr>
          <a:xfrm rot="2820956">
            <a:off x="-174343" y="6245594"/>
            <a:ext cx="1107996" cy="369332"/>
          </a:xfrm>
          <a:prstGeom prst="rect">
            <a:avLst/>
          </a:prstGeom>
          <a:noFill/>
        </p:spPr>
        <p:txBody>
          <a:bodyPr wrap="none" rtlCol="0">
            <a:spAutoFit/>
          </a:bodyPr>
          <a:lstStyle/>
          <a:p>
            <a:r>
              <a:rPr lang="es-MX" dirty="0">
                <a:solidFill>
                  <a:srgbClr val="FF0000"/>
                </a:solidFill>
              </a:rPr>
              <a:t>________</a:t>
            </a:r>
          </a:p>
        </p:txBody>
      </p:sp>
      <p:sp>
        <p:nvSpPr>
          <p:cNvPr id="10" name="CuadroTexto 9">
            <a:extLst>
              <a:ext uri="{FF2B5EF4-FFF2-40B4-BE49-F238E27FC236}">
                <a16:creationId xmlns:a16="http://schemas.microsoft.com/office/drawing/2014/main" id="{D50FBF81-D0E7-BD9E-686F-2541B9BF3359}"/>
              </a:ext>
            </a:extLst>
          </p:cNvPr>
          <p:cNvSpPr txBox="1"/>
          <p:nvPr/>
        </p:nvSpPr>
        <p:spPr>
          <a:xfrm rot="2820956">
            <a:off x="-61548" y="6396827"/>
            <a:ext cx="646331" cy="369332"/>
          </a:xfrm>
          <a:prstGeom prst="rect">
            <a:avLst/>
          </a:prstGeom>
          <a:noFill/>
        </p:spPr>
        <p:txBody>
          <a:bodyPr wrap="none" rtlCol="0">
            <a:spAutoFit/>
          </a:bodyPr>
          <a:lstStyle/>
          <a:p>
            <a:r>
              <a:rPr lang="es-MX" dirty="0">
                <a:solidFill>
                  <a:srgbClr val="FF0000"/>
                </a:solidFill>
              </a:rPr>
              <a:t>____</a:t>
            </a:r>
          </a:p>
        </p:txBody>
      </p:sp>
    </p:spTree>
    <p:extLst>
      <p:ext uri="{BB962C8B-B14F-4D97-AF65-F5344CB8AC3E}">
        <p14:creationId xmlns:p14="http://schemas.microsoft.com/office/powerpoint/2010/main" val="3191962648"/>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B2EE284-838A-BD12-F922-AC86CB90A4A0}"/>
              </a:ext>
            </a:extLst>
          </p:cNvPr>
          <p:cNvSpPr>
            <a:spLocks noGrp="1"/>
          </p:cNvSpPr>
          <p:nvPr>
            <p:ph type="title"/>
          </p:nvPr>
        </p:nvSpPr>
        <p:spPr/>
        <p:txBody>
          <a:bodyPr>
            <a:normAutofit/>
          </a:bodyPr>
          <a:lstStyle/>
          <a:p>
            <a:r>
              <a:rPr lang="en-US" dirty="0">
                <a:solidFill>
                  <a:schemeClr val="bg1"/>
                </a:solidFill>
              </a:rPr>
              <a:t>Background </a:t>
            </a:r>
            <a:endParaRPr lang="es-MX" dirty="0">
              <a:solidFill>
                <a:schemeClr val="bg1"/>
              </a:solidFill>
            </a:endParaRPr>
          </a:p>
        </p:txBody>
      </p:sp>
      <p:sp>
        <p:nvSpPr>
          <p:cNvPr id="3" name="Marcador de contenido 2">
            <a:extLst>
              <a:ext uri="{FF2B5EF4-FFF2-40B4-BE49-F238E27FC236}">
                <a16:creationId xmlns:a16="http://schemas.microsoft.com/office/drawing/2014/main" id="{8D627CFC-7702-F095-7C96-40537EEF3701}"/>
              </a:ext>
            </a:extLst>
          </p:cNvPr>
          <p:cNvSpPr>
            <a:spLocks noGrp="1"/>
          </p:cNvSpPr>
          <p:nvPr>
            <p:ph idx="1"/>
          </p:nvPr>
        </p:nvSpPr>
        <p:spPr>
          <a:xfrm>
            <a:off x="838200" y="1825625"/>
            <a:ext cx="10515600" cy="2996296"/>
          </a:xfrm>
        </p:spPr>
        <p:txBody>
          <a:bodyPr>
            <a:normAutofit/>
          </a:bodyPr>
          <a:lstStyle/>
          <a:p>
            <a:r>
              <a:rPr lang="en-US" dirty="0">
                <a:solidFill>
                  <a:schemeClr val="bg1"/>
                </a:solidFill>
              </a:rPr>
              <a:t>Netflix has more than 110 million subscribers.</a:t>
            </a:r>
          </a:p>
          <a:p>
            <a:r>
              <a:rPr lang="en-US" dirty="0">
                <a:solidFill>
                  <a:schemeClr val="bg1"/>
                </a:solidFill>
              </a:rPr>
              <a:t>Netflix operates in more than 200 countries. </a:t>
            </a:r>
          </a:p>
          <a:p>
            <a:r>
              <a:rPr lang="en-US" dirty="0">
                <a:solidFill>
                  <a:schemeClr val="bg1"/>
                </a:solidFill>
              </a:rPr>
              <a:t>Netflix adds more than 5 million new subscribers per quarter.</a:t>
            </a:r>
          </a:p>
          <a:p>
            <a:r>
              <a:rPr lang="en-US" dirty="0">
                <a:solidFill>
                  <a:schemeClr val="bg1"/>
                </a:solidFill>
              </a:rPr>
              <a:t>Netflix played 250 million hours of video on a single day in 2017.</a:t>
            </a:r>
          </a:p>
          <a:p>
            <a:r>
              <a:rPr lang="en-US" dirty="0">
                <a:solidFill>
                  <a:schemeClr val="bg1"/>
                </a:solidFill>
              </a:rPr>
              <a:t>Netflix accounts for over 37% of peak internet traffic in the United States.</a:t>
            </a:r>
          </a:p>
        </p:txBody>
      </p:sp>
      <p:pic>
        <p:nvPicPr>
          <p:cNvPr id="2050" name="Picture 2" descr="Netflix presenta una nueva versión de su logo — Brandemia">
            <a:extLst>
              <a:ext uri="{FF2B5EF4-FFF2-40B4-BE49-F238E27FC236}">
                <a16:creationId xmlns:a16="http://schemas.microsoft.com/office/drawing/2014/main" id="{3F9DDFC9-7972-507E-B69E-754B2FB9A20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8628" r="25464"/>
          <a:stretch/>
        </p:blipFill>
        <p:spPr bwMode="auto">
          <a:xfrm>
            <a:off x="10975109" y="0"/>
            <a:ext cx="1062182" cy="1544399"/>
          </a:xfrm>
          <a:prstGeom prst="rect">
            <a:avLst/>
          </a:prstGeom>
          <a:noFill/>
          <a:extLst>
            <a:ext uri="{909E8E84-426E-40DD-AFC4-6F175D3DCCD1}">
              <a14:hiddenFill xmlns:a14="http://schemas.microsoft.com/office/drawing/2010/main">
                <a:solidFill>
                  <a:srgbClr val="FFFFFF"/>
                </a:solidFill>
              </a14:hiddenFill>
            </a:ext>
          </a:extLst>
        </p:spPr>
      </p:pic>
      <p:sp>
        <p:nvSpPr>
          <p:cNvPr id="4" name="CuadroTexto 3">
            <a:extLst>
              <a:ext uri="{FF2B5EF4-FFF2-40B4-BE49-F238E27FC236}">
                <a16:creationId xmlns:a16="http://schemas.microsoft.com/office/drawing/2014/main" id="{98287D34-10BC-1B04-C568-819E157C4D49}"/>
              </a:ext>
            </a:extLst>
          </p:cNvPr>
          <p:cNvSpPr txBox="1"/>
          <p:nvPr/>
        </p:nvSpPr>
        <p:spPr>
          <a:xfrm>
            <a:off x="838200" y="1027906"/>
            <a:ext cx="2839239" cy="369332"/>
          </a:xfrm>
          <a:prstGeom prst="rect">
            <a:avLst/>
          </a:prstGeom>
          <a:noFill/>
        </p:spPr>
        <p:txBody>
          <a:bodyPr wrap="none" rtlCol="0">
            <a:spAutoFit/>
          </a:bodyPr>
          <a:lstStyle/>
          <a:p>
            <a:r>
              <a:rPr lang="es-MX" dirty="0">
                <a:solidFill>
                  <a:srgbClr val="FF0000"/>
                </a:solidFill>
              </a:rPr>
              <a:t>_______________________</a:t>
            </a:r>
          </a:p>
        </p:txBody>
      </p:sp>
      <p:sp>
        <p:nvSpPr>
          <p:cNvPr id="5" name="CuadroTexto 4">
            <a:extLst>
              <a:ext uri="{FF2B5EF4-FFF2-40B4-BE49-F238E27FC236}">
                <a16:creationId xmlns:a16="http://schemas.microsoft.com/office/drawing/2014/main" id="{7E3BE624-0756-1F88-2FA3-555EE775B295}"/>
              </a:ext>
            </a:extLst>
          </p:cNvPr>
          <p:cNvSpPr txBox="1"/>
          <p:nvPr/>
        </p:nvSpPr>
        <p:spPr>
          <a:xfrm rot="2820956">
            <a:off x="-284520" y="5992298"/>
            <a:ext cx="1800493" cy="369332"/>
          </a:xfrm>
          <a:prstGeom prst="rect">
            <a:avLst/>
          </a:prstGeom>
          <a:noFill/>
        </p:spPr>
        <p:txBody>
          <a:bodyPr wrap="none" rtlCol="0">
            <a:spAutoFit/>
          </a:bodyPr>
          <a:lstStyle/>
          <a:p>
            <a:r>
              <a:rPr lang="es-MX" dirty="0">
                <a:solidFill>
                  <a:srgbClr val="FF0000"/>
                </a:solidFill>
              </a:rPr>
              <a:t>______________</a:t>
            </a:r>
          </a:p>
        </p:txBody>
      </p:sp>
      <p:sp>
        <p:nvSpPr>
          <p:cNvPr id="8" name="CuadroTexto 7">
            <a:extLst>
              <a:ext uri="{FF2B5EF4-FFF2-40B4-BE49-F238E27FC236}">
                <a16:creationId xmlns:a16="http://schemas.microsoft.com/office/drawing/2014/main" id="{FC2A31F6-D476-B597-B575-CECA01EC4AEC}"/>
              </a:ext>
            </a:extLst>
          </p:cNvPr>
          <p:cNvSpPr txBox="1"/>
          <p:nvPr/>
        </p:nvSpPr>
        <p:spPr>
          <a:xfrm rot="2820956">
            <a:off x="-229431" y="6127234"/>
            <a:ext cx="1454244" cy="369332"/>
          </a:xfrm>
          <a:prstGeom prst="rect">
            <a:avLst/>
          </a:prstGeom>
          <a:noFill/>
        </p:spPr>
        <p:txBody>
          <a:bodyPr wrap="none" rtlCol="0">
            <a:spAutoFit/>
          </a:bodyPr>
          <a:lstStyle/>
          <a:p>
            <a:r>
              <a:rPr lang="es-MX" dirty="0">
                <a:solidFill>
                  <a:srgbClr val="FF0000"/>
                </a:solidFill>
              </a:rPr>
              <a:t>___________</a:t>
            </a:r>
          </a:p>
        </p:txBody>
      </p:sp>
      <p:sp>
        <p:nvSpPr>
          <p:cNvPr id="9" name="CuadroTexto 8">
            <a:extLst>
              <a:ext uri="{FF2B5EF4-FFF2-40B4-BE49-F238E27FC236}">
                <a16:creationId xmlns:a16="http://schemas.microsoft.com/office/drawing/2014/main" id="{5CB408D6-DBCA-89BF-1744-CD261740CCEF}"/>
              </a:ext>
            </a:extLst>
          </p:cNvPr>
          <p:cNvSpPr txBox="1"/>
          <p:nvPr/>
        </p:nvSpPr>
        <p:spPr>
          <a:xfrm rot="2820956">
            <a:off x="-174343" y="6245594"/>
            <a:ext cx="1107996" cy="369332"/>
          </a:xfrm>
          <a:prstGeom prst="rect">
            <a:avLst/>
          </a:prstGeom>
          <a:noFill/>
        </p:spPr>
        <p:txBody>
          <a:bodyPr wrap="none" rtlCol="0">
            <a:spAutoFit/>
          </a:bodyPr>
          <a:lstStyle/>
          <a:p>
            <a:r>
              <a:rPr lang="es-MX" dirty="0">
                <a:solidFill>
                  <a:srgbClr val="FF0000"/>
                </a:solidFill>
              </a:rPr>
              <a:t>________</a:t>
            </a:r>
          </a:p>
        </p:txBody>
      </p:sp>
      <p:sp>
        <p:nvSpPr>
          <p:cNvPr id="10" name="CuadroTexto 9">
            <a:extLst>
              <a:ext uri="{FF2B5EF4-FFF2-40B4-BE49-F238E27FC236}">
                <a16:creationId xmlns:a16="http://schemas.microsoft.com/office/drawing/2014/main" id="{D50FBF81-D0E7-BD9E-686F-2541B9BF3359}"/>
              </a:ext>
            </a:extLst>
          </p:cNvPr>
          <p:cNvSpPr txBox="1"/>
          <p:nvPr/>
        </p:nvSpPr>
        <p:spPr>
          <a:xfrm rot="2820956">
            <a:off x="-61548" y="6396827"/>
            <a:ext cx="646331" cy="369332"/>
          </a:xfrm>
          <a:prstGeom prst="rect">
            <a:avLst/>
          </a:prstGeom>
          <a:noFill/>
        </p:spPr>
        <p:txBody>
          <a:bodyPr wrap="none" rtlCol="0">
            <a:spAutoFit/>
          </a:bodyPr>
          <a:lstStyle/>
          <a:p>
            <a:r>
              <a:rPr lang="es-MX" dirty="0">
                <a:solidFill>
                  <a:srgbClr val="FF0000"/>
                </a:solidFill>
              </a:rPr>
              <a:t>____</a:t>
            </a:r>
          </a:p>
        </p:txBody>
      </p:sp>
      <p:pic>
        <p:nvPicPr>
          <p:cNvPr id="3076" name="Picture 4">
            <a:extLst>
              <a:ext uri="{FF2B5EF4-FFF2-40B4-BE49-F238E27FC236}">
                <a16:creationId xmlns:a16="http://schemas.microsoft.com/office/drawing/2014/main" id="{EC4BD79C-2FCD-E848-63BD-718FA2D6D8A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62946" y="4768817"/>
            <a:ext cx="2124200" cy="985762"/>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YouTube: motivos del rediseño y más curiosidades - Tentulogo">
            <a:extLst>
              <a:ext uri="{FF2B5EF4-FFF2-40B4-BE49-F238E27FC236}">
                <a16:creationId xmlns:a16="http://schemas.microsoft.com/office/drawing/2014/main" id="{5BD0F584-BA7D-2BD4-84F1-30C44281EB7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5038" t="28739" r="15334" b="34777"/>
          <a:stretch/>
        </p:blipFill>
        <p:spPr bwMode="auto">
          <a:xfrm>
            <a:off x="3993675" y="4886035"/>
            <a:ext cx="2900999" cy="794233"/>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a:extLst>
              <a:ext uri="{FF2B5EF4-FFF2-40B4-BE49-F238E27FC236}">
                <a16:creationId xmlns:a16="http://schemas.microsoft.com/office/drawing/2014/main" id="{062E776F-FAB2-A56E-0257-0DFB10A1208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07530" y="4996524"/>
            <a:ext cx="2659390" cy="514218"/>
          </a:xfrm>
          <a:prstGeom prst="rect">
            <a:avLst/>
          </a:prstGeom>
          <a:noFill/>
          <a:extLst>
            <a:ext uri="{909E8E84-426E-40DD-AFC4-6F175D3DCCD1}">
              <a14:hiddenFill xmlns:a14="http://schemas.microsoft.com/office/drawing/2010/main">
                <a:solidFill>
                  <a:srgbClr val="FFFFFF"/>
                </a:solidFill>
              </a14:hiddenFill>
            </a:ext>
          </a:extLst>
        </p:spPr>
      </p:pic>
      <p:sp>
        <p:nvSpPr>
          <p:cNvPr id="7" name="CuadroTexto 6">
            <a:extLst>
              <a:ext uri="{FF2B5EF4-FFF2-40B4-BE49-F238E27FC236}">
                <a16:creationId xmlns:a16="http://schemas.microsoft.com/office/drawing/2014/main" id="{55792557-F5A9-CC89-C592-971E63992F2E}"/>
              </a:ext>
            </a:extLst>
          </p:cNvPr>
          <p:cNvSpPr txBox="1"/>
          <p:nvPr/>
        </p:nvSpPr>
        <p:spPr>
          <a:xfrm>
            <a:off x="1284398" y="5818693"/>
            <a:ext cx="1801091" cy="923330"/>
          </a:xfrm>
          <a:prstGeom prst="rect">
            <a:avLst/>
          </a:prstGeom>
          <a:noFill/>
        </p:spPr>
        <p:txBody>
          <a:bodyPr wrap="square" rtlCol="0">
            <a:spAutoFit/>
          </a:bodyPr>
          <a:lstStyle/>
          <a:p>
            <a:r>
              <a:rPr lang="en-US" dirty="0">
                <a:solidFill>
                  <a:schemeClr val="bg1"/>
                </a:solidFill>
              </a:rPr>
              <a:t>streams 1 billion hours of video each week.</a:t>
            </a:r>
            <a:endParaRPr lang="es-MX" dirty="0"/>
          </a:p>
        </p:txBody>
      </p:sp>
      <p:sp>
        <p:nvSpPr>
          <p:cNvPr id="11" name="CuadroTexto 10">
            <a:extLst>
              <a:ext uri="{FF2B5EF4-FFF2-40B4-BE49-F238E27FC236}">
                <a16:creationId xmlns:a16="http://schemas.microsoft.com/office/drawing/2014/main" id="{3EBDAA5D-9BC0-16F2-50FE-1A763A42E61A}"/>
              </a:ext>
            </a:extLst>
          </p:cNvPr>
          <p:cNvSpPr txBox="1"/>
          <p:nvPr/>
        </p:nvSpPr>
        <p:spPr>
          <a:xfrm>
            <a:off x="8129476" y="5715298"/>
            <a:ext cx="1801091" cy="923330"/>
          </a:xfrm>
          <a:prstGeom prst="rect">
            <a:avLst/>
          </a:prstGeom>
          <a:noFill/>
        </p:spPr>
        <p:txBody>
          <a:bodyPr wrap="square" rtlCol="0">
            <a:spAutoFit/>
          </a:bodyPr>
          <a:lstStyle/>
          <a:p>
            <a:r>
              <a:rPr lang="en-US" dirty="0">
                <a:solidFill>
                  <a:schemeClr val="bg1"/>
                </a:solidFill>
              </a:rPr>
              <a:t>110 million hours of video every day.</a:t>
            </a:r>
            <a:endParaRPr lang="es-MX" dirty="0"/>
          </a:p>
        </p:txBody>
      </p:sp>
      <p:sp>
        <p:nvSpPr>
          <p:cNvPr id="12" name="CuadroTexto 11">
            <a:extLst>
              <a:ext uri="{FF2B5EF4-FFF2-40B4-BE49-F238E27FC236}">
                <a16:creationId xmlns:a16="http://schemas.microsoft.com/office/drawing/2014/main" id="{C16A7BA5-D738-9620-2B60-DA5490141459}"/>
              </a:ext>
            </a:extLst>
          </p:cNvPr>
          <p:cNvSpPr txBox="1"/>
          <p:nvPr/>
        </p:nvSpPr>
        <p:spPr>
          <a:xfrm>
            <a:off x="4683992" y="5800545"/>
            <a:ext cx="1801091" cy="923330"/>
          </a:xfrm>
          <a:prstGeom prst="rect">
            <a:avLst/>
          </a:prstGeom>
          <a:noFill/>
        </p:spPr>
        <p:txBody>
          <a:bodyPr wrap="square" rtlCol="0">
            <a:spAutoFit/>
          </a:bodyPr>
          <a:lstStyle/>
          <a:p>
            <a:r>
              <a:rPr lang="en-US" dirty="0">
                <a:solidFill>
                  <a:schemeClr val="bg1"/>
                </a:solidFill>
              </a:rPr>
              <a:t>streams 1 billion hours of video every day</a:t>
            </a:r>
            <a:endParaRPr lang="es-MX" dirty="0"/>
          </a:p>
        </p:txBody>
      </p:sp>
    </p:spTree>
    <p:extLst>
      <p:ext uri="{BB962C8B-B14F-4D97-AF65-F5344CB8AC3E}">
        <p14:creationId xmlns:p14="http://schemas.microsoft.com/office/powerpoint/2010/main" val="3624202989"/>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B2EE284-838A-BD12-F922-AC86CB90A4A0}"/>
              </a:ext>
            </a:extLst>
          </p:cNvPr>
          <p:cNvSpPr>
            <a:spLocks noGrp="1"/>
          </p:cNvSpPr>
          <p:nvPr>
            <p:ph type="title"/>
          </p:nvPr>
        </p:nvSpPr>
        <p:spPr/>
        <p:txBody>
          <a:bodyPr>
            <a:normAutofit/>
          </a:bodyPr>
          <a:lstStyle/>
          <a:p>
            <a:r>
              <a:rPr lang="en-US" dirty="0">
                <a:solidFill>
                  <a:schemeClr val="bg1"/>
                </a:solidFill>
              </a:rPr>
              <a:t>History </a:t>
            </a:r>
            <a:endParaRPr lang="es-MX" dirty="0">
              <a:solidFill>
                <a:schemeClr val="bg1"/>
              </a:solidFill>
            </a:endParaRPr>
          </a:p>
        </p:txBody>
      </p:sp>
      <p:sp>
        <p:nvSpPr>
          <p:cNvPr id="3" name="Marcador de contenido 2">
            <a:extLst>
              <a:ext uri="{FF2B5EF4-FFF2-40B4-BE49-F238E27FC236}">
                <a16:creationId xmlns:a16="http://schemas.microsoft.com/office/drawing/2014/main" id="{8D627CFC-7702-F095-7C96-40537EEF3701}"/>
              </a:ext>
            </a:extLst>
          </p:cNvPr>
          <p:cNvSpPr>
            <a:spLocks noGrp="1"/>
          </p:cNvSpPr>
          <p:nvPr>
            <p:ph idx="1"/>
          </p:nvPr>
        </p:nvSpPr>
        <p:spPr>
          <a:xfrm>
            <a:off x="838200" y="1825625"/>
            <a:ext cx="10515600" cy="3642302"/>
          </a:xfrm>
        </p:spPr>
        <p:txBody>
          <a:bodyPr>
            <a:normAutofit fontScale="92500" lnSpcReduction="10000"/>
          </a:bodyPr>
          <a:lstStyle/>
          <a:p>
            <a:r>
              <a:rPr lang="en-US" dirty="0">
                <a:solidFill>
                  <a:schemeClr val="bg1"/>
                </a:solidFill>
              </a:rPr>
              <a:t>Netflix launched in 1998. At first, they rented DVDs through the US Postal Service, but they saw the future was on-demand streaming video</a:t>
            </a:r>
          </a:p>
          <a:p>
            <a:r>
              <a:rPr lang="en-US" dirty="0">
                <a:solidFill>
                  <a:schemeClr val="bg1"/>
                </a:solidFill>
              </a:rPr>
              <a:t>In 2007 Netflix introduced their streaming video-on-demand service that allowed subscribers to stream television series and films</a:t>
            </a:r>
          </a:p>
          <a:p>
            <a:r>
              <a:rPr lang="en-US" dirty="0">
                <a:solidFill>
                  <a:schemeClr val="bg1"/>
                </a:solidFill>
              </a:rPr>
              <a:t>Netflix began by running their own datacenters. The problem here was they were growing so fast, and they realized they were bad at building datacenters, but they were great delivering video to their members.</a:t>
            </a:r>
          </a:p>
          <a:p>
            <a:r>
              <a:rPr lang="en-US" dirty="0">
                <a:solidFill>
                  <a:schemeClr val="bg1"/>
                </a:solidFill>
              </a:rPr>
              <a:t>They move to AWS, it offered highly reliable databases, storage and redundant datacenters</a:t>
            </a:r>
          </a:p>
        </p:txBody>
      </p:sp>
      <p:pic>
        <p:nvPicPr>
          <p:cNvPr id="2050" name="Picture 2" descr="Netflix presenta una nueva versión de su logo — Brandemia">
            <a:extLst>
              <a:ext uri="{FF2B5EF4-FFF2-40B4-BE49-F238E27FC236}">
                <a16:creationId xmlns:a16="http://schemas.microsoft.com/office/drawing/2014/main" id="{3F9DDFC9-7972-507E-B69E-754B2FB9A20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8628" r="25464"/>
          <a:stretch/>
        </p:blipFill>
        <p:spPr bwMode="auto">
          <a:xfrm>
            <a:off x="10975109" y="0"/>
            <a:ext cx="1062182" cy="1544399"/>
          </a:xfrm>
          <a:prstGeom prst="rect">
            <a:avLst/>
          </a:prstGeom>
          <a:noFill/>
          <a:extLst>
            <a:ext uri="{909E8E84-426E-40DD-AFC4-6F175D3DCCD1}">
              <a14:hiddenFill xmlns:a14="http://schemas.microsoft.com/office/drawing/2010/main">
                <a:solidFill>
                  <a:srgbClr val="FFFFFF"/>
                </a:solidFill>
              </a14:hiddenFill>
            </a:ext>
          </a:extLst>
        </p:spPr>
      </p:pic>
      <p:sp>
        <p:nvSpPr>
          <p:cNvPr id="4" name="CuadroTexto 3">
            <a:extLst>
              <a:ext uri="{FF2B5EF4-FFF2-40B4-BE49-F238E27FC236}">
                <a16:creationId xmlns:a16="http://schemas.microsoft.com/office/drawing/2014/main" id="{98287D34-10BC-1B04-C568-819E157C4D49}"/>
              </a:ext>
            </a:extLst>
          </p:cNvPr>
          <p:cNvSpPr txBox="1"/>
          <p:nvPr/>
        </p:nvSpPr>
        <p:spPr>
          <a:xfrm>
            <a:off x="838200" y="1027906"/>
            <a:ext cx="1800493" cy="369332"/>
          </a:xfrm>
          <a:prstGeom prst="rect">
            <a:avLst/>
          </a:prstGeom>
          <a:noFill/>
        </p:spPr>
        <p:txBody>
          <a:bodyPr wrap="none" rtlCol="0">
            <a:spAutoFit/>
          </a:bodyPr>
          <a:lstStyle/>
          <a:p>
            <a:r>
              <a:rPr lang="es-MX" dirty="0">
                <a:solidFill>
                  <a:srgbClr val="FF0000"/>
                </a:solidFill>
              </a:rPr>
              <a:t>______________</a:t>
            </a:r>
          </a:p>
        </p:txBody>
      </p:sp>
      <p:sp>
        <p:nvSpPr>
          <p:cNvPr id="5" name="CuadroTexto 4">
            <a:extLst>
              <a:ext uri="{FF2B5EF4-FFF2-40B4-BE49-F238E27FC236}">
                <a16:creationId xmlns:a16="http://schemas.microsoft.com/office/drawing/2014/main" id="{7E3BE624-0756-1F88-2FA3-555EE775B295}"/>
              </a:ext>
            </a:extLst>
          </p:cNvPr>
          <p:cNvSpPr txBox="1"/>
          <p:nvPr/>
        </p:nvSpPr>
        <p:spPr>
          <a:xfrm rot="2820956">
            <a:off x="-284520" y="5992298"/>
            <a:ext cx="1800493" cy="369332"/>
          </a:xfrm>
          <a:prstGeom prst="rect">
            <a:avLst/>
          </a:prstGeom>
          <a:noFill/>
        </p:spPr>
        <p:txBody>
          <a:bodyPr wrap="none" rtlCol="0">
            <a:spAutoFit/>
          </a:bodyPr>
          <a:lstStyle/>
          <a:p>
            <a:r>
              <a:rPr lang="es-MX" dirty="0">
                <a:solidFill>
                  <a:srgbClr val="FF0000"/>
                </a:solidFill>
              </a:rPr>
              <a:t>______________</a:t>
            </a:r>
          </a:p>
        </p:txBody>
      </p:sp>
      <p:sp>
        <p:nvSpPr>
          <p:cNvPr id="8" name="CuadroTexto 7">
            <a:extLst>
              <a:ext uri="{FF2B5EF4-FFF2-40B4-BE49-F238E27FC236}">
                <a16:creationId xmlns:a16="http://schemas.microsoft.com/office/drawing/2014/main" id="{FC2A31F6-D476-B597-B575-CECA01EC4AEC}"/>
              </a:ext>
            </a:extLst>
          </p:cNvPr>
          <p:cNvSpPr txBox="1"/>
          <p:nvPr/>
        </p:nvSpPr>
        <p:spPr>
          <a:xfrm rot="2820956">
            <a:off x="-229431" y="6127234"/>
            <a:ext cx="1454244" cy="369332"/>
          </a:xfrm>
          <a:prstGeom prst="rect">
            <a:avLst/>
          </a:prstGeom>
          <a:noFill/>
        </p:spPr>
        <p:txBody>
          <a:bodyPr wrap="none" rtlCol="0">
            <a:spAutoFit/>
          </a:bodyPr>
          <a:lstStyle/>
          <a:p>
            <a:r>
              <a:rPr lang="es-MX" dirty="0">
                <a:solidFill>
                  <a:srgbClr val="FF0000"/>
                </a:solidFill>
              </a:rPr>
              <a:t>___________</a:t>
            </a:r>
          </a:p>
        </p:txBody>
      </p:sp>
      <p:sp>
        <p:nvSpPr>
          <p:cNvPr id="9" name="CuadroTexto 8">
            <a:extLst>
              <a:ext uri="{FF2B5EF4-FFF2-40B4-BE49-F238E27FC236}">
                <a16:creationId xmlns:a16="http://schemas.microsoft.com/office/drawing/2014/main" id="{5CB408D6-DBCA-89BF-1744-CD261740CCEF}"/>
              </a:ext>
            </a:extLst>
          </p:cNvPr>
          <p:cNvSpPr txBox="1"/>
          <p:nvPr/>
        </p:nvSpPr>
        <p:spPr>
          <a:xfrm rot="2820956">
            <a:off x="-174343" y="6245594"/>
            <a:ext cx="1107996" cy="369332"/>
          </a:xfrm>
          <a:prstGeom prst="rect">
            <a:avLst/>
          </a:prstGeom>
          <a:noFill/>
        </p:spPr>
        <p:txBody>
          <a:bodyPr wrap="none" rtlCol="0">
            <a:spAutoFit/>
          </a:bodyPr>
          <a:lstStyle/>
          <a:p>
            <a:r>
              <a:rPr lang="es-MX" dirty="0">
                <a:solidFill>
                  <a:srgbClr val="FF0000"/>
                </a:solidFill>
              </a:rPr>
              <a:t>________</a:t>
            </a:r>
          </a:p>
        </p:txBody>
      </p:sp>
      <p:sp>
        <p:nvSpPr>
          <p:cNvPr id="10" name="CuadroTexto 9">
            <a:extLst>
              <a:ext uri="{FF2B5EF4-FFF2-40B4-BE49-F238E27FC236}">
                <a16:creationId xmlns:a16="http://schemas.microsoft.com/office/drawing/2014/main" id="{D50FBF81-D0E7-BD9E-686F-2541B9BF3359}"/>
              </a:ext>
            </a:extLst>
          </p:cNvPr>
          <p:cNvSpPr txBox="1"/>
          <p:nvPr/>
        </p:nvSpPr>
        <p:spPr>
          <a:xfrm rot="2820956">
            <a:off x="-61548" y="6396827"/>
            <a:ext cx="646331" cy="369332"/>
          </a:xfrm>
          <a:prstGeom prst="rect">
            <a:avLst/>
          </a:prstGeom>
          <a:noFill/>
        </p:spPr>
        <p:txBody>
          <a:bodyPr wrap="none" rtlCol="0">
            <a:spAutoFit/>
          </a:bodyPr>
          <a:lstStyle/>
          <a:p>
            <a:r>
              <a:rPr lang="es-MX" dirty="0">
                <a:solidFill>
                  <a:srgbClr val="FF0000"/>
                </a:solidFill>
              </a:rPr>
              <a:t>____</a:t>
            </a:r>
          </a:p>
        </p:txBody>
      </p:sp>
    </p:spTree>
    <p:extLst>
      <p:ext uri="{BB962C8B-B14F-4D97-AF65-F5344CB8AC3E}">
        <p14:creationId xmlns:p14="http://schemas.microsoft.com/office/powerpoint/2010/main" val="4122817492"/>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B2EE284-838A-BD12-F922-AC86CB90A4A0}"/>
              </a:ext>
            </a:extLst>
          </p:cNvPr>
          <p:cNvSpPr>
            <a:spLocks noGrp="1"/>
          </p:cNvSpPr>
          <p:nvPr>
            <p:ph type="title"/>
          </p:nvPr>
        </p:nvSpPr>
        <p:spPr/>
        <p:txBody>
          <a:bodyPr>
            <a:normAutofit/>
          </a:bodyPr>
          <a:lstStyle/>
          <a:p>
            <a:r>
              <a:rPr lang="en-US" dirty="0">
                <a:solidFill>
                  <a:schemeClr val="bg1"/>
                </a:solidFill>
              </a:rPr>
              <a:t>Netflix and the cloud</a:t>
            </a:r>
            <a:endParaRPr lang="es-MX" dirty="0">
              <a:solidFill>
                <a:schemeClr val="bg1"/>
              </a:solidFill>
            </a:endParaRPr>
          </a:p>
        </p:txBody>
      </p:sp>
      <p:sp>
        <p:nvSpPr>
          <p:cNvPr id="3" name="Marcador de contenido 2">
            <a:extLst>
              <a:ext uri="{FF2B5EF4-FFF2-40B4-BE49-F238E27FC236}">
                <a16:creationId xmlns:a16="http://schemas.microsoft.com/office/drawing/2014/main" id="{8D627CFC-7702-F095-7C96-40537EEF3701}"/>
              </a:ext>
            </a:extLst>
          </p:cNvPr>
          <p:cNvSpPr>
            <a:spLocks noGrp="1"/>
          </p:cNvSpPr>
          <p:nvPr>
            <p:ph idx="1"/>
          </p:nvPr>
        </p:nvSpPr>
        <p:spPr/>
        <p:txBody>
          <a:bodyPr/>
          <a:lstStyle/>
          <a:p>
            <a:pPr marL="0" indent="0">
              <a:buNone/>
            </a:pPr>
            <a:r>
              <a:rPr lang="en-US" dirty="0">
                <a:solidFill>
                  <a:schemeClr val="bg1"/>
                </a:solidFill>
              </a:rPr>
              <a:t>They key to success of Netflix is using two different clouds:</a:t>
            </a:r>
          </a:p>
          <a:p>
            <a:r>
              <a:rPr lang="en-US" dirty="0">
                <a:solidFill>
                  <a:schemeClr val="bg1"/>
                </a:solidFill>
              </a:rPr>
              <a:t>AWS</a:t>
            </a:r>
          </a:p>
          <a:p>
            <a:r>
              <a:rPr lang="en-US" dirty="0">
                <a:solidFill>
                  <a:schemeClr val="bg1"/>
                </a:solidFill>
              </a:rPr>
              <a:t>Open Connect</a:t>
            </a:r>
          </a:p>
          <a:p>
            <a:pPr marL="0" indent="0">
              <a:buNone/>
            </a:pPr>
            <a:endParaRPr lang="en-US" dirty="0">
              <a:solidFill>
                <a:schemeClr val="bg1"/>
              </a:solidFill>
            </a:endParaRPr>
          </a:p>
          <a:p>
            <a:pPr marL="0" indent="0">
              <a:buNone/>
            </a:pPr>
            <a:r>
              <a:rPr lang="en-US" dirty="0">
                <a:solidFill>
                  <a:schemeClr val="bg1"/>
                </a:solidFill>
              </a:rPr>
              <a:t>Both clouds work seamlessly to deliver endless hours of customer-pleasing</a:t>
            </a:r>
          </a:p>
        </p:txBody>
      </p:sp>
      <p:pic>
        <p:nvPicPr>
          <p:cNvPr id="2050" name="Picture 2" descr="Netflix presenta una nueva versión de su logo — Brandemia">
            <a:extLst>
              <a:ext uri="{FF2B5EF4-FFF2-40B4-BE49-F238E27FC236}">
                <a16:creationId xmlns:a16="http://schemas.microsoft.com/office/drawing/2014/main" id="{3F9DDFC9-7972-507E-B69E-754B2FB9A20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8628" r="25464"/>
          <a:stretch/>
        </p:blipFill>
        <p:spPr bwMode="auto">
          <a:xfrm>
            <a:off x="10975109" y="0"/>
            <a:ext cx="1062182" cy="1544399"/>
          </a:xfrm>
          <a:prstGeom prst="rect">
            <a:avLst/>
          </a:prstGeom>
          <a:noFill/>
          <a:extLst>
            <a:ext uri="{909E8E84-426E-40DD-AFC4-6F175D3DCCD1}">
              <a14:hiddenFill xmlns:a14="http://schemas.microsoft.com/office/drawing/2010/main">
                <a:solidFill>
                  <a:srgbClr val="FFFFFF"/>
                </a:solidFill>
              </a14:hiddenFill>
            </a:ext>
          </a:extLst>
        </p:spPr>
      </p:pic>
      <p:sp>
        <p:nvSpPr>
          <p:cNvPr id="4" name="CuadroTexto 3">
            <a:extLst>
              <a:ext uri="{FF2B5EF4-FFF2-40B4-BE49-F238E27FC236}">
                <a16:creationId xmlns:a16="http://schemas.microsoft.com/office/drawing/2014/main" id="{98287D34-10BC-1B04-C568-819E157C4D49}"/>
              </a:ext>
            </a:extLst>
          </p:cNvPr>
          <p:cNvSpPr txBox="1"/>
          <p:nvPr/>
        </p:nvSpPr>
        <p:spPr>
          <a:xfrm>
            <a:off x="838200" y="1027906"/>
            <a:ext cx="4916731" cy="369332"/>
          </a:xfrm>
          <a:prstGeom prst="rect">
            <a:avLst/>
          </a:prstGeom>
          <a:noFill/>
        </p:spPr>
        <p:txBody>
          <a:bodyPr wrap="none" rtlCol="0">
            <a:spAutoFit/>
          </a:bodyPr>
          <a:lstStyle/>
          <a:p>
            <a:r>
              <a:rPr lang="es-MX" dirty="0">
                <a:solidFill>
                  <a:srgbClr val="FF0000"/>
                </a:solidFill>
              </a:rPr>
              <a:t>_________________________________________</a:t>
            </a:r>
          </a:p>
        </p:txBody>
      </p:sp>
      <p:sp>
        <p:nvSpPr>
          <p:cNvPr id="5" name="CuadroTexto 4">
            <a:extLst>
              <a:ext uri="{FF2B5EF4-FFF2-40B4-BE49-F238E27FC236}">
                <a16:creationId xmlns:a16="http://schemas.microsoft.com/office/drawing/2014/main" id="{7E3BE624-0756-1F88-2FA3-555EE775B295}"/>
              </a:ext>
            </a:extLst>
          </p:cNvPr>
          <p:cNvSpPr txBox="1"/>
          <p:nvPr/>
        </p:nvSpPr>
        <p:spPr>
          <a:xfrm rot="2820956">
            <a:off x="-284520" y="5992298"/>
            <a:ext cx="1800493" cy="369332"/>
          </a:xfrm>
          <a:prstGeom prst="rect">
            <a:avLst/>
          </a:prstGeom>
          <a:noFill/>
        </p:spPr>
        <p:txBody>
          <a:bodyPr wrap="none" rtlCol="0">
            <a:spAutoFit/>
          </a:bodyPr>
          <a:lstStyle/>
          <a:p>
            <a:r>
              <a:rPr lang="es-MX" dirty="0">
                <a:solidFill>
                  <a:srgbClr val="FF0000"/>
                </a:solidFill>
              </a:rPr>
              <a:t>______________</a:t>
            </a:r>
          </a:p>
        </p:txBody>
      </p:sp>
      <p:sp>
        <p:nvSpPr>
          <p:cNvPr id="8" name="CuadroTexto 7">
            <a:extLst>
              <a:ext uri="{FF2B5EF4-FFF2-40B4-BE49-F238E27FC236}">
                <a16:creationId xmlns:a16="http://schemas.microsoft.com/office/drawing/2014/main" id="{FC2A31F6-D476-B597-B575-CECA01EC4AEC}"/>
              </a:ext>
            </a:extLst>
          </p:cNvPr>
          <p:cNvSpPr txBox="1"/>
          <p:nvPr/>
        </p:nvSpPr>
        <p:spPr>
          <a:xfrm rot="2820956">
            <a:off x="-229431" y="6127234"/>
            <a:ext cx="1454244" cy="369332"/>
          </a:xfrm>
          <a:prstGeom prst="rect">
            <a:avLst/>
          </a:prstGeom>
          <a:noFill/>
        </p:spPr>
        <p:txBody>
          <a:bodyPr wrap="none" rtlCol="0">
            <a:spAutoFit/>
          </a:bodyPr>
          <a:lstStyle/>
          <a:p>
            <a:r>
              <a:rPr lang="es-MX" dirty="0">
                <a:solidFill>
                  <a:srgbClr val="FF0000"/>
                </a:solidFill>
              </a:rPr>
              <a:t>___________</a:t>
            </a:r>
          </a:p>
        </p:txBody>
      </p:sp>
      <p:sp>
        <p:nvSpPr>
          <p:cNvPr id="9" name="CuadroTexto 8">
            <a:extLst>
              <a:ext uri="{FF2B5EF4-FFF2-40B4-BE49-F238E27FC236}">
                <a16:creationId xmlns:a16="http://schemas.microsoft.com/office/drawing/2014/main" id="{5CB408D6-DBCA-89BF-1744-CD261740CCEF}"/>
              </a:ext>
            </a:extLst>
          </p:cNvPr>
          <p:cNvSpPr txBox="1"/>
          <p:nvPr/>
        </p:nvSpPr>
        <p:spPr>
          <a:xfrm rot="2820956">
            <a:off x="-174343" y="6245594"/>
            <a:ext cx="1107996" cy="369332"/>
          </a:xfrm>
          <a:prstGeom prst="rect">
            <a:avLst/>
          </a:prstGeom>
          <a:noFill/>
        </p:spPr>
        <p:txBody>
          <a:bodyPr wrap="none" rtlCol="0">
            <a:spAutoFit/>
          </a:bodyPr>
          <a:lstStyle/>
          <a:p>
            <a:r>
              <a:rPr lang="es-MX" dirty="0">
                <a:solidFill>
                  <a:srgbClr val="FF0000"/>
                </a:solidFill>
              </a:rPr>
              <a:t>________</a:t>
            </a:r>
          </a:p>
        </p:txBody>
      </p:sp>
      <p:sp>
        <p:nvSpPr>
          <p:cNvPr id="10" name="CuadroTexto 9">
            <a:extLst>
              <a:ext uri="{FF2B5EF4-FFF2-40B4-BE49-F238E27FC236}">
                <a16:creationId xmlns:a16="http://schemas.microsoft.com/office/drawing/2014/main" id="{D50FBF81-D0E7-BD9E-686F-2541B9BF3359}"/>
              </a:ext>
            </a:extLst>
          </p:cNvPr>
          <p:cNvSpPr txBox="1"/>
          <p:nvPr/>
        </p:nvSpPr>
        <p:spPr>
          <a:xfrm rot="2820956">
            <a:off x="-61548" y="6396827"/>
            <a:ext cx="646331" cy="369332"/>
          </a:xfrm>
          <a:prstGeom prst="rect">
            <a:avLst/>
          </a:prstGeom>
          <a:noFill/>
        </p:spPr>
        <p:txBody>
          <a:bodyPr wrap="none" rtlCol="0">
            <a:spAutoFit/>
          </a:bodyPr>
          <a:lstStyle/>
          <a:p>
            <a:r>
              <a:rPr lang="es-MX" dirty="0">
                <a:solidFill>
                  <a:srgbClr val="FF0000"/>
                </a:solidFill>
              </a:rPr>
              <a:t>____</a:t>
            </a:r>
          </a:p>
        </p:txBody>
      </p:sp>
    </p:spTree>
    <p:extLst>
      <p:ext uri="{BB962C8B-B14F-4D97-AF65-F5344CB8AC3E}">
        <p14:creationId xmlns:p14="http://schemas.microsoft.com/office/powerpoint/2010/main" val="994709524"/>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B2EE284-838A-BD12-F922-AC86CB90A4A0}"/>
              </a:ext>
            </a:extLst>
          </p:cNvPr>
          <p:cNvSpPr>
            <a:spLocks noGrp="1"/>
          </p:cNvSpPr>
          <p:nvPr>
            <p:ph type="title"/>
          </p:nvPr>
        </p:nvSpPr>
        <p:spPr/>
        <p:txBody>
          <a:bodyPr>
            <a:normAutofit/>
          </a:bodyPr>
          <a:lstStyle/>
          <a:p>
            <a:r>
              <a:rPr lang="en-US" dirty="0">
                <a:solidFill>
                  <a:schemeClr val="bg1"/>
                </a:solidFill>
              </a:rPr>
              <a:t>Netflix and the cloud</a:t>
            </a:r>
            <a:endParaRPr lang="es-MX" dirty="0">
              <a:solidFill>
                <a:schemeClr val="bg1"/>
              </a:solidFill>
            </a:endParaRPr>
          </a:p>
        </p:txBody>
      </p:sp>
      <p:sp>
        <p:nvSpPr>
          <p:cNvPr id="3" name="Marcador de contenido 2">
            <a:extLst>
              <a:ext uri="{FF2B5EF4-FFF2-40B4-BE49-F238E27FC236}">
                <a16:creationId xmlns:a16="http://schemas.microsoft.com/office/drawing/2014/main" id="{8D627CFC-7702-F095-7C96-40537EEF3701}"/>
              </a:ext>
            </a:extLst>
          </p:cNvPr>
          <p:cNvSpPr>
            <a:spLocks noGrp="1"/>
          </p:cNvSpPr>
          <p:nvPr>
            <p:ph idx="1"/>
          </p:nvPr>
        </p:nvSpPr>
        <p:spPr/>
        <p:txBody>
          <a:bodyPr/>
          <a:lstStyle/>
          <a:p>
            <a:pPr marL="0" indent="0">
              <a:buNone/>
            </a:pPr>
            <a:r>
              <a:rPr lang="en-US" dirty="0">
                <a:solidFill>
                  <a:schemeClr val="bg1"/>
                </a:solidFill>
              </a:rPr>
              <a:t>We can divide Netflix in three parts:</a:t>
            </a:r>
          </a:p>
          <a:p>
            <a:r>
              <a:rPr lang="en-US" dirty="0">
                <a:solidFill>
                  <a:schemeClr val="bg1"/>
                </a:solidFill>
              </a:rPr>
              <a:t>Client</a:t>
            </a:r>
          </a:p>
          <a:p>
            <a:r>
              <a:rPr lang="en-US" dirty="0">
                <a:solidFill>
                  <a:schemeClr val="bg1"/>
                </a:solidFill>
              </a:rPr>
              <a:t>Backend</a:t>
            </a:r>
          </a:p>
          <a:p>
            <a:r>
              <a:rPr lang="en-US" dirty="0">
                <a:solidFill>
                  <a:schemeClr val="bg1"/>
                </a:solidFill>
              </a:rPr>
              <a:t>Content delivery network</a:t>
            </a:r>
          </a:p>
          <a:p>
            <a:pPr marL="0" indent="0">
              <a:buNone/>
            </a:pPr>
            <a:endParaRPr lang="en-US" dirty="0">
              <a:solidFill>
                <a:schemeClr val="bg1"/>
              </a:solidFill>
            </a:endParaRPr>
          </a:p>
        </p:txBody>
      </p:sp>
      <p:pic>
        <p:nvPicPr>
          <p:cNvPr id="2050" name="Picture 2" descr="Netflix presenta una nueva versión de su logo — Brandemia">
            <a:extLst>
              <a:ext uri="{FF2B5EF4-FFF2-40B4-BE49-F238E27FC236}">
                <a16:creationId xmlns:a16="http://schemas.microsoft.com/office/drawing/2014/main" id="{3F9DDFC9-7972-507E-B69E-754B2FB9A20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8628" r="25464"/>
          <a:stretch/>
        </p:blipFill>
        <p:spPr bwMode="auto">
          <a:xfrm>
            <a:off x="10975109" y="0"/>
            <a:ext cx="1062182" cy="1544399"/>
          </a:xfrm>
          <a:prstGeom prst="rect">
            <a:avLst/>
          </a:prstGeom>
          <a:noFill/>
          <a:extLst>
            <a:ext uri="{909E8E84-426E-40DD-AFC4-6F175D3DCCD1}">
              <a14:hiddenFill xmlns:a14="http://schemas.microsoft.com/office/drawing/2010/main">
                <a:solidFill>
                  <a:srgbClr val="FFFFFF"/>
                </a:solidFill>
              </a14:hiddenFill>
            </a:ext>
          </a:extLst>
        </p:spPr>
      </p:pic>
      <p:sp>
        <p:nvSpPr>
          <p:cNvPr id="4" name="CuadroTexto 3">
            <a:extLst>
              <a:ext uri="{FF2B5EF4-FFF2-40B4-BE49-F238E27FC236}">
                <a16:creationId xmlns:a16="http://schemas.microsoft.com/office/drawing/2014/main" id="{98287D34-10BC-1B04-C568-819E157C4D49}"/>
              </a:ext>
            </a:extLst>
          </p:cNvPr>
          <p:cNvSpPr txBox="1"/>
          <p:nvPr/>
        </p:nvSpPr>
        <p:spPr>
          <a:xfrm>
            <a:off x="838200" y="1027906"/>
            <a:ext cx="4916731" cy="369332"/>
          </a:xfrm>
          <a:prstGeom prst="rect">
            <a:avLst/>
          </a:prstGeom>
          <a:noFill/>
        </p:spPr>
        <p:txBody>
          <a:bodyPr wrap="none" rtlCol="0">
            <a:spAutoFit/>
          </a:bodyPr>
          <a:lstStyle/>
          <a:p>
            <a:r>
              <a:rPr lang="es-MX" dirty="0">
                <a:solidFill>
                  <a:srgbClr val="FF0000"/>
                </a:solidFill>
              </a:rPr>
              <a:t>_________________________________________</a:t>
            </a:r>
          </a:p>
        </p:txBody>
      </p:sp>
      <p:sp>
        <p:nvSpPr>
          <p:cNvPr id="5" name="CuadroTexto 4">
            <a:extLst>
              <a:ext uri="{FF2B5EF4-FFF2-40B4-BE49-F238E27FC236}">
                <a16:creationId xmlns:a16="http://schemas.microsoft.com/office/drawing/2014/main" id="{7E3BE624-0756-1F88-2FA3-555EE775B295}"/>
              </a:ext>
            </a:extLst>
          </p:cNvPr>
          <p:cNvSpPr txBox="1"/>
          <p:nvPr/>
        </p:nvSpPr>
        <p:spPr>
          <a:xfrm rot="2820956">
            <a:off x="-284520" y="5992298"/>
            <a:ext cx="1800493" cy="369332"/>
          </a:xfrm>
          <a:prstGeom prst="rect">
            <a:avLst/>
          </a:prstGeom>
          <a:noFill/>
        </p:spPr>
        <p:txBody>
          <a:bodyPr wrap="none" rtlCol="0">
            <a:spAutoFit/>
          </a:bodyPr>
          <a:lstStyle/>
          <a:p>
            <a:r>
              <a:rPr lang="es-MX" dirty="0">
                <a:solidFill>
                  <a:srgbClr val="FF0000"/>
                </a:solidFill>
              </a:rPr>
              <a:t>______________</a:t>
            </a:r>
          </a:p>
        </p:txBody>
      </p:sp>
      <p:sp>
        <p:nvSpPr>
          <p:cNvPr id="8" name="CuadroTexto 7">
            <a:extLst>
              <a:ext uri="{FF2B5EF4-FFF2-40B4-BE49-F238E27FC236}">
                <a16:creationId xmlns:a16="http://schemas.microsoft.com/office/drawing/2014/main" id="{FC2A31F6-D476-B597-B575-CECA01EC4AEC}"/>
              </a:ext>
            </a:extLst>
          </p:cNvPr>
          <p:cNvSpPr txBox="1"/>
          <p:nvPr/>
        </p:nvSpPr>
        <p:spPr>
          <a:xfrm rot="2820956">
            <a:off x="-229431" y="6127234"/>
            <a:ext cx="1454244" cy="369332"/>
          </a:xfrm>
          <a:prstGeom prst="rect">
            <a:avLst/>
          </a:prstGeom>
          <a:noFill/>
        </p:spPr>
        <p:txBody>
          <a:bodyPr wrap="none" rtlCol="0">
            <a:spAutoFit/>
          </a:bodyPr>
          <a:lstStyle/>
          <a:p>
            <a:r>
              <a:rPr lang="es-MX" dirty="0">
                <a:solidFill>
                  <a:srgbClr val="FF0000"/>
                </a:solidFill>
              </a:rPr>
              <a:t>___________</a:t>
            </a:r>
          </a:p>
        </p:txBody>
      </p:sp>
      <p:sp>
        <p:nvSpPr>
          <p:cNvPr id="9" name="CuadroTexto 8">
            <a:extLst>
              <a:ext uri="{FF2B5EF4-FFF2-40B4-BE49-F238E27FC236}">
                <a16:creationId xmlns:a16="http://schemas.microsoft.com/office/drawing/2014/main" id="{5CB408D6-DBCA-89BF-1744-CD261740CCEF}"/>
              </a:ext>
            </a:extLst>
          </p:cNvPr>
          <p:cNvSpPr txBox="1"/>
          <p:nvPr/>
        </p:nvSpPr>
        <p:spPr>
          <a:xfrm rot="2820956">
            <a:off x="-174343" y="6245594"/>
            <a:ext cx="1107996" cy="369332"/>
          </a:xfrm>
          <a:prstGeom prst="rect">
            <a:avLst/>
          </a:prstGeom>
          <a:noFill/>
        </p:spPr>
        <p:txBody>
          <a:bodyPr wrap="none" rtlCol="0">
            <a:spAutoFit/>
          </a:bodyPr>
          <a:lstStyle/>
          <a:p>
            <a:r>
              <a:rPr lang="es-MX" dirty="0">
                <a:solidFill>
                  <a:srgbClr val="FF0000"/>
                </a:solidFill>
              </a:rPr>
              <a:t>________</a:t>
            </a:r>
          </a:p>
        </p:txBody>
      </p:sp>
      <p:sp>
        <p:nvSpPr>
          <p:cNvPr id="10" name="CuadroTexto 9">
            <a:extLst>
              <a:ext uri="{FF2B5EF4-FFF2-40B4-BE49-F238E27FC236}">
                <a16:creationId xmlns:a16="http://schemas.microsoft.com/office/drawing/2014/main" id="{D50FBF81-D0E7-BD9E-686F-2541B9BF3359}"/>
              </a:ext>
            </a:extLst>
          </p:cNvPr>
          <p:cNvSpPr txBox="1"/>
          <p:nvPr/>
        </p:nvSpPr>
        <p:spPr>
          <a:xfrm rot="2820956">
            <a:off x="-61548" y="6396827"/>
            <a:ext cx="646331" cy="369332"/>
          </a:xfrm>
          <a:prstGeom prst="rect">
            <a:avLst/>
          </a:prstGeom>
          <a:noFill/>
        </p:spPr>
        <p:txBody>
          <a:bodyPr wrap="none" rtlCol="0">
            <a:spAutoFit/>
          </a:bodyPr>
          <a:lstStyle/>
          <a:p>
            <a:r>
              <a:rPr lang="es-MX" dirty="0">
                <a:solidFill>
                  <a:srgbClr val="FF0000"/>
                </a:solidFill>
              </a:rPr>
              <a:t>____</a:t>
            </a:r>
          </a:p>
        </p:txBody>
      </p:sp>
    </p:spTree>
    <p:extLst>
      <p:ext uri="{BB962C8B-B14F-4D97-AF65-F5344CB8AC3E}">
        <p14:creationId xmlns:p14="http://schemas.microsoft.com/office/powerpoint/2010/main" val="1815486804"/>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B2EE284-838A-BD12-F922-AC86CB90A4A0}"/>
              </a:ext>
            </a:extLst>
          </p:cNvPr>
          <p:cNvSpPr>
            <a:spLocks noGrp="1"/>
          </p:cNvSpPr>
          <p:nvPr>
            <p:ph type="title"/>
          </p:nvPr>
        </p:nvSpPr>
        <p:spPr/>
        <p:txBody>
          <a:bodyPr>
            <a:normAutofit/>
          </a:bodyPr>
          <a:lstStyle/>
          <a:p>
            <a:r>
              <a:rPr lang="en-US" dirty="0">
                <a:solidFill>
                  <a:schemeClr val="bg1"/>
                </a:solidFill>
              </a:rPr>
              <a:t>Netflix and the cloud</a:t>
            </a:r>
            <a:endParaRPr lang="es-MX" dirty="0">
              <a:solidFill>
                <a:schemeClr val="bg1"/>
              </a:solidFill>
            </a:endParaRPr>
          </a:p>
        </p:txBody>
      </p:sp>
      <p:pic>
        <p:nvPicPr>
          <p:cNvPr id="2050" name="Picture 2" descr="Netflix presenta una nueva versión de su logo — Brandemia">
            <a:extLst>
              <a:ext uri="{FF2B5EF4-FFF2-40B4-BE49-F238E27FC236}">
                <a16:creationId xmlns:a16="http://schemas.microsoft.com/office/drawing/2014/main" id="{3F9DDFC9-7972-507E-B69E-754B2FB9A20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8628" r="25464"/>
          <a:stretch/>
        </p:blipFill>
        <p:spPr bwMode="auto">
          <a:xfrm>
            <a:off x="10975109" y="0"/>
            <a:ext cx="1062182" cy="1544399"/>
          </a:xfrm>
          <a:prstGeom prst="rect">
            <a:avLst/>
          </a:prstGeom>
          <a:noFill/>
          <a:extLst>
            <a:ext uri="{909E8E84-426E-40DD-AFC4-6F175D3DCCD1}">
              <a14:hiddenFill xmlns:a14="http://schemas.microsoft.com/office/drawing/2010/main">
                <a:solidFill>
                  <a:srgbClr val="FFFFFF"/>
                </a:solidFill>
              </a14:hiddenFill>
            </a:ext>
          </a:extLst>
        </p:spPr>
      </p:pic>
      <p:sp>
        <p:nvSpPr>
          <p:cNvPr id="4" name="CuadroTexto 3">
            <a:extLst>
              <a:ext uri="{FF2B5EF4-FFF2-40B4-BE49-F238E27FC236}">
                <a16:creationId xmlns:a16="http://schemas.microsoft.com/office/drawing/2014/main" id="{98287D34-10BC-1B04-C568-819E157C4D49}"/>
              </a:ext>
            </a:extLst>
          </p:cNvPr>
          <p:cNvSpPr txBox="1"/>
          <p:nvPr/>
        </p:nvSpPr>
        <p:spPr>
          <a:xfrm>
            <a:off x="838200" y="1027906"/>
            <a:ext cx="4916731" cy="369332"/>
          </a:xfrm>
          <a:prstGeom prst="rect">
            <a:avLst/>
          </a:prstGeom>
          <a:noFill/>
        </p:spPr>
        <p:txBody>
          <a:bodyPr wrap="none" rtlCol="0">
            <a:spAutoFit/>
          </a:bodyPr>
          <a:lstStyle/>
          <a:p>
            <a:r>
              <a:rPr lang="es-MX" dirty="0">
                <a:solidFill>
                  <a:srgbClr val="FF0000"/>
                </a:solidFill>
              </a:rPr>
              <a:t>_________________________________________</a:t>
            </a:r>
          </a:p>
        </p:txBody>
      </p:sp>
      <p:sp>
        <p:nvSpPr>
          <p:cNvPr id="5" name="CuadroTexto 4">
            <a:extLst>
              <a:ext uri="{FF2B5EF4-FFF2-40B4-BE49-F238E27FC236}">
                <a16:creationId xmlns:a16="http://schemas.microsoft.com/office/drawing/2014/main" id="{7E3BE624-0756-1F88-2FA3-555EE775B295}"/>
              </a:ext>
            </a:extLst>
          </p:cNvPr>
          <p:cNvSpPr txBox="1"/>
          <p:nvPr/>
        </p:nvSpPr>
        <p:spPr>
          <a:xfrm rot="2820956">
            <a:off x="-284520" y="5992298"/>
            <a:ext cx="1800493" cy="369332"/>
          </a:xfrm>
          <a:prstGeom prst="rect">
            <a:avLst/>
          </a:prstGeom>
          <a:noFill/>
        </p:spPr>
        <p:txBody>
          <a:bodyPr wrap="none" rtlCol="0">
            <a:spAutoFit/>
          </a:bodyPr>
          <a:lstStyle/>
          <a:p>
            <a:r>
              <a:rPr lang="es-MX" dirty="0">
                <a:solidFill>
                  <a:srgbClr val="FF0000"/>
                </a:solidFill>
              </a:rPr>
              <a:t>______________</a:t>
            </a:r>
          </a:p>
        </p:txBody>
      </p:sp>
      <p:sp>
        <p:nvSpPr>
          <p:cNvPr id="8" name="CuadroTexto 7">
            <a:extLst>
              <a:ext uri="{FF2B5EF4-FFF2-40B4-BE49-F238E27FC236}">
                <a16:creationId xmlns:a16="http://schemas.microsoft.com/office/drawing/2014/main" id="{FC2A31F6-D476-B597-B575-CECA01EC4AEC}"/>
              </a:ext>
            </a:extLst>
          </p:cNvPr>
          <p:cNvSpPr txBox="1"/>
          <p:nvPr/>
        </p:nvSpPr>
        <p:spPr>
          <a:xfrm rot="2820956">
            <a:off x="-229431" y="6127234"/>
            <a:ext cx="1454244" cy="369332"/>
          </a:xfrm>
          <a:prstGeom prst="rect">
            <a:avLst/>
          </a:prstGeom>
          <a:noFill/>
        </p:spPr>
        <p:txBody>
          <a:bodyPr wrap="none" rtlCol="0">
            <a:spAutoFit/>
          </a:bodyPr>
          <a:lstStyle/>
          <a:p>
            <a:r>
              <a:rPr lang="es-MX" dirty="0">
                <a:solidFill>
                  <a:srgbClr val="FF0000"/>
                </a:solidFill>
              </a:rPr>
              <a:t>___________</a:t>
            </a:r>
          </a:p>
        </p:txBody>
      </p:sp>
      <p:sp>
        <p:nvSpPr>
          <p:cNvPr id="9" name="CuadroTexto 8">
            <a:extLst>
              <a:ext uri="{FF2B5EF4-FFF2-40B4-BE49-F238E27FC236}">
                <a16:creationId xmlns:a16="http://schemas.microsoft.com/office/drawing/2014/main" id="{5CB408D6-DBCA-89BF-1744-CD261740CCEF}"/>
              </a:ext>
            </a:extLst>
          </p:cNvPr>
          <p:cNvSpPr txBox="1"/>
          <p:nvPr/>
        </p:nvSpPr>
        <p:spPr>
          <a:xfrm rot="2820956">
            <a:off x="-174343" y="6245594"/>
            <a:ext cx="1107996" cy="369332"/>
          </a:xfrm>
          <a:prstGeom prst="rect">
            <a:avLst/>
          </a:prstGeom>
          <a:noFill/>
        </p:spPr>
        <p:txBody>
          <a:bodyPr wrap="none" rtlCol="0">
            <a:spAutoFit/>
          </a:bodyPr>
          <a:lstStyle/>
          <a:p>
            <a:r>
              <a:rPr lang="es-MX" dirty="0">
                <a:solidFill>
                  <a:srgbClr val="FF0000"/>
                </a:solidFill>
              </a:rPr>
              <a:t>________</a:t>
            </a:r>
          </a:p>
        </p:txBody>
      </p:sp>
      <p:sp>
        <p:nvSpPr>
          <p:cNvPr id="10" name="CuadroTexto 9">
            <a:extLst>
              <a:ext uri="{FF2B5EF4-FFF2-40B4-BE49-F238E27FC236}">
                <a16:creationId xmlns:a16="http://schemas.microsoft.com/office/drawing/2014/main" id="{D50FBF81-D0E7-BD9E-686F-2541B9BF3359}"/>
              </a:ext>
            </a:extLst>
          </p:cNvPr>
          <p:cNvSpPr txBox="1"/>
          <p:nvPr/>
        </p:nvSpPr>
        <p:spPr>
          <a:xfrm rot="2820956">
            <a:off x="-61548" y="6396827"/>
            <a:ext cx="646331" cy="369332"/>
          </a:xfrm>
          <a:prstGeom prst="rect">
            <a:avLst/>
          </a:prstGeom>
          <a:noFill/>
        </p:spPr>
        <p:txBody>
          <a:bodyPr wrap="none" rtlCol="0">
            <a:spAutoFit/>
          </a:bodyPr>
          <a:lstStyle/>
          <a:p>
            <a:r>
              <a:rPr lang="es-MX" dirty="0">
                <a:solidFill>
                  <a:srgbClr val="FF0000"/>
                </a:solidFill>
              </a:rPr>
              <a:t>____</a:t>
            </a:r>
          </a:p>
        </p:txBody>
      </p:sp>
      <p:sp>
        <p:nvSpPr>
          <p:cNvPr id="12" name="CuadroTexto 11">
            <a:extLst>
              <a:ext uri="{FF2B5EF4-FFF2-40B4-BE49-F238E27FC236}">
                <a16:creationId xmlns:a16="http://schemas.microsoft.com/office/drawing/2014/main" id="{37AB3B15-5FE2-D7ED-F654-CA868C536DB6}"/>
              </a:ext>
            </a:extLst>
          </p:cNvPr>
          <p:cNvSpPr txBox="1"/>
          <p:nvPr/>
        </p:nvSpPr>
        <p:spPr>
          <a:xfrm>
            <a:off x="852649" y="1680109"/>
            <a:ext cx="2446732" cy="461665"/>
          </a:xfrm>
          <a:prstGeom prst="rect">
            <a:avLst/>
          </a:prstGeom>
          <a:noFill/>
        </p:spPr>
        <p:txBody>
          <a:bodyPr wrap="square" rtlCol="0">
            <a:spAutoFit/>
          </a:bodyPr>
          <a:lstStyle/>
          <a:p>
            <a:r>
              <a:rPr lang="en-US" sz="2400" dirty="0">
                <a:solidFill>
                  <a:schemeClr val="bg1"/>
                </a:solidFill>
              </a:rPr>
              <a:t>Client</a:t>
            </a:r>
            <a:endParaRPr lang="es-MX" sz="2400" dirty="0"/>
          </a:p>
        </p:txBody>
      </p:sp>
      <p:sp>
        <p:nvSpPr>
          <p:cNvPr id="13" name="CuadroTexto 12">
            <a:extLst>
              <a:ext uri="{FF2B5EF4-FFF2-40B4-BE49-F238E27FC236}">
                <a16:creationId xmlns:a16="http://schemas.microsoft.com/office/drawing/2014/main" id="{BB611116-75ED-D5BA-BDEC-CCD7BCAF39ED}"/>
              </a:ext>
            </a:extLst>
          </p:cNvPr>
          <p:cNvSpPr txBox="1"/>
          <p:nvPr/>
        </p:nvSpPr>
        <p:spPr>
          <a:xfrm>
            <a:off x="7943270" y="1688051"/>
            <a:ext cx="3424979" cy="461665"/>
          </a:xfrm>
          <a:prstGeom prst="rect">
            <a:avLst/>
          </a:prstGeom>
          <a:noFill/>
        </p:spPr>
        <p:txBody>
          <a:bodyPr wrap="square" rtlCol="0">
            <a:spAutoFit/>
          </a:bodyPr>
          <a:lstStyle/>
          <a:p>
            <a:r>
              <a:rPr lang="en-US" sz="2400" dirty="0">
                <a:solidFill>
                  <a:schemeClr val="bg1"/>
                </a:solidFill>
              </a:rPr>
              <a:t>Content delivery network</a:t>
            </a:r>
          </a:p>
        </p:txBody>
      </p:sp>
      <p:sp>
        <p:nvSpPr>
          <p:cNvPr id="14" name="CuadroTexto 13">
            <a:extLst>
              <a:ext uri="{FF2B5EF4-FFF2-40B4-BE49-F238E27FC236}">
                <a16:creationId xmlns:a16="http://schemas.microsoft.com/office/drawing/2014/main" id="{64ADBD02-E9E5-3E2C-72CC-6287868D6433}"/>
              </a:ext>
            </a:extLst>
          </p:cNvPr>
          <p:cNvSpPr txBox="1"/>
          <p:nvPr/>
        </p:nvSpPr>
        <p:spPr>
          <a:xfrm>
            <a:off x="3692887" y="1680109"/>
            <a:ext cx="2389232" cy="461665"/>
          </a:xfrm>
          <a:prstGeom prst="rect">
            <a:avLst/>
          </a:prstGeom>
          <a:noFill/>
        </p:spPr>
        <p:txBody>
          <a:bodyPr wrap="square" rtlCol="0">
            <a:spAutoFit/>
          </a:bodyPr>
          <a:lstStyle/>
          <a:p>
            <a:r>
              <a:rPr lang="en-US" sz="2400" dirty="0">
                <a:solidFill>
                  <a:schemeClr val="bg1"/>
                </a:solidFill>
              </a:rPr>
              <a:t>Backend</a:t>
            </a:r>
            <a:endParaRPr lang="es-MX" sz="2400" dirty="0"/>
          </a:p>
        </p:txBody>
      </p:sp>
      <p:sp>
        <p:nvSpPr>
          <p:cNvPr id="15" name="CuadroTexto 14">
            <a:extLst>
              <a:ext uri="{FF2B5EF4-FFF2-40B4-BE49-F238E27FC236}">
                <a16:creationId xmlns:a16="http://schemas.microsoft.com/office/drawing/2014/main" id="{9857BE1B-C9BD-ADD0-CD2A-C54B4FBDF602}"/>
              </a:ext>
            </a:extLst>
          </p:cNvPr>
          <p:cNvSpPr txBox="1"/>
          <p:nvPr/>
        </p:nvSpPr>
        <p:spPr>
          <a:xfrm>
            <a:off x="821368" y="2275276"/>
            <a:ext cx="2389232" cy="3000821"/>
          </a:xfrm>
          <a:prstGeom prst="rect">
            <a:avLst/>
          </a:prstGeom>
          <a:noFill/>
        </p:spPr>
        <p:txBody>
          <a:bodyPr wrap="square" rtlCol="0">
            <a:spAutoFit/>
          </a:bodyPr>
          <a:lstStyle/>
          <a:p>
            <a:r>
              <a:rPr lang="en-US" sz="2100" dirty="0">
                <a:solidFill>
                  <a:schemeClr val="bg1"/>
                </a:solidFill>
              </a:rPr>
              <a:t>The client is the user interface on any device used to browse and play Netflix videos. It could be an app, website on your computer or an app on a Smart TV</a:t>
            </a:r>
            <a:endParaRPr lang="es-MX" sz="2100" dirty="0"/>
          </a:p>
        </p:txBody>
      </p:sp>
      <p:sp>
        <p:nvSpPr>
          <p:cNvPr id="16" name="CuadroTexto 15">
            <a:extLst>
              <a:ext uri="{FF2B5EF4-FFF2-40B4-BE49-F238E27FC236}">
                <a16:creationId xmlns:a16="http://schemas.microsoft.com/office/drawing/2014/main" id="{342D42E6-3B12-FE49-51AC-BC778F1D3D5D}"/>
              </a:ext>
            </a:extLst>
          </p:cNvPr>
          <p:cNvSpPr txBox="1"/>
          <p:nvPr/>
        </p:nvSpPr>
        <p:spPr>
          <a:xfrm>
            <a:off x="7943270" y="2275276"/>
            <a:ext cx="3396081" cy="2677656"/>
          </a:xfrm>
          <a:prstGeom prst="rect">
            <a:avLst/>
          </a:prstGeom>
          <a:noFill/>
        </p:spPr>
        <p:txBody>
          <a:bodyPr wrap="square" rtlCol="0">
            <a:spAutoFit/>
          </a:bodyPr>
          <a:lstStyle/>
          <a:p>
            <a:r>
              <a:rPr lang="en-US" sz="2100" dirty="0">
                <a:solidFill>
                  <a:schemeClr val="bg1"/>
                </a:solidFill>
              </a:rPr>
              <a:t>Everything that happens after you hit play is handled by Open Connect. Open Connect stores Netflix video in different locations throughout the world, the videos streams from Open Connect</a:t>
            </a:r>
          </a:p>
        </p:txBody>
      </p:sp>
      <p:sp>
        <p:nvSpPr>
          <p:cNvPr id="17" name="CuadroTexto 16">
            <a:extLst>
              <a:ext uri="{FF2B5EF4-FFF2-40B4-BE49-F238E27FC236}">
                <a16:creationId xmlns:a16="http://schemas.microsoft.com/office/drawing/2014/main" id="{700E5B7D-D586-9D60-B22D-DD93336D1C5C}"/>
              </a:ext>
            </a:extLst>
          </p:cNvPr>
          <p:cNvSpPr txBox="1"/>
          <p:nvPr/>
        </p:nvSpPr>
        <p:spPr>
          <a:xfrm>
            <a:off x="3692887" y="2275276"/>
            <a:ext cx="2389232" cy="3000821"/>
          </a:xfrm>
          <a:prstGeom prst="rect">
            <a:avLst/>
          </a:prstGeom>
          <a:noFill/>
        </p:spPr>
        <p:txBody>
          <a:bodyPr wrap="square" rtlCol="0">
            <a:spAutoFit/>
          </a:bodyPr>
          <a:lstStyle/>
          <a:p>
            <a:r>
              <a:rPr lang="en-US" sz="2100" dirty="0">
                <a:solidFill>
                  <a:schemeClr val="bg1"/>
                </a:solidFill>
              </a:rPr>
              <a:t>Everything that happens in the backend, which runs in AWS, like preparing all new incoming videos and handling request from all aps/websites</a:t>
            </a:r>
            <a:endParaRPr lang="es-MX" sz="2100" dirty="0"/>
          </a:p>
        </p:txBody>
      </p:sp>
      <p:pic>
        <p:nvPicPr>
          <p:cNvPr id="19" name="Imagen 18">
            <a:extLst>
              <a:ext uri="{FF2B5EF4-FFF2-40B4-BE49-F238E27FC236}">
                <a16:creationId xmlns:a16="http://schemas.microsoft.com/office/drawing/2014/main" id="{47CB833B-3744-307B-1689-A4FD3A76F4B5}"/>
              </a:ext>
            </a:extLst>
          </p:cNvPr>
          <p:cNvPicPr>
            <a:picLocks noChangeAspect="1"/>
          </p:cNvPicPr>
          <p:nvPr/>
        </p:nvPicPr>
        <p:blipFill>
          <a:blip r:embed="rId3"/>
          <a:stretch>
            <a:fillRect/>
          </a:stretch>
        </p:blipFill>
        <p:spPr>
          <a:xfrm>
            <a:off x="6352858" y="3479757"/>
            <a:ext cx="1094425" cy="371692"/>
          </a:xfrm>
          <a:prstGeom prst="rect">
            <a:avLst/>
          </a:prstGeom>
          <a:effectLst>
            <a:softEdge rad="12700"/>
          </a:effectLst>
        </p:spPr>
      </p:pic>
      <p:cxnSp>
        <p:nvCxnSpPr>
          <p:cNvPr id="21" name="Conector recto de flecha 20">
            <a:extLst>
              <a:ext uri="{FF2B5EF4-FFF2-40B4-BE49-F238E27FC236}">
                <a16:creationId xmlns:a16="http://schemas.microsoft.com/office/drawing/2014/main" id="{6EB98135-05BD-4C84-6137-C6258B071748}"/>
              </a:ext>
            </a:extLst>
          </p:cNvPr>
          <p:cNvCxnSpPr>
            <a:cxnSpLocks/>
          </p:cNvCxnSpPr>
          <p:nvPr/>
        </p:nvCxnSpPr>
        <p:spPr>
          <a:xfrm>
            <a:off x="3127473" y="3775686"/>
            <a:ext cx="482287"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Conector recto de flecha 21">
            <a:extLst>
              <a:ext uri="{FF2B5EF4-FFF2-40B4-BE49-F238E27FC236}">
                <a16:creationId xmlns:a16="http://schemas.microsoft.com/office/drawing/2014/main" id="{EC3B7AF4-FBAD-EB04-3DFE-8A811FD0465B}"/>
              </a:ext>
            </a:extLst>
          </p:cNvPr>
          <p:cNvCxnSpPr>
            <a:cxnSpLocks/>
          </p:cNvCxnSpPr>
          <p:nvPr/>
        </p:nvCxnSpPr>
        <p:spPr>
          <a:xfrm>
            <a:off x="5754931" y="3677044"/>
            <a:ext cx="482287"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Conector recto de flecha 22">
            <a:extLst>
              <a:ext uri="{FF2B5EF4-FFF2-40B4-BE49-F238E27FC236}">
                <a16:creationId xmlns:a16="http://schemas.microsoft.com/office/drawing/2014/main" id="{7B9C5D75-74E9-F8B5-93B0-A353B7515408}"/>
              </a:ext>
            </a:extLst>
          </p:cNvPr>
          <p:cNvCxnSpPr>
            <a:cxnSpLocks/>
          </p:cNvCxnSpPr>
          <p:nvPr/>
        </p:nvCxnSpPr>
        <p:spPr>
          <a:xfrm>
            <a:off x="7500513" y="3676142"/>
            <a:ext cx="482287"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9318666"/>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B2EE284-838A-BD12-F922-AC86CB90A4A0}"/>
              </a:ext>
            </a:extLst>
          </p:cNvPr>
          <p:cNvSpPr>
            <a:spLocks noGrp="1"/>
          </p:cNvSpPr>
          <p:nvPr>
            <p:ph type="title"/>
          </p:nvPr>
        </p:nvSpPr>
        <p:spPr/>
        <p:txBody>
          <a:bodyPr>
            <a:normAutofit/>
          </a:bodyPr>
          <a:lstStyle/>
          <a:p>
            <a:r>
              <a:rPr lang="en-US" dirty="0">
                <a:solidFill>
                  <a:schemeClr val="bg1"/>
                </a:solidFill>
              </a:rPr>
              <a:t>Netflix and AWS</a:t>
            </a:r>
            <a:endParaRPr lang="es-MX" dirty="0">
              <a:solidFill>
                <a:schemeClr val="bg1"/>
              </a:solidFill>
            </a:endParaRPr>
          </a:p>
        </p:txBody>
      </p:sp>
      <p:sp>
        <p:nvSpPr>
          <p:cNvPr id="3" name="Marcador de contenido 2">
            <a:extLst>
              <a:ext uri="{FF2B5EF4-FFF2-40B4-BE49-F238E27FC236}">
                <a16:creationId xmlns:a16="http://schemas.microsoft.com/office/drawing/2014/main" id="{8D627CFC-7702-F095-7C96-40537EEF3701}"/>
              </a:ext>
            </a:extLst>
          </p:cNvPr>
          <p:cNvSpPr>
            <a:spLocks noGrp="1"/>
          </p:cNvSpPr>
          <p:nvPr>
            <p:ph idx="1"/>
          </p:nvPr>
        </p:nvSpPr>
        <p:spPr/>
        <p:txBody>
          <a:bodyPr/>
          <a:lstStyle/>
          <a:p>
            <a:pPr marL="0" indent="0">
              <a:buNone/>
            </a:pPr>
            <a:r>
              <a:rPr lang="en-US" dirty="0">
                <a:solidFill>
                  <a:schemeClr val="bg1"/>
                </a:solidFill>
              </a:rPr>
              <a:t>Netflix operates out of three AWS regions:</a:t>
            </a:r>
          </a:p>
          <a:p>
            <a:r>
              <a:rPr lang="en-US" dirty="0">
                <a:solidFill>
                  <a:schemeClr val="bg1"/>
                </a:solidFill>
              </a:rPr>
              <a:t>North Virginia</a:t>
            </a:r>
          </a:p>
          <a:p>
            <a:r>
              <a:rPr lang="en-US" dirty="0">
                <a:solidFill>
                  <a:schemeClr val="bg1"/>
                </a:solidFill>
              </a:rPr>
              <a:t>Portland Oregon</a:t>
            </a:r>
          </a:p>
          <a:p>
            <a:r>
              <a:rPr lang="en-US" dirty="0">
                <a:solidFill>
                  <a:schemeClr val="bg1"/>
                </a:solidFill>
              </a:rPr>
              <a:t>Dublin Ireland</a:t>
            </a:r>
          </a:p>
          <a:p>
            <a:pPr marL="0" indent="0">
              <a:buNone/>
            </a:pPr>
            <a:endParaRPr lang="en-US" dirty="0">
              <a:solidFill>
                <a:schemeClr val="bg1"/>
              </a:solidFill>
            </a:endParaRPr>
          </a:p>
        </p:txBody>
      </p:sp>
      <p:pic>
        <p:nvPicPr>
          <p:cNvPr id="2050" name="Picture 2" descr="Netflix presenta una nueva versión de su logo — Brandemia">
            <a:extLst>
              <a:ext uri="{FF2B5EF4-FFF2-40B4-BE49-F238E27FC236}">
                <a16:creationId xmlns:a16="http://schemas.microsoft.com/office/drawing/2014/main" id="{3F9DDFC9-7972-507E-B69E-754B2FB9A20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8628" r="25464"/>
          <a:stretch/>
        </p:blipFill>
        <p:spPr bwMode="auto">
          <a:xfrm>
            <a:off x="10975109" y="0"/>
            <a:ext cx="1062182" cy="1544399"/>
          </a:xfrm>
          <a:prstGeom prst="rect">
            <a:avLst/>
          </a:prstGeom>
          <a:noFill/>
          <a:extLst>
            <a:ext uri="{909E8E84-426E-40DD-AFC4-6F175D3DCCD1}">
              <a14:hiddenFill xmlns:a14="http://schemas.microsoft.com/office/drawing/2010/main">
                <a:solidFill>
                  <a:srgbClr val="FFFFFF"/>
                </a:solidFill>
              </a14:hiddenFill>
            </a:ext>
          </a:extLst>
        </p:spPr>
      </p:pic>
      <p:sp>
        <p:nvSpPr>
          <p:cNvPr id="4" name="CuadroTexto 3">
            <a:extLst>
              <a:ext uri="{FF2B5EF4-FFF2-40B4-BE49-F238E27FC236}">
                <a16:creationId xmlns:a16="http://schemas.microsoft.com/office/drawing/2014/main" id="{98287D34-10BC-1B04-C568-819E157C4D49}"/>
              </a:ext>
            </a:extLst>
          </p:cNvPr>
          <p:cNvSpPr txBox="1"/>
          <p:nvPr/>
        </p:nvSpPr>
        <p:spPr>
          <a:xfrm>
            <a:off x="838200" y="1027906"/>
            <a:ext cx="3993401" cy="369332"/>
          </a:xfrm>
          <a:prstGeom prst="rect">
            <a:avLst/>
          </a:prstGeom>
          <a:noFill/>
        </p:spPr>
        <p:txBody>
          <a:bodyPr wrap="none" rtlCol="0">
            <a:spAutoFit/>
          </a:bodyPr>
          <a:lstStyle/>
          <a:p>
            <a:r>
              <a:rPr lang="es-MX" dirty="0">
                <a:solidFill>
                  <a:srgbClr val="FF0000"/>
                </a:solidFill>
              </a:rPr>
              <a:t>________________________________</a:t>
            </a:r>
          </a:p>
        </p:txBody>
      </p:sp>
      <p:sp>
        <p:nvSpPr>
          <p:cNvPr id="5" name="CuadroTexto 4">
            <a:extLst>
              <a:ext uri="{FF2B5EF4-FFF2-40B4-BE49-F238E27FC236}">
                <a16:creationId xmlns:a16="http://schemas.microsoft.com/office/drawing/2014/main" id="{7E3BE624-0756-1F88-2FA3-555EE775B295}"/>
              </a:ext>
            </a:extLst>
          </p:cNvPr>
          <p:cNvSpPr txBox="1"/>
          <p:nvPr/>
        </p:nvSpPr>
        <p:spPr>
          <a:xfrm rot="2820956">
            <a:off x="-284520" y="5992298"/>
            <a:ext cx="1800493" cy="369332"/>
          </a:xfrm>
          <a:prstGeom prst="rect">
            <a:avLst/>
          </a:prstGeom>
          <a:noFill/>
        </p:spPr>
        <p:txBody>
          <a:bodyPr wrap="none" rtlCol="0">
            <a:spAutoFit/>
          </a:bodyPr>
          <a:lstStyle/>
          <a:p>
            <a:r>
              <a:rPr lang="es-MX" dirty="0">
                <a:solidFill>
                  <a:srgbClr val="FF0000"/>
                </a:solidFill>
              </a:rPr>
              <a:t>______________</a:t>
            </a:r>
          </a:p>
        </p:txBody>
      </p:sp>
      <p:sp>
        <p:nvSpPr>
          <p:cNvPr id="8" name="CuadroTexto 7">
            <a:extLst>
              <a:ext uri="{FF2B5EF4-FFF2-40B4-BE49-F238E27FC236}">
                <a16:creationId xmlns:a16="http://schemas.microsoft.com/office/drawing/2014/main" id="{FC2A31F6-D476-B597-B575-CECA01EC4AEC}"/>
              </a:ext>
            </a:extLst>
          </p:cNvPr>
          <p:cNvSpPr txBox="1"/>
          <p:nvPr/>
        </p:nvSpPr>
        <p:spPr>
          <a:xfrm rot="2820956">
            <a:off x="-229431" y="6127234"/>
            <a:ext cx="1454244" cy="369332"/>
          </a:xfrm>
          <a:prstGeom prst="rect">
            <a:avLst/>
          </a:prstGeom>
          <a:noFill/>
        </p:spPr>
        <p:txBody>
          <a:bodyPr wrap="none" rtlCol="0">
            <a:spAutoFit/>
          </a:bodyPr>
          <a:lstStyle/>
          <a:p>
            <a:r>
              <a:rPr lang="es-MX" dirty="0">
                <a:solidFill>
                  <a:srgbClr val="FF0000"/>
                </a:solidFill>
              </a:rPr>
              <a:t>___________</a:t>
            </a:r>
          </a:p>
        </p:txBody>
      </p:sp>
      <p:sp>
        <p:nvSpPr>
          <p:cNvPr id="9" name="CuadroTexto 8">
            <a:extLst>
              <a:ext uri="{FF2B5EF4-FFF2-40B4-BE49-F238E27FC236}">
                <a16:creationId xmlns:a16="http://schemas.microsoft.com/office/drawing/2014/main" id="{5CB408D6-DBCA-89BF-1744-CD261740CCEF}"/>
              </a:ext>
            </a:extLst>
          </p:cNvPr>
          <p:cNvSpPr txBox="1"/>
          <p:nvPr/>
        </p:nvSpPr>
        <p:spPr>
          <a:xfrm rot="2820956">
            <a:off x="-174343" y="6245594"/>
            <a:ext cx="1107996" cy="369332"/>
          </a:xfrm>
          <a:prstGeom prst="rect">
            <a:avLst/>
          </a:prstGeom>
          <a:noFill/>
        </p:spPr>
        <p:txBody>
          <a:bodyPr wrap="none" rtlCol="0">
            <a:spAutoFit/>
          </a:bodyPr>
          <a:lstStyle/>
          <a:p>
            <a:r>
              <a:rPr lang="es-MX" dirty="0">
                <a:solidFill>
                  <a:srgbClr val="FF0000"/>
                </a:solidFill>
              </a:rPr>
              <a:t>________</a:t>
            </a:r>
          </a:p>
        </p:txBody>
      </p:sp>
      <p:sp>
        <p:nvSpPr>
          <p:cNvPr id="10" name="CuadroTexto 9">
            <a:extLst>
              <a:ext uri="{FF2B5EF4-FFF2-40B4-BE49-F238E27FC236}">
                <a16:creationId xmlns:a16="http://schemas.microsoft.com/office/drawing/2014/main" id="{D50FBF81-D0E7-BD9E-686F-2541B9BF3359}"/>
              </a:ext>
            </a:extLst>
          </p:cNvPr>
          <p:cNvSpPr txBox="1"/>
          <p:nvPr/>
        </p:nvSpPr>
        <p:spPr>
          <a:xfrm rot="2820956">
            <a:off x="-61548" y="6396827"/>
            <a:ext cx="646331" cy="369332"/>
          </a:xfrm>
          <a:prstGeom prst="rect">
            <a:avLst/>
          </a:prstGeom>
          <a:noFill/>
        </p:spPr>
        <p:txBody>
          <a:bodyPr wrap="none" rtlCol="0">
            <a:spAutoFit/>
          </a:bodyPr>
          <a:lstStyle/>
          <a:p>
            <a:r>
              <a:rPr lang="es-MX" dirty="0">
                <a:solidFill>
                  <a:srgbClr val="FF0000"/>
                </a:solidFill>
              </a:rPr>
              <a:t>____</a:t>
            </a:r>
          </a:p>
        </p:txBody>
      </p:sp>
      <p:pic>
        <p:nvPicPr>
          <p:cNvPr id="7" name="Imagen 6">
            <a:extLst>
              <a:ext uri="{FF2B5EF4-FFF2-40B4-BE49-F238E27FC236}">
                <a16:creationId xmlns:a16="http://schemas.microsoft.com/office/drawing/2014/main" id="{F58C9908-1CFF-86B6-CA02-38B70C181649}"/>
              </a:ext>
            </a:extLst>
          </p:cNvPr>
          <p:cNvPicPr>
            <a:picLocks noChangeAspect="1"/>
          </p:cNvPicPr>
          <p:nvPr/>
        </p:nvPicPr>
        <p:blipFill>
          <a:blip r:embed="rId3"/>
          <a:stretch>
            <a:fillRect/>
          </a:stretch>
        </p:blipFill>
        <p:spPr>
          <a:xfrm>
            <a:off x="7321096" y="2451603"/>
            <a:ext cx="3654013" cy="1713996"/>
          </a:xfrm>
          <a:prstGeom prst="rect">
            <a:avLst/>
          </a:prstGeom>
        </p:spPr>
      </p:pic>
      <p:pic>
        <p:nvPicPr>
          <p:cNvPr id="12" name="Imagen 11">
            <a:extLst>
              <a:ext uri="{FF2B5EF4-FFF2-40B4-BE49-F238E27FC236}">
                <a16:creationId xmlns:a16="http://schemas.microsoft.com/office/drawing/2014/main" id="{3ADE6F0B-75FA-0B74-ED35-B694B597021B}"/>
              </a:ext>
            </a:extLst>
          </p:cNvPr>
          <p:cNvPicPr>
            <a:picLocks noChangeAspect="1"/>
          </p:cNvPicPr>
          <p:nvPr/>
        </p:nvPicPr>
        <p:blipFill>
          <a:blip r:embed="rId4"/>
          <a:stretch>
            <a:fillRect/>
          </a:stretch>
        </p:blipFill>
        <p:spPr>
          <a:xfrm>
            <a:off x="7274790" y="4513469"/>
            <a:ext cx="3819335" cy="1663494"/>
          </a:xfrm>
          <a:prstGeom prst="rect">
            <a:avLst/>
          </a:prstGeom>
        </p:spPr>
      </p:pic>
      <p:pic>
        <p:nvPicPr>
          <p:cNvPr id="14" name="Imagen 13">
            <a:extLst>
              <a:ext uri="{FF2B5EF4-FFF2-40B4-BE49-F238E27FC236}">
                <a16:creationId xmlns:a16="http://schemas.microsoft.com/office/drawing/2014/main" id="{7D4C611E-4846-5481-4775-0CA8FE6338DB}"/>
              </a:ext>
            </a:extLst>
          </p:cNvPr>
          <p:cNvPicPr>
            <a:picLocks noChangeAspect="1"/>
          </p:cNvPicPr>
          <p:nvPr/>
        </p:nvPicPr>
        <p:blipFill>
          <a:blip r:embed="rId5"/>
          <a:stretch>
            <a:fillRect/>
          </a:stretch>
        </p:blipFill>
        <p:spPr>
          <a:xfrm>
            <a:off x="3464116" y="4543163"/>
            <a:ext cx="3063114" cy="1866476"/>
          </a:xfrm>
          <a:prstGeom prst="rect">
            <a:avLst/>
          </a:prstGeom>
        </p:spPr>
      </p:pic>
    </p:spTree>
    <p:extLst>
      <p:ext uri="{BB962C8B-B14F-4D97-AF65-F5344CB8AC3E}">
        <p14:creationId xmlns:p14="http://schemas.microsoft.com/office/powerpoint/2010/main" val="3860476515"/>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B2EE284-838A-BD12-F922-AC86CB90A4A0}"/>
              </a:ext>
            </a:extLst>
          </p:cNvPr>
          <p:cNvSpPr>
            <a:spLocks noGrp="1"/>
          </p:cNvSpPr>
          <p:nvPr>
            <p:ph type="title"/>
          </p:nvPr>
        </p:nvSpPr>
        <p:spPr/>
        <p:txBody>
          <a:bodyPr>
            <a:normAutofit/>
          </a:bodyPr>
          <a:lstStyle/>
          <a:p>
            <a:r>
              <a:rPr lang="en-US" dirty="0">
                <a:solidFill>
                  <a:schemeClr val="bg1"/>
                </a:solidFill>
              </a:rPr>
              <a:t>Netflix and AWS</a:t>
            </a:r>
            <a:endParaRPr lang="es-MX" dirty="0">
              <a:solidFill>
                <a:schemeClr val="bg1"/>
              </a:solidFill>
            </a:endParaRPr>
          </a:p>
        </p:txBody>
      </p:sp>
      <p:sp>
        <p:nvSpPr>
          <p:cNvPr id="3" name="Marcador de contenido 2">
            <a:extLst>
              <a:ext uri="{FF2B5EF4-FFF2-40B4-BE49-F238E27FC236}">
                <a16:creationId xmlns:a16="http://schemas.microsoft.com/office/drawing/2014/main" id="{8D627CFC-7702-F095-7C96-40537EEF3701}"/>
              </a:ext>
            </a:extLst>
          </p:cNvPr>
          <p:cNvSpPr>
            <a:spLocks noGrp="1"/>
          </p:cNvSpPr>
          <p:nvPr>
            <p:ph idx="1"/>
          </p:nvPr>
        </p:nvSpPr>
        <p:spPr/>
        <p:txBody>
          <a:bodyPr/>
          <a:lstStyle/>
          <a:p>
            <a:pPr marL="0" indent="0">
              <a:buNone/>
            </a:pPr>
            <a:r>
              <a:rPr lang="en-US" sz="2400" dirty="0">
                <a:solidFill>
                  <a:schemeClr val="bg1"/>
                </a:solidFill>
              </a:rPr>
              <a:t>The advantage of having three regions is that any one region can fail, and the other regions will step in handle all the members in the failed region.</a:t>
            </a:r>
          </a:p>
          <a:p>
            <a:pPr marL="0" indent="0">
              <a:buNone/>
            </a:pPr>
            <a:r>
              <a:rPr lang="en-US" sz="2400" dirty="0">
                <a:solidFill>
                  <a:schemeClr val="bg1"/>
                </a:solidFill>
              </a:rPr>
              <a:t>If you are watching House of Cards in England. The chances are your Netflix device is connected to the Dublin region.</a:t>
            </a:r>
          </a:p>
          <a:p>
            <a:pPr marL="0" indent="0">
              <a:buNone/>
            </a:pPr>
            <a:r>
              <a:rPr lang="en-US" sz="2400" dirty="0">
                <a:solidFill>
                  <a:schemeClr val="bg1"/>
                </a:solidFill>
              </a:rPr>
              <a:t>What happens if the entire Dublin region fails? </a:t>
            </a:r>
          </a:p>
          <a:p>
            <a:pPr marL="0" indent="0">
              <a:buNone/>
            </a:pPr>
            <a:r>
              <a:rPr lang="en-US" sz="2400" b="0" i="0" dirty="0">
                <a:solidFill>
                  <a:schemeClr val="bg1"/>
                </a:solidFill>
                <a:effectLst/>
              </a:rPr>
              <a:t>Netflix, after detecting the failure, redirects you to Virginia. Your device would now talk to the Virginia region instead of Dublin. You might not even notice there was a failure. </a:t>
            </a:r>
          </a:p>
          <a:p>
            <a:pPr marL="0" indent="0">
              <a:buNone/>
            </a:pPr>
            <a:r>
              <a:rPr lang="en-US" sz="2400" dirty="0">
                <a:solidFill>
                  <a:schemeClr val="bg1"/>
                </a:solidFill>
              </a:rPr>
              <a:t>When a region fails, Netflix call this an evacuating region. Netflix runs monthly tests. Netflix causes a region fail on purpose to make sure its system can handle region level failures. A region can be evacuated in six minutes</a:t>
            </a:r>
          </a:p>
          <a:p>
            <a:pPr marL="0" indent="0">
              <a:buNone/>
            </a:pPr>
            <a:endParaRPr lang="en-US" sz="2400" dirty="0">
              <a:solidFill>
                <a:schemeClr val="bg1"/>
              </a:solidFill>
            </a:endParaRPr>
          </a:p>
        </p:txBody>
      </p:sp>
      <p:pic>
        <p:nvPicPr>
          <p:cNvPr id="2050" name="Picture 2" descr="Netflix presenta una nueva versión de su logo — Brandemia">
            <a:extLst>
              <a:ext uri="{FF2B5EF4-FFF2-40B4-BE49-F238E27FC236}">
                <a16:creationId xmlns:a16="http://schemas.microsoft.com/office/drawing/2014/main" id="{3F9DDFC9-7972-507E-B69E-754B2FB9A20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8628" r="25464"/>
          <a:stretch/>
        </p:blipFill>
        <p:spPr bwMode="auto">
          <a:xfrm>
            <a:off x="10975109" y="0"/>
            <a:ext cx="1062182" cy="1544399"/>
          </a:xfrm>
          <a:prstGeom prst="rect">
            <a:avLst/>
          </a:prstGeom>
          <a:noFill/>
          <a:extLst>
            <a:ext uri="{909E8E84-426E-40DD-AFC4-6F175D3DCCD1}">
              <a14:hiddenFill xmlns:a14="http://schemas.microsoft.com/office/drawing/2010/main">
                <a:solidFill>
                  <a:srgbClr val="FFFFFF"/>
                </a:solidFill>
              </a14:hiddenFill>
            </a:ext>
          </a:extLst>
        </p:spPr>
      </p:pic>
      <p:sp>
        <p:nvSpPr>
          <p:cNvPr id="4" name="CuadroTexto 3">
            <a:extLst>
              <a:ext uri="{FF2B5EF4-FFF2-40B4-BE49-F238E27FC236}">
                <a16:creationId xmlns:a16="http://schemas.microsoft.com/office/drawing/2014/main" id="{98287D34-10BC-1B04-C568-819E157C4D49}"/>
              </a:ext>
            </a:extLst>
          </p:cNvPr>
          <p:cNvSpPr txBox="1"/>
          <p:nvPr/>
        </p:nvSpPr>
        <p:spPr>
          <a:xfrm>
            <a:off x="838200" y="1027906"/>
            <a:ext cx="3993401" cy="369332"/>
          </a:xfrm>
          <a:prstGeom prst="rect">
            <a:avLst/>
          </a:prstGeom>
          <a:noFill/>
        </p:spPr>
        <p:txBody>
          <a:bodyPr wrap="none" rtlCol="0">
            <a:spAutoFit/>
          </a:bodyPr>
          <a:lstStyle/>
          <a:p>
            <a:r>
              <a:rPr lang="es-MX" dirty="0">
                <a:solidFill>
                  <a:srgbClr val="FF0000"/>
                </a:solidFill>
              </a:rPr>
              <a:t>________________________________</a:t>
            </a:r>
          </a:p>
        </p:txBody>
      </p:sp>
      <p:sp>
        <p:nvSpPr>
          <p:cNvPr id="5" name="CuadroTexto 4">
            <a:extLst>
              <a:ext uri="{FF2B5EF4-FFF2-40B4-BE49-F238E27FC236}">
                <a16:creationId xmlns:a16="http://schemas.microsoft.com/office/drawing/2014/main" id="{7E3BE624-0756-1F88-2FA3-555EE775B295}"/>
              </a:ext>
            </a:extLst>
          </p:cNvPr>
          <p:cNvSpPr txBox="1"/>
          <p:nvPr/>
        </p:nvSpPr>
        <p:spPr>
          <a:xfrm rot="2820956">
            <a:off x="-284520" y="5992298"/>
            <a:ext cx="1800493" cy="369332"/>
          </a:xfrm>
          <a:prstGeom prst="rect">
            <a:avLst/>
          </a:prstGeom>
          <a:noFill/>
        </p:spPr>
        <p:txBody>
          <a:bodyPr wrap="none" rtlCol="0">
            <a:spAutoFit/>
          </a:bodyPr>
          <a:lstStyle/>
          <a:p>
            <a:r>
              <a:rPr lang="es-MX" dirty="0">
                <a:solidFill>
                  <a:srgbClr val="FF0000"/>
                </a:solidFill>
              </a:rPr>
              <a:t>______________</a:t>
            </a:r>
          </a:p>
        </p:txBody>
      </p:sp>
      <p:sp>
        <p:nvSpPr>
          <p:cNvPr id="8" name="CuadroTexto 7">
            <a:extLst>
              <a:ext uri="{FF2B5EF4-FFF2-40B4-BE49-F238E27FC236}">
                <a16:creationId xmlns:a16="http://schemas.microsoft.com/office/drawing/2014/main" id="{FC2A31F6-D476-B597-B575-CECA01EC4AEC}"/>
              </a:ext>
            </a:extLst>
          </p:cNvPr>
          <p:cNvSpPr txBox="1"/>
          <p:nvPr/>
        </p:nvSpPr>
        <p:spPr>
          <a:xfrm rot="2820956">
            <a:off x="-229431" y="6127234"/>
            <a:ext cx="1454244" cy="369332"/>
          </a:xfrm>
          <a:prstGeom prst="rect">
            <a:avLst/>
          </a:prstGeom>
          <a:noFill/>
        </p:spPr>
        <p:txBody>
          <a:bodyPr wrap="none" rtlCol="0">
            <a:spAutoFit/>
          </a:bodyPr>
          <a:lstStyle/>
          <a:p>
            <a:r>
              <a:rPr lang="es-MX" dirty="0">
                <a:solidFill>
                  <a:srgbClr val="FF0000"/>
                </a:solidFill>
              </a:rPr>
              <a:t>___________</a:t>
            </a:r>
          </a:p>
        </p:txBody>
      </p:sp>
      <p:sp>
        <p:nvSpPr>
          <p:cNvPr id="9" name="CuadroTexto 8">
            <a:extLst>
              <a:ext uri="{FF2B5EF4-FFF2-40B4-BE49-F238E27FC236}">
                <a16:creationId xmlns:a16="http://schemas.microsoft.com/office/drawing/2014/main" id="{5CB408D6-DBCA-89BF-1744-CD261740CCEF}"/>
              </a:ext>
            </a:extLst>
          </p:cNvPr>
          <p:cNvSpPr txBox="1"/>
          <p:nvPr/>
        </p:nvSpPr>
        <p:spPr>
          <a:xfrm rot="2820956">
            <a:off x="-174343" y="6245594"/>
            <a:ext cx="1107996" cy="369332"/>
          </a:xfrm>
          <a:prstGeom prst="rect">
            <a:avLst/>
          </a:prstGeom>
          <a:noFill/>
        </p:spPr>
        <p:txBody>
          <a:bodyPr wrap="none" rtlCol="0">
            <a:spAutoFit/>
          </a:bodyPr>
          <a:lstStyle/>
          <a:p>
            <a:r>
              <a:rPr lang="es-MX" dirty="0">
                <a:solidFill>
                  <a:srgbClr val="FF0000"/>
                </a:solidFill>
              </a:rPr>
              <a:t>________</a:t>
            </a:r>
          </a:p>
        </p:txBody>
      </p:sp>
      <p:sp>
        <p:nvSpPr>
          <p:cNvPr id="10" name="CuadroTexto 9">
            <a:extLst>
              <a:ext uri="{FF2B5EF4-FFF2-40B4-BE49-F238E27FC236}">
                <a16:creationId xmlns:a16="http://schemas.microsoft.com/office/drawing/2014/main" id="{D50FBF81-D0E7-BD9E-686F-2541B9BF3359}"/>
              </a:ext>
            </a:extLst>
          </p:cNvPr>
          <p:cNvSpPr txBox="1"/>
          <p:nvPr/>
        </p:nvSpPr>
        <p:spPr>
          <a:xfrm rot="2820956">
            <a:off x="-61548" y="6396827"/>
            <a:ext cx="646331" cy="369332"/>
          </a:xfrm>
          <a:prstGeom prst="rect">
            <a:avLst/>
          </a:prstGeom>
          <a:noFill/>
        </p:spPr>
        <p:txBody>
          <a:bodyPr wrap="none" rtlCol="0">
            <a:spAutoFit/>
          </a:bodyPr>
          <a:lstStyle/>
          <a:p>
            <a:r>
              <a:rPr lang="es-MX" dirty="0">
                <a:solidFill>
                  <a:srgbClr val="FF0000"/>
                </a:solidFill>
              </a:rPr>
              <a:t>____</a:t>
            </a:r>
          </a:p>
        </p:txBody>
      </p:sp>
    </p:spTree>
    <p:extLst>
      <p:ext uri="{BB962C8B-B14F-4D97-AF65-F5344CB8AC3E}">
        <p14:creationId xmlns:p14="http://schemas.microsoft.com/office/powerpoint/2010/main" val="1745633736"/>
      </p:ext>
    </p:extLst>
  </p:cSld>
  <p:clrMapOvr>
    <a:masterClrMapping/>
  </p:clrMapOvr>
  <p:transition spd="slow">
    <p:push dir="u"/>
  </p:transition>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291</TotalTime>
  <Words>977</Words>
  <Application>Microsoft Office PowerPoint</Application>
  <PresentationFormat>Panorámica</PresentationFormat>
  <Paragraphs>145</Paragraphs>
  <Slides>15</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15</vt:i4>
      </vt:variant>
    </vt:vector>
  </HeadingPairs>
  <TitlesOfParts>
    <vt:vector size="19" baseType="lpstr">
      <vt:lpstr>Arial</vt:lpstr>
      <vt:lpstr>Calibri</vt:lpstr>
      <vt:lpstr>Calibri Light</vt:lpstr>
      <vt:lpstr>Tema de Office</vt:lpstr>
      <vt:lpstr>Presentación de PowerPoint</vt:lpstr>
      <vt:lpstr>Distributed system</vt:lpstr>
      <vt:lpstr>Background </vt:lpstr>
      <vt:lpstr>History </vt:lpstr>
      <vt:lpstr>Netflix and the cloud</vt:lpstr>
      <vt:lpstr>Netflix and the cloud</vt:lpstr>
      <vt:lpstr>Netflix and the cloud</vt:lpstr>
      <vt:lpstr>Netflix and AWS</vt:lpstr>
      <vt:lpstr>Netflix and AWS</vt:lpstr>
      <vt:lpstr>Netflix and Open Connect</vt:lpstr>
      <vt:lpstr>Netflix and Open Connect</vt:lpstr>
      <vt:lpstr>Open Connect Appliances (OCAs)</vt:lpstr>
      <vt:lpstr>Open Connect Appliances (OCAs)</vt:lpstr>
      <vt:lpstr>Open Connect Appliances (OCAs)</vt:lpstr>
      <vt:lpstr>Fun fact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LENOVO</dc:creator>
  <cp:lastModifiedBy>LENOVO</cp:lastModifiedBy>
  <cp:revision>5</cp:revision>
  <dcterms:created xsi:type="dcterms:W3CDTF">2022-09-29T07:24:10Z</dcterms:created>
  <dcterms:modified xsi:type="dcterms:W3CDTF">2022-09-30T01:26:47Z</dcterms:modified>
</cp:coreProperties>
</file>