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5" r:id="rId3"/>
    <p:sldId id="262" r:id="rId4"/>
    <p:sldId id="260" r:id="rId5"/>
    <p:sldId id="261" r:id="rId6"/>
    <p:sldId id="264" r:id="rId7"/>
    <p:sldId id="263"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9/9/2020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Network Security</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8799-BD2C-43EC-B33B-49E52AF6DDAE}"/>
              </a:ext>
            </a:extLst>
          </p:cNvPr>
          <p:cNvSpPr>
            <a:spLocks noGrp="1"/>
          </p:cNvSpPr>
          <p:nvPr>
            <p:ph type="title"/>
          </p:nvPr>
        </p:nvSpPr>
        <p:spPr/>
        <p:txBody>
          <a:bodyPr>
            <a:normAutofit/>
          </a:bodyPr>
          <a:lstStyle/>
          <a:p>
            <a:r>
              <a:rPr lang="en-US" b="0" dirty="0">
                <a:effectLst/>
                <a:latin typeface="museo-slab"/>
              </a:rPr>
              <a:t>What is Distributed Firewall?</a:t>
            </a:r>
            <a:endParaRPr lang="en-US" dirty="0"/>
          </a:p>
        </p:txBody>
      </p:sp>
      <p:sp>
        <p:nvSpPr>
          <p:cNvPr id="3" name="Content Placeholder 2">
            <a:extLst>
              <a:ext uri="{FF2B5EF4-FFF2-40B4-BE49-F238E27FC236}">
                <a16:creationId xmlns:a16="http://schemas.microsoft.com/office/drawing/2014/main" id="{8BFDB37F-1353-49E1-86DF-88543B4537DD}"/>
              </a:ext>
            </a:extLst>
          </p:cNvPr>
          <p:cNvSpPr>
            <a:spLocks noGrp="1"/>
          </p:cNvSpPr>
          <p:nvPr>
            <p:ph idx="1"/>
          </p:nvPr>
        </p:nvSpPr>
        <p:spPr>
          <a:xfrm>
            <a:off x="913795" y="2076450"/>
            <a:ext cx="6053062" cy="4385310"/>
          </a:xfrm>
        </p:spPr>
        <p:txBody>
          <a:bodyPr>
            <a:normAutofit fontScale="62500" lnSpcReduction="20000"/>
          </a:bodyPr>
          <a:lstStyle/>
          <a:p>
            <a:pPr algn="l"/>
            <a:r>
              <a:rPr lang="en-US" b="0" i="0" dirty="0">
                <a:solidFill>
                  <a:schemeClr val="tx1"/>
                </a:solidFill>
                <a:effectLst/>
                <a:latin typeface="proxima-nova"/>
              </a:rPr>
              <a:t>Distributed firewalls help solve this problem by using processing power across the network, not just on a single cluster or machine where a firewall is installed.</a:t>
            </a:r>
          </a:p>
          <a:p>
            <a:pPr algn="l"/>
            <a:r>
              <a:rPr lang="en-US" b="0" i="0" dirty="0">
                <a:solidFill>
                  <a:schemeClr val="tx1"/>
                </a:solidFill>
                <a:effectLst/>
                <a:latin typeface="proxima-nova"/>
              </a:rPr>
              <a:t>A distributed firewall is a host-resident security software application, which protects the network as a whole against unwanted intrusion. Deployed alongside more traditional firewalls, distributed firewalls can add another layer of protection to a network while still maintaining high throughput for legitimate network traffic.</a:t>
            </a:r>
          </a:p>
          <a:p>
            <a:pPr algn="l"/>
            <a:r>
              <a:rPr lang="en-US" b="0" i="0" dirty="0">
                <a:solidFill>
                  <a:schemeClr val="tx1"/>
                </a:solidFill>
                <a:effectLst/>
                <a:latin typeface="proxima-nova"/>
              </a:rPr>
              <a:t>In addition, centralized firewalls are based on a model that assumes attacks are coming from outside a network. They apply a “perimeter defense” model where a firewall guards only against malicious traffic coming from outside the network.</a:t>
            </a:r>
          </a:p>
          <a:p>
            <a:pPr algn="l"/>
            <a:r>
              <a:rPr lang="en-US" b="0" i="0" dirty="0">
                <a:solidFill>
                  <a:schemeClr val="tx1"/>
                </a:solidFill>
                <a:effectLst/>
                <a:latin typeface="proxima-nova"/>
              </a:rPr>
              <a:t>This model fails, however, if an attack comes from inside the network – an all-too-common occurrence given the huge variety of ways that users can connect to an internal network, including wireless access and VPN tunnels. Traditional firewalls typically can’t effectively guard against attacks coming from sources like these, but a distributed firewall can add another layer of defense against this type of attack.</a:t>
            </a:r>
          </a:p>
          <a:p>
            <a:endParaRPr lang="en-US" dirty="0"/>
          </a:p>
        </p:txBody>
      </p:sp>
      <p:pic>
        <p:nvPicPr>
          <p:cNvPr id="3074" name="Picture 2" descr="Distributed Web Firewall systems | Download Scientific Diagram">
            <a:extLst>
              <a:ext uri="{FF2B5EF4-FFF2-40B4-BE49-F238E27FC236}">
                <a16:creationId xmlns:a16="http://schemas.microsoft.com/office/drawing/2014/main" id="{E8A99130-4DC1-4310-B207-FD7E502E5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711" y="1576796"/>
            <a:ext cx="40386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10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55D4E-8B88-4970-85E3-625B6F6A1A3C}"/>
              </a:ext>
            </a:extLst>
          </p:cNvPr>
          <p:cNvSpPr>
            <a:spLocks noGrp="1"/>
          </p:cNvSpPr>
          <p:nvPr>
            <p:ph idx="1"/>
          </p:nvPr>
        </p:nvSpPr>
        <p:spPr/>
        <p:txBody>
          <a:bodyPr/>
          <a:lstStyle/>
          <a:p>
            <a:r>
              <a:rPr lang="en-US" b="0" i="0" dirty="0">
                <a:solidFill>
                  <a:schemeClr val="tx1"/>
                </a:solidFill>
                <a:effectLst/>
                <a:latin typeface="Source Sans Pro" panose="020B0503030403020204" pitchFamily="34" charset="0"/>
              </a:rPr>
              <a:t>“Each port and underlying service has its risks. The risk comes from the version of the service, whether someone has configured it correctly, and, if there are passwords for the service, whether these are strong? There are many more factors that determine whether a port or service is safe,” </a:t>
            </a:r>
            <a:endParaRPr lang="en-US" dirty="0">
              <a:solidFill>
                <a:schemeClr val="tx1"/>
              </a:solidFill>
            </a:endParaRPr>
          </a:p>
        </p:txBody>
      </p:sp>
    </p:spTree>
    <p:extLst>
      <p:ext uri="{BB962C8B-B14F-4D97-AF65-F5344CB8AC3E}">
        <p14:creationId xmlns:p14="http://schemas.microsoft.com/office/powerpoint/2010/main" val="167181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F61-D153-4C0A-87B1-B512E9A6A3E5}"/>
              </a:ext>
            </a:extLst>
          </p:cNvPr>
          <p:cNvSpPr>
            <a:spLocks noGrp="1"/>
          </p:cNvSpPr>
          <p:nvPr>
            <p:ph type="title"/>
          </p:nvPr>
        </p:nvSpPr>
        <p:spPr/>
        <p:txBody>
          <a:bodyPr/>
          <a:lstStyle/>
          <a:p>
            <a:r>
              <a:rPr lang="es-MX" dirty="0" err="1"/>
              <a:t>Protocols</a:t>
            </a:r>
            <a:r>
              <a:rPr lang="es-MX" dirty="0"/>
              <a:t>: </a:t>
            </a:r>
            <a:r>
              <a:rPr lang="en-US" b="0" i="1" dirty="0">
                <a:solidFill>
                  <a:srgbClr val="808080"/>
                </a:solidFill>
                <a:effectLst/>
                <a:latin typeface="Georgia" panose="02040502050405020303" pitchFamily="18" charset="0"/>
              </a:rPr>
              <a:t>TCP and UDP</a:t>
            </a:r>
            <a:endParaRPr lang="en-US" dirty="0"/>
          </a:p>
        </p:txBody>
      </p:sp>
      <p:pic>
        <p:nvPicPr>
          <p:cNvPr id="5" name="Picture 4">
            <a:extLst>
              <a:ext uri="{FF2B5EF4-FFF2-40B4-BE49-F238E27FC236}">
                <a16:creationId xmlns:a16="http://schemas.microsoft.com/office/drawing/2014/main" id="{C3CB46D5-DEA8-466E-B5E2-8EC23E7361DF}"/>
              </a:ext>
            </a:extLst>
          </p:cNvPr>
          <p:cNvPicPr>
            <a:picLocks noChangeAspect="1"/>
          </p:cNvPicPr>
          <p:nvPr/>
        </p:nvPicPr>
        <p:blipFill>
          <a:blip r:embed="rId2"/>
          <a:stretch>
            <a:fillRect/>
          </a:stretch>
        </p:blipFill>
        <p:spPr>
          <a:xfrm>
            <a:off x="2316479" y="2076450"/>
            <a:ext cx="7726799" cy="4548575"/>
          </a:xfrm>
          <a:prstGeom prst="rect">
            <a:avLst/>
          </a:prstGeom>
        </p:spPr>
      </p:pic>
    </p:spTree>
    <p:extLst>
      <p:ext uri="{BB962C8B-B14F-4D97-AF65-F5344CB8AC3E}">
        <p14:creationId xmlns:p14="http://schemas.microsoft.com/office/powerpoint/2010/main" val="150315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80E0-3ED5-4FD2-84F1-DE35FE99505E}"/>
              </a:ext>
            </a:extLst>
          </p:cNvPr>
          <p:cNvSpPr>
            <a:spLocks noGrp="1"/>
          </p:cNvSpPr>
          <p:nvPr>
            <p:ph type="title"/>
          </p:nvPr>
        </p:nvSpPr>
        <p:spPr/>
        <p:txBody>
          <a:bodyPr>
            <a:normAutofit/>
          </a:bodyPr>
          <a:lstStyle/>
          <a:p>
            <a:pPr algn="l" fontAlgn="base"/>
            <a:r>
              <a:rPr lang="es-MX" dirty="0" err="1"/>
              <a:t>Protocols</a:t>
            </a:r>
            <a:r>
              <a:rPr lang="es-MX" dirty="0"/>
              <a:t>: </a:t>
            </a:r>
            <a:r>
              <a:rPr lang="en-US" b="0" i="1" dirty="0">
                <a:solidFill>
                  <a:srgbClr val="808080"/>
                </a:solidFill>
                <a:effectLst/>
                <a:latin typeface="Georgia" panose="02040502050405020303" pitchFamily="18" charset="0"/>
              </a:rPr>
              <a:t>TCP and UDP</a:t>
            </a:r>
            <a:endParaRPr lang="en-US" dirty="0"/>
          </a:p>
        </p:txBody>
      </p:sp>
      <p:sp>
        <p:nvSpPr>
          <p:cNvPr id="3" name="Content Placeholder 2">
            <a:extLst>
              <a:ext uri="{FF2B5EF4-FFF2-40B4-BE49-F238E27FC236}">
                <a16:creationId xmlns:a16="http://schemas.microsoft.com/office/drawing/2014/main" id="{B49E059E-9845-45F9-A994-5C314463856C}"/>
              </a:ext>
            </a:extLst>
          </p:cNvPr>
          <p:cNvSpPr>
            <a:spLocks noGrp="1"/>
          </p:cNvSpPr>
          <p:nvPr>
            <p:ph idx="1"/>
          </p:nvPr>
        </p:nvSpPr>
        <p:spPr/>
        <p:txBody>
          <a:bodyPr>
            <a:normAutofit fontScale="92500" lnSpcReduction="20000"/>
          </a:bodyPr>
          <a:lstStyle/>
          <a:p>
            <a:pPr algn="l" fontAlgn="base"/>
            <a:r>
              <a:rPr lang="en-US" b="0" i="0" dirty="0">
                <a:solidFill>
                  <a:schemeClr val="tx1"/>
                </a:solidFill>
                <a:effectLst/>
                <a:latin typeface="Droid Sans"/>
              </a:rPr>
              <a:t>Each of these logical ports are technically identified as either a Transmission Control Protocol (TCP) port or a User Datagram Protocol (UDP) port depending on which transport protocol they use. </a:t>
            </a:r>
          </a:p>
          <a:p>
            <a:pPr algn="l" fontAlgn="base"/>
            <a:r>
              <a:rPr lang="en-US" b="0" i="0" dirty="0">
                <a:solidFill>
                  <a:schemeClr val="tx1"/>
                </a:solidFill>
                <a:effectLst/>
                <a:latin typeface="Droid Sans"/>
              </a:rPr>
              <a:t>If the protocol requires the benefits of TCP such as guaranteed delivery, it will use the TCP port. For example, web traffic using Hypertext Transfer Protocol (HTTP) uses TCP because web pages will not display properly if some of the packets aren’t received. TCP tracks all the packets and if one is lost, it sends a request to have it resent. This takes a little longer but provides the assurance that all packets are received.</a:t>
            </a:r>
          </a:p>
          <a:p>
            <a:pPr algn="l" fontAlgn="base"/>
            <a:r>
              <a:rPr lang="en-US" b="0" i="0" dirty="0">
                <a:solidFill>
                  <a:schemeClr val="tx1"/>
                </a:solidFill>
                <a:effectLst/>
                <a:latin typeface="Droid Sans"/>
              </a:rPr>
              <a:t>Some protocols use only the UDP port. For example, Trivial File Transport Protocol (TFTP) uses UDP port 69 but not TCP port 69.</a:t>
            </a:r>
          </a:p>
          <a:p>
            <a:endParaRPr lang="en-US" dirty="0"/>
          </a:p>
        </p:txBody>
      </p:sp>
    </p:spTree>
    <p:extLst>
      <p:ext uri="{BB962C8B-B14F-4D97-AF65-F5344CB8AC3E}">
        <p14:creationId xmlns:p14="http://schemas.microsoft.com/office/powerpoint/2010/main" val="319226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0D49-4BD8-4E63-A196-1D6F31A0A7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54E5D6-EE0A-4163-9094-74BBAD8EE58B}"/>
              </a:ext>
            </a:extLst>
          </p:cNvPr>
          <p:cNvSpPr>
            <a:spLocks noGrp="1"/>
          </p:cNvSpPr>
          <p:nvPr>
            <p:ph idx="1"/>
          </p:nvPr>
        </p:nvSpPr>
        <p:spPr/>
        <p:txBody>
          <a:bodyPr>
            <a:normAutofit fontScale="77500" lnSpcReduction="20000"/>
          </a:bodyPr>
          <a:lstStyle/>
          <a:p>
            <a:pPr algn="l" fontAlgn="base"/>
            <a:r>
              <a:rPr lang="en-US" b="0" i="0" dirty="0">
                <a:solidFill>
                  <a:schemeClr val="tx1"/>
                </a:solidFill>
                <a:effectLst/>
                <a:latin typeface="Droid Sans"/>
              </a:rPr>
              <a:t>Other protocols will use both TCP and UDP, depending on the purpose. For example, Domain Name System (DNS) will normally use UDP port 53 when responding to typical name resolution requests from clients. However, when one DNS server is transferring data to another DNS server, it will typically use TCP port 53.</a:t>
            </a:r>
          </a:p>
          <a:p>
            <a:pPr algn="l" fontAlgn="base"/>
            <a:r>
              <a:rPr lang="en-US" b="0" i="0" dirty="0">
                <a:solidFill>
                  <a:schemeClr val="tx1"/>
                </a:solidFill>
                <a:effectLst/>
                <a:latin typeface="Droid Sans"/>
              </a:rPr>
              <a:t>The tables on this page specify whether a protocol uses TCP, UDP, or both. If you want to know specifically which transport protocol is used for other protocols, check out Wikipedia’s </a:t>
            </a:r>
            <a:r>
              <a:rPr lang="en-US" b="0" i="0" u="none" strike="noStrike" dirty="0">
                <a:solidFill>
                  <a:schemeClr val="tx1"/>
                </a:solidFill>
                <a:effectLst/>
                <a:latin typeface="Droid Sans"/>
              </a:rPr>
              <a:t>list of TCP and UDP port numbers</a:t>
            </a:r>
            <a:r>
              <a:rPr lang="en-US" b="0" i="0" dirty="0">
                <a:solidFill>
                  <a:schemeClr val="tx1"/>
                </a:solidFill>
                <a:effectLst/>
                <a:latin typeface="Droid Sans"/>
              </a:rPr>
              <a:t>.</a:t>
            </a:r>
          </a:p>
          <a:p>
            <a:pPr algn="l" fontAlgn="base"/>
            <a:r>
              <a:rPr lang="en-US" b="0" i="0" dirty="0">
                <a:solidFill>
                  <a:schemeClr val="tx1"/>
                </a:solidFill>
                <a:effectLst/>
                <a:latin typeface="Droid Sans"/>
              </a:rPr>
              <a:t>Interestingly, Internet Assigned Numbers Authority (IANA) previously identified which transport protocol was used for each port in their </a:t>
            </a:r>
            <a:r>
              <a:rPr lang="en-US" b="0" i="0" u="none" strike="noStrike" dirty="0">
                <a:solidFill>
                  <a:schemeClr val="tx1"/>
                </a:solidFill>
                <a:effectLst/>
                <a:latin typeface="Droid Sans"/>
              </a:rPr>
              <a:t>Service Name and Transport Protocol Port Number Registry </a:t>
            </a:r>
            <a:r>
              <a:rPr lang="en-US" b="0" i="0" dirty="0">
                <a:solidFill>
                  <a:schemeClr val="tx1"/>
                </a:solidFill>
                <a:effectLst/>
                <a:latin typeface="Droid Sans"/>
              </a:rPr>
              <a:t>. However, they seem to have defaulted to just listing both TCP and UDP for each port. For example, Telnet (defined in </a:t>
            </a:r>
            <a:r>
              <a:rPr lang="en-US" b="0" i="0" u="none" strike="noStrike" dirty="0">
                <a:solidFill>
                  <a:schemeClr val="tx1"/>
                </a:solidFill>
                <a:effectLst/>
                <a:latin typeface="Droid Sans"/>
              </a:rPr>
              <a:t>RFC 854</a:t>
            </a:r>
            <a:r>
              <a:rPr lang="en-US" b="0" i="0" dirty="0">
                <a:solidFill>
                  <a:schemeClr val="tx1"/>
                </a:solidFill>
                <a:effectLst/>
                <a:latin typeface="Droid Sans"/>
              </a:rPr>
              <a:t>) only uses TCP port 23, not UDP. However, IANAs port number registry lists both TCP and UDP for Telnet.</a:t>
            </a:r>
          </a:p>
          <a:p>
            <a:endParaRPr lang="en-US" dirty="0"/>
          </a:p>
        </p:txBody>
      </p:sp>
    </p:spTree>
    <p:extLst>
      <p:ext uri="{BB962C8B-B14F-4D97-AF65-F5344CB8AC3E}">
        <p14:creationId xmlns:p14="http://schemas.microsoft.com/office/powerpoint/2010/main" val="171181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1FBD-CEE7-48A4-BB52-B8AACCCD63F6}"/>
              </a:ext>
            </a:extLst>
          </p:cNvPr>
          <p:cNvSpPr>
            <a:spLocks noGrp="1"/>
          </p:cNvSpPr>
          <p:nvPr>
            <p:ph type="title"/>
          </p:nvPr>
        </p:nvSpPr>
        <p:spPr/>
        <p:txBody>
          <a:bodyPr/>
          <a:lstStyle/>
          <a:p>
            <a:r>
              <a:rPr lang="es-MX" dirty="0" err="1"/>
              <a:t>Ports</a:t>
            </a:r>
            <a:endParaRPr lang="en-US" dirty="0"/>
          </a:p>
        </p:txBody>
      </p:sp>
      <p:sp>
        <p:nvSpPr>
          <p:cNvPr id="3" name="Content Placeholder 2">
            <a:extLst>
              <a:ext uri="{FF2B5EF4-FFF2-40B4-BE49-F238E27FC236}">
                <a16:creationId xmlns:a16="http://schemas.microsoft.com/office/drawing/2014/main" id="{EE767478-ED6B-46C1-8B87-7FF3829F725A}"/>
              </a:ext>
            </a:extLst>
          </p:cNvPr>
          <p:cNvSpPr>
            <a:spLocks noGrp="1"/>
          </p:cNvSpPr>
          <p:nvPr>
            <p:ph idx="1"/>
          </p:nvPr>
        </p:nvSpPr>
        <p:spPr/>
        <p:txBody>
          <a:bodyPr>
            <a:normAutofit fontScale="85000" lnSpcReduction="20000"/>
          </a:bodyPr>
          <a:lstStyle/>
          <a:p>
            <a:pPr algn="l"/>
            <a:r>
              <a:rPr lang="en-US" b="0" i="0" dirty="0">
                <a:solidFill>
                  <a:schemeClr val="tx1"/>
                </a:solidFill>
                <a:effectLst/>
                <a:latin typeface="Open Sans"/>
              </a:rPr>
              <a:t>Network ports are provided by the TCP or UDP protocols at the Transport layer. They are used by protocols in the upper layers of the OSI model. </a:t>
            </a:r>
          </a:p>
          <a:p>
            <a:pPr algn="l"/>
            <a:r>
              <a:rPr lang="en-US" b="0" i="0" dirty="0">
                <a:solidFill>
                  <a:schemeClr val="tx1"/>
                </a:solidFill>
                <a:effectLst/>
                <a:latin typeface="Open Sans"/>
              </a:rPr>
              <a:t>Port numbers are used to determine what protocol incoming traffic should be directed to. Ports allow a single host with a single IP address to run network services. Each port number identifies a distinct service, and each host can have 65535 ports per IP address. Port use is regulated by the Internet Corporation for Assigning Names and Numbers (ICANN). By ICANN there are three categories for ports:</a:t>
            </a:r>
          </a:p>
          <a:p>
            <a:pPr lvl="1">
              <a:buFont typeface="Arial" panose="020B0604020202020204" pitchFamily="34" charset="0"/>
              <a:buChar char="•"/>
            </a:pPr>
            <a:r>
              <a:rPr lang="en-US" b="0" i="0" dirty="0">
                <a:solidFill>
                  <a:schemeClr val="tx1"/>
                </a:solidFill>
                <a:effectLst/>
                <a:latin typeface="Open Sans"/>
              </a:rPr>
              <a:t>From 0 to 1023 – well known ports assigned to common protocols and services</a:t>
            </a:r>
          </a:p>
          <a:p>
            <a:pPr lvl="1">
              <a:buFont typeface="Arial" panose="020B0604020202020204" pitchFamily="34" charset="0"/>
              <a:buChar char="•"/>
            </a:pPr>
            <a:r>
              <a:rPr lang="en-US" b="0" i="0" dirty="0">
                <a:solidFill>
                  <a:schemeClr val="tx1"/>
                </a:solidFill>
                <a:effectLst/>
                <a:latin typeface="Open Sans"/>
              </a:rPr>
              <a:t>From 1024 to 49151 – registered ports assigned by ICANN to a specific service</a:t>
            </a:r>
          </a:p>
          <a:p>
            <a:pPr lvl="1">
              <a:buFont typeface="Arial" panose="020B0604020202020204" pitchFamily="34" charset="0"/>
              <a:buChar char="•"/>
            </a:pPr>
            <a:r>
              <a:rPr lang="en-US" b="0" i="0" dirty="0">
                <a:solidFill>
                  <a:schemeClr val="tx1"/>
                </a:solidFill>
                <a:effectLst/>
                <a:latin typeface="Open Sans"/>
              </a:rPr>
              <a:t>From 49152 to 65 535 – dynamic (private, high) ports range from 49,152 to 65,535. Can be used by any service on an ad hoc basis. Ports are assigned when a session is established, and released when the session ends.</a:t>
            </a:r>
          </a:p>
        </p:txBody>
      </p:sp>
    </p:spTree>
    <p:extLst>
      <p:ext uri="{BB962C8B-B14F-4D97-AF65-F5344CB8AC3E}">
        <p14:creationId xmlns:p14="http://schemas.microsoft.com/office/powerpoint/2010/main" val="62370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F52D-3899-4DFE-93F8-E93F8A6835DB}"/>
              </a:ext>
            </a:extLst>
          </p:cNvPr>
          <p:cNvSpPr>
            <a:spLocks noGrp="1"/>
          </p:cNvSpPr>
          <p:nvPr>
            <p:ph type="title"/>
          </p:nvPr>
        </p:nvSpPr>
        <p:spPr/>
        <p:txBody>
          <a:bodyPr/>
          <a:lstStyle/>
          <a:p>
            <a:r>
              <a:rPr lang="es-MX" dirty="0" err="1"/>
              <a:t>Common</a:t>
            </a:r>
            <a:r>
              <a:rPr lang="es-MX" dirty="0"/>
              <a:t> </a:t>
            </a:r>
            <a:r>
              <a:rPr lang="es-MX" dirty="0" err="1"/>
              <a:t>ports</a:t>
            </a:r>
            <a:endParaRPr lang="en-US" dirty="0"/>
          </a:p>
        </p:txBody>
      </p:sp>
      <p:graphicFrame>
        <p:nvGraphicFramePr>
          <p:cNvPr id="5" name="Content Placeholder 4">
            <a:extLst>
              <a:ext uri="{FF2B5EF4-FFF2-40B4-BE49-F238E27FC236}">
                <a16:creationId xmlns:a16="http://schemas.microsoft.com/office/drawing/2014/main" id="{F1CA6FE5-DF35-4AFF-99BE-AD3B46497EC9}"/>
              </a:ext>
            </a:extLst>
          </p:cNvPr>
          <p:cNvGraphicFramePr>
            <a:graphicFrameLocks noGrp="1"/>
          </p:cNvGraphicFramePr>
          <p:nvPr>
            <p:ph idx="1"/>
          </p:nvPr>
        </p:nvGraphicFramePr>
        <p:xfrm>
          <a:off x="914400" y="2076450"/>
          <a:ext cx="10353674" cy="3657600"/>
        </p:xfrm>
        <a:graphic>
          <a:graphicData uri="http://schemas.openxmlformats.org/drawingml/2006/table">
            <a:tbl>
              <a:tblPr>
                <a:tableStyleId>{5C22544A-7EE6-4342-B048-85BDC9FD1C3A}</a:tableStyleId>
              </a:tblPr>
              <a:tblGrid>
                <a:gridCol w="1359281">
                  <a:extLst>
                    <a:ext uri="{9D8B030D-6E8A-4147-A177-3AD203B41FA5}">
                      <a16:colId xmlns:a16="http://schemas.microsoft.com/office/drawing/2014/main" val="4057108152"/>
                    </a:ext>
                  </a:extLst>
                </a:gridCol>
                <a:gridCol w="6217989">
                  <a:extLst>
                    <a:ext uri="{9D8B030D-6E8A-4147-A177-3AD203B41FA5}">
                      <a16:colId xmlns:a16="http://schemas.microsoft.com/office/drawing/2014/main" val="3324557772"/>
                    </a:ext>
                  </a:extLst>
                </a:gridCol>
                <a:gridCol w="2776404">
                  <a:extLst>
                    <a:ext uri="{9D8B030D-6E8A-4147-A177-3AD203B41FA5}">
                      <a16:colId xmlns:a16="http://schemas.microsoft.com/office/drawing/2014/main" val="2146467764"/>
                    </a:ext>
                  </a:extLst>
                </a:gridCol>
              </a:tblGrid>
              <a:tr h="182880">
                <a:tc>
                  <a:txBody>
                    <a:bodyPr/>
                    <a:lstStyle/>
                    <a:p>
                      <a:pPr algn="l" fontAlgn="ctr">
                        <a:spcBef>
                          <a:spcPts val="0"/>
                        </a:spcBef>
                        <a:spcAft>
                          <a:spcPts val="0"/>
                        </a:spcAft>
                      </a:pPr>
                      <a:r>
                        <a:rPr lang="en-US" sz="1000" u="none" strike="noStrike">
                          <a:effectLst/>
                        </a:rPr>
                        <a:t>Port</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Service name</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Transport protocol</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473945196"/>
                  </a:ext>
                </a:extLst>
              </a:tr>
              <a:tr h="182880">
                <a:tc>
                  <a:txBody>
                    <a:bodyPr/>
                    <a:lstStyle/>
                    <a:p>
                      <a:pPr algn="l" fontAlgn="ctr">
                        <a:spcBef>
                          <a:spcPts val="0"/>
                        </a:spcBef>
                        <a:spcAft>
                          <a:spcPts val="0"/>
                        </a:spcAft>
                      </a:pPr>
                      <a:r>
                        <a:rPr lang="en-US" sz="1000" u="none" strike="noStrike">
                          <a:effectLst/>
                        </a:rPr>
                        <a:t> 20, 21</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File Transfer Protocol (FTP)</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833269294"/>
                  </a:ext>
                </a:extLst>
              </a:tr>
              <a:tr h="182880">
                <a:tc>
                  <a:txBody>
                    <a:bodyPr/>
                    <a:lstStyle/>
                    <a:p>
                      <a:pPr algn="l" fontAlgn="ctr">
                        <a:spcBef>
                          <a:spcPts val="0"/>
                        </a:spcBef>
                        <a:spcAft>
                          <a:spcPts val="0"/>
                        </a:spcAft>
                      </a:pPr>
                      <a:r>
                        <a:rPr lang="en-US" sz="1000" u="none" strike="noStrike">
                          <a:effectLst/>
                        </a:rPr>
                        <a:t> 22</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Secure Shell (SSH)</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 and UDP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336467183"/>
                  </a:ext>
                </a:extLst>
              </a:tr>
              <a:tr h="182880">
                <a:tc>
                  <a:txBody>
                    <a:bodyPr/>
                    <a:lstStyle/>
                    <a:p>
                      <a:pPr algn="l" fontAlgn="ctr">
                        <a:spcBef>
                          <a:spcPts val="0"/>
                        </a:spcBef>
                        <a:spcAft>
                          <a:spcPts val="0"/>
                        </a:spcAft>
                      </a:pPr>
                      <a:r>
                        <a:rPr lang="en-US" sz="1000" u="none" strike="noStrike">
                          <a:effectLst/>
                        </a:rPr>
                        <a:t> 23</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Telnet</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2547357780"/>
                  </a:ext>
                </a:extLst>
              </a:tr>
              <a:tr h="182880">
                <a:tc>
                  <a:txBody>
                    <a:bodyPr/>
                    <a:lstStyle/>
                    <a:p>
                      <a:pPr algn="l" fontAlgn="ctr">
                        <a:spcBef>
                          <a:spcPts val="0"/>
                        </a:spcBef>
                        <a:spcAft>
                          <a:spcPts val="0"/>
                        </a:spcAft>
                      </a:pPr>
                      <a:r>
                        <a:rPr lang="en-US" sz="1000" u="none" strike="noStrike">
                          <a:effectLst/>
                        </a:rPr>
                        <a:t> 25</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pt-BR" sz="1000" u="none" strike="noStrike">
                          <a:effectLst/>
                        </a:rPr>
                        <a:t> Simple Mail Transfer Protocol (SMTP)</a:t>
                      </a:r>
                      <a:endParaRPr lang="pt-BR"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2574538831"/>
                  </a:ext>
                </a:extLst>
              </a:tr>
              <a:tr h="182880">
                <a:tc>
                  <a:txBody>
                    <a:bodyPr/>
                    <a:lstStyle/>
                    <a:p>
                      <a:pPr algn="l" fontAlgn="ctr">
                        <a:spcBef>
                          <a:spcPts val="0"/>
                        </a:spcBef>
                        <a:spcAft>
                          <a:spcPts val="0"/>
                        </a:spcAft>
                      </a:pPr>
                      <a:r>
                        <a:rPr lang="en-US" sz="1000" u="none" strike="noStrike">
                          <a:effectLst/>
                        </a:rPr>
                        <a:t> 50, 51</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IPSec</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3868486789"/>
                  </a:ext>
                </a:extLst>
              </a:tr>
              <a:tr h="182880">
                <a:tc>
                  <a:txBody>
                    <a:bodyPr/>
                    <a:lstStyle/>
                    <a:p>
                      <a:pPr algn="l" fontAlgn="ctr">
                        <a:spcBef>
                          <a:spcPts val="0"/>
                        </a:spcBef>
                        <a:spcAft>
                          <a:spcPts val="0"/>
                        </a:spcAft>
                      </a:pPr>
                      <a:r>
                        <a:rPr lang="en-US" sz="1000" u="none" strike="noStrike">
                          <a:effectLst/>
                        </a:rPr>
                        <a:t> 53</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Domain Name System (DNS)</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 and UDP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1077385230"/>
                  </a:ext>
                </a:extLst>
              </a:tr>
              <a:tr h="182880">
                <a:tc>
                  <a:txBody>
                    <a:bodyPr/>
                    <a:lstStyle/>
                    <a:p>
                      <a:pPr algn="l" fontAlgn="ctr">
                        <a:spcBef>
                          <a:spcPts val="0"/>
                        </a:spcBef>
                        <a:spcAft>
                          <a:spcPts val="0"/>
                        </a:spcAft>
                      </a:pPr>
                      <a:r>
                        <a:rPr lang="en-US" sz="1000" u="none" strike="noStrike">
                          <a:effectLst/>
                        </a:rPr>
                        <a:t> 67, 68</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Dynamic Host Configuration Protocol (DHCP)</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UDP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2274964729"/>
                  </a:ext>
                </a:extLst>
              </a:tr>
              <a:tr h="182880">
                <a:tc>
                  <a:txBody>
                    <a:bodyPr/>
                    <a:lstStyle/>
                    <a:p>
                      <a:pPr algn="l" fontAlgn="ctr">
                        <a:spcBef>
                          <a:spcPts val="0"/>
                        </a:spcBef>
                        <a:spcAft>
                          <a:spcPts val="0"/>
                        </a:spcAft>
                      </a:pPr>
                      <a:r>
                        <a:rPr lang="en-US" sz="1000" u="none" strike="noStrike">
                          <a:effectLst/>
                        </a:rPr>
                        <a:t> 69</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pt-BR" sz="1000" u="none" strike="noStrike">
                          <a:effectLst/>
                        </a:rPr>
                        <a:t> Trivial File Transfer Protocol (TFTP)</a:t>
                      </a:r>
                      <a:endParaRPr lang="pt-BR"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UDP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946392109"/>
                  </a:ext>
                </a:extLst>
              </a:tr>
              <a:tr h="182880">
                <a:tc>
                  <a:txBody>
                    <a:bodyPr/>
                    <a:lstStyle/>
                    <a:p>
                      <a:pPr algn="l" fontAlgn="ctr">
                        <a:spcBef>
                          <a:spcPts val="0"/>
                        </a:spcBef>
                        <a:spcAft>
                          <a:spcPts val="0"/>
                        </a:spcAft>
                      </a:pPr>
                      <a:r>
                        <a:rPr lang="en-US" sz="1000" u="none" strike="noStrike">
                          <a:effectLst/>
                        </a:rPr>
                        <a:t> 80</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HyperText Transfer Protocol (HTTP)</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1736325703"/>
                  </a:ext>
                </a:extLst>
              </a:tr>
              <a:tr h="182880">
                <a:tc>
                  <a:txBody>
                    <a:bodyPr/>
                    <a:lstStyle/>
                    <a:p>
                      <a:pPr algn="l" fontAlgn="ctr">
                        <a:spcBef>
                          <a:spcPts val="0"/>
                        </a:spcBef>
                        <a:spcAft>
                          <a:spcPts val="0"/>
                        </a:spcAft>
                      </a:pPr>
                      <a:r>
                        <a:rPr lang="en-US" sz="1000" u="none" strike="noStrike">
                          <a:effectLst/>
                        </a:rPr>
                        <a:t> 110</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Post Office Protocol (POP3)</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733932220"/>
                  </a:ext>
                </a:extLst>
              </a:tr>
              <a:tr h="182880">
                <a:tc>
                  <a:txBody>
                    <a:bodyPr/>
                    <a:lstStyle/>
                    <a:p>
                      <a:pPr algn="l" fontAlgn="ctr">
                        <a:spcBef>
                          <a:spcPts val="0"/>
                        </a:spcBef>
                        <a:spcAft>
                          <a:spcPts val="0"/>
                        </a:spcAft>
                      </a:pPr>
                      <a:r>
                        <a:rPr lang="en-US" sz="1000" u="none" strike="noStrike">
                          <a:effectLst/>
                        </a:rPr>
                        <a:t> 119</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Network News Transport Protocol (NNTP)</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1713866798"/>
                  </a:ext>
                </a:extLst>
              </a:tr>
              <a:tr h="182880">
                <a:tc>
                  <a:txBody>
                    <a:bodyPr/>
                    <a:lstStyle/>
                    <a:p>
                      <a:pPr algn="l" fontAlgn="ctr">
                        <a:spcBef>
                          <a:spcPts val="0"/>
                        </a:spcBef>
                        <a:spcAft>
                          <a:spcPts val="0"/>
                        </a:spcAft>
                      </a:pPr>
                      <a:r>
                        <a:rPr lang="en-US" sz="1000" u="none" strike="noStrike">
                          <a:effectLst/>
                        </a:rPr>
                        <a:t> 123</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Network Time Protocol (NTP)</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UDP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3549134053"/>
                  </a:ext>
                </a:extLst>
              </a:tr>
              <a:tr h="182880">
                <a:tc>
                  <a:txBody>
                    <a:bodyPr/>
                    <a:lstStyle/>
                    <a:p>
                      <a:pPr algn="l" fontAlgn="ctr">
                        <a:spcBef>
                          <a:spcPts val="0"/>
                        </a:spcBef>
                        <a:spcAft>
                          <a:spcPts val="0"/>
                        </a:spcAft>
                      </a:pPr>
                      <a:r>
                        <a:rPr lang="en-US" sz="1000" u="none" strike="noStrike">
                          <a:effectLst/>
                        </a:rPr>
                        <a:t> 135-139</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NetBIOS</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 and UDP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715145153"/>
                  </a:ext>
                </a:extLst>
              </a:tr>
              <a:tr h="182880">
                <a:tc>
                  <a:txBody>
                    <a:bodyPr/>
                    <a:lstStyle/>
                    <a:p>
                      <a:pPr algn="l" fontAlgn="ctr">
                        <a:spcBef>
                          <a:spcPts val="0"/>
                        </a:spcBef>
                        <a:spcAft>
                          <a:spcPts val="0"/>
                        </a:spcAft>
                      </a:pPr>
                      <a:r>
                        <a:rPr lang="en-US" sz="1000" u="none" strike="noStrike">
                          <a:effectLst/>
                        </a:rPr>
                        <a:t> 143</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fr-FR" sz="1000" u="none" strike="noStrike">
                          <a:effectLst/>
                        </a:rPr>
                        <a:t> Internet Message Access Protocol (IMAP4)</a:t>
                      </a:r>
                      <a:endParaRPr lang="fr-FR"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 and UDP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3486038003"/>
                  </a:ext>
                </a:extLst>
              </a:tr>
              <a:tr h="182880">
                <a:tc>
                  <a:txBody>
                    <a:bodyPr/>
                    <a:lstStyle/>
                    <a:p>
                      <a:pPr algn="l" fontAlgn="ctr">
                        <a:spcBef>
                          <a:spcPts val="0"/>
                        </a:spcBef>
                        <a:spcAft>
                          <a:spcPts val="0"/>
                        </a:spcAft>
                      </a:pPr>
                      <a:r>
                        <a:rPr lang="en-US" sz="1000" u="none" strike="noStrike">
                          <a:effectLst/>
                        </a:rPr>
                        <a:t> 161, 162</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Simple Network Management Protocol (SNMP)</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 and UDP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3967951322"/>
                  </a:ext>
                </a:extLst>
              </a:tr>
              <a:tr h="182880">
                <a:tc>
                  <a:txBody>
                    <a:bodyPr/>
                    <a:lstStyle/>
                    <a:p>
                      <a:pPr algn="l" fontAlgn="ctr">
                        <a:spcBef>
                          <a:spcPts val="0"/>
                        </a:spcBef>
                        <a:spcAft>
                          <a:spcPts val="0"/>
                        </a:spcAft>
                      </a:pPr>
                      <a:r>
                        <a:rPr lang="en-US" sz="1000" u="none" strike="noStrike">
                          <a:effectLst/>
                        </a:rPr>
                        <a:t> 389</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Lightweight Directory Access Protocol</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 and UDP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1500599863"/>
                  </a:ext>
                </a:extLst>
              </a:tr>
              <a:tr h="182880">
                <a:tc>
                  <a:txBody>
                    <a:bodyPr/>
                    <a:lstStyle/>
                    <a:p>
                      <a:pPr algn="l" fontAlgn="ctr">
                        <a:spcBef>
                          <a:spcPts val="0"/>
                        </a:spcBef>
                        <a:spcAft>
                          <a:spcPts val="0"/>
                        </a:spcAft>
                      </a:pPr>
                      <a:r>
                        <a:rPr lang="en-US" sz="1000" u="none" strike="noStrike">
                          <a:effectLst/>
                        </a:rPr>
                        <a:t> 443</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HTTP with Secure Sockets Layer (SSL)</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 and UDP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1749279047"/>
                  </a:ext>
                </a:extLst>
              </a:tr>
              <a:tr h="182880">
                <a:tc>
                  <a:txBody>
                    <a:bodyPr/>
                    <a:lstStyle/>
                    <a:p>
                      <a:pPr algn="l" fontAlgn="ctr">
                        <a:spcBef>
                          <a:spcPts val="0"/>
                        </a:spcBef>
                        <a:spcAft>
                          <a:spcPts val="0"/>
                        </a:spcAft>
                      </a:pPr>
                      <a:r>
                        <a:rPr lang="en-US" sz="1000" u="none" strike="noStrike">
                          <a:effectLst/>
                        </a:rPr>
                        <a:t> 989, 990</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fr-FR" sz="1000" u="none" strike="noStrike">
                          <a:effectLst/>
                        </a:rPr>
                        <a:t> FTP over SSL/TLS (implicit mode)</a:t>
                      </a:r>
                      <a:endParaRPr lang="fr-FR"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3336214276"/>
                  </a:ext>
                </a:extLst>
              </a:tr>
              <a:tr h="182880">
                <a:tc>
                  <a:txBody>
                    <a:bodyPr/>
                    <a:lstStyle/>
                    <a:p>
                      <a:pPr algn="l" fontAlgn="ctr">
                        <a:spcBef>
                          <a:spcPts val="0"/>
                        </a:spcBef>
                        <a:spcAft>
                          <a:spcPts val="0"/>
                        </a:spcAft>
                      </a:pPr>
                      <a:r>
                        <a:rPr lang="en-US" sz="1000" u="none" strike="noStrike">
                          <a:effectLst/>
                        </a:rPr>
                        <a:t> 3389</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Remote Desktop Protocol</a:t>
                      </a:r>
                      <a:endParaRPr lang="en-US" sz="1800" b="0" i="0" u="none" strike="noStrike">
                        <a:effectLst/>
                        <a:latin typeface="Arial" panose="020B0604020202020204" pitchFamily="34" charset="0"/>
                      </a:endParaRPr>
                    </a:p>
                  </a:txBody>
                  <a:tcPr marL="7620" marR="7620" marT="7620" marB="0" anchor="ctr"/>
                </a:tc>
                <a:tc>
                  <a:txBody>
                    <a:bodyPr/>
                    <a:lstStyle/>
                    <a:p>
                      <a:pPr algn="l" fontAlgn="ctr">
                        <a:spcBef>
                          <a:spcPts val="0"/>
                        </a:spcBef>
                        <a:spcAft>
                          <a:spcPts val="0"/>
                        </a:spcAft>
                      </a:pPr>
                      <a:r>
                        <a:rPr lang="en-US" sz="1000" u="none" strike="noStrike">
                          <a:effectLst/>
                        </a:rPr>
                        <a:t> TCP and UDP</a:t>
                      </a:r>
                      <a:endParaRPr lang="en-US" sz="1800" b="0" i="0" u="none" strike="noStrike">
                        <a:effectLst/>
                        <a:latin typeface="Arial" panose="020B0604020202020204" pitchFamily="34" charset="0"/>
                      </a:endParaRPr>
                    </a:p>
                  </a:txBody>
                  <a:tcPr marL="7620" marR="7620" marT="7620" marB="0" anchor="ctr"/>
                </a:tc>
                <a:extLst>
                  <a:ext uri="{0D108BD9-81ED-4DB2-BD59-A6C34878D82A}">
                    <a16:rowId xmlns:a16="http://schemas.microsoft.com/office/drawing/2014/main" val="1900325689"/>
                  </a:ext>
                </a:extLst>
              </a:tr>
            </a:tbl>
          </a:graphicData>
        </a:graphic>
      </p:graphicFrame>
    </p:spTree>
    <p:extLst>
      <p:ext uri="{BB962C8B-B14F-4D97-AF65-F5344CB8AC3E}">
        <p14:creationId xmlns:p14="http://schemas.microsoft.com/office/powerpoint/2010/main" val="129484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C14E-2F9C-4B30-BDB3-30BBB13843C7}"/>
              </a:ext>
            </a:extLst>
          </p:cNvPr>
          <p:cNvSpPr>
            <a:spLocks noGrp="1"/>
          </p:cNvSpPr>
          <p:nvPr>
            <p:ph type="title"/>
          </p:nvPr>
        </p:nvSpPr>
        <p:spPr/>
        <p:txBody>
          <a:bodyPr>
            <a:normAutofit/>
          </a:bodyPr>
          <a:lstStyle/>
          <a:p>
            <a:r>
              <a:rPr lang="en-US" b="0" i="0" dirty="0">
                <a:solidFill>
                  <a:srgbClr val="FFFFFF"/>
                </a:solidFill>
                <a:effectLst/>
                <a:latin typeface="Hoves"/>
              </a:rPr>
              <a:t>What is a Firewall?</a:t>
            </a:r>
            <a:endParaRPr lang="en-US" dirty="0"/>
          </a:p>
        </p:txBody>
      </p:sp>
      <p:sp>
        <p:nvSpPr>
          <p:cNvPr id="3" name="Content Placeholder 2">
            <a:extLst>
              <a:ext uri="{FF2B5EF4-FFF2-40B4-BE49-F238E27FC236}">
                <a16:creationId xmlns:a16="http://schemas.microsoft.com/office/drawing/2014/main" id="{9B80C099-7C45-4EDE-B146-9F5F6E7D4A02}"/>
              </a:ext>
            </a:extLst>
          </p:cNvPr>
          <p:cNvSpPr>
            <a:spLocks noGrp="1"/>
          </p:cNvSpPr>
          <p:nvPr>
            <p:ph idx="1"/>
          </p:nvPr>
        </p:nvSpPr>
        <p:spPr>
          <a:xfrm>
            <a:off x="913795" y="2076450"/>
            <a:ext cx="3614662" cy="3958589"/>
          </a:xfrm>
        </p:spPr>
        <p:txBody>
          <a:bodyPr>
            <a:normAutofit fontScale="85000" lnSpcReduction="20000"/>
          </a:bodyPr>
          <a:lstStyle/>
          <a:p>
            <a:r>
              <a:rPr lang="en-US" b="0" i="0" dirty="0">
                <a:solidFill>
                  <a:schemeClr val="tx1"/>
                </a:solidFill>
                <a:effectLst/>
                <a:latin typeface="Hoves"/>
              </a:rPr>
              <a:t>A firewall is a </a:t>
            </a:r>
            <a:r>
              <a:rPr lang="en-US" b="1" i="0" u="sng" dirty="0">
                <a:solidFill>
                  <a:schemeClr val="tx1"/>
                </a:solidFill>
                <a:effectLst/>
                <a:latin typeface="Hoves"/>
              </a:rPr>
              <a:t>network security</a:t>
            </a:r>
            <a:r>
              <a:rPr lang="en-US" b="0" i="0" dirty="0">
                <a:solidFill>
                  <a:schemeClr val="tx1"/>
                </a:solidFill>
                <a:effectLst/>
                <a:latin typeface="Hoves"/>
              </a:rPr>
              <a:t> device that monitors incoming and outgoing network traffic and permits, or blocks data </a:t>
            </a:r>
            <a:r>
              <a:rPr lang="en-US" b="1" i="0" u="sng" dirty="0">
                <a:solidFill>
                  <a:schemeClr val="tx1"/>
                </a:solidFill>
                <a:effectLst/>
                <a:latin typeface="Hoves"/>
              </a:rPr>
              <a:t>packets</a:t>
            </a:r>
            <a:r>
              <a:rPr lang="en-US" b="0" i="0" dirty="0">
                <a:solidFill>
                  <a:schemeClr val="tx1"/>
                </a:solidFill>
                <a:effectLst/>
                <a:latin typeface="Hoves"/>
              </a:rPr>
              <a:t> based on a set of security rules. </a:t>
            </a:r>
          </a:p>
          <a:p>
            <a:r>
              <a:rPr lang="en-US" b="0" i="0" dirty="0">
                <a:solidFill>
                  <a:schemeClr val="tx1"/>
                </a:solidFill>
                <a:effectLst/>
                <a:latin typeface="Hoves"/>
              </a:rPr>
              <a:t>Its purpose is to establish a barrier between your internal network and incoming traffic from external sources (such as the internet) in order to block malicious traffic like viruses and hackers.</a:t>
            </a:r>
            <a:endParaRPr lang="en-US" dirty="0">
              <a:solidFill>
                <a:schemeClr val="tx1"/>
              </a:solidFill>
            </a:endParaRPr>
          </a:p>
        </p:txBody>
      </p:sp>
      <p:pic>
        <p:nvPicPr>
          <p:cNvPr id="4098" name="Picture 2" descr="Firewalls de Filtrado de Paquetes Stateless Vs. Stateful: ¿Cuál es mejor? |  Lanner">
            <a:extLst>
              <a:ext uri="{FF2B5EF4-FFF2-40B4-BE49-F238E27FC236}">
                <a16:creationId xmlns:a16="http://schemas.microsoft.com/office/drawing/2014/main" id="{F5F3C593-8140-4732-A211-23ED5E1A7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608" y="2174830"/>
            <a:ext cx="6705499" cy="342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48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4C6B-50D3-46CC-80E3-C79D81D76553}"/>
              </a:ext>
            </a:extLst>
          </p:cNvPr>
          <p:cNvSpPr>
            <a:spLocks noGrp="1"/>
          </p:cNvSpPr>
          <p:nvPr>
            <p:ph type="title"/>
          </p:nvPr>
        </p:nvSpPr>
        <p:spPr/>
        <p:txBody>
          <a:bodyPr>
            <a:normAutofit/>
          </a:bodyPr>
          <a:lstStyle/>
          <a:p>
            <a:r>
              <a:rPr lang="en-US" b="0" i="0" dirty="0">
                <a:solidFill>
                  <a:schemeClr val="tx1"/>
                </a:solidFill>
                <a:effectLst/>
                <a:latin typeface="Hoves"/>
              </a:rPr>
              <a:t>How does a firewall work?</a:t>
            </a:r>
            <a:endParaRPr lang="en-US" dirty="0">
              <a:solidFill>
                <a:schemeClr val="tx1"/>
              </a:solidFill>
            </a:endParaRPr>
          </a:p>
        </p:txBody>
      </p:sp>
      <p:sp>
        <p:nvSpPr>
          <p:cNvPr id="3" name="Content Placeholder 2">
            <a:extLst>
              <a:ext uri="{FF2B5EF4-FFF2-40B4-BE49-F238E27FC236}">
                <a16:creationId xmlns:a16="http://schemas.microsoft.com/office/drawing/2014/main" id="{5A691708-A2D5-4393-AB99-6244D7E782BC}"/>
              </a:ext>
            </a:extLst>
          </p:cNvPr>
          <p:cNvSpPr>
            <a:spLocks noGrp="1"/>
          </p:cNvSpPr>
          <p:nvPr>
            <p:ph idx="1"/>
          </p:nvPr>
        </p:nvSpPr>
        <p:spPr/>
        <p:txBody>
          <a:bodyPr>
            <a:normAutofit fontScale="92500" lnSpcReduction="20000"/>
          </a:bodyPr>
          <a:lstStyle/>
          <a:p>
            <a:pPr algn="l"/>
            <a:r>
              <a:rPr lang="en-US" b="0" i="0" dirty="0">
                <a:solidFill>
                  <a:schemeClr val="tx1"/>
                </a:solidFill>
                <a:effectLst/>
                <a:latin typeface="Hoves"/>
              </a:rPr>
              <a:t>Firewalls carefully analyze incoming traffic based on pre-established rules and filter traffic coming from unsecured or suspicious sources to prevent attacks. Firewalls guard traffic at a computer’s entry point, called ports, which is where information is exchanged with external devices. For example, “Source address 172.18.1.1 is allowed to reach destination 172.18.2.1 over port 22."</a:t>
            </a:r>
          </a:p>
          <a:p>
            <a:pPr algn="l"/>
            <a:r>
              <a:rPr lang="en-US" b="0" i="0" dirty="0">
                <a:solidFill>
                  <a:schemeClr val="tx1"/>
                </a:solidFill>
                <a:effectLst/>
                <a:latin typeface="Hoves"/>
              </a:rPr>
              <a:t>Think of IP addresses as houses, and port numbers as rooms within the house. Only trusted people (source addresses) are allowed to enter the house (destination address) at all—then it’s further filtered so that people within the house are only allowed to access certain rooms (destination ports), depending on if they're the owner, a child, or a guest. The owner is allowed to any room (any port), while children and guests are allowed into a certain set of rooms (specific ports).</a:t>
            </a:r>
          </a:p>
          <a:p>
            <a:endParaRPr lang="en-US" dirty="0"/>
          </a:p>
        </p:txBody>
      </p:sp>
    </p:spTree>
    <p:extLst>
      <p:ext uri="{BB962C8B-B14F-4D97-AF65-F5344CB8AC3E}">
        <p14:creationId xmlns:p14="http://schemas.microsoft.com/office/powerpoint/2010/main" val="1229260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{38A5C3F2-2D29-4D4B-942B-82876A71C10A}tf12214701_win32</Template>
  <TotalTime>23</TotalTime>
  <Words>1237</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Droid Sans</vt:lpstr>
      <vt:lpstr>Georgia</vt:lpstr>
      <vt:lpstr>Goudy Old Style</vt:lpstr>
      <vt:lpstr>Hoves</vt:lpstr>
      <vt:lpstr>museo-slab</vt:lpstr>
      <vt:lpstr>Open Sans</vt:lpstr>
      <vt:lpstr>proxima-nova</vt:lpstr>
      <vt:lpstr>Source Sans Pro</vt:lpstr>
      <vt:lpstr>Wingdings 2</vt:lpstr>
      <vt:lpstr>SlateVTI</vt:lpstr>
      <vt:lpstr>Network Security</vt:lpstr>
      <vt:lpstr>PowerPoint Presentation</vt:lpstr>
      <vt:lpstr>Protocols: TCP and UDP</vt:lpstr>
      <vt:lpstr>Protocols: TCP and UDP</vt:lpstr>
      <vt:lpstr>PowerPoint Presentation</vt:lpstr>
      <vt:lpstr>Ports</vt:lpstr>
      <vt:lpstr>Common ports</vt:lpstr>
      <vt:lpstr>What is a Firewall?</vt:lpstr>
      <vt:lpstr>How does a firewall work?</vt:lpstr>
      <vt:lpstr>What is Distributed Firewall?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Alfredo Marquez Martinez</dc:creator>
  <cp:lastModifiedBy>Alfredo Marquez Martinez</cp:lastModifiedBy>
  <cp:revision>1</cp:revision>
  <dcterms:created xsi:type="dcterms:W3CDTF">2020-09-09T18:48:05Z</dcterms:created>
  <dcterms:modified xsi:type="dcterms:W3CDTF">2020-09-09T19:11:42Z</dcterms:modified>
</cp:coreProperties>
</file>