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667641E6-C3B8-4B4B-B3A1-1D7E209F893E}"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125230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395585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123577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338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90961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641E6-C3B8-4B4B-B3A1-1D7E209F893E}"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3927305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641E6-C3B8-4B4B-B3A1-1D7E209F893E}"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8101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641E6-C3B8-4B4B-B3A1-1D7E209F893E}"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2857148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641E6-C3B8-4B4B-B3A1-1D7E209F893E}"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411472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641E6-C3B8-4B4B-B3A1-1D7E209F893E}"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46375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641E6-C3B8-4B4B-B3A1-1D7E209F893E}"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138157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382343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641E6-C3B8-4B4B-B3A1-1D7E209F893E}"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3410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641E6-C3B8-4B4B-B3A1-1D7E209F893E}"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130996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641E6-C3B8-4B4B-B3A1-1D7E209F893E}"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108239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58216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641E6-C3B8-4B4B-B3A1-1D7E209F893E}"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CE749-63F4-439A-8342-23A56450F96B}" type="slidenum">
              <a:rPr lang="en-US" smtClean="0"/>
              <a:t>‹#›</a:t>
            </a:fld>
            <a:endParaRPr lang="en-US"/>
          </a:p>
        </p:txBody>
      </p:sp>
    </p:spTree>
    <p:extLst>
      <p:ext uri="{BB962C8B-B14F-4D97-AF65-F5344CB8AC3E}">
        <p14:creationId xmlns:p14="http://schemas.microsoft.com/office/powerpoint/2010/main" val="368083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67641E6-C3B8-4B4B-B3A1-1D7E209F893E}" type="datetimeFigureOut">
              <a:rPr lang="en-US" smtClean="0"/>
              <a:t>10/6/2022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5CE749-63F4-439A-8342-23A56450F96B}" type="slidenum">
              <a:rPr lang="en-US" smtClean="0"/>
              <a:t>‹#›</a:t>
            </a:fld>
            <a:endParaRPr lang="en-US"/>
          </a:p>
        </p:txBody>
      </p:sp>
    </p:spTree>
    <p:extLst>
      <p:ext uri="{BB962C8B-B14F-4D97-AF65-F5344CB8AC3E}">
        <p14:creationId xmlns:p14="http://schemas.microsoft.com/office/powerpoint/2010/main" val="309855128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B7A4-1031-F18E-9441-70F9C80F42D5}"/>
              </a:ext>
            </a:extLst>
          </p:cNvPr>
          <p:cNvSpPr>
            <a:spLocks noGrp="1"/>
          </p:cNvSpPr>
          <p:nvPr>
            <p:ph type="ctrTitle"/>
          </p:nvPr>
        </p:nvSpPr>
        <p:spPr>
          <a:xfrm>
            <a:off x="1107444" y="2212652"/>
            <a:ext cx="9144000" cy="1641490"/>
          </a:xfrm>
        </p:spPr>
        <p:txBody>
          <a:bodyPr>
            <a:normAutofit fontScale="90000"/>
          </a:bodyPr>
          <a:lstStyle/>
          <a:p>
            <a:r>
              <a:rPr lang="es-MX" dirty="0" err="1"/>
              <a:t>Types</a:t>
            </a:r>
            <a:r>
              <a:rPr lang="es-MX" dirty="0"/>
              <a:t> </a:t>
            </a:r>
            <a:r>
              <a:rPr lang="es-MX" dirty="0" err="1"/>
              <a:t>of</a:t>
            </a:r>
            <a:r>
              <a:rPr lang="es-MX" dirty="0"/>
              <a:t> </a:t>
            </a:r>
            <a:r>
              <a:rPr lang="es-MX" dirty="0" err="1"/>
              <a:t>distributed</a:t>
            </a:r>
            <a:r>
              <a:rPr lang="es-MX" dirty="0"/>
              <a:t> </a:t>
            </a:r>
            <a:br>
              <a:rPr lang="es-MX" dirty="0"/>
            </a:br>
            <a:r>
              <a:rPr lang="es-MX" dirty="0" err="1"/>
              <a:t>systems</a:t>
            </a:r>
            <a:endParaRPr lang="en-US" dirty="0"/>
          </a:p>
        </p:txBody>
      </p:sp>
      <p:sp>
        <p:nvSpPr>
          <p:cNvPr id="3" name="Subtitle 2">
            <a:extLst>
              <a:ext uri="{FF2B5EF4-FFF2-40B4-BE49-F238E27FC236}">
                <a16:creationId xmlns:a16="http://schemas.microsoft.com/office/drawing/2014/main" id="{A0E8EBDA-3AF6-E575-A4DE-909D8921C0EC}"/>
              </a:ext>
            </a:extLst>
          </p:cNvPr>
          <p:cNvSpPr>
            <a:spLocks noGrp="1"/>
          </p:cNvSpPr>
          <p:nvPr>
            <p:ph type="subTitle" idx="1"/>
          </p:nvPr>
        </p:nvSpPr>
        <p:spPr>
          <a:xfrm>
            <a:off x="1524000" y="3675903"/>
            <a:ext cx="9144000" cy="2267697"/>
          </a:xfrm>
        </p:spPr>
        <p:txBody>
          <a:bodyPr>
            <a:normAutofit/>
          </a:bodyPr>
          <a:lstStyle/>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01178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838201" y="365125"/>
            <a:ext cx="3435625" cy="1325563"/>
          </a:xfrm>
        </p:spPr>
        <p:txBody>
          <a:bodyPr>
            <a:normAutofit/>
          </a:bodyPr>
          <a:lstStyle/>
          <a:p>
            <a:r>
              <a:rPr lang="en-US" sz="3100" b="1" i="0" dirty="0">
                <a:effectLst/>
                <a:latin typeface="urw-din"/>
              </a:rPr>
              <a:t>2. Distributed Information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142875" y="1825625"/>
            <a:ext cx="4130952" cy="4527550"/>
          </a:xfrm>
        </p:spPr>
        <p:txBody>
          <a:bodyPr>
            <a:normAutofit lnSpcReduction="10000"/>
          </a:bodyPr>
          <a:lstStyle/>
          <a:p>
            <a:pPr fontAlgn="base"/>
            <a:r>
              <a:rPr lang="en-US" sz="2000" b="1" i="0" dirty="0">
                <a:effectLst/>
                <a:latin typeface="urw-din"/>
              </a:rPr>
              <a:t>Enterprise application integration: </a:t>
            </a:r>
            <a:r>
              <a:rPr lang="en-US" sz="2000" i="0" dirty="0">
                <a:effectLst/>
                <a:latin typeface="urw-din"/>
              </a:rPr>
              <a:t>Enterprise Application Integration (EAI) is the process of bringing different businesses together. </a:t>
            </a:r>
          </a:p>
          <a:p>
            <a:pPr fontAlgn="base"/>
            <a:r>
              <a:rPr lang="en-US" sz="2000" i="0" dirty="0">
                <a:effectLst/>
                <a:latin typeface="urw-din"/>
              </a:rPr>
              <a:t>The databases and workflows associated with business applications ensure that the business uses information consistently and that changes in data done by one business application are reflected correctly in another’s. </a:t>
            </a:r>
          </a:p>
          <a:p>
            <a:pPr fontAlgn="base"/>
            <a:r>
              <a:rPr lang="en-US" sz="2000" i="0" dirty="0">
                <a:effectLst/>
                <a:latin typeface="urw-din"/>
              </a:rPr>
              <a:t>Many organizations collect different data from different plate forms in the internal systems and then they use those data are used in the Trading system /physical medium.</a:t>
            </a:r>
            <a:endParaRPr lang="en-US" sz="2000" dirty="0"/>
          </a:p>
        </p:txBody>
      </p:sp>
      <p:pic>
        <p:nvPicPr>
          <p:cNvPr id="5122" name="Picture 2">
            <a:extLst>
              <a:ext uri="{FF2B5EF4-FFF2-40B4-BE49-F238E27FC236}">
                <a16:creationId xmlns:a16="http://schemas.microsoft.com/office/drawing/2014/main" id="{0C8D87AB-5498-B641-5174-C7DE46D32A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3" name="Rectangle 6152">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838201" y="365125"/>
            <a:ext cx="3435625" cy="1325563"/>
          </a:xfrm>
        </p:spPr>
        <p:txBody>
          <a:bodyPr>
            <a:normAutofit/>
          </a:bodyPr>
          <a:lstStyle/>
          <a:p>
            <a:r>
              <a:rPr lang="en-US" sz="3100" b="1" i="0" dirty="0">
                <a:effectLst/>
                <a:latin typeface="urw-din"/>
              </a:rPr>
              <a:t>2. Distributed Information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190500" y="1825625"/>
            <a:ext cx="4083327" cy="4912526"/>
          </a:xfrm>
        </p:spPr>
        <p:txBody>
          <a:bodyPr>
            <a:normAutofit fontScale="92500" lnSpcReduction="10000"/>
          </a:bodyPr>
          <a:lstStyle/>
          <a:p>
            <a:pPr fontAlgn="base"/>
            <a:r>
              <a:rPr lang="en-US" sz="1400" b="1" i="0" dirty="0">
                <a:effectLst/>
                <a:latin typeface="urw-din"/>
              </a:rPr>
              <a:t>RPC: </a:t>
            </a:r>
            <a:r>
              <a:rPr lang="en-US" sz="1400" i="0" dirty="0">
                <a:effectLst/>
                <a:latin typeface="urw-din"/>
              </a:rPr>
              <a:t>Remote Procedure Calls (RPC), a software element that sends a request to every other software element with the aid of using creating a nearby method name and retrieving the data Which is now known as remote method invocation (RMI). </a:t>
            </a:r>
          </a:p>
          <a:p>
            <a:pPr fontAlgn="base"/>
            <a:r>
              <a:rPr lang="en-US" sz="1400" i="0" dirty="0">
                <a:effectLst/>
                <a:latin typeface="urw-din"/>
              </a:rPr>
              <a:t>An app can have a different database for managing different data and then they can communicate with each other on different platforms. </a:t>
            </a:r>
          </a:p>
          <a:p>
            <a:pPr fontAlgn="base"/>
            <a:r>
              <a:rPr lang="en-US" sz="1400" i="0" dirty="0">
                <a:effectLst/>
                <a:latin typeface="urw-din"/>
              </a:rPr>
              <a:t>Suppose, if you login into your android device and watch a video on YouTube then you go to your laptop and open YouTube you can see the same video in your watch list. RPC and RMI have the disadvantage that the sender and receiver must be running at the time of communication.</a:t>
            </a:r>
          </a:p>
          <a:p>
            <a:pPr fontAlgn="base"/>
            <a:r>
              <a:rPr lang="en-US" sz="1400" b="1" dirty="0"/>
              <a:t>Purposes:</a:t>
            </a:r>
          </a:p>
          <a:p>
            <a:pPr fontAlgn="base"/>
            <a:r>
              <a:rPr lang="en-US" sz="1400" dirty="0"/>
              <a:t>Targets the application rules and implements them in the EAI system so that even if one of the lines of business applications is replaced by the application of another vendor.</a:t>
            </a:r>
          </a:p>
          <a:p>
            <a:pPr fontAlgn="base"/>
            <a:r>
              <a:rPr lang="en-US" sz="1400" dirty="0"/>
              <a:t>An EAI system can use a group of applications as a front end, provide only one, consistent access interface to those applications, and protect users from learning how to use different software packages.</a:t>
            </a:r>
          </a:p>
        </p:txBody>
      </p:sp>
      <p:pic>
        <p:nvPicPr>
          <p:cNvPr id="6146" name="Picture 2">
            <a:extLst>
              <a:ext uri="{FF2B5EF4-FFF2-40B4-BE49-F238E27FC236}">
                <a16:creationId xmlns:a16="http://schemas.microsoft.com/office/drawing/2014/main" id="{56E42640-0904-7091-B388-4CC9E7D677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838201" y="365125"/>
            <a:ext cx="3435625" cy="1325563"/>
          </a:xfrm>
        </p:spPr>
        <p:txBody>
          <a:bodyPr>
            <a:normAutofit/>
          </a:bodyPr>
          <a:lstStyle/>
          <a:p>
            <a:r>
              <a:rPr lang="en-US" sz="3400" b="1" i="0">
                <a:effectLst/>
                <a:latin typeface="urw-din"/>
              </a:rPr>
              <a:t>3. Distributed Pervasive System</a:t>
            </a:r>
            <a:endParaRPr lang="en-US" sz="340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1120001" y="1825625"/>
            <a:ext cx="3153826" cy="4351338"/>
          </a:xfrm>
        </p:spPr>
        <p:txBody>
          <a:bodyPr>
            <a:normAutofit/>
          </a:bodyPr>
          <a:lstStyle/>
          <a:p>
            <a:pPr fontAlgn="base"/>
            <a:r>
              <a:rPr lang="en-US" sz="1100" i="0">
                <a:effectLst/>
                <a:latin typeface="urw-din"/>
              </a:rPr>
              <a:t>Pervasive Computing is also abbreviated as ubiquitous (Changed and removed) computing and it is the new step towards integrating everyday objects with microprocessors so that this information can communicate to a computer system available anywhere in the company or as a generally available consumer system that looks like that same everywhere with the same functionality but that operates from computing power, storage, and locations across the globe.</a:t>
            </a:r>
          </a:p>
          <a:p>
            <a:pPr fontAlgn="base"/>
            <a:r>
              <a:rPr lang="en-US" sz="1100" b="1" i="0">
                <a:effectLst/>
                <a:latin typeface="urw-din"/>
              </a:rPr>
              <a:t>Home system:</a:t>
            </a:r>
            <a:r>
              <a:rPr lang="en-US" sz="1100" b="0" i="0">
                <a:effectLst/>
                <a:latin typeface="urw-din"/>
              </a:rPr>
              <a:t> Nowadays many devices used in the home are being digital so that we can control them from anywhere and effectively.</a:t>
            </a:r>
          </a:p>
          <a:p>
            <a:pPr fontAlgn="base"/>
            <a:r>
              <a:rPr lang="en-US" sz="1100" b="1" i="0">
                <a:effectLst/>
                <a:latin typeface="urw-din"/>
              </a:rPr>
              <a:t>Electronic health system: </a:t>
            </a:r>
            <a:r>
              <a:rPr lang="en-US" sz="1100" b="0" i="0">
                <a:effectLst/>
                <a:latin typeface="urw-din"/>
              </a:rPr>
              <a:t>Nowadays smart medical wearable devices are also present through which we can monitor our health regularly.</a:t>
            </a:r>
            <a:endParaRPr lang="en-US" sz="1100" b="0">
              <a:latin typeface="urw-din"/>
            </a:endParaRPr>
          </a:p>
          <a:p>
            <a:pPr fontAlgn="base"/>
            <a:r>
              <a:rPr lang="en-US" sz="1100" b="1" i="0">
                <a:effectLst/>
                <a:latin typeface="urw-din"/>
              </a:rPr>
              <a:t>Sensor network (IoT devices): </a:t>
            </a:r>
            <a:r>
              <a:rPr lang="en-US" sz="1100" b="0" i="0">
                <a:effectLst/>
                <a:latin typeface="urw-din"/>
              </a:rPr>
              <a:t>Internet devices only send data to the client to act according to the data send to the device.</a:t>
            </a:r>
          </a:p>
          <a:p>
            <a:pPr fontAlgn="base"/>
            <a:r>
              <a:rPr lang="en-US" sz="1100" b="0" i="0">
                <a:effectLst/>
                <a:latin typeface="urw-din"/>
              </a:rPr>
              <a:t>Before sensory devices only send and send data to the client but now, they can store and process the data to manage it efficiently.</a:t>
            </a:r>
          </a:p>
          <a:p>
            <a:pPr fontAlgn="base"/>
            <a:endParaRPr lang="en-US" sz="1100"/>
          </a:p>
        </p:txBody>
      </p:sp>
      <p:pic>
        <p:nvPicPr>
          <p:cNvPr id="7170" name="Picture 2">
            <a:extLst>
              <a:ext uri="{FF2B5EF4-FFF2-40B4-BE49-F238E27FC236}">
                <a16:creationId xmlns:a16="http://schemas.microsoft.com/office/drawing/2014/main" id="{98C6C795-D49C-B0A0-07C8-D423C3E4C1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6389" y="112066"/>
            <a:ext cx="6314487" cy="31572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070E0C-2FAA-EF47-2DA5-F0FDBA6BA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0125" y="3269309"/>
            <a:ext cx="4762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02F32E8-080F-B165-252D-19CBD5E4E6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3502" y="4752975"/>
            <a:ext cx="3985918" cy="199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3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4A42-7000-5801-FC70-8267B9244C24}"/>
              </a:ext>
            </a:extLst>
          </p:cNvPr>
          <p:cNvSpPr>
            <a:spLocks noGrp="1"/>
          </p:cNvSpPr>
          <p:nvPr>
            <p:ph type="title"/>
          </p:nvPr>
        </p:nvSpPr>
        <p:spPr/>
        <p:txBody>
          <a:bodyPr>
            <a:normAutofit fontScale="90000"/>
          </a:bodyPr>
          <a:lstStyle/>
          <a:p>
            <a:r>
              <a:rPr lang="es-MX" dirty="0" err="1"/>
              <a:t>Types</a:t>
            </a:r>
            <a:r>
              <a:rPr lang="es-MX" dirty="0"/>
              <a:t> </a:t>
            </a:r>
            <a:r>
              <a:rPr lang="es-MX" dirty="0" err="1"/>
              <a:t>of</a:t>
            </a:r>
            <a:r>
              <a:rPr lang="es-MX" dirty="0"/>
              <a:t> </a:t>
            </a:r>
            <a:r>
              <a:rPr lang="es-MX" dirty="0" err="1"/>
              <a:t>distributed</a:t>
            </a:r>
            <a:r>
              <a:rPr lang="es-MX" dirty="0"/>
              <a:t> </a:t>
            </a:r>
            <a:br>
              <a:rPr lang="es-MX" dirty="0"/>
            </a:br>
            <a:r>
              <a:rPr lang="es-MX" dirty="0" err="1"/>
              <a:t>systems</a:t>
            </a:r>
            <a:endParaRPr lang="en-US" dirty="0"/>
          </a:p>
        </p:txBody>
      </p:sp>
      <p:sp>
        <p:nvSpPr>
          <p:cNvPr id="3" name="Content Placeholder 2">
            <a:extLst>
              <a:ext uri="{FF2B5EF4-FFF2-40B4-BE49-F238E27FC236}">
                <a16:creationId xmlns:a16="http://schemas.microsoft.com/office/drawing/2014/main" id="{8DE70628-05B8-8604-9457-4E348BF82DD2}"/>
              </a:ext>
            </a:extLst>
          </p:cNvPr>
          <p:cNvSpPr>
            <a:spLocks noGrp="1"/>
          </p:cNvSpPr>
          <p:nvPr>
            <p:ph idx="1"/>
          </p:nvPr>
        </p:nvSpPr>
        <p:spPr/>
        <p:txBody>
          <a:bodyPr/>
          <a:lstStyle/>
          <a:p>
            <a:pPr marL="342900" indent="-342900" algn="just">
              <a:buFont typeface="Arial" panose="020B0604020202020204" pitchFamily="34" charset="0"/>
              <a:buChar char="•"/>
            </a:pPr>
            <a:r>
              <a:rPr lang="en-US" sz="2800" b="0" i="0" dirty="0">
                <a:solidFill>
                  <a:srgbClr val="FFFFFF"/>
                </a:solidFill>
                <a:effectLst/>
                <a:latin typeface="urw-din"/>
              </a:rPr>
              <a:t>A</a:t>
            </a:r>
            <a:r>
              <a:rPr lang="en-US" sz="2800" b="0" i="0" u="sng" dirty="0">
                <a:effectLst/>
                <a:latin typeface="urw-din"/>
              </a:rPr>
              <a:t> distributed system</a:t>
            </a:r>
            <a:r>
              <a:rPr lang="en-US" sz="2800" b="0" i="0" dirty="0">
                <a:solidFill>
                  <a:srgbClr val="FFFFFF"/>
                </a:solidFill>
                <a:effectLst/>
                <a:latin typeface="urw-din"/>
              </a:rPr>
              <a:t> is also known as distributed computer science and distributed databases; independent components that interact with other different machines that exchange messages to achieve common goals. </a:t>
            </a:r>
          </a:p>
          <a:p>
            <a:pPr marL="342900" indent="-342900" algn="just">
              <a:buFont typeface="Arial" panose="020B0604020202020204" pitchFamily="34" charset="0"/>
              <a:buChar char="•"/>
            </a:pPr>
            <a:r>
              <a:rPr lang="en-US" sz="2800" b="0" i="0" dirty="0">
                <a:solidFill>
                  <a:srgbClr val="FFFFFF"/>
                </a:solidFill>
                <a:effectLst/>
                <a:latin typeface="urw-din"/>
              </a:rPr>
              <a:t>As such, the distributed system appears to the end-user like an interface or a computer. Together the system can maximize resources and information while preventing system failure and did not affect service availability.</a:t>
            </a:r>
            <a:endParaRPr lang="en-US" sz="2800" dirty="0"/>
          </a:p>
          <a:p>
            <a:endParaRPr lang="en-US" dirty="0"/>
          </a:p>
        </p:txBody>
      </p:sp>
    </p:spTree>
    <p:extLst>
      <p:ext uri="{BB962C8B-B14F-4D97-AF65-F5344CB8AC3E}">
        <p14:creationId xmlns:p14="http://schemas.microsoft.com/office/powerpoint/2010/main" val="283571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304801" y="365125"/>
            <a:ext cx="3969026" cy="1325563"/>
          </a:xfrm>
        </p:spPr>
        <p:txBody>
          <a:bodyPr>
            <a:normAutofit/>
          </a:bodyPr>
          <a:lstStyle/>
          <a:p>
            <a:r>
              <a:rPr lang="en-US" sz="3100" b="1" i="0" dirty="0">
                <a:effectLst/>
                <a:latin typeface="urw-din"/>
              </a:rPr>
              <a:t>1. Distributed Computing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304801" y="1825625"/>
            <a:ext cx="3969026" cy="4351338"/>
          </a:xfrm>
        </p:spPr>
        <p:txBody>
          <a:bodyPr>
            <a:normAutofit/>
          </a:bodyPr>
          <a:lstStyle/>
          <a:p>
            <a:pPr fontAlgn="base"/>
            <a:r>
              <a:rPr lang="en-US" sz="1700" b="0" i="0" dirty="0">
                <a:effectLst/>
                <a:latin typeface="urw-din"/>
              </a:rPr>
              <a:t>This distributed system is used in performance computing which requires high computing.</a:t>
            </a:r>
          </a:p>
          <a:p>
            <a:pPr lvl="1" fontAlgn="base"/>
            <a:r>
              <a:rPr lang="en-US" sz="1700" b="1" i="0" dirty="0">
                <a:effectLst/>
                <a:latin typeface="urw-din"/>
              </a:rPr>
              <a:t>Cluster Computing: </a:t>
            </a:r>
            <a:r>
              <a:rPr lang="en-US" sz="1700" b="0" i="0" dirty="0">
                <a:effectLst/>
                <a:latin typeface="urw-din"/>
              </a:rPr>
              <a:t>A collection of connected computers that work together as a unit to perform operations together, functioning in a single system. Clusters are generally connected quickly via local area networks &amp; each node is running the same operating system.</a:t>
            </a:r>
          </a:p>
          <a:p>
            <a:endParaRPr lang="en-US" sz="1700" dirty="0"/>
          </a:p>
        </p:txBody>
      </p:sp>
      <p:pic>
        <p:nvPicPr>
          <p:cNvPr id="1026" name="Picture 2">
            <a:extLst>
              <a:ext uri="{FF2B5EF4-FFF2-40B4-BE49-F238E27FC236}">
                <a16:creationId xmlns:a16="http://schemas.microsoft.com/office/drawing/2014/main" id="{7F8036F6-0585-C049-8CDE-A2239F9C5C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7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304801" y="365125"/>
            <a:ext cx="3969026" cy="1325563"/>
          </a:xfrm>
        </p:spPr>
        <p:txBody>
          <a:bodyPr>
            <a:normAutofit/>
          </a:bodyPr>
          <a:lstStyle/>
          <a:p>
            <a:r>
              <a:rPr lang="en-US" sz="3100" b="1" i="0" dirty="0">
                <a:effectLst/>
                <a:latin typeface="urw-din"/>
              </a:rPr>
              <a:t>1. Distributed Computing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304801" y="1606858"/>
            <a:ext cx="3969026" cy="5122415"/>
          </a:xfrm>
        </p:spPr>
        <p:txBody>
          <a:bodyPr>
            <a:normAutofit/>
          </a:bodyPr>
          <a:lstStyle/>
          <a:p>
            <a:pPr algn="just" fontAlgn="base"/>
            <a:r>
              <a:rPr lang="en-US" sz="1800" b="0" i="0" dirty="0">
                <a:solidFill>
                  <a:srgbClr val="FFFFFF"/>
                </a:solidFill>
                <a:effectLst/>
                <a:latin typeface="urw-din"/>
              </a:rPr>
              <a:t>When input comes from a client to the main computer, the master CPU divides the task into simple jobs and sends it to the slaves note to do it when the jobs are done by the slave nodes, they send it back to the master node, and then it shows the result to the main computer.</a:t>
            </a:r>
          </a:p>
          <a:p>
            <a:pPr lvl="1" algn="just" fontAlgn="base"/>
            <a:r>
              <a:rPr lang="en-US" sz="1600" b="1" i="0" dirty="0">
                <a:solidFill>
                  <a:srgbClr val="FFFFFF"/>
                </a:solidFill>
                <a:effectLst/>
                <a:latin typeface="urw-din"/>
              </a:rPr>
              <a:t>Advantages:    </a:t>
            </a:r>
            <a:endParaRPr lang="en-US" sz="1600" b="0" i="0" dirty="0">
              <a:solidFill>
                <a:srgbClr val="FFFFFF"/>
              </a:solidFill>
              <a:effectLst/>
              <a:latin typeface="urw-din"/>
            </a:endParaRPr>
          </a:p>
          <a:p>
            <a:pPr lvl="2" algn="just" fontAlgn="base"/>
            <a:r>
              <a:rPr lang="en-US" sz="1200" b="0" i="0" dirty="0">
                <a:solidFill>
                  <a:srgbClr val="FFFFFF"/>
                </a:solidFill>
                <a:effectLst/>
                <a:latin typeface="urw-din"/>
              </a:rPr>
              <a:t>High Performance</a:t>
            </a:r>
          </a:p>
          <a:p>
            <a:pPr lvl="2" algn="just" fontAlgn="base"/>
            <a:r>
              <a:rPr lang="en-US" sz="1200" b="0" i="0" dirty="0">
                <a:solidFill>
                  <a:srgbClr val="FFFFFF"/>
                </a:solidFill>
                <a:effectLst/>
                <a:latin typeface="urw-din"/>
              </a:rPr>
              <a:t>Easy to manage</a:t>
            </a:r>
          </a:p>
          <a:p>
            <a:pPr lvl="2" algn="just" fontAlgn="base"/>
            <a:r>
              <a:rPr lang="en-US" sz="1200" b="0" i="0" dirty="0">
                <a:solidFill>
                  <a:srgbClr val="FFFFFF"/>
                </a:solidFill>
                <a:effectLst/>
                <a:latin typeface="urw-din"/>
              </a:rPr>
              <a:t>Scalable</a:t>
            </a:r>
          </a:p>
          <a:p>
            <a:pPr lvl="2" algn="just" fontAlgn="base"/>
            <a:r>
              <a:rPr lang="en-US" sz="1200" b="0" i="0" dirty="0">
                <a:solidFill>
                  <a:srgbClr val="FFFFFF"/>
                </a:solidFill>
                <a:effectLst/>
                <a:latin typeface="urw-din"/>
              </a:rPr>
              <a:t>Expandability</a:t>
            </a:r>
          </a:p>
          <a:p>
            <a:pPr lvl="2" algn="just" fontAlgn="base"/>
            <a:r>
              <a:rPr lang="en-US" sz="1200" b="0" i="0" dirty="0">
                <a:solidFill>
                  <a:srgbClr val="FFFFFF"/>
                </a:solidFill>
                <a:effectLst/>
                <a:latin typeface="urw-din"/>
              </a:rPr>
              <a:t>Availability</a:t>
            </a:r>
          </a:p>
          <a:p>
            <a:pPr lvl="2" algn="just" fontAlgn="base"/>
            <a:r>
              <a:rPr lang="en-US" sz="1200" b="0" i="0" dirty="0">
                <a:solidFill>
                  <a:srgbClr val="FFFFFF"/>
                </a:solidFill>
                <a:effectLst/>
                <a:latin typeface="urw-din"/>
              </a:rPr>
              <a:t>Flexibility</a:t>
            </a:r>
          </a:p>
          <a:p>
            <a:pPr lvl="1" algn="just" fontAlgn="base"/>
            <a:r>
              <a:rPr lang="en-US" sz="1600" b="1" i="0" dirty="0">
                <a:solidFill>
                  <a:srgbClr val="FFFFFF"/>
                </a:solidFill>
                <a:effectLst/>
                <a:latin typeface="urw-din"/>
              </a:rPr>
              <a:t>Disadvantages:</a:t>
            </a:r>
            <a:endParaRPr lang="en-US" sz="1600" b="0" i="0" dirty="0">
              <a:solidFill>
                <a:srgbClr val="FFFFFF"/>
              </a:solidFill>
              <a:effectLst/>
              <a:latin typeface="urw-din"/>
            </a:endParaRPr>
          </a:p>
          <a:p>
            <a:pPr lvl="2" algn="just" fontAlgn="base"/>
            <a:r>
              <a:rPr lang="en-US" sz="1200" b="0" i="0" dirty="0">
                <a:solidFill>
                  <a:srgbClr val="FFFFFF"/>
                </a:solidFill>
                <a:effectLst/>
                <a:latin typeface="urw-din"/>
              </a:rPr>
              <a:t>High cost</a:t>
            </a:r>
          </a:p>
          <a:p>
            <a:pPr lvl="2" algn="just" fontAlgn="base"/>
            <a:r>
              <a:rPr lang="en-US" sz="1200" b="0" i="0" dirty="0">
                <a:solidFill>
                  <a:srgbClr val="FFFFFF"/>
                </a:solidFill>
                <a:effectLst/>
                <a:latin typeface="urw-din"/>
              </a:rPr>
              <a:t>The problem in finding fault</a:t>
            </a:r>
          </a:p>
          <a:p>
            <a:pPr lvl="2" algn="just" fontAlgn="base"/>
            <a:r>
              <a:rPr lang="en-US" sz="1200" b="0" i="0" dirty="0">
                <a:solidFill>
                  <a:srgbClr val="FFFFFF"/>
                </a:solidFill>
                <a:effectLst/>
                <a:latin typeface="urw-din"/>
              </a:rPr>
              <a:t>More space is needed</a:t>
            </a:r>
          </a:p>
        </p:txBody>
      </p:sp>
      <p:pic>
        <p:nvPicPr>
          <p:cNvPr id="1026" name="Picture 2">
            <a:extLst>
              <a:ext uri="{FF2B5EF4-FFF2-40B4-BE49-F238E27FC236}">
                <a16:creationId xmlns:a16="http://schemas.microsoft.com/office/drawing/2014/main" id="{7F8036F6-0585-C049-8CDE-A2239F9C5C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54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838201" y="365125"/>
            <a:ext cx="3435625" cy="1325563"/>
          </a:xfrm>
        </p:spPr>
        <p:txBody>
          <a:bodyPr>
            <a:normAutofit/>
          </a:bodyPr>
          <a:lstStyle/>
          <a:p>
            <a:r>
              <a:rPr lang="en-US" sz="3100" b="1" i="0" dirty="0">
                <a:effectLst/>
                <a:latin typeface="urw-din"/>
              </a:rPr>
              <a:t>1. Distributed Computing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1120001" y="1825625"/>
            <a:ext cx="3153826" cy="4351338"/>
          </a:xfrm>
        </p:spPr>
        <p:txBody>
          <a:bodyPr>
            <a:normAutofit/>
          </a:bodyPr>
          <a:lstStyle/>
          <a:p>
            <a:pPr fontAlgn="base">
              <a:buFont typeface="Arial" panose="020B0604020202020204" pitchFamily="34" charset="0"/>
              <a:buChar char="•"/>
            </a:pPr>
            <a:r>
              <a:rPr lang="en-US" sz="2000" b="1" i="0">
                <a:effectLst/>
                <a:latin typeface="urw-din"/>
              </a:rPr>
              <a:t>Grid computing: </a:t>
            </a:r>
            <a:r>
              <a:rPr lang="en-US" sz="2000" b="0" i="0">
                <a:effectLst/>
                <a:latin typeface="urw-din"/>
              </a:rPr>
              <a:t>In </a:t>
            </a:r>
            <a:r>
              <a:rPr lang="en-US" sz="2000" b="0" i="0" u="sng">
                <a:effectLst/>
                <a:latin typeface="urw-din"/>
              </a:rPr>
              <a:t>grid computing,</a:t>
            </a:r>
            <a:r>
              <a:rPr lang="en-US" sz="2000" b="0" i="0">
                <a:effectLst/>
                <a:latin typeface="urw-din"/>
              </a:rPr>
              <a:t> the subgroup consists of distributed systems, which are often set up as a network of computer systems, each system can belong to a different administrative domain and can differ greatly in terms of hardware, software, and implementation network technology.</a:t>
            </a:r>
          </a:p>
        </p:txBody>
      </p:sp>
      <p:pic>
        <p:nvPicPr>
          <p:cNvPr id="2050" name="Picture 2">
            <a:extLst>
              <a:ext uri="{FF2B5EF4-FFF2-40B4-BE49-F238E27FC236}">
                <a16:creationId xmlns:a16="http://schemas.microsoft.com/office/drawing/2014/main" id="{28EE50E0-2E97-82F6-8FF6-5C94D48C81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5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190131" y="169816"/>
            <a:ext cx="3435625" cy="1325563"/>
          </a:xfrm>
        </p:spPr>
        <p:txBody>
          <a:bodyPr>
            <a:normAutofit/>
          </a:bodyPr>
          <a:lstStyle/>
          <a:p>
            <a:r>
              <a:rPr lang="en-US" sz="3100" b="1" i="0" dirty="0">
                <a:effectLst/>
                <a:latin typeface="urw-din"/>
              </a:rPr>
              <a:t>1. Distributed Computing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363984" y="1495380"/>
            <a:ext cx="3909843" cy="5192804"/>
          </a:xfrm>
        </p:spPr>
        <p:txBody>
          <a:bodyPr>
            <a:normAutofit lnSpcReduction="10000"/>
          </a:bodyPr>
          <a:lstStyle/>
          <a:p>
            <a:pPr fontAlgn="base"/>
            <a:r>
              <a:rPr lang="en-US" sz="1800" b="0" i="0" dirty="0">
                <a:solidFill>
                  <a:srgbClr val="FFFFFF"/>
                </a:solidFill>
                <a:effectLst/>
                <a:latin typeface="urw-din"/>
              </a:rPr>
              <a:t>The different department has a different computer with different OS to make the control node present which helps different computer with different OS to communicate with each other and transfer messages to work.</a:t>
            </a:r>
          </a:p>
          <a:p>
            <a:pPr algn="just" fontAlgn="base"/>
            <a:r>
              <a:rPr lang="en-US" sz="2400" b="1" i="0" dirty="0">
                <a:solidFill>
                  <a:srgbClr val="FFFFFF"/>
                </a:solidFill>
                <a:effectLst/>
                <a:latin typeface="urw-din"/>
              </a:rPr>
              <a:t>Advantages:</a:t>
            </a:r>
            <a:endParaRPr lang="en-US" sz="2400" b="0" i="0" dirty="0">
              <a:solidFill>
                <a:srgbClr val="FFFFFF"/>
              </a:solidFill>
              <a:effectLst/>
              <a:latin typeface="urw-din"/>
            </a:endParaRPr>
          </a:p>
          <a:p>
            <a:pPr lvl="1" algn="just" fontAlgn="base"/>
            <a:r>
              <a:rPr lang="en-US" sz="1400" b="0" i="0" dirty="0">
                <a:solidFill>
                  <a:srgbClr val="FFFFFF"/>
                </a:solidFill>
                <a:effectLst/>
                <a:latin typeface="urw-din"/>
              </a:rPr>
              <a:t>Can solve bigger and more complex problems in a shorter time frame. Easier collaboration with other organizations and better use of existing equipment</a:t>
            </a:r>
          </a:p>
          <a:p>
            <a:pPr algn="just" fontAlgn="base"/>
            <a:r>
              <a:rPr lang="en-US" sz="2400" b="1" i="0" dirty="0">
                <a:solidFill>
                  <a:srgbClr val="FFFFFF"/>
                </a:solidFill>
                <a:effectLst/>
                <a:latin typeface="urw-din"/>
              </a:rPr>
              <a:t>Disadvantages:</a:t>
            </a:r>
            <a:endParaRPr lang="en-US" sz="2400" b="0" i="0" dirty="0">
              <a:solidFill>
                <a:srgbClr val="FFFFFF"/>
              </a:solidFill>
              <a:effectLst/>
              <a:latin typeface="urw-din"/>
            </a:endParaRPr>
          </a:p>
          <a:p>
            <a:pPr lvl="1" algn="just" fontAlgn="base"/>
            <a:r>
              <a:rPr lang="en-US" sz="1400" b="0" i="0" dirty="0">
                <a:solidFill>
                  <a:srgbClr val="FFFFFF"/>
                </a:solidFill>
                <a:effectLst/>
                <a:latin typeface="urw-din"/>
              </a:rPr>
              <a:t>Grid software and standards continue to evolve</a:t>
            </a:r>
          </a:p>
          <a:p>
            <a:pPr lvl="1" algn="just" fontAlgn="base"/>
            <a:r>
              <a:rPr lang="en-US" sz="1400" b="0" i="0" dirty="0">
                <a:solidFill>
                  <a:srgbClr val="FFFFFF"/>
                </a:solidFill>
                <a:effectLst/>
                <a:latin typeface="urw-din"/>
              </a:rPr>
              <a:t>Getting started learning curve</a:t>
            </a:r>
          </a:p>
          <a:p>
            <a:pPr lvl="1" algn="just" fontAlgn="base"/>
            <a:r>
              <a:rPr lang="en-US" sz="1400" b="0" i="0" dirty="0">
                <a:solidFill>
                  <a:srgbClr val="FFFFFF"/>
                </a:solidFill>
                <a:effectLst/>
                <a:latin typeface="urw-din"/>
              </a:rPr>
              <a:t>Non-interactive job submission</a:t>
            </a:r>
          </a:p>
          <a:p>
            <a:pPr lvl="1" algn="just" fontAlgn="base"/>
            <a:r>
              <a:rPr lang="en-US" sz="1400" b="0" i="0" dirty="0">
                <a:solidFill>
                  <a:srgbClr val="FFFFFF"/>
                </a:solidFill>
                <a:effectLst/>
                <a:latin typeface="urw-din"/>
              </a:rPr>
              <a:t>You may need a fast connection between computer resources.</a:t>
            </a:r>
          </a:p>
          <a:p>
            <a:pPr lvl="1" algn="just" fontAlgn="base"/>
            <a:r>
              <a:rPr lang="en-US" sz="1400" b="0" i="0" dirty="0">
                <a:solidFill>
                  <a:srgbClr val="FFFFFF"/>
                </a:solidFill>
                <a:effectLst/>
                <a:latin typeface="urw-din"/>
              </a:rPr>
              <a:t>Licensing on many servers can be prohibitive for some applications.</a:t>
            </a:r>
          </a:p>
        </p:txBody>
      </p:sp>
      <p:pic>
        <p:nvPicPr>
          <p:cNvPr id="2050" name="Picture 2">
            <a:extLst>
              <a:ext uri="{FF2B5EF4-FFF2-40B4-BE49-F238E27FC236}">
                <a16:creationId xmlns:a16="http://schemas.microsoft.com/office/drawing/2014/main" id="{28EE50E0-2E97-82F6-8FF6-5C94D48C81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41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190131" y="169816"/>
            <a:ext cx="3435625" cy="1325563"/>
          </a:xfrm>
        </p:spPr>
        <p:txBody>
          <a:bodyPr>
            <a:normAutofit/>
          </a:bodyPr>
          <a:lstStyle/>
          <a:p>
            <a:r>
              <a:rPr lang="en-US" sz="3100" b="1" i="0" dirty="0">
                <a:effectLst/>
                <a:latin typeface="urw-din"/>
              </a:rPr>
              <a:t>1. Distributed Computing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363984" y="1495380"/>
            <a:ext cx="3909843" cy="5192804"/>
          </a:xfrm>
        </p:spPr>
        <p:txBody>
          <a:bodyPr>
            <a:normAutofit/>
          </a:bodyPr>
          <a:lstStyle/>
          <a:p>
            <a:pPr fontAlgn="base"/>
            <a:r>
              <a:rPr lang="en-US" sz="2400" b="0" i="0" dirty="0">
                <a:solidFill>
                  <a:srgbClr val="FFFFFF"/>
                </a:solidFill>
                <a:effectLst/>
                <a:latin typeface="urw-din"/>
              </a:rPr>
              <a:t>Applications of Grid Computing  </a:t>
            </a:r>
          </a:p>
          <a:p>
            <a:pPr fontAlgn="base"/>
            <a:endParaRPr lang="en-US" sz="1800" b="0" i="0" dirty="0">
              <a:solidFill>
                <a:srgbClr val="FFFFFF"/>
              </a:solidFill>
              <a:effectLst/>
              <a:latin typeface="urw-din"/>
            </a:endParaRPr>
          </a:p>
          <a:p>
            <a:pPr lvl="1" fontAlgn="base"/>
            <a:r>
              <a:rPr lang="en-US" sz="1800" b="0" i="0" dirty="0">
                <a:solidFill>
                  <a:srgbClr val="FFFFFF"/>
                </a:solidFill>
                <a:effectLst/>
                <a:latin typeface="urw-din"/>
              </a:rPr>
              <a:t>Works as a middleware solution for connecting different businesses.</a:t>
            </a:r>
          </a:p>
          <a:p>
            <a:pPr lvl="1" fontAlgn="base"/>
            <a:r>
              <a:rPr lang="en-US" sz="1800" b="0" i="0" dirty="0">
                <a:solidFill>
                  <a:srgbClr val="FFFFFF"/>
                </a:solidFill>
                <a:effectLst/>
                <a:latin typeface="urw-din"/>
              </a:rPr>
              <a:t>It is a solution-based solution that can meet computing, data, and network needs.</a:t>
            </a:r>
            <a:endParaRPr lang="en-US" sz="1100" b="0" i="0" dirty="0">
              <a:solidFill>
                <a:srgbClr val="FFFFFF"/>
              </a:solidFill>
              <a:effectLst/>
              <a:latin typeface="urw-din"/>
            </a:endParaRPr>
          </a:p>
        </p:txBody>
      </p:sp>
      <p:pic>
        <p:nvPicPr>
          <p:cNvPr id="2050" name="Picture 2">
            <a:extLst>
              <a:ext uri="{FF2B5EF4-FFF2-40B4-BE49-F238E27FC236}">
                <a16:creationId xmlns:a16="http://schemas.microsoft.com/office/drawing/2014/main" id="{28EE50E0-2E97-82F6-8FF6-5C94D48C81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00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171451" y="18255"/>
            <a:ext cx="3435625" cy="1325563"/>
          </a:xfrm>
        </p:spPr>
        <p:txBody>
          <a:bodyPr>
            <a:normAutofit/>
          </a:bodyPr>
          <a:lstStyle/>
          <a:p>
            <a:r>
              <a:rPr lang="en-US" sz="3100" b="1" i="0" dirty="0">
                <a:effectLst/>
                <a:latin typeface="urw-din"/>
              </a:rPr>
              <a:t>2. Distributed Information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219190" y="1253330"/>
            <a:ext cx="3902352" cy="5337970"/>
          </a:xfrm>
        </p:spPr>
        <p:txBody>
          <a:bodyPr>
            <a:normAutofit lnSpcReduction="10000"/>
          </a:bodyPr>
          <a:lstStyle/>
          <a:p>
            <a:pPr fontAlgn="base"/>
            <a:r>
              <a:rPr lang="en-US" sz="1800" b="1" i="0" dirty="0">
                <a:effectLst/>
                <a:latin typeface="urw-din"/>
              </a:rPr>
              <a:t>Distributed transaction processing: </a:t>
            </a:r>
          </a:p>
          <a:p>
            <a:pPr fontAlgn="base"/>
            <a:r>
              <a:rPr lang="en-US" sz="1800" b="0" i="0" dirty="0">
                <a:effectLst/>
                <a:latin typeface="urw-din"/>
              </a:rPr>
              <a:t>It works across different servers using multiple communication models. The four characteristics that transactions have:</a:t>
            </a:r>
          </a:p>
          <a:p>
            <a:pPr lvl="1" fontAlgn="base"/>
            <a:r>
              <a:rPr lang="en-US" sz="1800" b="1" i="0" dirty="0">
                <a:effectLst/>
                <a:latin typeface="urw-din"/>
              </a:rPr>
              <a:t>Atomic</a:t>
            </a:r>
            <a:r>
              <a:rPr lang="en-US" sz="1800" b="0" i="0" dirty="0">
                <a:effectLst/>
                <a:latin typeface="urw-din"/>
              </a:rPr>
              <a:t>: the transaction taking place must be indivisible for the others</a:t>
            </a:r>
          </a:p>
          <a:p>
            <a:pPr lvl="1" fontAlgn="base"/>
            <a:r>
              <a:rPr lang="en-US" sz="1800" b="1" i="0" dirty="0">
                <a:effectLst/>
                <a:latin typeface="urw-din"/>
              </a:rPr>
              <a:t>Consistent</a:t>
            </a:r>
            <a:r>
              <a:rPr lang="en-US" sz="1800" b="0" i="0" dirty="0">
                <a:effectLst/>
                <a:latin typeface="urw-din"/>
              </a:rPr>
              <a:t>:  The transaction should be consistent after the transaction has been done</a:t>
            </a:r>
          </a:p>
          <a:p>
            <a:pPr lvl="1" fontAlgn="base"/>
            <a:r>
              <a:rPr lang="en-US" sz="1800" b="1" i="0" dirty="0">
                <a:effectLst/>
                <a:latin typeface="urw-din"/>
              </a:rPr>
              <a:t>Isolated</a:t>
            </a:r>
            <a:r>
              <a:rPr lang="en-US" sz="1800" b="0" i="0" dirty="0">
                <a:effectLst/>
                <a:latin typeface="urw-din"/>
              </a:rPr>
              <a:t>: A transaction must not interfere with another transaction</a:t>
            </a:r>
          </a:p>
          <a:p>
            <a:pPr lvl="1" fontAlgn="base"/>
            <a:r>
              <a:rPr lang="en-US" sz="1800" b="1" i="0" dirty="0">
                <a:effectLst/>
                <a:latin typeface="urw-din"/>
              </a:rPr>
              <a:t>Durable</a:t>
            </a:r>
            <a:r>
              <a:rPr lang="en-US" sz="1800" b="0" i="0" dirty="0">
                <a:effectLst/>
                <a:latin typeface="urw-din"/>
              </a:rPr>
              <a:t>: Once an engaged transaction, the changes are permanent. Transactions are often constructed as several sub-transactions, jointly forming a nested transaction.</a:t>
            </a:r>
            <a:endParaRPr lang="en-US" sz="1800" dirty="0"/>
          </a:p>
        </p:txBody>
      </p:sp>
      <p:pic>
        <p:nvPicPr>
          <p:cNvPr id="3074" name="Picture 2">
            <a:extLst>
              <a:ext uri="{FF2B5EF4-FFF2-40B4-BE49-F238E27FC236}">
                <a16:creationId xmlns:a16="http://schemas.microsoft.com/office/drawing/2014/main" id="{7435EE70-1A32-AF20-2357-285D051F68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5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07" name="Rectangle 4102">
            <a:extLst>
              <a:ext uri="{FF2B5EF4-FFF2-40B4-BE49-F238E27FC236}">
                <a16:creationId xmlns:a16="http://schemas.microsoft.com/office/drawing/2014/main" id="{5164999C-0F71-47A4-84BC-288B52C52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26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8" name="Rectangle 4104">
            <a:extLst>
              <a:ext uri="{FF2B5EF4-FFF2-40B4-BE49-F238E27FC236}">
                <a16:creationId xmlns:a16="http://schemas.microsoft.com/office/drawing/2014/main" id="{3DCDF05E-E324-4E2C-9CE7-318A66F4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41D6C-3692-79BB-26C1-CABE13C67D74}"/>
              </a:ext>
            </a:extLst>
          </p:cNvPr>
          <p:cNvSpPr>
            <a:spLocks noGrp="1"/>
          </p:cNvSpPr>
          <p:nvPr>
            <p:ph type="title"/>
          </p:nvPr>
        </p:nvSpPr>
        <p:spPr>
          <a:xfrm>
            <a:off x="180976" y="18255"/>
            <a:ext cx="3435625" cy="1325563"/>
          </a:xfrm>
        </p:spPr>
        <p:txBody>
          <a:bodyPr>
            <a:normAutofit/>
          </a:bodyPr>
          <a:lstStyle/>
          <a:p>
            <a:r>
              <a:rPr lang="en-US" sz="3100" b="1" i="0" dirty="0">
                <a:effectLst/>
                <a:latin typeface="urw-din"/>
              </a:rPr>
              <a:t>2. Distributed Information System</a:t>
            </a:r>
            <a:endParaRPr lang="en-US" sz="3100" dirty="0"/>
          </a:p>
        </p:txBody>
      </p:sp>
      <p:sp>
        <p:nvSpPr>
          <p:cNvPr id="3" name="Content Placeholder 2">
            <a:extLst>
              <a:ext uri="{FF2B5EF4-FFF2-40B4-BE49-F238E27FC236}">
                <a16:creationId xmlns:a16="http://schemas.microsoft.com/office/drawing/2014/main" id="{123D4BDF-030E-8D93-7140-8899D037471C}"/>
              </a:ext>
            </a:extLst>
          </p:cNvPr>
          <p:cNvSpPr>
            <a:spLocks noGrp="1"/>
          </p:cNvSpPr>
          <p:nvPr>
            <p:ph idx="1"/>
          </p:nvPr>
        </p:nvSpPr>
        <p:spPr>
          <a:xfrm>
            <a:off x="180976" y="1343817"/>
            <a:ext cx="4092851" cy="5209383"/>
          </a:xfrm>
        </p:spPr>
        <p:txBody>
          <a:bodyPr>
            <a:normAutofit lnSpcReduction="10000"/>
          </a:bodyPr>
          <a:lstStyle/>
          <a:p>
            <a:pPr fontAlgn="base"/>
            <a:r>
              <a:rPr lang="en-US" sz="1800" b="1" i="0" dirty="0">
                <a:effectLst/>
                <a:latin typeface="urw-din"/>
              </a:rPr>
              <a:t>Distributed transaction processing: </a:t>
            </a:r>
          </a:p>
          <a:p>
            <a:pPr fontAlgn="base"/>
            <a:r>
              <a:rPr lang="en-US" sz="1800" b="0" i="0" dirty="0">
                <a:effectLst/>
                <a:latin typeface="urw-din"/>
              </a:rPr>
              <a:t>Each database can perform its own individual query containing data retrieval from two different databases to give one single result</a:t>
            </a:r>
          </a:p>
          <a:p>
            <a:pPr fontAlgn="base"/>
            <a:r>
              <a:rPr lang="en-US" sz="1800" b="0" i="0" dirty="0">
                <a:effectLst/>
                <a:latin typeface="urw-din"/>
              </a:rPr>
              <a:t>In the company’s middleware systems, the component that manages distributed (or nested) transactions has formed the application integration core at the server or database. This was referred to as the Transaction Processing Monitor(TP Monitor). Its main task was to allow an application to access multiple servers/databases by providing a transactional programming model. Many requests are sent to the database to get the result, to ensure each request gets successfully executed and deliver result to each request, this work is handled by the TP Monitor.</a:t>
            </a:r>
            <a:endParaRPr lang="en-US" sz="1800" dirty="0"/>
          </a:p>
        </p:txBody>
      </p:sp>
      <p:pic>
        <p:nvPicPr>
          <p:cNvPr id="4098" name="Picture 2">
            <a:extLst>
              <a:ext uri="{FF2B5EF4-FFF2-40B4-BE49-F238E27FC236}">
                <a16:creationId xmlns:a16="http://schemas.microsoft.com/office/drawing/2014/main" id="{E1FE58C6-540A-06E3-18D9-84EBE61721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850378"/>
            <a:ext cx="6314487" cy="315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5606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247</TotalTime>
  <Words>1088</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urw-din</vt:lpstr>
      <vt:lpstr>Depth</vt:lpstr>
      <vt:lpstr>Types of distributed  systems</vt:lpstr>
      <vt:lpstr>Types of distributed  systems</vt:lpstr>
      <vt:lpstr>1. Distributed Computing System</vt:lpstr>
      <vt:lpstr>1. Distributed Computing System</vt:lpstr>
      <vt:lpstr>1. Distributed Computing System</vt:lpstr>
      <vt:lpstr>1. Distributed Computing System</vt:lpstr>
      <vt:lpstr>1. Distributed Computing System</vt:lpstr>
      <vt:lpstr>2. Distributed Information System</vt:lpstr>
      <vt:lpstr>2. Distributed Information System</vt:lpstr>
      <vt:lpstr>2. Distributed Information System</vt:lpstr>
      <vt:lpstr>2. Distributed Information System</vt:lpstr>
      <vt:lpstr>3. Distributed Pervasive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distributed  systems</dc:title>
  <dc:creator>Alfredo Marquez</dc:creator>
  <cp:lastModifiedBy>Alfredo Marquez</cp:lastModifiedBy>
  <cp:revision>1</cp:revision>
  <dcterms:created xsi:type="dcterms:W3CDTF">2022-10-06T16:38:07Z</dcterms:created>
  <dcterms:modified xsi:type="dcterms:W3CDTF">2022-10-06T20:45:16Z</dcterms:modified>
</cp:coreProperties>
</file>