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Libre Baskerville"/>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ibreBaskerville-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Baskerville-italic.fntdata"/><Relationship Id="rId25" Type="http://schemas.openxmlformats.org/officeDocument/2006/relationships/font" Target="fonts/LibreBaskervill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efb87c3d8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efb87c3d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eefb87c3d8_0_10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efb87c3d8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efb87c3d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US">
                <a:latin typeface="Arial"/>
                <a:ea typeface="Arial"/>
                <a:cs typeface="Arial"/>
                <a:sym typeface="Arial"/>
              </a:rPr>
              <a:t>La optimización </a:t>
            </a:r>
            <a:r>
              <a:rPr lang="en-US">
                <a:latin typeface="Arial"/>
                <a:ea typeface="Arial"/>
                <a:cs typeface="Arial"/>
                <a:sym typeface="Arial"/>
              </a:rPr>
              <a:t>puede incluir la eliminación de código no utilizado, la reordenación de instrucciones para mejorar el rendimiento, y la inclusión de instrucciones adicionales para manejar excepciones y errores.</a:t>
            </a:r>
            <a:endParaRPr/>
          </a:p>
        </p:txBody>
      </p:sp>
      <p:sp>
        <p:nvSpPr>
          <p:cNvPr id="139" name="Google Shape;139;g1eefb87c3d8_0_1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efb87c3d8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efb87c3d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eefb87c3d8_0_1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efb87c3d8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efb87c3d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eefb87c3d8_0_1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efb87c3d8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efb87c3d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eefb87c3d8_0_1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eefb87c3d8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eefb87c3d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eefb87c3d8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eefb87c3d8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eefb87c3d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1eefb87c3d8_0_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efb87c3d8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efb87c3d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1eefb87c3d8_0_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efb87c3d8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efb87c3d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1eefb87c3d8_0_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efb87c3d8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efb87c3d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eefb87c3d8_0_9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efb87c3d8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efb87c3d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eefb87c3d8_0_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efb87c3d8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efb87c3d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eefb87c3d8_0_10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INFORMAL" type="tx">
  <p:cSld name="TITLE_AND_BODY">
    <p:bg>
      <p:bgPr>
        <a:solidFill>
          <a:schemeClr val="lt1"/>
        </a:solidFill>
      </p:bgPr>
    </p:bg>
    <p:spTree>
      <p:nvGrpSpPr>
        <p:cNvPr id="15" name="Shape 15"/>
        <p:cNvGrpSpPr/>
        <p:nvPr/>
      </p:nvGrpSpPr>
      <p:grpSpPr>
        <a:xfrm>
          <a:off x="0" y="0"/>
          <a:ext cx="0" cy="0"/>
          <a:chOff x="0" y="0"/>
          <a:chExt cx="0" cy="0"/>
        </a:xfrm>
      </p:grpSpPr>
      <p:pic>
        <p:nvPicPr>
          <p:cNvPr descr="1.png" id="16" name="Google Shape;16;p2"/>
          <p:cNvPicPr preferRelativeResize="0"/>
          <p:nvPr/>
        </p:nvPicPr>
        <p:blipFill rotWithShape="1">
          <a:blip r:embed="rId2">
            <a:alphaModFix/>
          </a:blip>
          <a:srcRect b="0" l="0" r="0" t="0"/>
          <a:stretch/>
        </p:blipFill>
        <p:spPr>
          <a:xfrm>
            <a:off x="0" y="0"/>
            <a:ext cx="91376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DOR">
  <p:cSld name="SEPARADOR">
    <p:bg>
      <p:bgPr>
        <a:solidFill>
          <a:schemeClr val="lt1"/>
        </a:solidFill>
      </p:bgPr>
    </p:bg>
    <p:spTree>
      <p:nvGrpSpPr>
        <p:cNvPr id="17" name="Shape 17"/>
        <p:cNvGrpSpPr/>
        <p:nvPr/>
      </p:nvGrpSpPr>
      <p:grpSpPr>
        <a:xfrm>
          <a:off x="0" y="0"/>
          <a:ext cx="0" cy="0"/>
          <a:chOff x="0" y="0"/>
          <a:chExt cx="0" cy="0"/>
        </a:xfrm>
      </p:grpSpPr>
      <p:pic>
        <p:nvPicPr>
          <p:cNvPr descr="2.png" id="18" name="Google Shape;18;p3"/>
          <p:cNvPicPr preferRelativeResize="0"/>
          <p:nvPr/>
        </p:nvPicPr>
        <p:blipFill rotWithShape="1">
          <a:blip r:embed="rId2">
            <a:alphaModFix/>
          </a:blip>
          <a:srcRect b="0" l="0" r="0" t="0"/>
          <a:stretch/>
        </p:blipFill>
        <p:spPr>
          <a:xfrm>
            <a:off x="0" y="0"/>
            <a:ext cx="9137653" cy="5143500"/>
          </a:xfrm>
          <a:prstGeom prst="rect">
            <a:avLst/>
          </a:prstGeom>
          <a:noFill/>
          <a:ln>
            <a:noFill/>
          </a:ln>
        </p:spPr>
      </p:pic>
      <p:sp>
        <p:nvSpPr>
          <p:cNvPr id="19" name="Google Shape;19;p3"/>
          <p:cNvSpPr txBox="1"/>
          <p:nvPr>
            <p:ph type="title"/>
          </p:nvPr>
        </p:nvSpPr>
        <p:spPr>
          <a:xfrm>
            <a:off x="397565" y="1942014"/>
            <a:ext cx="8295414" cy="85725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D2AE81"/>
              </a:buClr>
              <a:buSzPts val="4400"/>
              <a:buFont typeface="Libre Baskerville"/>
              <a:buNone/>
              <a:defRPr b="0" i="0" sz="4400" u="none" cap="none" strike="noStrike">
                <a:solidFill>
                  <a:srgbClr val="D2AE81"/>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1">
  <p:cSld name="INTERIOR1">
    <p:bg>
      <p:bgPr>
        <a:solidFill>
          <a:schemeClr val="lt1"/>
        </a:solidFill>
      </p:bgPr>
    </p:bg>
    <p:spTree>
      <p:nvGrpSpPr>
        <p:cNvPr id="20" name="Shape 20"/>
        <p:cNvGrpSpPr/>
        <p:nvPr/>
      </p:nvGrpSpPr>
      <p:grpSpPr>
        <a:xfrm>
          <a:off x="0" y="0"/>
          <a:ext cx="0" cy="0"/>
          <a:chOff x="0" y="0"/>
          <a:chExt cx="0" cy="0"/>
        </a:xfrm>
      </p:grpSpPr>
      <p:pic>
        <p:nvPicPr>
          <p:cNvPr descr="3.png" id="21" name="Google Shape;21;p4"/>
          <p:cNvPicPr preferRelativeResize="0"/>
          <p:nvPr/>
        </p:nvPicPr>
        <p:blipFill rotWithShape="1">
          <a:blip r:embed="rId2">
            <a:alphaModFix/>
          </a:blip>
          <a:srcRect b="0" l="0" r="0" t="0"/>
          <a:stretch/>
        </p:blipFill>
        <p:spPr>
          <a:xfrm>
            <a:off x="0" y="0"/>
            <a:ext cx="9137653" cy="5143500"/>
          </a:xfrm>
          <a:prstGeom prst="rect">
            <a:avLst/>
          </a:prstGeom>
          <a:noFill/>
          <a:ln>
            <a:noFill/>
          </a:ln>
        </p:spPr>
      </p:pic>
      <p:sp>
        <p:nvSpPr>
          <p:cNvPr id="22" name="Google Shape;22;p4"/>
          <p:cNvSpPr txBox="1"/>
          <p:nvPr>
            <p:ph idx="1" type="body"/>
          </p:nvPr>
        </p:nvSpPr>
        <p:spPr>
          <a:xfrm>
            <a:off x="596529" y="1551264"/>
            <a:ext cx="8085137" cy="333851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7F7F7F"/>
              </a:buClr>
              <a:buSzPts val="3200"/>
              <a:buFont typeface="Arial"/>
              <a:buChar char="•"/>
              <a:defRPr b="0" i="0" sz="3200" u="none" cap="none" strike="noStrike">
                <a:solidFill>
                  <a:srgbClr val="7F7F7F"/>
                </a:solidFill>
                <a:latin typeface="Arial"/>
                <a:ea typeface="Arial"/>
                <a:cs typeface="Arial"/>
                <a:sym typeface="Arial"/>
              </a:defRPr>
            </a:lvl1pPr>
            <a:lvl2pPr indent="-406400" lvl="1" marL="914400" marR="0" rtl="0" algn="l">
              <a:spcBef>
                <a:spcPts val="560"/>
              </a:spcBef>
              <a:spcAft>
                <a:spcPts val="0"/>
              </a:spcAft>
              <a:buClr>
                <a:srgbClr val="7F7F7F"/>
              </a:buClr>
              <a:buSzPts val="2800"/>
              <a:buFont typeface="Arial"/>
              <a:buChar char="–"/>
              <a:defRPr b="0" i="0" sz="2800" u="none" cap="none" strike="noStrike">
                <a:solidFill>
                  <a:srgbClr val="7F7F7F"/>
                </a:solidFill>
                <a:latin typeface="Arial"/>
                <a:ea typeface="Arial"/>
                <a:cs typeface="Arial"/>
                <a:sym typeface="Arial"/>
              </a:defRPr>
            </a:lvl2pPr>
            <a:lvl3pPr indent="-381000" lvl="2" marL="1371600" marR="0" rtl="0" algn="l">
              <a:spcBef>
                <a:spcPts val="480"/>
              </a:spcBef>
              <a:spcAft>
                <a:spcPts val="0"/>
              </a:spcAft>
              <a:buClr>
                <a:srgbClr val="7F7F7F"/>
              </a:buClr>
              <a:buSzPts val="2400"/>
              <a:buFont typeface="Arial"/>
              <a:buChar char="•"/>
              <a:defRPr b="0" i="0" sz="2400" u="none" cap="none" strike="noStrike">
                <a:solidFill>
                  <a:srgbClr val="7F7F7F"/>
                </a:solidFill>
                <a:latin typeface="Arial"/>
                <a:ea typeface="Arial"/>
                <a:cs typeface="Arial"/>
                <a:sym typeface="Arial"/>
              </a:defRPr>
            </a:lvl3pPr>
            <a:lvl4pPr indent="-355600" lvl="3" marL="1828800" marR="0" rtl="0" algn="l">
              <a:spcBef>
                <a:spcPts val="400"/>
              </a:spcBef>
              <a:spcAft>
                <a:spcPts val="0"/>
              </a:spcAft>
              <a:buClr>
                <a:srgbClr val="7F7F7F"/>
              </a:buClr>
              <a:buSzPts val="2000"/>
              <a:buFont typeface="Arial"/>
              <a:buChar char="–"/>
              <a:defRPr b="0" i="0" sz="2000" u="none" cap="none" strike="noStrike">
                <a:solidFill>
                  <a:srgbClr val="7F7F7F"/>
                </a:solidFill>
                <a:latin typeface="Arial"/>
                <a:ea typeface="Arial"/>
                <a:cs typeface="Arial"/>
                <a:sym typeface="Arial"/>
              </a:defRPr>
            </a:lvl4pPr>
            <a:lvl5pPr indent="-355600" lvl="4" marL="2286000" marR="0" rtl="0" algn="l">
              <a:spcBef>
                <a:spcPts val="400"/>
              </a:spcBef>
              <a:spcAft>
                <a:spcPts val="0"/>
              </a:spcAft>
              <a:buClr>
                <a:srgbClr val="7F7F7F"/>
              </a:buClr>
              <a:buSzPts val="2000"/>
              <a:buFont typeface="Arial"/>
              <a:buChar char="»"/>
              <a:defRPr b="0" i="0" sz="2000" u="none" cap="none" strike="noStrike">
                <a:solidFill>
                  <a:srgbClr val="7F7F7F"/>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Google Shape;23;p4"/>
          <p:cNvSpPr txBox="1"/>
          <p:nvPr>
            <p:ph type="title"/>
          </p:nvPr>
        </p:nvSpPr>
        <p:spPr>
          <a:xfrm>
            <a:off x="397565" y="325249"/>
            <a:ext cx="8295414" cy="85725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D2AE81"/>
              </a:buClr>
              <a:buSzPts val="4400"/>
              <a:buFont typeface="Libre Baskerville"/>
              <a:buNone/>
              <a:defRPr b="0" i="0" sz="4400" u="none" cap="none" strike="noStrike">
                <a:solidFill>
                  <a:srgbClr val="D2AE81"/>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PARADOR 2">
  <p:cSld name="2_SEPARADOR 2">
    <p:bg>
      <p:bgPr>
        <a:solidFill>
          <a:schemeClr val="lt1"/>
        </a:solidFill>
      </p:bgPr>
    </p:bg>
    <p:spTree>
      <p:nvGrpSpPr>
        <p:cNvPr id="24" name="Shape 24"/>
        <p:cNvGrpSpPr/>
        <p:nvPr/>
      </p:nvGrpSpPr>
      <p:grpSpPr>
        <a:xfrm>
          <a:off x="0" y="0"/>
          <a:ext cx="0" cy="0"/>
          <a:chOff x="0" y="0"/>
          <a:chExt cx="0" cy="0"/>
        </a:xfrm>
      </p:grpSpPr>
      <p:pic>
        <p:nvPicPr>
          <p:cNvPr descr="4.png" id="25" name="Google Shape;25;p5"/>
          <p:cNvPicPr preferRelativeResize="0"/>
          <p:nvPr/>
        </p:nvPicPr>
        <p:blipFill rotWithShape="1">
          <a:blip r:embed="rId2">
            <a:alphaModFix/>
          </a:blip>
          <a:srcRect b="0" l="0" r="0" t="0"/>
          <a:stretch/>
        </p:blipFill>
        <p:spPr>
          <a:xfrm>
            <a:off x="6347" y="0"/>
            <a:ext cx="9137653"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rgbClr val="D2AE81"/>
              </a:buClr>
              <a:buSzPts val="4400"/>
              <a:buFont typeface="Libre Baskerville"/>
              <a:buNone/>
              <a:defRPr b="0" i="0" sz="4400" u="none" cap="none" strike="noStrike">
                <a:solidFill>
                  <a:srgbClr val="D2AE81"/>
                </a:solidFill>
                <a:latin typeface="Libre Baskerville"/>
                <a:ea typeface="Libre Baskerville"/>
                <a:cs typeface="Libre Baskerville"/>
                <a:sym typeface="Libre Baskervill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5499"/>
              </a:buClr>
              <a:buSzPts val="3200"/>
              <a:buFont typeface="Arial"/>
              <a:buChar char="•"/>
              <a:defRPr b="0" i="0" sz="3200" u="none" cap="none" strike="noStrike">
                <a:solidFill>
                  <a:srgbClr val="005499"/>
                </a:solidFill>
                <a:latin typeface="Arial"/>
                <a:ea typeface="Arial"/>
                <a:cs typeface="Arial"/>
                <a:sym typeface="Arial"/>
              </a:defRPr>
            </a:lvl1pPr>
            <a:lvl2pPr indent="-406400" lvl="1" marL="914400" marR="0" rtl="0" algn="l">
              <a:spcBef>
                <a:spcPts val="560"/>
              </a:spcBef>
              <a:spcAft>
                <a:spcPts val="0"/>
              </a:spcAft>
              <a:buClr>
                <a:srgbClr val="005499"/>
              </a:buClr>
              <a:buSzPts val="2800"/>
              <a:buFont typeface="Arial"/>
              <a:buChar char="–"/>
              <a:defRPr b="0" i="0" sz="2800" u="none" cap="none" strike="noStrike">
                <a:solidFill>
                  <a:srgbClr val="005499"/>
                </a:solidFill>
                <a:latin typeface="Arial"/>
                <a:ea typeface="Arial"/>
                <a:cs typeface="Arial"/>
                <a:sym typeface="Arial"/>
              </a:defRPr>
            </a:lvl2pPr>
            <a:lvl3pPr indent="-381000" lvl="2" marL="1371600" marR="0" rtl="0" algn="l">
              <a:spcBef>
                <a:spcPts val="480"/>
              </a:spcBef>
              <a:spcAft>
                <a:spcPts val="0"/>
              </a:spcAft>
              <a:buClr>
                <a:srgbClr val="005499"/>
              </a:buClr>
              <a:buSzPts val="2400"/>
              <a:buFont typeface="Arial"/>
              <a:buChar char="•"/>
              <a:defRPr b="0" i="0" sz="2400" u="none" cap="none" strike="noStrike">
                <a:solidFill>
                  <a:srgbClr val="005499"/>
                </a:solidFill>
                <a:latin typeface="Arial"/>
                <a:ea typeface="Arial"/>
                <a:cs typeface="Arial"/>
                <a:sym typeface="Arial"/>
              </a:defRPr>
            </a:lvl3pPr>
            <a:lvl4pPr indent="-355600" lvl="3" marL="1828800" marR="0" rtl="0" algn="l">
              <a:spcBef>
                <a:spcPts val="400"/>
              </a:spcBef>
              <a:spcAft>
                <a:spcPts val="0"/>
              </a:spcAft>
              <a:buClr>
                <a:srgbClr val="005499"/>
              </a:buClr>
              <a:buSzPts val="2000"/>
              <a:buFont typeface="Arial"/>
              <a:buChar char="–"/>
              <a:defRPr b="0" i="0" sz="2000" u="none" cap="none" strike="noStrike">
                <a:solidFill>
                  <a:srgbClr val="005499"/>
                </a:solidFill>
                <a:latin typeface="Arial"/>
                <a:ea typeface="Arial"/>
                <a:cs typeface="Arial"/>
                <a:sym typeface="Arial"/>
              </a:defRPr>
            </a:lvl4pPr>
            <a:lvl5pPr indent="-355600" lvl="4" marL="2286000" marR="0" rtl="0" algn="l">
              <a:spcBef>
                <a:spcPts val="400"/>
              </a:spcBef>
              <a:spcAft>
                <a:spcPts val="0"/>
              </a:spcAft>
              <a:buClr>
                <a:srgbClr val="005499"/>
              </a:buClr>
              <a:buSzPts val="2000"/>
              <a:buFont typeface="Arial"/>
              <a:buChar char="»"/>
              <a:defRPr b="0" i="0" sz="2000" u="none" cap="none" strike="noStrike">
                <a:solidFill>
                  <a:srgbClr val="00549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s.wikipedia.org/wiki/Tiempo_de_ejecuci%C3%B3n" TargetMode="External"/><Relationship Id="rId4" Type="http://schemas.openxmlformats.org/officeDocument/2006/relationships/hyperlink" Target="https://es.wikipedia.org/wiki/Memoria_(inform%C3%A1tic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2.jp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6"/>
          <p:cNvSpPr txBox="1"/>
          <p:nvPr>
            <p:ph type="title"/>
          </p:nvPr>
        </p:nvSpPr>
        <p:spPr>
          <a:xfrm>
            <a:off x="397565" y="1942014"/>
            <a:ext cx="8295414"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D2AE81"/>
              </a:buClr>
              <a:buSzPts val="4400"/>
              <a:buFont typeface="Libre Baskerville"/>
              <a:buNone/>
            </a:pPr>
            <a:r>
              <a:rPr lang="en-US"/>
              <a:t>Fases de Compilación</a:t>
            </a:r>
            <a:endParaRPr b="0" i="0" sz="4400" u="none" cap="none" strike="noStrike">
              <a:solidFill>
                <a:srgbClr val="D2AE81"/>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idx="1" type="body"/>
          </p:nvPr>
        </p:nvSpPr>
        <p:spPr>
          <a:xfrm>
            <a:off x="596529" y="1551264"/>
            <a:ext cx="8085000" cy="33384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200">
                <a:solidFill>
                  <a:schemeClr val="dk1"/>
                </a:solidFill>
              </a:rPr>
              <a:t>La etapa de generación de código intermedio en un compilador se encarga de traducir el código fuente escrito en un lenguaje de programación de alto nivel a una representación intermediaria, llamada código intermedio, que sea más fácil de analizar y optimizar para la siguiente etapa de generación de código objeto. Este código intermedio puede ser en forma de árboles de sintaxis abstracta, código en un lenguaje intermedio o cualquier otra representación que no sea el código objeto final.</a:t>
            </a:r>
            <a:endParaRPr sz="1200">
              <a:solidFill>
                <a:schemeClr val="dk1"/>
              </a:solidFill>
            </a:endParaRPr>
          </a:p>
          <a:p>
            <a:pPr indent="0" lvl="0" marL="0" rtl="0" algn="l">
              <a:spcBef>
                <a:spcPts val="640"/>
              </a:spcBef>
              <a:spcAft>
                <a:spcPts val="0"/>
              </a:spcAft>
              <a:buNone/>
            </a:pPr>
            <a:r>
              <a:t/>
            </a:r>
            <a:endParaRPr sz="1200">
              <a:solidFill>
                <a:schemeClr val="dk1"/>
              </a:solidFill>
            </a:endParaRPr>
          </a:p>
        </p:txBody>
      </p:sp>
      <p:sp>
        <p:nvSpPr>
          <p:cNvPr id="133" name="Google Shape;133;p15"/>
          <p:cNvSpPr txBox="1"/>
          <p:nvPr>
            <p:ph type="title"/>
          </p:nvPr>
        </p:nvSpPr>
        <p:spPr>
          <a:xfrm>
            <a:off x="397565" y="325249"/>
            <a:ext cx="82953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4.	Fase de generación de código intermedio</a:t>
            </a:r>
            <a:endParaRPr/>
          </a:p>
        </p:txBody>
      </p:sp>
      <p:pic>
        <p:nvPicPr>
          <p:cNvPr id="134" name="Google Shape;134;p15"/>
          <p:cNvPicPr preferRelativeResize="0"/>
          <p:nvPr/>
        </p:nvPicPr>
        <p:blipFill>
          <a:blip r:embed="rId3">
            <a:alphaModFix/>
          </a:blip>
          <a:stretch>
            <a:fillRect/>
          </a:stretch>
        </p:blipFill>
        <p:spPr>
          <a:xfrm>
            <a:off x="4862375" y="2647702"/>
            <a:ext cx="3735453" cy="1960424"/>
          </a:xfrm>
          <a:prstGeom prst="rect">
            <a:avLst/>
          </a:prstGeom>
          <a:noFill/>
          <a:ln>
            <a:noFill/>
          </a:ln>
        </p:spPr>
      </p:pic>
      <p:pic>
        <p:nvPicPr>
          <p:cNvPr id="135" name="Google Shape;135;p15"/>
          <p:cNvPicPr preferRelativeResize="0"/>
          <p:nvPr/>
        </p:nvPicPr>
        <p:blipFill>
          <a:blip r:embed="rId4">
            <a:alphaModFix/>
          </a:blip>
          <a:stretch>
            <a:fillRect/>
          </a:stretch>
        </p:blipFill>
        <p:spPr>
          <a:xfrm>
            <a:off x="1251788" y="3030613"/>
            <a:ext cx="3400425" cy="128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idx="1" type="body"/>
          </p:nvPr>
        </p:nvSpPr>
        <p:spPr>
          <a:xfrm>
            <a:off x="607879" y="1322989"/>
            <a:ext cx="8085000" cy="33384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200">
                <a:solidFill>
                  <a:schemeClr val="dk1"/>
                </a:solidFill>
              </a:rPr>
              <a:t>Código fuente -&gt; Representación </a:t>
            </a:r>
            <a:endParaRPr sz="1200">
              <a:solidFill>
                <a:schemeClr val="dk1"/>
              </a:solidFill>
            </a:endParaRPr>
          </a:p>
          <a:p>
            <a:pPr indent="457200" lvl="0" marL="0" rtl="0" algn="l">
              <a:spcBef>
                <a:spcPts val="640"/>
              </a:spcBef>
              <a:spcAft>
                <a:spcPts val="0"/>
              </a:spcAft>
              <a:buNone/>
            </a:pPr>
            <a:r>
              <a:rPr lang="en-US" sz="1200">
                <a:solidFill>
                  <a:schemeClr val="dk1"/>
                </a:solidFill>
              </a:rPr>
              <a:t>Ej. Árbol de sintaxis o secuencia de instrucciones.</a:t>
            </a:r>
            <a:endParaRPr sz="1200">
              <a:solidFill>
                <a:schemeClr val="dk1"/>
              </a:solidFill>
            </a:endParaRPr>
          </a:p>
          <a:p>
            <a:pPr indent="-304800" lvl="0" marL="457200" rtl="0" algn="l">
              <a:spcBef>
                <a:spcPts val="640"/>
              </a:spcBef>
              <a:spcAft>
                <a:spcPts val="0"/>
              </a:spcAft>
              <a:buClr>
                <a:schemeClr val="dk1"/>
              </a:buClr>
              <a:buSzPts val="1200"/>
              <a:buChar char="-"/>
            </a:pPr>
            <a:r>
              <a:rPr lang="en-US" sz="1200">
                <a:solidFill>
                  <a:schemeClr val="dk1"/>
                </a:solidFill>
              </a:rPr>
              <a:t>Más fácil de optimizar y manipular</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Más </a:t>
            </a:r>
            <a:r>
              <a:rPr lang="en-US" sz="1200">
                <a:solidFill>
                  <a:schemeClr val="dk1"/>
                </a:solidFill>
              </a:rPr>
              <a:t>flexibilidad</a:t>
            </a:r>
            <a:r>
              <a:rPr lang="en-US"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Más comprensible</a:t>
            </a:r>
            <a:endParaRPr sz="1200">
              <a:solidFill>
                <a:schemeClr val="dk1"/>
              </a:solidFill>
            </a:endParaRPr>
          </a:p>
        </p:txBody>
      </p:sp>
      <p:sp>
        <p:nvSpPr>
          <p:cNvPr id="142" name="Google Shape;142;p16"/>
          <p:cNvSpPr txBox="1"/>
          <p:nvPr>
            <p:ph type="title"/>
          </p:nvPr>
        </p:nvSpPr>
        <p:spPr>
          <a:xfrm>
            <a:off x="397565" y="325249"/>
            <a:ext cx="82953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Es importante</a:t>
            </a:r>
            <a:endParaRPr/>
          </a:p>
        </p:txBody>
      </p:sp>
      <p:pic>
        <p:nvPicPr>
          <p:cNvPr id="143" name="Google Shape;143;p16"/>
          <p:cNvPicPr preferRelativeResize="0"/>
          <p:nvPr/>
        </p:nvPicPr>
        <p:blipFill>
          <a:blip r:embed="rId3">
            <a:alphaModFix/>
          </a:blip>
          <a:stretch>
            <a:fillRect/>
          </a:stretch>
        </p:blipFill>
        <p:spPr>
          <a:xfrm>
            <a:off x="5478047" y="1459975"/>
            <a:ext cx="3327224" cy="2944600"/>
          </a:xfrm>
          <a:prstGeom prst="rect">
            <a:avLst/>
          </a:prstGeom>
          <a:noFill/>
          <a:ln>
            <a:noFill/>
          </a:ln>
        </p:spPr>
      </p:pic>
      <p:pic>
        <p:nvPicPr>
          <p:cNvPr id="144" name="Google Shape;144;p16"/>
          <p:cNvPicPr preferRelativeResize="0"/>
          <p:nvPr/>
        </p:nvPicPr>
        <p:blipFill>
          <a:blip r:embed="rId4">
            <a:alphaModFix/>
          </a:blip>
          <a:stretch>
            <a:fillRect/>
          </a:stretch>
        </p:blipFill>
        <p:spPr>
          <a:xfrm>
            <a:off x="2654325" y="2033425"/>
            <a:ext cx="2479874" cy="2797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idx="1" type="body"/>
          </p:nvPr>
        </p:nvSpPr>
        <p:spPr>
          <a:xfrm>
            <a:off x="202125" y="1182650"/>
            <a:ext cx="8565600" cy="915300"/>
          </a:xfrm>
          <a:prstGeom prst="rect">
            <a:avLst/>
          </a:prstGeom>
        </p:spPr>
        <p:txBody>
          <a:bodyPr anchorCtr="0" anchor="t" bIns="91425" lIns="91425" spcFirstLastPara="1" rIns="91425" wrap="square" tIns="91425">
            <a:noAutofit/>
          </a:bodyPr>
          <a:lstStyle/>
          <a:p>
            <a:pPr indent="0" lvl="0" marL="0" rtl="0" algn="just">
              <a:spcBef>
                <a:spcPts val="640"/>
              </a:spcBef>
              <a:spcAft>
                <a:spcPts val="0"/>
              </a:spcAft>
              <a:buNone/>
            </a:pPr>
            <a:r>
              <a:rPr lang="en-US" sz="2000"/>
              <a:t>Esta fase trata de mejorar el código intermedio, de modo que en la siguiente fase resulte un código de máquina más rápido de ejecutar.</a:t>
            </a:r>
            <a:endParaRPr sz="2000"/>
          </a:p>
        </p:txBody>
      </p:sp>
      <p:sp>
        <p:nvSpPr>
          <p:cNvPr id="151" name="Google Shape;151;p17"/>
          <p:cNvSpPr txBox="1"/>
          <p:nvPr>
            <p:ph type="title"/>
          </p:nvPr>
        </p:nvSpPr>
        <p:spPr>
          <a:xfrm>
            <a:off x="397565" y="325249"/>
            <a:ext cx="82953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O</a:t>
            </a:r>
            <a:r>
              <a:rPr lang="en-US"/>
              <a:t>ptimiza</a:t>
            </a:r>
            <a:r>
              <a:rPr lang="en-US"/>
              <a:t>ción</a:t>
            </a:r>
            <a:r>
              <a:rPr lang="en-US"/>
              <a:t> de código</a:t>
            </a:r>
            <a:endParaRPr/>
          </a:p>
        </p:txBody>
      </p:sp>
      <p:sp>
        <p:nvSpPr>
          <p:cNvPr id="152" name="Google Shape;152;p17"/>
          <p:cNvSpPr txBox="1"/>
          <p:nvPr/>
        </p:nvSpPr>
        <p:spPr>
          <a:xfrm>
            <a:off x="296325" y="2320975"/>
            <a:ext cx="8812800" cy="1606800"/>
          </a:xfrm>
          <a:prstGeom prst="rect">
            <a:avLst/>
          </a:prstGeom>
          <a:noFill/>
          <a:ln>
            <a:noFill/>
          </a:ln>
        </p:spPr>
        <p:txBody>
          <a:bodyPr anchorCtr="0" anchor="t" bIns="91425" lIns="91425" spcFirstLastPara="1" rIns="91425" wrap="square" tIns="91425">
            <a:spAutoFit/>
          </a:bodyPr>
          <a:lstStyle/>
          <a:p>
            <a:pPr indent="-333375" lvl="0" marL="901700" rtl="0" algn="just">
              <a:lnSpc>
                <a:spcPct val="115000"/>
              </a:lnSpc>
              <a:spcBef>
                <a:spcPts val="600"/>
              </a:spcBef>
              <a:spcAft>
                <a:spcPts val="0"/>
              </a:spcAft>
              <a:buClr>
                <a:srgbClr val="7F7F7F"/>
              </a:buClr>
              <a:buSzPts val="1650"/>
              <a:buAutoNum type="arabicPeriod"/>
            </a:pPr>
            <a:r>
              <a:rPr b="1" lang="en-US" sz="1650">
                <a:solidFill>
                  <a:srgbClr val="7F7F7F"/>
                </a:solidFill>
                <a:highlight>
                  <a:srgbClr val="FFFFFF"/>
                </a:highlight>
              </a:rPr>
              <a:t>Optimización temporal: </a:t>
            </a:r>
            <a:r>
              <a:rPr lang="en-US" sz="1650">
                <a:solidFill>
                  <a:srgbClr val="7F7F7F"/>
                </a:solidFill>
                <a:highlight>
                  <a:srgbClr val="FFFFFF"/>
                </a:highlight>
              </a:rPr>
              <a:t>Reducir el </a:t>
            </a:r>
            <a:r>
              <a:rPr lang="en-US" sz="1650">
                <a:solidFill>
                  <a:srgbClr val="7F7F7F"/>
                </a:solidFill>
                <a:highlight>
                  <a:srgbClr val="FFFFFF"/>
                </a:highlight>
                <a:uFill>
                  <a:noFill/>
                </a:uFill>
                <a:hlinkClick r:id="rId3">
                  <a:extLst>
                    <a:ext uri="{A12FA001-AC4F-418D-AE19-62706E023703}">
                      <ahyp:hlinkClr val="tx"/>
                    </a:ext>
                  </a:extLst>
                </a:hlinkClick>
              </a:rPr>
              <a:t>tiempo de ejecución</a:t>
            </a:r>
            <a:r>
              <a:rPr lang="en-US" sz="1650">
                <a:solidFill>
                  <a:srgbClr val="7F7F7F"/>
                </a:solidFill>
                <a:highlight>
                  <a:srgbClr val="FFFFFF"/>
                </a:highlight>
              </a:rPr>
              <a:t> del programa.</a:t>
            </a:r>
            <a:endParaRPr sz="1650">
              <a:solidFill>
                <a:srgbClr val="7F7F7F"/>
              </a:solidFill>
              <a:highlight>
                <a:srgbClr val="FFFFFF"/>
              </a:highlight>
            </a:endParaRPr>
          </a:p>
          <a:p>
            <a:pPr indent="-333375" lvl="0" marL="901700" rtl="0" algn="just">
              <a:lnSpc>
                <a:spcPct val="115000"/>
              </a:lnSpc>
              <a:spcBef>
                <a:spcPts val="0"/>
              </a:spcBef>
              <a:spcAft>
                <a:spcPts val="0"/>
              </a:spcAft>
              <a:buClr>
                <a:srgbClr val="7F7F7F"/>
              </a:buClr>
              <a:buSzPts val="1650"/>
              <a:buAutoNum type="arabicPeriod"/>
            </a:pPr>
            <a:r>
              <a:rPr b="1" lang="en-US" sz="1650">
                <a:solidFill>
                  <a:srgbClr val="7F7F7F"/>
                </a:solidFill>
                <a:highlight>
                  <a:srgbClr val="FFFFFF"/>
                </a:highlight>
              </a:rPr>
              <a:t>Optimización espacial:</a:t>
            </a:r>
            <a:r>
              <a:rPr lang="en-US" sz="1650">
                <a:solidFill>
                  <a:srgbClr val="7F7F7F"/>
                </a:solidFill>
                <a:highlight>
                  <a:srgbClr val="FFFFFF"/>
                </a:highlight>
              </a:rPr>
              <a:t> Reducir la cantidad de espacio en </a:t>
            </a:r>
            <a:r>
              <a:rPr lang="en-US" sz="1650">
                <a:solidFill>
                  <a:srgbClr val="7F7F7F"/>
                </a:solidFill>
                <a:highlight>
                  <a:srgbClr val="FFFFFF"/>
                </a:highlight>
                <a:uFill>
                  <a:noFill/>
                </a:uFill>
                <a:hlinkClick r:id="rId4">
                  <a:extLst>
                    <a:ext uri="{A12FA001-AC4F-418D-AE19-62706E023703}">
                      <ahyp:hlinkClr val="tx"/>
                    </a:ext>
                  </a:extLst>
                </a:hlinkClick>
              </a:rPr>
              <a:t>memoria</a:t>
            </a:r>
            <a:r>
              <a:rPr lang="en-US" sz="1650">
                <a:solidFill>
                  <a:srgbClr val="7F7F7F"/>
                </a:solidFill>
                <a:highlight>
                  <a:srgbClr val="FFFFFF"/>
                </a:highlight>
              </a:rPr>
              <a:t> </a:t>
            </a:r>
            <a:r>
              <a:rPr lang="en-US" sz="1650">
                <a:solidFill>
                  <a:srgbClr val="7F7F7F"/>
                </a:solidFill>
                <a:highlight>
                  <a:srgbClr val="FFFFFF"/>
                </a:highlight>
              </a:rPr>
              <a:t>que ocupa el programa en ejecución.</a:t>
            </a:r>
            <a:endParaRPr sz="1650">
              <a:solidFill>
                <a:srgbClr val="7F7F7F"/>
              </a:solidFill>
              <a:highlight>
                <a:srgbClr val="FFFFFF"/>
              </a:highlight>
            </a:endParaRPr>
          </a:p>
          <a:p>
            <a:pPr indent="-333375" lvl="0" marL="901700" rtl="0" algn="just">
              <a:lnSpc>
                <a:spcPct val="115000"/>
              </a:lnSpc>
              <a:spcBef>
                <a:spcPts val="0"/>
              </a:spcBef>
              <a:spcAft>
                <a:spcPts val="0"/>
              </a:spcAft>
              <a:buClr>
                <a:srgbClr val="7F7F7F"/>
              </a:buClr>
              <a:buSzPts val="1650"/>
              <a:buAutoNum type="arabicPeriod"/>
            </a:pPr>
            <a:r>
              <a:rPr b="1" lang="en-US" sz="1650">
                <a:solidFill>
                  <a:srgbClr val="7F7F7F"/>
                </a:solidFill>
                <a:highlight>
                  <a:srgbClr val="FFFFFF"/>
                </a:highlight>
              </a:rPr>
              <a:t>Reducir el tamaño del programa:</a:t>
            </a:r>
            <a:r>
              <a:rPr lang="en-US" sz="1650">
                <a:solidFill>
                  <a:srgbClr val="7F7F7F"/>
                </a:solidFill>
                <a:highlight>
                  <a:srgbClr val="FFFFFF"/>
                </a:highlight>
              </a:rPr>
              <a:t> Menos código.</a:t>
            </a:r>
            <a:endParaRPr sz="1650">
              <a:solidFill>
                <a:srgbClr val="7F7F7F"/>
              </a:solidFill>
              <a:highlight>
                <a:srgbClr val="FFFFFF"/>
              </a:highlight>
            </a:endParaRPr>
          </a:p>
          <a:p>
            <a:pPr indent="-333375" lvl="0" marL="901700" rtl="0" algn="just">
              <a:lnSpc>
                <a:spcPct val="115000"/>
              </a:lnSpc>
              <a:spcBef>
                <a:spcPts val="0"/>
              </a:spcBef>
              <a:spcAft>
                <a:spcPts val="0"/>
              </a:spcAft>
              <a:buClr>
                <a:srgbClr val="7F7F7F"/>
              </a:buClr>
              <a:buSzPts val="1650"/>
              <a:buAutoNum type="arabicPeriod"/>
            </a:pPr>
            <a:r>
              <a:rPr b="1" lang="en-US" sz="1650">
                <a:solidFill>
                  <a:srgbClr val="7F7F7F"/>
                </a:solidFill>
                <a:highlight>
                  <a:srgbClr val="FFFFFF"/>
                </a:highlight>
              </a:rPr>
              <a:t>Minimizar la potencia/energía consumida por un programa.</a:t>
            </a:r>
            <a:endParaRPr b="1" sz="1650">
              <a:solidFill>
                <a:srgbClr val="7F7F7F"/>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596529" y="1551264"/>
            <a:ext cx="8085000" cy="33384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a:t>Ejemplo</a:t>
            </a:r>
            <a:endParaRPr/>
          </a:p>
        </p:txBody>
      </p:sp>
      <p:sp>
        <p:nvSpPr>
          <p:cNvPr id="159" name="Google Shape;159;p18"/>
          <p:cNvSpPr txBox="1"/>
          <p:nvPr>
            <p:ph type="title"/>
          </p:nvPr>
        </p:nvSpPr>
        <p:spPr>
          <a:xfrm>
            <a:off x="397565" y="325249"/>
            <a:ext cx="82953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Optimización de código</a:t>
            </a:r>
            <a:endParaRPr/>
          </a:p>
        </p:txBody>
      </p:sp>
      <p:pic>
        <p:nvPicPr>
          <p:cNvPr id="160" name="Google Shape;160;p18"/>
          <p:cNvPicPr preferRelativeResize="0"/>
          <p:nvPr/>
        </p:nvPicPr>
        <p:blipFill>
          <a:blip r:embed="rId3">
            <a:alphaModFix/>
          </a:blip>
          <a:stretch>
            <a:fillRect/>
          </a:stretch>
        </p:blipFill>
        <p:spPr>
          <a:xfrm>
            <a:off x="704275" y="2422594"/>
            <a:ext cx="1408883" cy="1595775"/>
          </a:xfrm>
          <a:prstGeom prst="rect">
            <a:avLst/>
          </a:prstGeom>
          <a:noFill/>
          <a:ln>
            <a:noFill/>
          </a:ln>
        </p:spPr>
      </p:pic>
      <p:pic>
        <p:nvPicPr>
          <p:cNvPr id="161" name="Google Shape;161;p18"/>
          <p:cNvPicPr preferRelativeResize="0"/>
          <p:nvPr/>
        </p:nvPicPr>
        <p:blipFill>
          <a:blip r:embed="rId4">
            <a:alphaModFix/>
          </a:blip>
          <a:stretch>
            <a:fillRect/>
          </a:stretch>
        </p:blipFill>
        <p:spPr>
          <a:xfrm>
            <a:off x="6921225" y="2839088"/>
            <a:ext cx="1760300" cy="762800"/>
          </a:xfrm>
          <a:prstGeom prst="rect">
            <a:avLst/>
          </a:prstGeom>
          <a:noFill/>
          <a:ln>
            <a:noFill/>
          </a:ln>
        </p:spPr>
      </p:pic>
      <p:sp>
        <p:nvSpPr>
          <p:cNvPr id="162" name="Google Shape;162;p18"/>
          <p:cNvSpPr/>
          <p:nvPr/>
        </p:nvSpPr>
        <p:spPr>
          <a:xfrm>
            <a:off x="2932125" y="2685125"/>
            <a:ext cx="3009000" cy="1070700"/>
          </a:xfrm>
          <a:prstGeom prst="rightArrow">
            <a:avLst>
              <a:gd fmla="val 50000" name="adj1"/>
              <a:gd fmla="val 50000" name="adj2"/>
            </a:avLst>
          </a:prstGeom>
          <a:solidFill>
            <a:srgbClr val="D2AE81"/>
          </a:solidFill>
          <a:ln cap="flat" cmpd="sng" w="9525">
            <a:solidFill>
              <a:srgbClr val="4446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596529" y="1551264"/>
            <a:ext cx="8085000" cy="333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highlight>
                  <a:schemeClr val="lt1"/>
                </a:highlight>
                <a:latin typeface="Roboto"/>
                <a:ea typeface="Roboto"/>
                <a:cs typeface="Roboto"/>
                <a:sym typeface="Roboto"/>
              </a:rPr>
              <a:t>La fase final de un compilador es la generación de código objeto a partir de código intermedio, que consiste en código máquina o ensamblador. Cada variable es traducida a una dirección de memoria y cada instrucción intermedia a instrucciones de máquina. La asignación de variables a registros es importante para optimizar el código. En un ejemplo, un código optimizado consiste en mover el contenido de direcciones a registros, multiplicar y sumarlos antes de mover el resultado final a otra dirección de memoria.</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rPr lang="en-US" sz="1200">
                <a:solidFill>
                  <a:schemeClr val="dk1"/>
                </a:solidFill>
                <a:highlight>
                  <a:schemeClr val="lt1"/>
                </a:highlight>
                <a:latin typeface="Roboto"/>
                <a:ea typeface="Roboto"/>
                <a:cs typeface="Roboto"/>
                <a:sym typeface="Roboto"/>
              </a:rPr>
              <a:t>Los compiladores de código de máquina pueden ser de una pasada o de múltiples pasadas, dependiendo del número de veces que se lee el código intermedio. Para resolver el problema de los saltos hacia adelante, hay dos formas básicas: backpatching (una sola pasada) y generar código ensamblador para que un ensamblador resuelva el problema.</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endParaRPr>
          </a:p>
          <a:p>
            <a:pPr indent="0" lvl="0" marL="0" rtl="0" algn="l">
              <a:spcBef>
                <a:spcPts val="640"/>
              </a:spcBef>
              <a:spcAft>
                <a:spcPts val="0"/>
              </a:spcAft>
              <a:buNone/>
            </a:pPr>
            <a:r>
              <a:t/>
            </a:r>
            <a:endParaRPr sz="1200"/>
          </a:p>
          <a:p>
            <a:pPr indent="0" lvl="0" marL="0" rtl="0" algn="l">
              <a:spcBef>
                <a:spcPts val="640"/>
              </a:spcBef>
              <a:spcAft>
                <a:spcPts val="0"/>
              </a:spcAft>
              <a:buClr>
                <a:schemeClr val="dk1"/>
              </a:buClr>
              <a:buSzPts val="1100"/>
              <a:buFont typeface="Arial"/>
              <a:buNone/>
            </a:pPr>
            <a:r>
              <a:t/>
            </a:r>
            <a:endParaRPr/>
          </a:p>
          <a:p>
            <a:pPr indent="0" lvl="0" marL="0" rtl="0" algn="l">
              <a:spcBef>
                <a:spcPts val="640"/>
              </a:spcBef>
              <a:spcAft>
                <a:spcPts val="0"/>
              </a:spcAft>
              <a:buNone/>
            </a:pPr>
            <a:r>
              <a:t/>
            </a:r>
            <a:endParaRPr/>
          </a:p>
        </p:txBody>
      </p:sp>
      <p:sp>
        <p:nvSpPr>
          <p:cNvPr id="169" name="Google Shape;169;p19"/>
          <p:cNvSpPr txBox="1"/>
          <p:nvPr>
            <p:ph type="title"/>
          </p:nvPr>
        </p:nvSpPr>
        <p:spPr>
          <a:xfrm>
            <a:off x="2467698" y="325250"/>
            <a:ext cx="62253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Fase de generación de código máquina</a:t>
            </a:r>
            <a:endParaRPr/>
          </a:p>
        </p:txBody>
      </p:sp>
      <p:pic>
        <p:nvPicPr>
          <p:cNvPr id="170" name="Google Shape;170;p19"/>
          <p:cNvPicPr preferRelativeResize="0"/>
          <p:nvPr/>
        </p:nvPicPr>
        <p:blipFill>
          <a:blip r:embed="rId3">
            <a:alphaModFix/>
          </a:blip>
          <a:stretch>
            <a:fillRect/>
          </a:stretch>
        </p:blipFill>
        <p:spPr>
          <a:xfrm>
            <a:off x="1663550" y="3816662"/>
            <a:ext cx="1902675" cy="1099325"/>
          </a:xfrm>
          <a:prstGeom prst="rect">
            <a:avLst/>
          </a:prstGeom>
          <a:noFill/>
          <a:ln>
            <a:noFill/>
          </a:ln>
        </p:spPr>
      </p:pic>
      <p:pic>
        <p:nvPicPr>
          <p:cNvPr id="171" name="Google Shape;171;p19"/>
          <p:cNvPicPr preferRelativeResize="0"/>
          <p:nvPr/>
        </p:nvPicPr>
        <p:blipFill>
          <a:blip r:embed="rId4">
            <a:alphaModFix/>
          </a:blip>
          <a:stretch>
            <a:fillRect/>
          </a:stretch>
        </p:blipFill>
        <p:spPr>
          <a:xfrm>
            <a:off x="4945100" y="4046575"/>
            <a:ext cx="2428050" cy="639500"/>
          </a:xfrm>
          <a:prstGeom prst="rect">
            <a:avLst/>
          </a:prstGeom>
          <a:noFill/>
          <a:ln>
            <a:noFill/>
          </a:ln>
        </p:spPr>
      </p:pic>
      <p:sp>
        <p:nvSpPr>
          <p:cNvPr id="172" name="Google Shape;172;p19"/>
          <p:cNvSpPr/>
          <p:nvPr/>
        </p:nvSpPr>
        <p:spPr>
          <a:xfrm>
            <a:off x="3848025" y="4214063"/>
            <a:ext cx="747900" cy="30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302200" y="0"/>
            <a:ext cx="1786350" cy="1456825"/>
            <a:chOff x="302200" y="0"/>
            <a:chExt cx="1786350" cy="1456825"/>
          </a:xfrm>
        </p:grpSpPr>
        <p:grpSp>
          <p:nvGrpSpPr>
            <p:cNvPr id="174" name="Google Shape;174;p19"/>
            <p:cNvGrpSpPr/>
            <p:nvPr/>
          </p:nvGrpSpPr>
          <p:grpSpPr>
            <a:xfrm>
              <a:off x="302200" y="80000"/>
              <a:ext cx="1786350" cy="1376825"/>
              <a:chOff x="302191" y="162350"/>
              <a:chExt cx="1674651" cy="3210131"/>
            </a:xfrm>
          </p:grpSpPr>
          <p:pic>
            <p:nvPicPr>
              <p:cNvPr id="175" name="Google Shape;175;p19"/>
              <p:cNvPicPr preferRelativeResize="0"/>
              <p:nvPr/>
            </p:nvPicPr>
            <p:blipFill>
              <a:blip r:embed="rId5">
                <a:alphaModFix/>
              </a:blip>
              <a:stretch>
                <a:fillRect/>
              </a:stretch>
            </p:blipFill>
            <p:spPr>
              <a:xfrm>
                <a:off x="302191" y="162350"/>
                <a:ext cx="1674651" cy="3210131"/>
              </a:xfrm>
              <a:prstGeom prst="rect">
                <a:avLst/>
              </a:prstGeom>
              <a:noFill/>
              <a:ln>
                <a:noFill/>
              </a:ln>
            </p:spPr>
          </p:pic>
          <p:sp>
            <p:nvSpPr>
              <p:cNvPr id="176" name="Google Shape;176;p19"/>
              <p:cNvSpPr/>
              <p:nvPr/>
            </p:nvSpPr>
            <p:spPr>
              <a:xfrm rot="-2403177">
                <a:off x="1318455" y="793804"/>
                <a:ext cx="533804" cy="577247"/>
              </a:xfrm>
              <a:prstGeom prst="hear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7" name="Google Shape;177;p19"/>
            <p:cNvPicPr preferRelativeResize="0"/>
            <p:nvPr/>
          </p:nvPicPr>
          <p:blipFill>
            <a:blip r:embed="rId6">
              <a:alphaModFix/>
            </a:blip>
            <a:stretch>
              <a:fillRect/>
            </a:stretch>
          </p:blipFill>
          <p:spPr>
            <a:xfrm>
              <a:off x="859125" y="0"/>
              <a:ext cx="402950" cy="248075"/>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7"/>
          <p:cNvSpPr txBox="1"/>
          <p:nvPr>
            <p:ph idx="1" type="body"/>
          </p:nvPr>
        </p:nvSpPr>
        <p:spPr>
          <a:xfrm>
            <a:off x="596525" y="1551266"/>
            <a:ext cx="8085300" cy="577200"/>
          </a:xfrm>
          <a:prstGeom prst="rect">
            <a:avLst/>
          </a:prstGeom>
          <a:noFill/>
          <a:ln>
            <a:noFill/>
          </a:ln>
        </p:spPr>
        <p:txBody>
          <a:bodyPr anchorCtr="0" anchor="t" bIns="45700" lIns="91425" spcFirstLastPara="1" rIns="91425" wrap="square" tIns="45700">
            <a:noAutofit/>
          </a:bodyPr>
          <a:lstStyle/>
          <a:p>
            <a:pPr indent="-323850" lvl="0" marL="457200" marR="0" rtl="0" algn="just">
              <a:spcBef>
                <a:spcPts val="0"/>
              </a:spcBef>
              <a:spcAft>
                <a:spcPts val="0"/>
              </a:spcAft>
              <a:buSzPts val="1500"/>
              <a:buChar char="●"/>
            </a:pPr>
            <a:r>
              <a:rPr lang="en-US" sz="1500"/>
              <a:t>Prepara el código para su compilación.</a:t>
            </a:r>
            <a:endParaRPr sz="1500"/>
          </a:p>
          <a:p>
            <a:pPr indent="-311150" lvl="0" marL="457200" marR="0" rtl="0" algn="just">
              <a:spcBef>
                <a:spcPts val="0"/>
              </a:spcBef>
              <a:spcAft>
                <a:spcPts val="0"/>
              </a:spcAft>
              <a:buSzPts val="1300"/>
              <a:buChar char="●"/>
            </a:pPr>
            <a:r>
              <a:rPr lang="en-US" sz="1500"/>
              <a:t>Sustituye directivas (#include), operadores(sirven con un #define), macros(</a:t>
            </a:r>
            <a:r>
              <a:rPr lang="en-US" sz="1200">
                <a:solidFill>
                  <a:srgbClr val="161616"/>
                </a:solidFill>
                <a:highlight>
                  <a:srgbClr val="E6E6E6"/>
                </a:highlight>
                <a:latin typeface="Courier New"/>
                <a:ea typeface="Courier New"/>
                <a:cs typeface="Courier New"/>
                <a:sym typeface="Courier New"/>
              </a:rPr>
              <a:t>__LINE__</a:t>
            </a:r>
            <a:r>
              <a:rPr lang="en-US" sz="1500"/>
              <a:t>) y elimina comentarios.</a:t>
            </a:r>
            <a:endParaRPr sz="1500"/>
          </a:p>
          <a:p>
            <a:pPr indent="0" lvl="0" marL="457200" marR="0" rtl="0" algn="just">
              <a:spcBef>
                <a:spcPts val="0"/>
              </a:spcBef>
              <a:spcAft>
                <a:spcPts val="0"/>
              </a:spcAft>
              <a:buNone/>
            </a:pPr>
            <a:r>
              <a:t/>
            </a:r>
            <a:endParaRPr sz="1300"/>
          </a:p>
          <a:p>
            <a:pPr indent="-139700" lvl="0" marL="342900" marR="0" rtl="0" algn="l">
              <a:spcBef>
                <a:spcPts val="0"/>
              </a:spcBef>
              <a:spcAft>
                <a:spcPts val="0"/>
              </a:spcAft>
              <a:buClr>
                <a:srgbClr val="7F7F7F"/>
              </a:buClr>
              <a:buSzPts val="3200"/>
              <a:buFont typeface="Arial"/>
              <a:buNone/>
            </a:pPr>
            <a:r>
              <a:t/>
            </a:r>
            <a:endParaRPr/>
          </a:p>
        </p:txBody>
      </p:sp>
      <p:sp>
        <p:nvSpPr>
          <p:cNvPr id="36" name="Google Shape;36;p7"/>
          <p:cNvSpPr txBox="1"/>
          <p:nvPr>
            <p:ph type="title"/>
          </p:nvPr>
        </p:nvSpPr>
        <p:spPr>
          <a:xfrm>
            <a:off x="397565" y="325249"/>
            <a:ext cx="8295414"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D2AE81"/>
              </a:buClr>
              <a:buSzPts val="4400"/>
              <a:buFont typeface="Libre Baskerville"/>
              <a:buNone/>
            </a:pPr>
            <a:r>
              <a:rPr lang="en-US"/>
              <a:t>Preprocesador</a:t>
            </a:r>
            <a:endParaRPr b="0" i="0" sz="4400" u="none" cap="none" strike="noStrike">
              <a:solidFill>
                <a:srgbClr val="D2AE81"/>
              </a:solidFill>
              <a:latin typeface="Libre Baskerville"/>
              <a:ea typeface="Libre Baskerville"/>
              <a:cs typeface="Libre Baskerville"/>
              <a:sym typeface="Libre Baskerville"/>
            </a:endParaRPr>
          </a:p>
        </p:txBody>
      </p:sp>
      <p:pic>
        <p:nvPicPr>
          <p:cNvPr id="37" name="Google Shape;37;p7"/>
          <p:cNvPicPr preferRelativeResize="0"/>
          <p:nvPr/>
        </p:nvPicPr>
        <p:blipFill>
          <a:blip r:embed="rId3">
            <a:alphaModFix/>
          </a:blip>
          <a:stretch>
            <a:fillRect/>
          </a:stretch>
        </p:blipFill>
        <p:spPr>
          <a:xfrm>
            <a:off x="1583000" y="2297766"/>
            <a:ext cx="5924550" cy="220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idx="1" type="body"/>
          </p:nvPr>
        </p:nvSpPr>
        <p:spPr>
          <a:xfrm>
            <a:off x="596529" y="1551264"/>
            <a:ext cx="8085000" cy="3338400"/>
          </a:xfrm>
          <a:prstGeom prst="rect">
            <a:avLst/>
          </a:prstGeom>
        </p:spPr>
        <p:txBody>
          <a:bodyPr anchorCtr="0" anchor="t" bIns="91425" lIns="91425" spcFirstLastPara="1" rIns="91425" wrap="square" tIns="91425">
            <a:noAutofit/>
          </a:bodyPr>
          <a:lstStyle/>
          <a:p>
            <a:pPr indent="0" lvl="0" marL="0" rtl="0" algn="just">
              <a:spcBef>
                <a:spcPts val="640"/>
              </a:spcBef>
              <a:spcAft>
                <a:spcPts val="0"/>
              </a:spcAft>
              <a:buNone/>
            </a:pPr>
            <a:r>
              <a:rPr b="1" lang="en-US" sz="1500">
                <a:solidFill>
                  <a:schemeClr val="dk1"/>
                </a:solidFill>
                <a:highlight>
                  <a:srgbClr val="FFFFFF"/>
                </a:highlight>
                <a:latin typeface="Verdana"/>
                <a:ea typeface="Verdana"/>
                <a:cs typeface="Verdana"/>
                <a:sym typeface="Verdana"/>
              </a:rPr>
              <a:t>Análisis</a:t>
            </a:r>
            <a:r>
              <a:rPr b="1" lang="en-US" sz="1500">
                <a:solidFill>
                  <a:schemeClr val="dk1"/>
                </a:solidFill>
                <a:highlight>
                  <a:srgbClr val="FFFFFF"/>
                </a:highlight>
                <a:latin typeface="Verdana"/>
                <a:ea typeface="Verdana"/>
                <a:cs typeface="Verdana"/>
                <a:sym typeface="Verdana"/>
              </a:rPr>
              <a:t>:</a:t>
            </a:r>
            <a:r>
              <a:rPr lang="en-US" sz="1600">
                <a:solidFill>
                  <a:schemeClr val="dk1"/>
                </a:solidFill>
                <a:highlight>
                  <a:srgbClr val="FFFFFF"/>
                </a:highlight>
                <a:latin typeface="Verdana"/>
                <a:ea typeface="Verdana"/>
                <a:cs typeface="Verdana"/>
                <a:sym typeface="Verdana"/>
              </a:rPr>
              <a:t> Distinción y separación de las partes de algo para conocer su composición.</a:t>
            </a:r>
            <a:endParaRPr sz="1600">
              <a:solidFill>
                <a:schemeClr val="dk1"/>
              </a:solidFill>
              <a:highlight>
                <a:srgbClr val="FFFFFF"/>
              </a:highlight>
              <a:latin typeface="Verdana"/>
              <a:ea typeface="Verdana"/>
              <a:cs typeface="Verdana"/>
              <a:sym typeface="Verdana"/>
            </a:endParaRPr>
          </a:p>
          <a:p>
            <a:pPr indent="0" lvl="0" marL="0" rtl="0" algn="just">
              <a:spcBef>
                <a:spcPts val="640"/>
              </a:spcBef>
              <a:spcAft>
                <a:spcPts val="0"/>
              </a:spcAft>
              <a:buNone/>
            </a:pPr>
            <a:r>
              <a:rPr b="1" lang="en-US" sz="1500">
                <a:solidFill>
                  <a:schemeClr val="dk1"/>
                </a:solidFill>
                <a:highlight>
                  <a:srgbClr val="FFFFFF"/>
                </a:highlight>
                <a:latin typeface="Verdana"/>
                <a:ea typeface="Verdana"/>
                <a:cs typeface="Verdana"/>
                <a:sym typeface="Verdana"/>
              </a:rPr>
              <a:t>Síntesis</a:t>
            </a:r>
            <a:r>
              <a:rPr b="1" lang="en-US" sz="1500">
                <a:solidFill>
                  <a:schemeClr val="dk1"/>
                </a:solidFill>
                <a:highlight>
                  <a:srgbClr val="FFFFFF"/>
                </a:highlight>
                <a:latin typeface="Verdana"/>
                <a:ea typeface="Verdana"/>
                <a:cs typeface="Verdana"/>
                <a:sym typeface="Verdana"/>
              </a:rPr>
              <a:t>:</a:t>
            </a:r>
            <a:r>
              <a:rPr lang="en-US" sz="1600">
                <a:solidFill>
                  <a:schemeClr val="dk1"/>
                </a:solidFill>
                <a:highlight>
                  <a:srgbClr val="FFFFFF"/>
                </a:highlight>
                <a:latin typeface="Verdana"/>
                <a:ea typeface="Verdana"/>
                <a:cs typeface="Verdana"/>
                <a:sym typeface="Verdana"/>
              </a:rPr>
              <a:t> Suma y compendio de una materia u otra cosa.</a:t>
            </a:r>
            <a:endParaRPr sz="1600">
              <a:solidFill>
                <a:schemeClr val="dk1"/>
              </a:solidFill>
              <a:highlight>
                <a:srgbClr val="FFFFFF"/>
              </a:highlight>
              <a:latin typeface="Verdana"/>
              <a:ea typeface="Verdana"/>
              <a:cs typeface="Verdana"/>
              <a:sym typeface="Verdana"/>
            </a:endParaRPr>
          </a:p>
          <a:p>
            <a:pPr indent="0" lvl="0" marL="0" rtl="0" algn="just">
              <a:spcBef>
                <a:spcPts val="640"/>
              </a:spcBef>
              <a:spcAft>
                <a:spcPts val="0"/>
              </a:spcAft>
              <a:buNone/>
            </a:pPr>
            <a:r>
              <a:rPr b="1" lang="en-US" sz="1500">
                <a:solidFill>
                  <a:schemeClr val="dk1"/>
                </a:solidFill>
                <a:highlight>
                  <a:srgbClr val="FFFFFF"/>
                </a:highlight>
                <a:latin typeface="Verdana"/>
                <a:ea typeface="Verdana"/>
                <a:cs typeface="Verdana"/>
                <a:sym typeface="Verdana"/>
              </a:rPr>
              <a:t>Léxico</a:t>
            </a:r>
            <a:r>
              <a:rPr b="1" lang="en-US" sz="1500">
                <a:solidFill>
                  <a:schemeClr val="dk1"/>
                </a:solidFill>
                <a:highlight>
                  <a:srgbClr val="FFFFFF"/>
                </a:highlight>
                <a:latin typeface="Verdana"/>
                <a:ea typeface="Verdana"/>
                <a:cs typeface="Verdana"/>
                <a:sym typeface="Verdana"/>
              </a:rPr>
              <a:t>: </a:t>
            </a:r>
            <a:r>
              <a:rPr lang="en-US" sz="1600">
                <a:solidFill>
                  <a:schemeClr val="dk1"/>
                </a:solidFill>
                <a:highlight>
                  <a:srgbClr val="FFFFFF"/>
                </a:highlight>
                <a:latin typeface="Verdana"/>
                <a:ea typeface="Verdana"/>
                <a:cs typeface="Verdana"/>
                <a:sym typeface="Verdana"/>
              </a:rPr>
              <a:t>Vocabulario, conjunto de las palabras de un idioma, o de las que pertenecen al uso de una región, a una actividad determinada, a un campo semántico dado, etc.</a:t>
            </a:r>
            <a:endParaRPr sz="1600">
              <a:solidFill>
                <a:schemeClr val="dk1"/>
              </a:solidFill>
              <a:highlight>
                <a:srgbClr val="FFFFFF"/>
              </a:highlight>
              <a:latin typeface="Verdana"/>
              <a:ea typeface="Verdana"/>
              <a:cs typeface="Verdana"/>
              <a:sym typeface="Verdana"/>
            </a:endParaRPr>
          </a:p>
          <a:p>
            <a:pPr indent="0" lvl="0" marL="0" rtl="0" algn="just">
              <a:spcBef>
                <a:spcPts val="640"/>
              </a:spcBef>
              <a:spcAft>
                <a:spcPts val="0"/>
              </a:spcAft>
              <a:buNone/>
            </a:pPr>
            <a:r>
              <a:rPr b="1" lang="en-US" sz="1500">
                <a:solidFill>
                  <a:schemeClr val="dk1"/>
                </a:solidFill>
                <a:highlight>
                  <a:srgbClr val="FFFFFF"/>
                </a:highlight>
                <a:latin typeface="Verdana"/>
                <a:ea typeface="Verdana"/>
                <a:cs typeface="Verdana"/>
                <a:sym typeface="Verdana"/>
              </a:rPr>
              <a:t>Sintaxis:</a:t>
            </a:r>
            <a:r>
              <a:rPr lang="en-US" sz="1600">
                <a:solidFill>
                  <a:schemeClr val="dk1"/>
                </a:solidFill>
                <a:highlight>
                  <a:srgbClr val="FFFFFF"/>
                </a:highlight>
                <a:latin typeface="Verdana"/>
                <a:ea typeface="Verdana"/>
                <a:cs typeface="Verdana"/>
                <a:sym typeface="Verdana"/>
              </a:rPr>
              <a:t> Conjunto de reglas que definen las secuencias correctas de los elementos de un lenguaje de programación.</a:t>
            </a:r>
            <a:endParaRPr sz="1600">
              <a:solidFill>
                <a:schemeClr val="dk1"/>
              </a:solidFill>
              <a:highlight>
                <a:srgbClr val="FFFFFF"/>
              </a:highlight>
              <a:latin typeface="Verdana"/>
              <a:ea typeface="Verdana"/>
              <a:cs typeface="Verdana"/>
              <a:sym typeface="Verdana"/>
            </a:endParaRPr>
          </a:p>
          <a:p>
            <a:pPr indent="0" lvl="0" marL="0" rtl="0" algn="just">
              <a:spcBef>
                <a:spcPts val="640"/>
              </a:spcBef>
              <a:spcAft>
                <a:spcPts val="0"/>
              </a:spcAft>
              <a:buNone/>
            </a:pPr>
            <a:r>
              <a:rPr b="1" lang="en-US" sz="1500">
                <a:solidFill>
                  <a:schemeClr val="dk1"/>
                </a:solidFill>
                <a:highlight>
                  <a:srgbClr val="FFFFFF"/>
                </a:highlight>
                <a:latin typeface="Verdana"/>
                <a:ea typeface="Verdana"/>
                <a:cs typeface="Verdana"/>
                <a:sym typeface="Verdana"/>
              </a:rPr>
              <a:t>Semántico</a:t>
            </a:r>
            <a:r>
              <a:rPr b="1" lang="en-US" sz="1500">
                <a:solidFill>
                  <a:schemeClr val="dk1"/>
                </a:solidFill>
                <a:highlight>
                  <a:srgbClr val="FFFFFF"/>
                </a:highlight>
                <a:latin typeface="Verdana"/>
                <a:ea typeface="Verdana"/>
                <a:cs typeface="Verdana"/>
                <a:sym typeface="Verdana"/>
              </a:rPr>
              <a:t>:</a:t>
            </a:r>
            <a:r>
              <a:rPr lang="en-US" sz="1600">
                <a:solidFill>
                  <a:schemeClr val="dk1"/>
                </a:solidFill>
                <a:highlight>
                  <a:srgbClr val="FFFFFF"/>
                </a:highlight>
                <a:latin typeface="Verdana"/>
                <a:ea typeface="Verdana"/>
                <a:cs typeface="Verdana"/>
                <a:sym typeface="Verdana"/>
              </a:rPr>
              <a:t> Disciplina que estudia el significado de las unidades lingüísticas y de sus combinaciones.</a:t>
            </a:r>
            <a:endParaRPr sz="1600">
              <a:solidFill>
                <a:schemeClr val="dk1"/>
              </a:solidFill>
              <a:highlight>
                <a:srgbClr val="FFFFFF"/>
              </a:highlight>
              <a:latin typeface="Verdana"/>
              <a:ea typeface="Verdana"/>
              <a:cs typeface="Verdana"/>
              <a:sym typeface="Verdana"/>
            </a:endParaRPr>
          </a:p>
        </p:txBody>
      </p:sp>
      <p:sp>
        <p:nvSpPr>
          <p:cNvPr id="44" name="Google Shape;44;p8"/>
          <p:cNvSpPr txBox="1"/>
          <p:nvPr>
            <p:ph type="title"/>
          </p:nvPr>
        </p:nvSpPr>
        <p:spPr>
          <a:xfrm>
            <a:off x="397565" y="325249"/>
            <a:ext cx="82953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D2AE81"/>
              </a:buClr>
              <a:buSzPts val="4400"/>
              <a:buFont typeface="Libre Baskerville"/>
              <a:buNone/>
            </a:pPr>
            <a:r>
              <a:rPr lang="en-US"/>
              <a:t>Investigación</a:t>
            </a:r>
            <a:endParaRPr b="0" i="0" sz="4400" u="none" cap="none" strike="noStrike">
              <a:solidFill>
                <a:srgbClr val="D2AE8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idx="1" type="body"/>
          </p:nvPr>
        </p:nvSpPr>
        <p:spPr>
          <a:xfrm>
            <a:off x="596529" y="1932264"/>
            <a:ext cx="8085000" cy="33384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US"/>
              <a:t>    </a:t>
            </a:r>
            <a:endParaRPr/>
          </a:p>
          <a:p>
            <a:pPr indent="0" lvl="0" marL="0" rtl="0" algn="l">
              <a:spcBef>
                <a:spcPts val="640"/>
              </a:spcBef>
              <a:spcAft>
                <a:spcPts val="0"/>
              </a:spcAft>
              <a:buNone/>
            </a:pPr>
            <a:r>
              <a:t/>
            </a:r>
            <a:endParaRPr/>
          </a:p>
        </p:txBody>
      </p:sp>
      <p:sp>
        <p:nvSpPr>
          <p:cNvPr id="51" name="Google Shape;51;p9"/>
          <p:cNvSpPr txBox="1"/>
          <p:nvPr>
            <p:ph type="title"/>
          </p:nvPr>
        </p:nvSpPr>
        <p:spPr>
          <a:xfrm>
            <a:off x="397565" y="325249"/>
            <a:ext cx="82953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Fase de análisis lexicográfico</a:t>
            </a:r>
            <a:endParaRPr/>
          </a:p>
        </p:txBody>
      </p:sp>
      <p:grpSp>
        <p:nvGrpSpPr>
          <p:cNvPr id="52" name="Google Shape;52;p9"/>
          <p:cNvGrpSpPr/>
          <p:nvPr/>
        </p:nvGrpSpPr>
        <p:grpSpPr>
          <a:xfrm>
            <a:off x="5708529" y="1932275"/>
            <a:ext cx="3305700" cy="3483050"/>
            <a:chOff x="5632317" y="1189775"/>
            <a:chExt cx="3305700" cy="3483050"/>
          </a:xfrm>
        </p:grpSpPr>
        <p:sp>
          <p:nvSpPr>
            <p:cNvPr id="53" name="Google Shape;53;p9"/>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Introducir nombres de variables</a:t>
              </a:r>
              <a:endParaRPr>
                <a:solidFill>
                  <a:srgbClr val="FFFFFF"/>
                </a:solidFill>
                <a:latin typeface="Roboto"/>
                <a:ea typeface="Roboto"/>
                <a:cs typeface="Roboto"/>
                <a:sym typeface="Roboto"/>
              </a:endParaRPr>
            </a:p>
          </p:txBody>
        </p:sp>
        <p:sp>
          <p:nvSpPr>
            <p:cNvPr id="54" name="Google Shape;54;p9"/>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latin typeface="Roboto"/>
                  <a:ea typeface="Roboto"/>
                  <a:cs typeface="Roboto"/>
                  <a:sym typeface="Roboto"/>
                </a:rPr>
                <a:t>El analizador léxico introduce estos nombres </a:t>
              </a:r>
              <a:r>
                <a:rPr lang="en-US" sz="1200">
                  <a:latin typeface="Roboto"/>
                  <a:ea typeface="Roboto"/>
                  <a:cs typeface="Roboto"/>
                  <a:sym typeface="Roboto"/>
                </a:rPr>
                <a:t>en la</a:t>
              </a:r>
              <a:r>
                <a:rPr lang="en-US" sz="1200">
                  <a:latin typeface="Roboto"/>
                  <a:ea typeface="Roboto"/>
                  <a:cs typeface="Roboto"/>
                  <a:sym typeface="Roboto"/>
                </a:rPr>
                <a:t> </a:t>
              </a:r>
              <a:r>
                <a:rPr b="1" lang="en-US" sz="1200">
                  <a:latin typeface="Roboto"/>
                  <a:ea typeface="Roboto"/>
                  <a:cs typeface="Roboto"/>
                  <a:sym typeface="Roboto"/>
                </a:rPr>
                <a:t>tabla de símbolos</a:t>
              </a:r>
              <a:r>
                <a:rPr lang="en-US" sz="1200">
                  <a:latin typeface="Roboto"/>
                  <a:ea typeface="Roboto"/>
                  <a:cs typeface="Roboto"/>
                  <a:sym typeface="Roboto"/>
                </a:rPr>
                <a:t>.</a:t>
              </a:r>
              <a:endParaRPr sz="1200">
                <a:latin typeface="Roboto"/>
                <a:ea typeface="Roboto"/>
                <a:cs typeface="Roboto"/>
                <a:sym typeface="Roboto"/>
              </a:endParaRPr>
            </a:p>
          </p:txBody>
        </p:sp>
      </p:grpSp>
      <p:grpSp>
        <p:nvGrpSpPr>
          <p:cNvPr id="55" name="Google Shape;55;p9"/>
          <p:cNvGrpSpPr/>
          <p:nvPr/>
        </p:nvGrpSpPr>
        <p:grpSpPr>
          <a:xfrm>
            <a:off x="76213" y="1932489"/>
            <a:ext cx="3546900" cy="3482836"/>
            <a:chOff x="0" y="1189989"/>
            <a:chExt cx="3546900" cy="3482836"/>
          </a:xfrm>
        </p:grpSpPr>
        <p:sp>
          <p:nvSpPr>
            <p:cNvPr id="56" name="Google Shape;56;p9"/>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Lectura del programa fuente</a:t>
              </a:r>
              <a:endParaRPr>
                <a:solidFill>
                  <a:srgbClr val="FFFFFF"/>
                </a:solidFill>
                <a:latin typeface="Roboto"/>
                <a:ea typeface="Roboto"/>
                <a:cs typeface="Roboto"/>
                <a:sym typeface="Roboto"/>
              </a:endParaRPr>
            </a:p>
          </p:txBody>
        </p:sp>
        <p:sp>
          <p:nvSpPr>
            <p:cNvPr id="57" name="Google Shape;57;p9"/>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latin typeface="Roboto"/>
                  <a:ea typeface="Roboto"/>
                  <a:cs typeface="Roboto"/>
                  <a:sym typeface="Roboto"/>
                </a:rPr>
                <a:t>Se realiza de </a:t>
              </a:r>
              <a:r>
                <a:rPr b="1" lang="en-US" sz="1200">
                  <a:latin typeface="Roboto"/>
                  <a:ea typeface="Roboto"/>
                  <a:cs typeface="Roboto"/>
                  <a:sym typeface="Roboto"/>
                </a:rPr>
                <a:t>izquierda a derecha</a:t>
              </a:r>
              <a:r>
                <a:rPr lang="en-US" sz="1200">
                  <a:latin typeface="Roboto"/>
                  <a:ea typeface="Roboto"/>
                  <a:cs typeface="Roboto"/>
                  <a:sym typeface="Roboto"/>
                </a:rPr>
                <a:t>, caracter por caracter.</a:t>
              </a:r>
              <a:endParaRPr sz="1200">
                <a:latin typeface="Roboto"/>
                <a:ea typeface="Roboto"/>
                <a:cs typeface="Roboto"/>
                <a:sym typeface="Roboto"/>
              </a:endParaRPr>
            </a:p>
          </p:txBody>
        </p:sp>
      </p:grpSp>
      <p:grpSp>
        <p:nvGrpSpPr>
          <p:cNvPr id="58" name="Google Shape;58;p9"/>
          <p:cNvGrpSpPr/>
          <p:nvPr/>
        </p:nvGrpSpPr>
        <p:grpSpPr>
          <a:xfrm>
            <a:off x="3020417" y="1932275"/>
            <a:ext cx="3305700" cy="3483050"/>
            <a:chOff x="2944204" y="1189775"/>
            <a:chExt cx="3305700" cy="3483050"/>
          </a:xfrm>
        </p:grpSpPr>
        <p:sp>
          <p:nvSpPr>
            <p:cNvPr id="59" name="Google Shape;59;p9"/>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Agrupación en componentes léxicos</a:t>
              </a:r>
              <a:endParaRPr>
                <a:solidFill>
                  <a:srgbClr val="FFFFFF"/>
                </a:solidFill>
                <a:latin typeface="Roboto"/>
                <a:ea typeface="Roboto"/>
                <a:cs typeface="Roboto"/>
                <a:sym typeface="Roboto"/>
              </a:endParaRPr>
            </a:p>
          </p:txBody>
        </p:sp>
        <p:sp>
          <p:nvSpPr>
            <p:cNvPr id="60" name="Google Shape;60;p9"/>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latin typeface="Roboto"/>
                  <a:ea typeface="Roboto"/>
                  <a:cs typeface="Roboto"/>
                  <a:sym typeface="Roboto"/>
                </a:rPr>
                <a:t>Son secuencias de caracteres que tienen un significado </a:t>
              </a:r>
              <a:r>
                <a:rPr b="1" lang="en-US" sz="1200">
                  <a:latin typeface="Roboto"/>
                  <a:ea typeface="Roboto"/>
                  <a:cs typeface="Roboto"/>
                  <a:sym typeface="Roboto"/>
                </a:rPr>
                <a:t>atómico</a:t>
              </a:r>
              <a:r>
                <a:rPr lang="en-US" sz="1200">
                  <a:latin typeface="Roboto"/>
                  <a:ea typeface="Roboto"/>
                  <a:cs typeface="Roboto"/>
                  <a:sym typeface="Roboto"/>
                </a:rPr>
                <a:t>. </a:t>
              </a:r>
              <a:endParaRPr sz="1200">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0"/>
          <p:cNvSpPr txBox="1"/>
          <p:nvPr>
            <p:ph idx="1" type="body"/>
          </p:nvPr>
        </p:nvSpPr>
        <p:spPr>
          <a:xfrm>
            <a:off x="529500" y="1161617"/>
            <a:ext cx="8085000" cy="771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US">
                <a:solidFill>
                  <a:schemeClr val="accent2"/>
                </a:solidFill>
              </a:rPr>
              <a:t>comisión  =  fijo  +  valor     *      8       ; </a:t>
            </a:r>
            <a:endParaRPr b="1">
              <a:solidFill>
                <a:schemeClr val="accent2"/>
              </a:solidFill>
            </a:endParaRPr>
          </a:p>
          <a:p>
            <a:pPr indent="0" lvl="0" marL="0" rtl="0" algn="ctr">
              <a:spcBef>
                <a:spcPts val="640"/>
              </a:spcBef>
              <a:spcAft>
                <a:spcPts val="0"/>
              </a:spcAft>
              <a:buNone/>
            </a:pPr>
            <a:r>
              <a:rPr lang="en-US"/>
              <a:t> </a:t>
            </a:r>
            <a:endParaRPr/>
          </a:p>
        </p:txBody>
      </p:sp>
      <p:sp>
        <p:nvSpPr>
          <p:cNvPr id="67" name="Google Shape;67;p10"/>
          <p:cNvSpPr txBox="1"/>
          <p:nvPr>
            <p:ph type="title"/>
          </p:nvPr>
        </p:nvSpPr>
        <p:spPr>
          <a:xfrm>
            <a:off x="91390" y="100724"/>
            <a:ext cx="82953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Ejemplo</a:t>
            </a:r>
            <a:endParaRPr/>
          </a:p>
        </p:txBody>
      </p:sp>
      <p:sp>
        <p:nvSpPr>
          <p:cNvPr id="68" name="Google Shape;68;p10"/>
          <p:cNvSpPr txBox="1"/>
          <p:nvPr>
            <p:ph idx="1" type="body"/>
          </p:nvPr>
        </p:nvSpPr>
        <p:spPr>
          <a:xfrm>
            <a:off x="1313975" y="1760650"/>
            <a:ext cx="1150500" cy="771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US" sz="1600">
                <a:solidFill>
                  <a:schemeClr val="dk1"/>
                </a:solidFill>
              </a:rPr>
              <a:t>&lt;ID&gt;       </a:t>
            </a:r>
            <a:endParaRPr sz="1600">
              <a:solidFill>
                <a:schemeClr val="dk1"/>
              </a:solidFill>
            </a:endParaRPr>
          </a:p>
        </p:txBody>
      </p:sp>
      <p:sp>
        <p:nvSpPr>
          <p:cNvPr id="69" name="Google Shape;69;p10"/>
          <p:cNvSpPr txBox="1"/>
          <p:nvPr>
            <p:ph idx="1" type="body"/>
          </p:nvPr>
        </p:nvSpPr>
        <p:spPr>
          <a:xfrm>
            <a:off x="2188775" y="1772000"/>
            <a:ext cx="1659000" cy="771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US" sz="1600">
                <a:solidFill>
                  <a:schemeClr val="dk1"/>
                </a:solidFill>
              </a:rPr>
              <a:t>&lt;ASIG&gt;</a:t>
            </a:r>
            <a:endParaRPr sz="1600">
              <a:solidFill>
                <a:schemeClr val="dk1"/>
              </a:solidFill>
            </a:endParaRPr>
          </a:p>
        </p:txBody>
      </p:sp>
      <p:sp>
        <p:nvSpPr>
          <p:cNvPr id="70" name="Google Shape;70;p10"/>
          <p:cNvSpPr txBox="1"/>
          <p:nvPr>
            <p:ph idx="1" type="body"/>
          </p:nvPr>
        </p:nvSpPr>
        <p:spPr>
          <a:xfrm>
            <a:off x="3435300" y="1772000"/>
            <a:ext cx="1150500" cy="771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600">
                <a:solidFill>
                  <a:schemeClr val="dk1"/>
                </a:solidFill>
              </a:rPr>
              <a:t>&lt;ID&gt;       </a:t>
            </a:r>
            <a:endParaRPr sz="1600">
              <a:solidFill>
                <a:schemeClr val="dk1"/>
              </a:solidFill>
            </a:endParaRPr>
          </a:p>
        </p:txBody>
      </p:sp>
      <p:sp>
        <p:nvSpPr>
          <p:cNvPr id="71" name="Google Shape;71;p10"/>
          <p:cNvSpPr txBox="1"/>
          <p:nvPr>
            <p:ph idx="1" type="body"/>
          </p:nvPr>
        </p:nvSpPr>
        <p:spPr>
          <a:xfrm>
            <a:off x="4067300" y="1772000"/>
            <a:ext cx="1150500" cy="771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600">
                <a:solidFill>
                  <a:schemeClr val="dk1"/>
                </a:solidFill>
              </a:rPr>
              <a:t>&lt;+&gt;       </a:t>
            </a:r>
            <a:endParaRPr sz="1600">
              <a:solidFill>
                <a:schemeClr val="dk1"/>
              </a:solidFill>
            </a:endParaRPr>
          </a:p>
        </p:txBody>
      </p:sp>
      <p:sp>
        <p:nvSpPr>
          <p:cNvPr id="72" name="Google Shape;72;p10"/>
          <p:cNvSpPr txBox="1"/>
          <p:nvPr>
            <p:ph idx="1" type="body"/>
          </p:nvPr>
        </p:nvSpPr>
        <p:spPr>
          <a:xfrm>
            <a:off x="4768525" y="1772000"/>
            <a:ext cx="1150500" cy="771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600">
                <a:solidFill>
                  <a:schemeClr val="dk1"/>
                </a:solidFill>
              </a:rPr>
              <a:t>&lt;ID&gt;       </a:t>
            </a:r>
            <a:endParaRPr sz="1600">
              <a:solidFill>
                <a:schemeClr val="dk1"/>
              </a:solidFill>
            </a:endParaRPr>
          </a:p>
        </p:txBody>
      </p:sp>
      <p:sp>
        <p:nvSpPr>
          <p:cNvPr id="73" name="Google Shape;73;p10"/>
          <p:cNvSpPr/>
          <p:nvPr/>
        </p:nvSpPr>
        <p:spPr>
          <a:xfrm>
            <a:off x="3461650" y="2659525"/>
            <a:ext cx="1469700" cy="5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comisión</a:t>
            </a:r>
            <a:endParaRPr/>
          </a:p>
        </p:txBody>
      </p:sp>
      <p:sp>
        <p:nvSpPr>
          <p:cNvPr id="74" name="Google Shape;74;p10"/>
          <p:cNvSpPr txBox="1"/>
          <p:nvPr>
            <p:ph idx="1" type="body"/>
          </p:nvPr>
        </p:nvSpPr>
        <p:spPr>
          <a:xfrm>
            <a:off x="5964825" y="1772000"/>
            <a:ext cx="1150500" cy="771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600">
                <a:solidFill>
                  <a:schemeClr val="dk1"/>
                </a:solidFill>
              </a:rPr>
              <a:t>&lt;*&gt;       </a:t>
            </a:r>
            <a:endParaRPr sz="1600">
              <a:solidFill>
                <a:schemeClr val="dk1"/>
              </a:solidFill>
            </a:endParaRPr>
          </a:p>
        </p:txBody>
      </p:sp>
      <p:sp>
        <p:nvSpPr>
          <p:cNvPr id="75" name="Google Shape;75;p10"/>
          <p:cNvSpPr/>
          <p:nvPr/>
        </p:nvSpPr>
        <p:spPr>
          <a:xfrm>
            <a:off x="3461650" y="3231025"/>
            <a:ext cx="1469700" cy="5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fijo</a:t>
            </a:r>
            <a:endParaRPr/>
          </a:p>
        </p:txBody>
      </p:sp>
      <p:sp>
        <p:nvSpPr>
          <p:cNvPr id="76" name="Google Shape;76;p10"/>
          <p:cNvSpPr txBox="1"/>
          <p:nvPr>
            <p:ph idx="1" type="body"/>
          </p:nvPr>
        </p:nvSpPr>
        <p:spPr>
          <a:xfrm>
            <a:off x="6711350" y="1772000"/>
            <a:ext cx="1150500" cy="771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600">
                <a:solidFill>
                  <a:schemeClr val="dk1"/>
                </a:solidFill>
              </a:rPr>
              <a:t>&lt;NUM&gt;.8     </a:t>
            </a:r>
            <a:endParaRPr sz="1600">
              <a:solidFill>
                <a:schemeClr val="dk1"/>
              </a:solidFill>
            </a:endParaRPr>
          </a:p>
        </p:txBody>
      </p:sp>
      <p:sp>
        <p:nvSpPr>
          <p:cNvPr id="77" name="Google Shape;77;p10"/>
          <p:cNvSpPr/>
          <p:nvPr/>
        </p:nvSpPr>
        <p:spPr>
          <a:xfrm>
            <a:off x="3461650" y="3802525"/>
            <a:ext cx="1469700" cy="5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valor</a:t>
            </a:r>
            <a:endParaRPr/>
          </a:p>
        </p:txBody>
      </p:sp>
      <p:sp>
        <p:nvSpPr>
          <p:cNvPr id="78" name="Google Shape;78;p10"/>
          <p:cNvSpPr/>
          <p:nvPr/>
        </p:nvSpPr>
        <p:spPr>
          <a:xfrm>
            <a:off x="3461650" y="4374025"/>
            <a:ext cx="1469700" cy="5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sp>
        <p:nvSpPr>
          <p:cNvPr id="79" name="Google Shape;79;p10"/>
          <p:cNvSpPr txBox="1"/>
          <p:nvPr>
            <p:ph idx="1" type="body"/>
          </p:nvPr>
        </p:nvSpPr>
        <p:spPr>
          <a:xfrm>
            <a:off x="7620850" y="1749300"/>
            <a:ext cx="1150500" cy="771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600">
                <a:solidFill>
                  <a:schemeClr val="dk1"/>
                </a:solidFill>
              </a:rPr>
              <a:t>&lt;TERM&gt;   </a:t>
            </a:r>
            <a:endParaRPr sz="1600">
              <a:solidFill>
                <a:schemeClr val="dk1"/>
              </a:solidFill>
            </a:endParaRPr>
          </a:p>
        </p:txBody>
      </p:sp>
      <p:cxnSp>
        <p:nvCxnSpPr>
          <p:cNvPr id="80" name="Google Shape;80;p10"/>
          <p:cNvCxnSpPr>
            <a:endCxn id="77" idx="3"/>
          </p:cNvCxnSpPr>
          <p:nvPr/>
        </p:nvCxnSpPr>
        <p:spPr>
          <a:xfrm rot="5400000">
            <a:off x="4150600" y="2929825"/>
            <a:ext cx="1939200" cy="377700"/>
          </a:xfrm>
          <a:prstGeom prst="curvedConnector2">
            <a:avLst/>
          </a:prstGeom>
          <a:noFill/>
          <a:ln cap="flat" cmpd="sng" w="9525">
            <a:solidFill>
              <a:schemeClr val="dk2"/>
            </a:solidFill>
            <a:prstDash val="solid"/>
            <a:round/>
            <a:headEnd len="med" w="med" type="none"/>
            <a:tailEnd len="med" w="med" type="triangle"/>
          </a:ln>
        </p:spPr>
      </p:cxnSp>
      <p:cxnSp>
        <p:nvCxnSpPr>
          <p:cNvPr id="81" name="Google Shape;81;p10"/>
          <p:cNvCxnSpPr>
            <a:endCxn id="73" idx="1"/>
          </p:cNvCxnSpPr>
          <p:nvPr/>
        </p:nvCxnSpPr>
        <p:spPr>
          <a:xfrm>
            <a:off x="1828750" y="2271775"/>
            <a:ext cx="1632900" cy="6735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82" name="Google Shape;82;p10"/>
          <p:cNvCxnSpPr>
            <a:endCxn id="75" idx="1"/>
          </p:cNvCxnSpPr>
          <p:nvPr/>
        </p:nvCxnSpPr>
        <p:spPr>
          <a:xfrm rot="5400000">
            <a:off x="2920750" y="2792275"/>
            <a:ext cx="1265400" cy="183600"/>
          </a:xfrm>
          <a:prstGeom prst="curvedConnector4">
            <a:avLst>
              <a:gd fmla="val 19350" name="adj1"/>
              <a:gd fmla="val 229698" name="adj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type="title"/>
          </p:nvPr>
        </p:nvSpPr>
        <p:spPr>
          <a:xfrm>
            <a:off x="397565" y="325249"/>
            <a:ext cx="82953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Fase de análisis sintáctico</a:t>
            </a:r>
            <a:endParaRPr/>
          </a:p>
        </p:txBody>
      </p:sp>
      <p:grpSp>
        <p:nvGrpSpPr>
          <p:cNvPr id="89" name="Google Shape;89;p11"/>
          <p:cNvGrpSpPr/>
          <p:nvPr/>
        </p:nvGrpSpPr>
        <p:grpSpPr>
          <a:xfrm>
            <a:off x="5632317" y="1189775"/>
            <a:ext cx="3305700" cy="3483050"/>
            <a:chOff x="5632317" y="1189775"/>
            <a:chExt cx="3305700" cy="3483050"/>
          </a:xfrm>
        </p:grpSpPr>
        <p:sp>
          <p:nvSpPr>
            <p:cNvPr id="90" name="Google Shape;90;p11"/>
            <p:cNvSpPr/>
            <p:nvPr/>
          </p:nvSpPr>
          <p:spPr>
            <a:xfrm>
              <a:off x="5632317" y="1189775"/>
              <a:ext cx="3305700" cy="669000"/>
            </a:xfrm>
            <a:prstGeom prst="chevron">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Representación</a:t>
              </a:r>
              <a:endParaRPr>
                <a:solidFill>
                  <a:srgbClr val="FFFFFF"/>
                </a:solidFill>
                <a:latin typeface="Roboto"/>
                <a:ea typeface="Roboto"/>
                <a:cs typeface="Roboto"/>
                <a:sym typeface="Roboto"/>
              </a:endParaRPr>
            </a:p>
          </p:txBody>
        </p:sp>
        <p:sp>
          <p:nvSpPr>
            <p:cNvPr id="91" name="Google Shape;91;p1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latin typeface="Roboto"/>
                  <a:ea typeface="Roboto"/>
                  <a:cs typeface="Roboto"/>
                  <a:sym typeface="Roboto"/>
                </a:rPr>
                <a:t>Genera una representación intermedia en las siguientes etapas del proceso de compilación.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US" sz="1200">
                  <a:latin typeface="Roboto"/>
                  <a:ea typeface="Roboto"/>
                  <a:cs typeface="Roboto"/>
                  <a:sym typeface="Roboto"/>
                </a:rPr>
                <a:t>Utiliza la representación intermedia en las siguientes etapas del proceso de compilación.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92" name="Google Shape;92;p11"/>
          <p:cNvGrpSpPr/>
          <p:nvPr/>
        </p:nvGrpSpPr>
        <p:grpSpPr>
          <a:xfrm>
            <a:off x="0" y="1189989"/>
            <a:ext cx="3546900" cy="3482836"/>
            <a:chOff x="0" y="1189989"/>
            <a:chExt cx="3546900" cy="3482836"/>
          </a:xfrm>
        </p:grpSpPr>
        <p:sp>
          <p:nvSpPr>
            <p:cNvPr id="93" name="Google Shape;93;p11"/>
            <p:cNvSpPr/>
            <p:nvPr/>
          </p:nvSpPr>
          <p:spPr>
            <a:xfrm>
              <a:off x="0" y="1189989"/>
              <a:ext cx="3546900" cy="669000"/>
            </a:xfrm>
            <a:prstGeom prst="homePlate">
              <a:avLst>
                <a:gd fmla="val 50000" name="adj"/>
              </a:avLst>
            </a:prstGeom>
            <a:solidFill>
              <a:srgbClr val="2012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Entrada</a:t>
              </a:r>
              <a:endParaRPr>
                <a:solidFill>
                  <a:srgbClr val="FFFFFF"/>
                </a:solidFill>
                <a:latin typeface="Roboto"/>
                <a:ea typeface="Roboto"/>
                <a:cs typeface="Roboto"/>
                <a:sym typeface="Roboto"/>
              </a:endParaRPr>
            </a:p>
          </p:txBody>
        </p:sp>
        <p:sp>
          <p:nvSpPr>
            <p:cNvPr id="94" name="Google Shape;94;p1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latin typeface="Roboto"/>
                  <a:ea typeface="Roboto"/>
                  <a:cs typeface="Roboto"/>
                  <a:sym typeface="Roboto"/>
                </a:rPr>
                <a:t>Toma como entrada el código fuente en el lenguaje de programación específico.</a:t>
              </a:r>
              <a:endParaRPr sz="1200">
                <a:latin typeface="Roboto"/>
                <a:ea typeface="Roboto"/>
                <a:cs typeface="Roboto"/>
                <a:sym typeface="Roboto"/>
              </a:endParaRPr>
            </a:p>
          </p:txBody>
        </p:sp>
      </p:grpSp>
      <p:grpSp>
        <p:nvGrpSpPr>
          <p:cNvPr id="95" name="Google Shape;95;p11"/>
          <p:cNvGrpSpPr/>
          <p:nvPr/>
        </p:nvGrpSpPr>
        <p:grpSpPr>
          <a:xfrm>
            <a:off x="2944204" y="1189775"/>
            <a:ext cx="3305700" cy="3483050"/>
            <a:chOff x="2944204" y="1189775"/>
            <a:chExt cx="3305700" cy="3483050"/>
          </a:xfrm>
        </p:grpSpPr>
        <p:sp>
          <p:nvSpPr>
            <p:cNvPr id="96" name="Google Shape;96;p11"/>
            <p:cNvSpPr/>
            <p:nvPr/>
          </p:nvSpPr>
          <p:spPr>
            <a:xfrm>
              <a:off x="2944204" y="1189775"/>
              <a:ext cx="3305700" cy="669000"/>
            </a:xfrm>
            <a:prstGeom prst="chevron">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Verificación</a:t>
              </a:r>
              <a:endParaRPr>
                <a:solidFill>
                  <a:srgbClr val="FFFFFF"/>
                </a:solidFill>
                <a:latin typeface="Roboto"/>
                <a:ea typeface="Roboto"/>
                <a:cs typeface="Roboto"/>
                <a:sym typeface="Roboto"/>
              </a:endParaRPr>
            </a:p>
          </p:txBody>
        </p:sp>
        <p:sp>
          <p:nvSpPr>
            <p:cNvPr id="97" name="Google Shape;97;p1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latin typeface="Roboto"/>
                  <a:ea typeface="Roboto"/>
                  <a:cs typeface="Roboto"/>
                  <a:sym typeface="Roboto"/>
                </a:rPr>
                <a:t>Verifica si el código fuente sigue las reglas sintácticas del lenguaje de programación.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US" sz="1200">
                  <a:latin typeface="Roboto"/>
                  <a:ea typeface="Roboto"/>
                  <a:cs typeface="Roboto"/>
                  <a:sym typeface="Roboto"/>
                </a:rPr>
                <a:t>Genera un error sintáctico si el código no cumple con las reglas sintácticas impuestas.</a:t>
              </a:r>
              <a:endParaRPr sz="1200">
                <a:latin typeface="Roboto"/>
                <a:ea typeface="Roboto"/>
                <a:cs typeface="Roboto"/>
                <a:sym typeface="Roboto"/>
              </a:endParaRPr>
            </a:p>
          </p:txBody>
        </p:sp>
      </p:grpSp>
      <p:pic>
        <p:nvPicPr>
          <p:cNvPr id="98" name="Google Shape;98;p11"/>
          <p:cNvPicPr preferRelativeResize="0"/>
          <p:nvPr/>
        </p:nvPicPr>
        <p:blipFill>
          <a:blip r:embed="rId3">
            <a:alphaModFix/>
          </a:blip>
          <a:stretch>
            <a:fillRect/>
          </a:stretch>
        </p:blipFill>
        <p:spPr>
          <a:xfrm>
            <a:off x="1155313" y="3118500"/>
            <a:ext cx="1236275" cy="123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2"/>
          <p:cNvSpPr txBox="1"/>
          <p:nvPr>
            <p:ph type="title"/>
          </p:nvPr>
        </p:nvSpPr>
        <p:spPr>
          <a:xfrm>
            <a:off x="397565" y="325249"/>
            <a:ext cx="82953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Ejemplo</a:t>
            </a:r>
            <a:endParaRPr/>
          </a:p>
        </p:txBody>
      </p:sp>
      <p:pic>
        <p:nvPicPr>
          <p:cNvPr id="105" name="Google Shape;105;p12"/>
          <p:cNvPicPr preferRelativeResize="0"/>
          <p:nvPr/>
        </p:nvPicPr>
        <p:blipFill>
          <a:blip r:embed="rId3">
            <a:alphaModFix/>
          </a:blip>
          <a:stretch>
            <a:fillRect/>
          </a:stretch>
        </p:blipFill>
        <p:spPr>
          <a:xfrm>
            <a:off x="1013500" y="1295850"/>
            <a:ext cx="2658400" cy="3278225"/>
          </a:xfrm>
          <a:prstGeom prst="rect">
            <a:avLst/>
          </a:prstGeom>
          <a:noFill/>
          <a:ln>
            <a:noFill/>
          </a:ln>
        </p:spPr>
      </p:pic>
      <p:pic>
        <p:nvPicPr>
          <p:cNvPr id="106" name="Google Shape;106;p12"/>
          <p:cNvPicPr preferRelativeResize="0"/>
          <p:nvPr/>
        </p:nvPicPr>
        <p:blipFill>
          <a:blip r:embed="rId4">
            <a:alphaModFix/>
          </a:blip>
          <a:stretch>
            <a:fillRect/>
          </a:stretch>
        </p:blipFill>
        <p:spPr>
          <a:xfrm>
            <a:off x="3976800" y="1540224"/>
            <a:ext cx="5010150" cy="260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3"/>
          <p:cNvSpPr txBox="1"/>
          <p:nvPr>
            <p:ph idx="1" type="body"/>
          </p:nvPr>
        </p:nvSpPr>
        <p:spPr>
          <a:xfrm>
            <a:off x="596525" y="258529"/>
            <a:ext cx="8085000" cy="46311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3800">
                <a:solidFill>
                  <a:srgbClr val="D2AE81"/>
                </a:solidFill>
                <a:latin typeface="Libre Baskerville"/>
                <a:ea typeface="Libre Baskerville"/>
                <a:cs typeface="Libre Baskerville"/>
                <a:sym typeface="Libre Baskerville"/>
              </a:rPr>
              <a:t>3. Fase de </a:t>
            </a:r>
            <a:r>
              <a:rPr lang="en-US" sz="3800">
                <a:solidFill>
                  <a:srgbClr val="D2AE81"/>
                </a:solidFill>
                <a:latin typeface="Libre Baskerville"/>
                <a:ea typeface="Libre Baskerville"/>
                <a:cs typeface="Libre Baskerville"/>
                <a:sym typeface="Libre Baskerville"/>
              </a:rPr>
              <a:t>análisis</a:t>
            </a:r>
            <a:r>
              <a:rPr lang="en-US" sz="3800">
                <a:solidFill>
                  <a:srgbClr val="D2AE81"/>
                </a:solidFill>
                <a:latin typeface="Libre Baskerville"/>
                <a:ea typeface="Libre Baskerville"/>
                <a:cs typeface="Libre Baskerville"/>
                <a:sym typeface="Libre Baskerville"/>
              </a:rPr>
              <a:t> </a:t>
            </a:r>
            <a:r>
              <a:rPr lang="en-US" sz="3800">
                <a:solidFill>
                  <a:srgbClr val="D2AE81"/>
                </a:solidFill>
                <a:latin typeface="Libre Baskerville"/>
                <a:ea typeface="Libre Baskerville"/>
                <a:cs typeface="Libre Baskerville"/>
                <a:sym typeface="Libre Baskerville"/>
              </a:rPr>
              <a:t>semántico</a:t>
            </a:r>
            <a:endParaRPr>
              <a:solidFill>
                <a:srgbClr val="D2AE81"/>
              </a:solidFill>
              <a:latin typeface="Libre Baskerville"/>
              <a:ea typeface="Libre Baskerville"/>
              <a:cs typeface="Libre Baskerville"/>
              <a:sym typeface="Libre Baskerville"/>
            </a:endParaRPr>
          </a:p>
        </p:txBody>
      </p:sp>
      <p:sp>
        <p:nvSpPr>
          <p:cNvPr id="113" name="Google Shape;113;p13"/>
          <p:cNvSpPr txBox="1"/>
          <p:nvPr/>
        </p:nvSpPr>
        <p:spPr>
          <a:xfrm>
            <a:off x="596525" y="1854525"/>
            <a:ext cx="36141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550">
                <a:solidFill>
                  <a:schemeClr val="dk1"/>
                </a:solidFill>
              </a:rPr>
              <a:t>Esta fase revisa el árbol sintáctico junto con los atributos y la tabla de símbolos para tratar de encontrar errores semánticos</a:t>
            </a:r>
            <a:endParaRPr i="1" sz="1550"/>
          </a:p>
        </p:txBody>
      </p:sp>
      <p:sp>
        <p:nvSpPr>
          <p:cNvPr id="114" name="Google Shape;114;p13"/>
          <p:cNvSpPr txBox="1"/>
          <p:nvPr/>
        </p:nvSpPr>
        <p:spPr>
          <a:xfrm>
            <a:off x="4373875" y="2876075"/>
            <a:ext cx="38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5" name="Google Shape;115;p13"/>
          <p:cNvPicPr preferRelativeResize="0"/>
          <p:nvPr/>
        </p:nvPicPr>
        <p:blipFill>
          <a:blip r:embed="rId3">
            <a:alphaModFix/>
          </a:blip>
          <a:stretch>
            <a:fillRect/>
          </a:stretch>
        </p:blipFill>
        <p:spPr>
          <a:xfrm>
            <a:off x="2307563" y="3514875"/>
            <a:ext cx="4810125" cy="666750"/>
          </a:xfrm>
          <a:prstGeom prst="rect">
            <a:avLst/>
          </a:prstGeom>
          <a:noFill/>
          <a:ln>
            <a:noFill/>
          </a:ln>
        </p:spPr>
      </p:pic>
      <p:sp>
        <p:nvSpPr>
          <p:cNvPr id="116" name="Google Shape;116;p13"/>
          <p:cNvSpPr txBox="1"/>
          <p:nvPr/>
        </p:nvSpPr>
        <p:spPr>
          <a:xfrm>
            <a:off x="4373875" y="1633275"/>
            <a:ext cx="3960900" cy="1881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i="1" lang="en-US" sz="1500"/>
              <a:t>Para todo esto se analizan los operadores y operandos de expresiones y proposiciones. Finalmente reúne la información necesaria sobre los tipos de datos para la fase posterior de generación de código</a:t>
            </a:r>
            <a:r>
              <a:rPr lang="en-US"/>
              <a:t>.</a:t>
            </a:r>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ph idx="1" type="body"/>
          </p:nvPr>
        </p:nvSpPr>
        <p:spPr>
          <a:xfrm>
            <a:off x="529500" y="303175"/>
            <a:ext cx="4206300" cy="712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40"/>
              </a:spcBef>
              <a:spcAft>
                <a:spcPts val="0"/>
              </a:spcAft>
              <a:buNone/>
            </a:pPr>
            <a:r>
              <a:rPr lang="en-US">
                <a:solidFill>
                  <a:srgbClr val="D2AE81"/>
                </a:solidFill>
                <a:latin typeface="Libre Baskerville"/>
                <a:ea typeface="Libre Baskerville"/>
                <a:cs typeface="Libre Baskerville"/>
                <a:sym typeface="Libre Baskerville"/>
              </a:rPr>
              <a:t>A</a:t>
            </a:r>
            <a:r>
              <a:rPr lang="en-US">
                <a:solidFill>
                  <a:srgbClr val="D2AE81"/>
                </a:solidFill>
                <a:latin typeface="Libre Baskerville"/>
                <a:ea typeface="Libre Baskerville"/>
                <a:cs typeface="Libre Baskerville"/>
                <a:sym typeface="Libre Baskerville"/>
              </a:rPr>
              <a:t>nálisis</a:t>
            </a:r>
            <a:r>
              <a:rPr lang="en-US">
                <a:solidFill>
                  <a:srgbClr val="D2AE81"/>
                </a:solidFill>
                <a:latin typeface="Libre Baskerville"/>
                <a:ea typeface="Libre Baskerville"/>
                <a:cs typeface="Libre Baskerville"/>
                <a:sym typeface="Libre Baskerville"/>
              </a:rPr>
              <a:t> </a:t>
            </a:r>
            <a:r>
              <a:rPr lang="en-US">
                <a:solidFill>
                  <a:srgbClr val="D2AE81"/>
                </a:solidFill>
                <a:latin typeface="Libre Baskerville"/>
                <a:ea typeface="Libre Baskerville"/>
                <a:cs typeface="Libre Baskerville"/>
                <a:sym typeface="Libre Baskerville"/>
              </a:rPr>
              <a:t>sintáctico</a:t>
            </a:r>
            <a:endParaRPr>
              <a:solidFill>
                <a:srgbClr val="D2AE81"/>
              </a:solidFill>
              <a:latin typeface="Libre Baskerville"/>
              <a:ea typeface="Libre Baskerville"/>
              <a:cs typeface="Libre Baskerville"/>
              <a:sym typeface="Libre Baskerville"/>
            </a:endParaRPr>
          </a:p>
          <a:p>
            <a:pPr indent="0" lvl="0" marL="0" rtl="0" algn="l">
              <a:spcBef>
                <a:spcPts val="640"/>
              </a:spcBef>
              <a:spcAft>
                <a:spcPts val="0"/>
              </a:spcAft>
              <a:buNone/>
            </a:pPr>
            <a:r>
              <a:t/>
            </a:r>
            <a:endParaRPr/>
          </a:p>
        </p:txBody>
      </p:sp>
      <p:pic>
        <p:nvPicPr>
          <p:cNvPr id="123" name="Google Shape;123;p14"/>
          <p:cNvPicPr preferRelativeResize="0"/>
          <p:nvPr/>
        </p:nvPicPr>
        <p:blipFill>
          <a:blip r:embed="rId3">
            <a:alphaModFix/>
          </a:blip>
          <a:stretch>
            <a:fillRect/>
          </a:stretch>
        </p:blipFill>
        <p:spPr>
          <a:xfrm>
            <a:off x="6297275" y="2934225"/>
            <a:ext cx="2579325" cy="1794125"/>
          </a:xfrm>
          <a:prstGeom prst="rect">
            <a:avLst/>
          </a:prstGeom>
          <a:noFill/>
          <a:ln>
            <a:noFill/>
          </a:ln>
        </p:spPr>
      </p:pic>
      <p:sp>
        <p:nvSpPr>
          <p:cNvPr id="124" name="Google Shape;124;p14"/>
          <p:cNvSpPr txBox="1"/>
          <p:nvPr/>
        </p:nvSpPr>
        <p:spPr>
          <a:xfrm>
            <a:off x="529500" y="1015975"/>
            <a:ext cx="2714100" cy="1200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100">
                <a:solidFill>
                  <a:schemeClr val="dk1"/>
                </a:solidFill>
                <a:latin typeface="Calibri"/>
                <a:ea typeface="Calibri"/>
                <a:cs typeface="Calibri"/>
                <a:sym typeface="Calibri"/>
              </a:rPr>
              <a:t>En la etapa anterior se ha controlado que el programa de entrada es correcto. Por tanto, el compilador ya se encuentra en disposición de generar el código máquina equivalente semánticamente al programa fuente. </a:t>
            </a:r>
            <a:endParaRPr/>
          </a:p>
        </p:txBody>
      </p:sp>
      <p:sp>
        <p:nvSpPr>
          <p:cNvPr id="125" name="Google Shape;125;p14"/>
          <p:cNvSpPr txBox="1"/>
          <p:nvPr/>
        </p:nvSpPr>
        <p:spPr>
          <a:xfrm>
            <a:off x="5581275" y="457200"/>
            <a:ext cx="32523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Objetivo:</a:t>
            </a:r>
            <a:endParaRPr/>
          </a:p>
          <a:p>
            <a:pPr indent="0" lvl="0" marL="0" rtl="0" algn="l">
              <a:spcBef>
                <a:spcPts val="0"/>
              </a:spcBef>
              <a:spcAft>
                <a:spcPts val="0"/>
              </a:spcAft>
              <a:buNone/>
            </a:pPr>
            <a:r>
              <a:rPr lang="en-US" sz="1200">
                <a:solidFill>
                  <a:schemeClr val="dk1"/>
                </a:solidFill>
                <a:highlight>
                  <a:schemeClr val="lt1"/>
                </a:highlight>
                <a:latin typeface="Roboto"/>
                <a:ea typeface="Roboto"/>
                <a:cs typeface="Roboto"/>
                <a:sym typeface="Roboto"/>
              </a:rPr>
              <a:t>Es producir un código eficiente y optimizado que pueda ser ejecutado por la computadora. Durante esta etapa, se realizan tareas como:</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US" sz="1200">
                <a:solidFill>
                  <a:schemeClr val="dk1"/>
                </a:solidFill>
                <a:highlight>
                  <a:schemeClr val="lt1"/>
                </a:highlight>
                <a:latin typeface="Roboto"/>
                <a:ea typeface="Roboto"/>
                <a:cs typeface="Roboto"/>
                <a:sym typeface="Roboto"/>
              </a:rPr>
              <a:t>la optimización del código intermedio</a:t>
            </a:r>
            <a:endParaRPr sz="12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US" sz="1200">
                <a:solidFill>
                  <a:schemeClr val="dk1"/>
                </a:solidFill>
                <a:highlight>
                  <a:schemeClr val="lt1"/>
                </a:highlight>
                <a:latin typeface="Roboto"/>
                <a:ea typeface="Roboto"/>
                <a:cs typeface="Roboto"/>
                <a:sym typeface="Roboto"/>
              </a:rPr>
              <a:t> la generación de código de enlazado</a:t>
            </a:r>
            <a:endParaRPr sz="12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US" sz="1200">
                <a:solidFill>
                  <a:schemeClr val="dk1"/>
                </a:solidFill>
                <a:highlight>
                  <a:schemeClr val="lt1"/>
                </a:highlight>
                <a:latin typeface="Roboto"/>
                <a:ea typeface="Roboto"/>
                <a:cs typeface="Roboto"/>
                <a:sym typeface="Roboto"/>
              </a:rPr>
              <a:t>la creación de archivos de </a:t>
            </a:r>
            <a:r>
              <a:rPr lang="en-US" sz="1200">
                <a:solidFill>
                  <a:schemeClr val="dk1"/>
                </a:solidFill>
                <a:highlight>
                  <a:schemeClr val="lt1"/>
                </a:highlight>
                <a:latin typeface="Roboto"/>
                <a:ea typeface="Roboto"/>
                <a:cs typeface="Roboto"/>
                <a:sym typeface="Roboto"/>
              </a:rPr>
              <a:t>objetos</a:t>
            </a:r>
            <a:r>
              <a:rPr lang="en-US" sz="1200">
                <a:solidFill>
                  <a:schemeClr val="dk1"/>
                </a:solidFill>
                <a:highlight>
                  <a:schemeClr val="lt1"/>
                </a:highlight>
                <a:latin typeface="Roboto"/>
                <a:ea typeface="Roboto"/>
                <a:cs typeface="Roboto"/>
                <a:sym typeface="Roboto"/>
              </a:rPr>
              <a:t> y bibliotecas.</a:t>
            </a:r>
            <a:endParaRPr>
              <a:solidFill>
                <a:schemeClr val="dk1"/>
              </a:solidFill>
              <a:highlight>
                <a:schemeClr val="lt1"/>
              </a:highlight>
            </a:endParaRPr>
          </a:p>
        </p:txBody>
      </p:sp>
      <p:sp>
        <p:nvSpPr>
          <p:cNvPr id="126" name="Google Shape;126;p14"/>
          <p:cNvSpPr txBox="1"/>
          <p:nvPr/>
        </p:nvSpPr>
        <p:spPr>
          <a:xfrm>
            <a:off x="2432650" y="2363625"/>
            <a:ext cx="3027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chemeClr val="lt1"/>
                </a:highlight>
                <a:latin typeface="Roboto"/>
                <a:ea typeface="Roboto"/>
                <a:cs typeface="Roboto"/>
                <a:sym typeface="Roboto"/>
              </a:rPr>
              <a:t>La etapa de síntesis es fundamental en el proceso de compilación ya que es responsable de producir el código objeto final que será ejecutado por la computadora.</a:t>
            </a:r>
            <a:endParaRPr>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