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44"/>
  </p:notesMasterIdLst>
  <p:sldIdLst>
    <p:sldId id="284" r:id="rId2"/>
    <p:sldId id="290" r:id="rId3"/>
    <p:sldId id="257" r:id="rId4"/>
    <p:sldId id="285" r:id="rId5"/>
    <p:sldId id="279" r:id="rId6"/>
    <p:sldId id="280" r:id="rId7"/>
    <p:sldId id="286" r:id="rId8"/>
    <p:sldId id="281" r:id="rId9"/>
    <p:sldId id="258" r:id="rId10"/>
    <p:sldId id="287" r:id="rId11"/>
    <p:sldId id="259" r:id="rId12"/>
    <p:sldId id="289" r:id="rId13"/>
    <p:sldId id="264" r:id="rId14"/>
    <p:sldId id="288" r:id="rId15"/>
    <p:sldId id="265" r:id="rId16"/>
    <p:sldId id="261" r:id="rId17"/>
    <p:sldId id="291" r:id="rId18"/>
    <p:sldId id="260" r:id="rId19"/>
    <p:sldId id="292" r:id="rId20"/>
    <p:sldId id="262" r:id="rId21"/>
    <p:sldId id="263" r:id="rId22"/>
    <p:sldId id="267" r:id="rId23"/>
    <p:sldId id="294" r:id="rId24"/>
    <p:sldId id="266" r:id="rId25"/>
    <p:sldId id="282" r:id="rId26"/>
    <p:sldId id="296" r:id="rId27"/>
    <p:sldId id="293" r:id="rId28"/>
    <p:sldId id="295" r:id="rId29"/>
    <p:sldId id="278" r:id="rId30"/>
    <p:sldId id="269" r:id="rId31"/>
    <p:sldId id="270" r:id="rId32"/>
    <p:sldId id="271" r:id="rId33"/>
    <p:sldId id="298" r:id="rId34"/>
    <p:sldId id="272" r:id="rId35"/>
    <p:sldId id="299" r:id="rId36"/>
    <p:sldId id="297" r:id="rId37"/>
    <p:sldId id="273" r:id="rId38"/>
    <p:sldId id="275" r:id="rId39"/>
    <p:sldId id="300" r:id="rId40"/>
    <p:sldId id="276" r:id="rId41"/>
    <p:sldId id="277" r:id="rId42"/>
    <p:sldId id="28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76" autoAdjust="0"/>
  </p:normalViewPr>
  <p:slideViewPr>
    <p:cSldViewPr showGuides="1">
      <p:cViewPr varScale="1">
        <p:scale>
          <a:sx n="74" d="100"/>
          <a:sy n="74" d="100"/>
        </p:scale>
        <p:origin x="72" y="226"/>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A2A273-9311-42B9-AD0A-65818A733E36}" type="datetimeFigureOut">
              <a:rPr lang="es-MX" smtClean="0"/>
              <a:t>10/06/2021</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F0B00-E010-4C5C-9141-BEFBA5382931}" type="slidenum">
              <a:rPr lang="es-MX" smtClean="0"/>
              <a:t>‹Nº›</a:t>
            </a:fld>
            <a:endParaRPr lang="es-MX"/>
          </a:p>
        </p:txBody>
      </p:sp>
    </p:spTree>
    <p:extLst>
      <p:ext uri="{BB962C8B-B14F-4D97-AF65-F5344CB8AC3E}">
        <p14:creationId xmlns:p14="http://schemas.microsoft.com/office/powerpoint/2010/main" val="70188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7BF0B00-E010-4C5C-9141-BEFBA5382931}" type="slidenum">
              <a:rPr lang="es-MX" smtClean="0"/>
              <a:t>25</a:t>
            </a:fld>
            <a:endParaRPr lang="es-MX"/>
          </a:p>
        </p:txBody>
      </p:sp>
    </p:spTree>
    <p:extLst>
      <p:ext uri="{BB962C8B-B14F-4D97-AF65-F5344CB8AC3E}">
        <p14:creationId xmlns:p14="http://schemas.microsoft.com/office/powerpoint/2010/main" val="347890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DD63A6-1E78-450A-B907-628EC4E00658}" type="datetime1">
              <a:rPr lang="es-MX" altLang="es-MX" smtClean="0">
                <a:solidFill>
                  <a:srgbClr val="000000"/>
                </a:solidFill>
              </a:rPr>
              <a:t>10/06/2021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6D82289A-FE77-46C3-9B32-C4B7870164CC}" type="slidenum">
              <a:rPr lang="es-ES" altLang="es-MX" smtClean="0">
                <a:solidFill>
                  <a:srgbClr val="000000"/>
                </a:solidFill>
              </a:rPr>
              <a:pPr/>
              <a:t>‹Nº›</a:t>
            </a:fld>
            <a:endParaRPr lang="es-ES" altLang="es-MX">
              <a:solidFill>
                <a:srgbClr val="000000"/>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F1BA88-DCD8-448D-B90F-90C60B2616B1}" type="datetime1">
              <a:rPr lang="es-MX" altLang="es-MX" smtClean="0">
                <a:solidFill>
                  <a:srgbClr val="000000"/>
                </a:solidFill>
              </a:rPr>
              <a:t>10/06/2021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6C3A3CDB-8D1D-4C96-AF17-FAF102614798}"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57485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62F77A-DEEE-41B7-9AFA-1A3E3D94AA7A}" type="datetime1">
              <a:rPr lang="es-MX" altLang="es-MX" smtClean="0">
                <a:solidFill>
                  <a:srgbClr val="000000"/>
                </a:solidFill>
              </a:rPr>
              <a:t>10/06/2021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534A392D-C005-4A68-8F7B-60F1D049604D}"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56956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0FED85-C645-487C-B88C-3EA2299E7EBA}" type="datetime1">
              <a:rPr lang="es-MX" altLang="es-MX" smtClean="0">
                <a:solidFill>
                  <a:srgbClr val="000000"/>
                </a:solidFill>
              </a:rPr>
              <a:t>10/06/2021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0EA11EF4-4075-4B4C-958C-0FB6BADB726D}"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355555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16FBDB4-9C38-4FC6-9C24-5E5A8184A3D9}" type="datetime1">
              <a:rPr lang="es-MX" altLang="es-MX" smtClean="0">
                <a:solidFill>
                  <a:srgbClr val="000000"/>
                </a:solidFill>
              </a:rPr>
              <a:t>10/06/2021</a:t>
            </a:fld>
            <a:endParaRPr lang="es-ES" altLang="es-MX">
              <a:solidFill>
                <a:srgbClr val="000000"/>
              </a:solidFill>
            </a:endParaRPr>
          </a:p>
        </p:txBody>
      </p:sp>
      <p:sp>
        <p:nvSpPr>
          <p:cNvPr id="5" name="Footer Placeholder 4"/>
          <p:cNvSpPr>
            <a:spLocks noGrp="1"/>
          </p:cNvSpPr>
          <p:nvPr>
            <p:ph type="ftr" sz="quarter" idx="11"/>
          </p:nvPr>
        </p:nvSpPr>
        <p:spPr/>
        <p:txBody>
          <a:bodyPr/>
          <a:lstStyle/>
          <a:p>
            <a:r>
              <a:rPr lang="es-ES" altLang="es-MX">
                <a:solidFill>
                  <a:srgbClr val="000000"/>
                </a:solidFill>
              </a:rPr>
              <a:t>Estimación por Intervalo</a:t>
            </a:r>
          </a:p>
        </p:txBody>
      </p:sp>
      <p:sp>
        <p:nvSpPr>
          <p:cNvPr id="6" name="Slide Number Placeholder 5"/>
          <p:cNvSpPr>
            <a:spLocks noGrp="1"/>
          </p:cNvSpPr>
          <p:nvPr>
            <p:ph type="sldNum" sz="quarter" idx="12"/>
          </p:nvPr>
        </p:nvSpPr>
        <p:spPr/>
        <p:txBody>
          <a:bodyPr/>
          <a:lstStyle/>
          <a:p>
            <a:fld id="{139E8356-9A60-4392-99B1-7328DDD454CF}" type="slidenum">
              <a:rPr lang="es-ES" altLang="es-MX" smtClean="0">
                <a:solidFill>
                  <a:srgbClr val="000000"/>
                </a:solidFill>
              </a:rPr>
              <a:pPr/>
              <a:t>‹Nº›</a:t>
            </a:fld>
            <a:endParaRPr lang="es-ES" altLang="es-MX">
              <a:solidFill>
                <a:srgbClr val="000000"/>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2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F917CA7-78D8-4A9B-9819-59026AF94035}" type="datetime1">
              <a:rPr lang="es-MX" altLang="es-MX" smtClean="0">
                <a:solidFill>
                  <a:srgbClr val="000000"/>
                </a:solidFill>
              </a:rPr>
              <a:t>10/06/2021</a:t>
            </a:fld>
            <a:endParaRPr lang="es-ES" altLang="es-MX">
              <a:solidFill>
                <a:srgbClr val="000000"/>
              </a:solidFill>
            </a:endParaRPr>
          </a:p>
        </p:txBody>
      </p:sp>
      <p:sp>
        <p:nvSpPr>
          <p:cNvPr id="6" name="Footer Placeholder 5"/>
          <p:cNvSpPr>
            <a:spLocks noGrp="1"/>
          </p:cNvSpPr>
          <p:nvPr>
            <p:ph type="ftr" sz="quarter" idx="11"/>
          </p:nvPr>
        </p:nvSpPr>
        <p:spPr/>
        <p:txBody>
          <a:bodyPr/>
          <a:lstStyle/>
          <a:p>
            <a:r>
              <a:rPr lang="es-ES" altLang="es-MX">
                <a:solidFill>
                  <a:srgbClr val="000000"/>
                </a:solidFill>
              </a:rPr>
              <a:t>Estimación por Intervalo</a:t>
            </a:r>
          </a:p>
        </p:txBody>
      </p:sp>
      <p:sp>
        <p:nvSpPr>
          <p:cNvPr id="7" name="Slide Number Placeholder 6"/>
          <p:cNvSpPr>
            <a:spLocks noGrp="1"/>
          </p:cNvSpPr>
          <p:nvPr>
            <p:ph type="sldNum" sz="quarter" idx="12"/>
          </p:nvPr>
        </p:nvSpPr>
        <p:spPr/>
        <p:txBody>
          <a:bodyPr/>
          <a:lstStyle/>
          <a:p>
            <a:fld id="{BD95FD13-223A-4777-984F-7C7409B023D7}"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6592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5D6E921-5CB5-4528-B143-4178D3EFAF55}" type="datetime1">
              <a:rPr lang="es-MX" altLang="es-MX" smtClean="0">
                <a:solidFill>
                  <a:srgbClr val="000000"/>
                </a:solidFill>
              </a:rPr>
              <a:t>10/06/2021</a:t>
            </a:fld>
            <a:endParaRPr lang="es-ES" altLang="es-MX">
              <a:solidFill>
                <a:srgbClr val="000000"/>
              </a:solidFill>
            </a:endParaRPr>
          </a:p>
        </p:txBody>
      </p:sp>
      <p:sp>
        <p:nvSpPr>
          <p:cNvPr id="8" name="Footer Placeholder 7"/>
          <p:cNvSpPr>
            <a:spLocks noGrp="1"/>
          </p:cNvSpPr>
          <p:nvPr>
            <p:ph type="ftr" sz="quarter" idx="11"/>
          </p:nvPr>
        </p:nvSpPr>
        <p:spPr/>
        <p:txBody>
          <a:bodyPr/>
          <a:lstStyle/>
          <a:p>
            <a:r>
              <a:rPr lang="es-ES" altLang="es-MX">
                <a:solidFill>
                  <a:srgbClr val="000000"/>
                </a:solidFill>
              </a:rPr>
              <a:t>Estimación por Intervalo</a:t>
            </a:r>
          </a:p>
        </p:txBody>
      </p:sp>
      <p:sp>
        <p:nvSpPr>
          <p:cNvPr id="9" name="Slide Number Placeholder 8"/>
          <p:cNvSpPr>
            <a:spLocks noGrp="1"/>
          </p:cNvSpPr>
          <p:nvPr>
            <p:ph type="sldNum" sz="quarter" idx="12"/>
          </p:nvPr>
        </p:nvSpPr>
        <p:spPr/>
        <p:txBody>
          <a:bodyPr/>
          <a:lstStyle/>
          <a:p>
            <a:fld id="{911A6BAB-42A7-4366-B544-DBB69935236A}"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405664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89A575-E6D8-4BEC-A9EA-B6D30A292D6D}" type="datetime1">
              <a:rPr lang="es-MX" smtClean="0"/>
              <a:t>10/06/2021</a:t>
            </a:fld>
            <a:endParaRPr lang="es-MX"/>
          </a:p>
        </p:txBody>
      </p:sp>
      <p:sp>
        <p:nvSpPr>
          <p:cNvPr id="4" name="Footer Placeholder 3"/>
          <p:cNvSpPr>
            <a:spLocks noGrp="1"/>
          </p:cNvSpPr>
          <p:nvPr>
            <p:ph type="ftr" sz="quarter" idx="11"/>
          </p:nvPr>
        </p:nvSpPr>
        <p:spPr/>
        <p:txBody>
          <a:bodyPr/>
          <a:lstStyle/>
          <a:p>
            <a:r>
              <a:rPr lang="es-MX"/>
              <a:t>Estimación por Intervalo</a:t>
            </a:r>
          </a:p>
        </p:txBody>
      </p:sp>
      <p:sp>
        <p:nvSpPr>
          <p:cNvPr id="5" name="Slide Number Placeholder 4"/>
          <p:cNvSpPr>
            <a:spLocks noGrp="1"/>
          </p:cNvSpPr>
          <p:nvPr>
            <p:ph type="sldNum" sz="quarter" idx="12"/>
          </p:nvPr>
        </p:nvSpPr>
        <p:spPr/>
        <p:txBody>
          <a:bodyPr/>
          <a:lstStyle/>
          <a:p>
            <a:fld id="{EF8C4BB9-A6D1-487F-837D-27C7A280D6A2}" type="slidenum">
              <a:rPr lang="es-MX" smtClean="0"/>
              <a:t>‹Nº›</a:t>
            </a:fld>
            <a:endParaRPr lang="es-MX"/>
          </a:p>
        </p:txBody>
      </p:sp>
    </p:spTree>
    <p:extLst>
      <p:ext uri="{BB962C8B-B14F-4D97-AF65-F5344CB8AC3E}">
        <p14:creationId xmlns:p14="http://schemas.microsoft.com/office/powerpoint/2010/main" val="186271729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8859D3-0DFD-4367-8522-DA4A9F3EBB19}" type="datetime1">
              <a:rPr lang="es-MX" altLang="es-MX" smtClean="0">
                <a:solidFill>
                  <a:srgbClr val="000000"/>
                </a:solidFill>
              </a:rPr>
              <a:t>10/06/2021</a:t>
            </a:fld>
            <a:endParaRPr lang="es-ES" altLang="es-MX">
              <a:solidFill>
                <a:srgbClr val="000000"/>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ES" altLang="es-MX">
                <a:solidFill>
                  <a:srgbClr val="000000"/>
                </a:solidFill>
              </a:rPr>
              <a:t>Estimación por Intervalo</a:t>
            </a:r>
          </a:p>
        </p:txBody>
      </p:sp>
      <p:sp>
        <p:nvSpPr>
          <p:cNvPr id="9" name="Slide Number Placeholder 8"/>
          <p:cNvSpPr>
            <a:spLocks noGrp="1"/>
          </p:cNvSpPr>
          <p:nvPr>
            <p:ph type="sldNum" sz="quarter" idx="12"/>
          </p:nvPr>
        </p:nvSpPr>
        <p:spPr/>
        <p:txBody>
          <a:bodyPr/>
          <a:lstStyle/>
          <a:p>
            <a:fld id="{C9F73448-189A-4186-9A9A-B067A0192701}"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35102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EB512F-E6AA-46C1-8502-90C2C1EE5B7E}" type="datetime1">
              <a:rPr lang="es-MX" altLang="es-MX" smtClean="0">
                <a:solidFill>
                  <a:srgbClr val="000000"/>
                </a:solidFill>
              </a:rPr>
              <a:t>10/06/2021</a:t>
            </a:fld>
            <a:endParaRPr lang="es-ES" altLang="es-MX">
              <a:solidFill>
                <a:srgbClr val="000000"/>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ES" altLang="es-MX">
                <a:solidFill>
                  <a:srgbClr val="000000"/>
                </a:solidFill>
              </a:rPr>
              <a:t>Estimación por Intervalo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FE4E21-B6E6-43EC-909A-11F1D37B8F2E}"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406903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21BE80-97F1-4139-99F5-79FC6C9E7FDE}" type="datetime1">
              <a:rPr lang="es-MX" altLang="es-MX" smtClean="0">
                <a:solidFill>
                  <a:srgbClr val="000000"/>
                </a:solidFill>
              </a:rPr>
              <a:t>10/06/2021</a:t>
            </a:fld>
            <a:endParaRPr lang="es-ES" altLang="es-MX">
              <a:solidFill>
                <a:srgbClr val="000000"/>
              </a:solidFill>
            </a:endParaRPr>
          </a:p>
        </p:txBody>
      </p:sp>
      <p:sp>
        <p:nvSpPr>
          <p:cNvPr id="6" name="Footer Placeholder 5"/>
          <p:cNvSpPr>
            <a:spLocks noGrp="1"/>
          </p:cNvSpPr>
          <p:nvPr>
            <p:ph type="ftr" sz="quarter" idx="11"/>
          </p:nvPr>
        </p:nvSpPr>
        <p:spPr/>
        <p:txBody>
          <a:bodyPr/>
          <a:lstStyle/>
          <a:p>
            <a:r>
              <a:rPr lang="es-ES" altLang="es-MX">
                <a:solidFill>
                  <a:srgbClr val="000000"/>
                </a:solidFill>
              </a:rPr>
              <a:t>Estimación por Intervalo</a:t>
            </a:r>
          </a:p>
        </p:txBody>
      </p:sp>
      <p:sp>
        <p:nvSpPr>
          <p:cNvPr id="7" name="Slide Number Placeholder 6"/>
          <p:cNvSpPr>
            <a:spLocks noGrp="1"/>
          </p:cNvSpPr>
          <p:nvPr>
            <p:ph type="sldNum" sz="quarter" idx="12"/>
          </p:nvPr>
        </p:nvSpPr>
        <p:spPr/>
        <p:txBody>
          <a:bodyPr/>
          <a:lstStyle/>
          <a:p>
            <a:fld id="{02DF4127-949A-475F-85B9-25B6797B41A0}" type="slidenum">
              <a:rPr lang="es-ES" altLang="es-MX" smtClean="0">
                <a:solidFill>
                  <a:srgbClr val="000000"/>
                </a:solidFill>
              </a:rPr>
              <a:pPr/>
              <a:t>‹Nº›</a:t>
            </a:fld>
            <a:endParaRPr lang="es-ES" altLang="es-MX">
              <a:solidFill>
                <a:srgbClr val="000000"/>
              </a:solidFill>
            </a:endParaRPr>
          </a:p>
        </p:txBody>
      </p:sp>
    </p:spTree>
    <p:extLst>
      <p:ext uri="{BB962C8B-B14F-4D97-AF65-F5344CB8AC3E}">
        <p14:creationId xmlns:p14="http://schemas.microsoft.com/office/powerpoint/2010/main" val="184876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89A575-E6D8-4BEC-A9EA-B6D30A292D6D}" type="datetime1">
              <a:rPr lang="es-MX" smtClean="0"/>
              <a:t>10/06/2021</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MX"/>
              <a:t>Estimación por Intervalo</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8C4BB9-A6D1-487F-837D-27C7A280D6A2}"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39636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0.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ctrTitle"/>
          </p:nvPr>
        </p:nvSpPr>
        <p:spPr/>
        <p:txBody>
          <a:bodyPr/>
          <a:lstStyle/>
          <a:p>
            <a:r>
              <a:rPr lang="es-MX" dirty="0"/>
              <a:t>Estimación por Intervalo</a:t>
            </a:r>
          </a:p>
        </p:txBody>
      </p:sp>
      <p:sp>
        <p:nvSpPr>
          <p:cNvPr id="8" name="7 Subtítulo"/>
          <p:cNvSpPr>
            <a:spLocks noGrp="1"/>
          </p:cNvSpPr>
          <p:nvPr>
            <p:ph type="subTitle" idx="1"/>
          </p:nvPr>
        </p:nvSpPr>
        <p:spPr/>
        <p:txBody>
          <a:bodyPr/>
          <a:lstStyle/>
          <a:p>
            <a:r>
              <a:rPr lang="es-MX" dirty="0"/>
              <a:t>M. En C. Paul Ramírez De </a:t>
            </a:r>
            <a:r>
              <a:rPr lang="es-MX"/>
              <a:t>la Cruz</a:t>
            </a:r>
            <a:endParaRPr lang="es-MX" dirty="0"/>
          </a:p>
        </p:txBody>
      </p:sp>
    </p:spTree>
    <p:extLst>
      <p:ext uri="{BB962C8B-B14F-4D97-AF65-F5344CB8AC3E}">
        <p14:creationId xmlns:p14="http://schemas.microsoft.com/office/powerpoint/2010/main" val="37743918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Distribución de la media aritmética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Autofit/>
              </a:bodyPr>
              <a:lstStyle/>
              <a:p>
                <a:r>
                  <a:rPr lang="es-MX" sz="4000" b="1" dirty="0"/>
                  <a:t>Teorema Central del Límite. </a:t>
                </a:r>
                <a:r>
                  <a:rPr lang="es-MX" sz="4000" dirty="0"/>
                  <a:t>Si </a:t>
                </a:r>
                <a:r>
                  <a:rPr lang="es-MX" sz="4000" i="1" dirty="0">
                    <a:latin typeface="Times New Roman" panose="02020603050405020304" pitchFamily="18" charset="0"/>
                    <a:cs typeface="Times New Roman" panose="02020603050405020304" pitchFamily="18" charset="0"/>
                  </a:rPr>
                  <a:t>X</a:t>
                </a:r>
                <a:r>
                  <a:rPr lang="es-MX" sz="4000" dirty="0"/>
                  <a:t> tiene una distribución general G(</a:t>
                </a:r>
                <a:r>
                  <a:rPr lang="es-MX" sz="4000" dirty="0">
                    <a:sym typeface="Symbol"/>
                  </a:rPr>
                  <a:t>,</a:t>
                </a:r>
                <a:r>
                  <a:rPr lang="es-MX" sz="4000" baseline="30000" dirty="0">
                    <a:sym typeface="Symbol"/>
                  </a:rPr>
                  <a:t>2</a:t>
                </a:r>
                <a:r>
                  <a:rPr lang="es-MX" sz="4000" dirty="0">
                    <a:sym typeface="Symbol"/>
                  </a:rPr>
                  <a:t>) y se toman muestras de tamaño </a:t>
                </a:r>
                <a:r>
                  <a:rPr lang="es-MX" sz="4000" i="1" dirty="0">
                    <a:latin typeface="Times New Roman" panose="02020603050405020304" pitchFamily="18" charset="0"/>
                    <a:cs typeface="Times New Roman" panose="02020603050405020304" pitchFamily="18" charset="0"/>
                    <a:sym typeface="Symbol"/>
                  </a:rPr>
                  <a:t>n</a:t>
                </a:r>
                <a:r>
                  <a:rPr lang="es-MX" sz="4000" dirty="0">
                    <a:sym typeface="Symbol"/>
                  </a:rPr>
                  <a:t> de dicha distribución, entonces la media aritmética cumple que </a:t>
                </a:r>
                <a14:m>
                  <m:oMath xmlns:m="http://schemas.openxmlformats.org/officeDocument/2006/math">
                    <m:acc>
                      <m:accPr>
                        <m:chr m:val="̅"/>
                        <m:ctrlPr>
                          <a:rPr lang="es-MX" sz="4000" i="1">
                            <a:latin typeface="Cambria Math" panose="02040503050406030204" pitchFamily="18" charset="0"/>
                            <a:sym typeface="Symbol"/>
                          </a:rPr>
                        </m:ctrlPr>
                      </m:accPr>
                      <m:e>
                        <m:r>
                          <a:rPr lang="es-MX" sz="4000" i="1">
                            <a:latin typeface="Cambria Math"/>
                            <a:sym typeface="Symbol"/>
                          </a:rPr>
                          <m:t>𝑋</m:t>
                        </m:r>
                      </m:e>
                    </m:acc>
                    <m:r>
                      <a:rPr lang="es-MX" sz="4000" i="1">
                        <a:latin typeface="Cambria Math"/>
                        <a:sym typeface="Symbol"/>
                      </a:rPr>
                      <m:t>~</m:t>
                    </m:r>
                    <m:r>
                      <a:rPr lang="es-MX" sz="4000" i="1">
                        <a:latin typeface="Cambria Math"/>
                        <a:sym typeface="Symbol"/>
                      </a:rPr>
                      <m:t>𝑁</m:t>
                    </m:r>
                    <m:r>
                      <a:rPr lang="es-MX" sz="4000" i="1">
                        <a:latin typeface="Cambria Math"/>
                        <a:sym typeface="Symbol"/>
                      </a:rPr>
                      <m:t>(</m:t>
                    </m:r>
                    <m:r>
                      <a:rPr lang="es-MX" sz="4000" i="1">
                        <a:latin typeface="Cambria Math"/>
                        <a:ea typeface="Cambria Math"/>
                        <a:sym typeface="Symbol"/>
                      </a:rPr>
                      <m:t>𝜇</m:t>
                    </m:r>
                    <m:r>
                      <a:rPr lang="es-MX" sz="4000" i="1">
                        <a:latin typeface="Cambria Math"/>
                        <a:ea typeface="Cambria Math"/>
                        <a:sym typeface="Symbol"/>
                      </a:rPr>
                      <m:t>,</m:t>
                    </m:r>
                    <m:f>
                      <m:fPr>
                        <m:ctrlPr>
                          <a:rPr lang="es-MX" sz="4000" i="1">
                            <a:latin typeface="Cambria Math" panose="02040503050406030204" pitchFamily="18" charset="0"/>
                            <a:ea typeface="Cambria Math"/>
                            <a:sym typeface="Symbol"/>
                          </a:rPr>
                        </m:ctrlPr>
                      </m:fPr>
                      <m:num>
                        <m:sSup>
                          <m:sSupPr>
                            <m:ctrlPr>
                              <a:rPr lang="es-MX" sz="4000" i="1">
                                <a:latin typeface="Cambria Math" panose="02040503050406030204" pitchFamily="18" charset="0"/>
                                <a:ea typeface="Cambria Math"/>
                                <a:sym typeface="Symbol"/>
                              </a:rPr>
                            </m:ctrlPr>
                          </m:sSupPr>
                          <m:e>
                            <m:r>
                              <a:rPr lang="es-MX" sz="4000" i="1">
                                <a:latin typeface="Cambria Math"/>
                                <a:ea typeface="Cambria Math"/>
                                <a:sym typeface="Symbol"/>
                              </a:rPr>
                              <m:t>𝜎</m:t>
                            </m:r>
                          </m:e>
                          <m:sup>
                            <m:r>
                              <a:rPr lang="es-MX" sz="4000" i="1">
                                <a:latin typeface="Cambria Math"/>
                                <a:ea typeface="Cambria Math"/>
                                <a:sym typeface="Symbol"/>
                              </a:rPr>
                              <m:t>2</m:t>
                            </m:r>
                          </m:sup>
                        </m:sSup>
                      </m:num>
                      <m:den>
                        <m:r>
                          <a:rPr lang="es-MX" sz="4000" i="1">
                            <a:latin typeface="Cambria Math"/>
                            <a:ea typeface="Cambria Math"/>
                            <a:sym typeface="Symbol"/>
                          </a:rPr>
                          <m:t>𝑛</m:t>
                        </m:r>
                      </m:den>
                    </m:f>
                    <m:r>
                      <a:rPr lang="es-MX" sz="4000" i="1">
                        <a:latin typeface="Cambria Math"/>
                        <a:ea typeface="Cambria Math"/>
                        <a:sym typeface="Symbol"/>
                      </a:rPr>
                      <m:t>)</m:t>
                    </m:r>
                  </m:oMath>
                </a14:m>
                <a:r>
                  <a:rPr lang="es-MX" sz="4000" dirty="0"/>
                  <a:t> conforme </a:t>
                </a:r>
                <a:r>
                  <a:rPr lang="es-MX" sz="4000" i="1" dirty="0">
                    <a:latin typeface="Times New Roman" panose="02020603050405020304" pitchFamily="18" charset="0"/>
                    <a:cs typeface="Times New Roman" panose="02020603050405020304" pitchFamily="18" charset="0"/>
                  </a:rPr>
                  <a:t>n</a:t>
                </a:r>
                <a:r>
                  <a:rPr lang="es-MX" sz="4000" dirty="0">
                    <a:sym typeface="Symbol"/>
                  </a:rPr>
                  <a:t>∞</a:t>
                </a:r>
                <a:endParaRPr lang="es-MX" sz="4000" dirty="0"/>
              </a:p>
              <a:p>
                <a:endParaRPr lang="es-MX" sz="4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2121" t="-4394"/>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05483BB0-D50F-4B29-B1AD-4728461986DE}"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10</a:t>
            </a:fld>
            <a:endParaRPr lang="es-MX"/>
          </a:p>
        </p:txBody>
      </p:sp>
    </p:spTree>
    <p:extLst>
      <p:ext uri="{BB962C8B-B14F-4D97-AF65-F5344CB8AC3E}">
        <p14:creationId xmlns:p14="http://schemas.microsoft.com/office/powerpoint/2010/main" val="160456394"/>
      </p:ext>
    </p:extLst>
  </p:cSld>
  <p:clrMapOvr>
    <a:masterClrMapping/>
  </p:clrMapOvr>
  <p:transition spd="slow">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Actividad</a:t>
            </a:r>
          </a:p>
        </p:txBody>
      </p:sp>
      <p:sp>
        <p:nvSpPr>
          <p:cNvPr id="3" name="2 Marcador de contenido"/>
          <p:cNvSpPr>
            <a:spLocks noGrp="1"/>
          </p:cNvSpPr>
          <p:nvPr>
            <p:ph idx="1"/>
          </p:nvPr>
        </p:nvSpPr>
        <p:spPr/>
        <p:txBody>
          <a:bodyPr>
            <a:normAutofit/>
          </a:bodyPr>
          <a:lstStyle/>
          <a:p>
            <a:r>
              <a:rPr lang="es-MX" sz="3600" dirty="0"/>
              <a:t>Verifique gráficamente lo expresado por el Teorema Central del Límite (TCL) para cuando la variable X se distribuye:</a:t>
            </a:r>
          </a:p>
          <a:p>
            <a:pPr lvl="1"/>
            <a:r>
              <a:rPr lang="es-MX" sz="3200" dirty="0" err="1"/>
              <a:t>Bin</a:t>
            </a:r>
            <a:r>
              <a:rPr lang="es-MX" sz="3200" dirty="0"/>
              <a:t>(125,0.4)</a:t>
            </a:r>
          </a:p>
          <a:p>
            <a:pPr lvl="1"/>
            <a:r>
              <a:rPr lang="es-MX" sz="3200" dirty="0" err="1"/>
              <a:t>Unif</a:t>
            </a:r>
            <a:r>
              <a:rPr lang="es-MX" sz="3200" dirty="0"/>
              <a:t>(48,52)</a:t>
            </a:r>
          </a:p>
          <a:p>
            <a:pPr lvl="1"/>
            <a:r>
              <a:rPr lang="es-MX" sz="3200" dirty="0" err="1"/>
              <a:t>Exp</a:t>
            </a:r>
            <a:r>
              <a:rPr lang="es-MX" sz="3200" dirty="0"/>
              <a:t>(1/50)</a:t>
            </a:r>
          </a:p>
        </p:txBody>
      </p:sp>
      <p:sp>
        <p:nvSpPr>
          <p:cNvPr id="4" name="3 Marcador de fecha"/>
          <p:cNvSpPr>
            <a:spLocks noGrp="1"/>
          </p:cNvSpPr>
          <p:nvPr>
            <p:ph type="dt" sz="half" idx="10"/>
          </p:nvPr>
        </p:nvSpPr>
        <p:spPr/>
        <p:txBody>
          <a:bodyPr/>
          <a:lstStyle/>
          <a:p>
            <a:fld id="{4CDD30F3-59F9-4335-BA68-8DAB73944579}"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11</a:t>
            </a:fld>
            <a:endParaRPr lang="es-MX"/>
          </a:p>
        </p:txBody>
      </p:sp>
    </p:spTree>
    <p:extLst>
      <p:ext uri="{BB962C8B-B14F-4D97-AF65-F5344CB8AC3E}">
        <p14:creationId xmlns:p14="http://schemas.microsoft.com/office/powerpoint/2010/main" val="1743277941"/>
      </p:ext>
    </p:extLst>
  </p:cSld>
  <p:clrMapOvr>
    <a:masterClrMapping/>
  </p:clrMapOvr>
  <p:transition spd="slow">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Estimación por Intervalo</a:t>
            </a:r>
          </a:p>
        </p:txBody>
      </p:sp>
      <p:sp>
        <p:nvSpPr>
          <p:cNvPr id="8" name="7 Marcador de texto"/>
          <p:cNvSpPr>
            <a:spLocks noGrp="1"/>
          </p:cNvSpPr>
          <p:nvPr>
            <p:ph type="body" idx="1"/>
          </p:nvPr>
        </p:nvSpPr>
        <p:spPr/>
        <p:txBody>
          <a:bodyPr/>
          <a:lstStyle/>
          <a:p>
            <a:endParaRPr lang="es-MX"/>
          </a:p>
        </p:txBody>
      </p:sp>
      <p:sp>
        <p:nvSpPr>
          <p:cNvPr id="3" name="2 Marcador de fecha"/>
          <p:cNvSpPr>
            <a:spLocks noGrp="1"/>
          </p:cNvSpPr>
          <p:nvPr>
            <p:ph type="dt" sz="half" idx="10"/>
          </p:nvPr>
        </p:nvSpPr>
        <p:spPr/>
        <p:txBody>
          <a:bodyPr/>
          <a:lstStyle/>
          <a:p>
            <a:fld id="{53459AA0-F4DE-49CC-B406-741D11A91CFB}" type="datetime1">
              <a:rPr lang="es-MX" altLang="es-MX" smtClean="0">
                <a:solidFill>
                  <a:srgbClr val="000000"/>
                </a:solidFill>
              </a:rPr>
              <a:t>10/06/2021</a:t>
            </a:fld>
            <a:endParaRPr lang="es-ES" altLang="es-MX">
              <a:solidFill>
                <a:srgbClr val="000000"/>
              </a:solidFill>
            </a:endParaRPr>
          </a:p>
        </p:txBody>
      </p:sp>
      <p:sp>
        <p:nvSpPr>
          <p:cNvPr id="4" name="3 Marcador de pie de página"/>
          <p:cNvSpPr>
            <a:spLocks noGrp="1"/>
          </p:cNvSpPr>
          <p:nvPr>
            <p:ph type="ftr" sz="quarter" idx="11"/>
          </p:nvPr>
        </p:nvSpPr>
        <p:spPr/>
        <p:txBody>
          <a:bodyPr/>
          <a:lstStyle/>
          <a:p>
            <a:r>
              <a:rPr lang="es-ES" altLang="es-MX">
                <a:solidFill>
                  <a:srgbClr val="000000"/>
                </a:solidFill>
              </a:rPr>
              <a:t>Estimación por Intervalo</a:t>
            </a:r>
          </a:p>
        </p:txBody>
      </p:sp>
      <p:sp>
        <p:nvSpPr>
          <p:cNvPr id="5" name="4 Marcador de número de diapositiva"/>
          <p:cNvSpPr>
            <a:spLocks noGrp="1"/>
          </p:cNvSpPr>
          <p:nvPr>
            <p:ph type="sldNum" sz="quarter" idx="12"/>
          </p:nvPr>
        </p:nvSpPr>
        <p:spPr/>
        <p:txBody>
          <a:bodyPr/>
          <a:lstStyle/>
          <a:p>
            <a:fld id="{0EA11EF4-4075-4B4C-958C-0FB6BADB726D}" type="slidenum">
              <a:rPr lang="es-ES" altLang="es-MX" smtClean="0">
                <a:solidFill>
                  <a:srgbClr val="000000"/>
                </a:solidFill>
              </a:rPr>
              <a:pPr/>
              <a:t>12</a:t>
            </a:fld>
            <a:endParaRPr lang="es-ES" altLang="es-MX">
              <a:solidFill>
                <a:srgbClr val="000000"/>
              </a:solidFill>
            </a:endParaRPr>
          </a:p>
        </p:txBody>
      </p:sp>
    </p:spTree>
    <p:extLst>
      <p:ext uri="{BB962C8B-B14F-4D97-AF65-F5344CB8AC3E}">
        <p14:creationId xmlns:p14="http://schemas.microsoft.com/office/powerpoint/2010/main" val="59625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Intervalo de confianza</a:t>
            </a:r>
          </a:p>
        </p:txBody>
      </p:sp>
      <p:sp>
        <p:nvSpPr>
          <p:cNvPr id="3" name="2 Marcador de contenido"/>
          <p:cNvSpPr>
            <a:spLocks noGrp="1"/>
          </p:cNvSpPr>
          <p:nvPr>
            <p:ph idx="1"/>
          </p:nvPr>
        </p:nvSpPr>
        <p:spPr/>
        <p:txBody>
          <a:bodyPr>
            <a:normAutofit/>
          </a:bodyPr>
          <a:lstStyle/>
          <a:p>
            <a:r>
              <a:rPr lang="es-MX" sz="3600" dirty="0"/>
              <a:t>Hemos visto que una forma de aproximar un parámetro es mediante una estimación puntual</a:t>
            </a:r>
          </a:p>
          <a:p>
            <a:r>
              <a:rPr lang="es-MX" sz="3600" dirty="0"/>
              <a:t>Otra forma de realizar esta aproximación es a través de un estimador por intervalo o intervalo de confianza (IC)</a:t>
            </a:r>
          </a:p>
        </p:txBody>
      </p:sp>
      <p:sp>
        <p:nvSpPr>
          <p:cNvPr id="4" name="3 Marcador de fecha"/>
          <p:cNvSpPr>
            <a:spLocks noGrp="1"/>
          </p:cNvSpPr>
          <p:nvPr>
            <p:ph type="dt" sz="half" idx="10"/>
          </p:nvPr>
        </p:nvSpPr>
        <p:spPr/>
        <p:txBody>
          <a:bodyPr/>
          <a:lstStyle/>
          <a:p>
            <a:fld id="{F5662ED1-C7B9-4064-AC73-0F407CE83FD6}"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13</a:t>
            </a:fld>
            <a:endParaRPr lang="es-MX"/>
          </a:p>
        </p:txBody>
      </p:sp>
    </p:spTree>
    <p:extLst>
      <p:ext uri="{BB962C8B-B14F-4D97-AF65-F5344CB8AC3E}">
        <p14:creationId xmlns:p14="http://schemas.microsoft.com/office/powerpoint/2010/main" val="5326848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Intervalo de confianza</a:t>
            </a:r>
          </a:p>
        </p:txBody>
      </p:sp>
      <p:sp>
        <p:nvSpPr>
          <p:cNvPr id="3" name="2 Marcador de contenido"/>
          <p:cNvSpPr>
            <a:spLocks noGrp="1"/>
          </p:cNvSpPr>
          <p:nvPr>
            <p:ph idx="1"/>
          </p:nvPr>
        </p:nvSpPr>
        <p:spPr/>
        <p:txBody>
          <a:bodyPr>
            <a:normAutofit/>
          </a:bodyPr>
          <a:lstStyle/>
          <a:p>
            <a:r>
              <a:rPr lang="es-MX" sz="3600" dirty="0"/>
              <a:t>Al realizar una estimación por intervalo, lo que se hace es calcular dos valores a partir de la muestra</a:t>
            </a:r>
          </a:p>
          <a:p>
            <a:r>
              <a:rPr lang="es-MX" sz="3600" dirty="0"/>
              <a:t>Con esos dos valores, se forma un intervalo que se espera contenga al verdadero valor del parámetro</a:t>
            </a:r>
          </a:p>
        </p:txBody>
      </p:sp>
      <p:sp>
        <p:nvSpPr>
          <p:cNvPr id="4" name="3 Marcador de fecha"/>
          <p:cNvSpPr>
            <a:spLocks noGrp="1"/>
          </p:cNvSpPr>
          <p:nvPr>
            <p:ph type="dt" sz="half" idx="10"/>
          </p:nvPr>
        </p:nvSpPr>
        <p:spPr/>
        <p:txBody>
          <a:bodyPr/>
          <a:lstStyle/>
          <a:p>
            <a:fld id="{F8DCFD1C-381E-4EB0-AA04-29493070D0A3}"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14</a:t>
            </a:fld>
            <a:endParaRPr lang="es-MX"/>
          </a:p>
        </p:txBody>
      </p:sp>
    </p:spTree>
    <p:extLst>
      <p:ext uri="{BB962C8B-B14F-4D97-AF65-F5344CB8AC3E}">
        <p14:creationId xmlns:p14="http://schemas.microsoft.com/office/powerpoint/2010/main" val="5326848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Intervalo de confianza</a:t>
            </a:r>
          </a:p>
        </p:txBody>
      </p:sp>
      <p:sp>
        <p:nvSpPr>
          <p:cNvPr id="3" name="2 Marcador de contenido"/>
          <p:cNvSpPr>
            <a:spLocks noGrp="1"/>
          </p:cNvSpPr>
          <p:nvPr>
            <p:ph idx="1"/>
          </p:nvPr>
        </p:nvSpPr>
        <p:spPr/>
        <p:txBody>
          <a:bodyPr>
            <a:noAutofit/>
          </a:bodyPr>
          <a:lstStyle/>
          <a:p>
            <a:r>
              <a:rPr lang="es-MX" sz="2200" dirty="0"/>
              <a:t>De los dos valores obtenidos, al menor de ellos se le llama “límite inferior de confianza” y al mayor, “límite superior de confianza” del IC</a:t>
            </a:r>
          </a:p>
          <a:p>
            <a:r>
              <a:rPr lang="es-MX" sz="2200" dirty="0"/>
              <a:t>Puesto que los límites obtenidos son de naturaleza variable, no es posible garantizar que siempre el parámetro quedará contenido dentro del intervalo</a:t>
            </a:r>
          </a:p>
          <a:p>
            <a:r>
              <a:rPr lang="es-MX" sz="2200" dirty="0"/>
              <a:t>Se espera que con una alta probabilidad (una cercana a 1) el parámetro quedará contenido dentro de los límites del intervalo</a:t>
            </a:r>
          </a:p>
          <a:p>
            <a:r>
              <a:rPr lang="es-MX" sz="2200" dirty="0"/>
              <a:t>Por tanto, se espera que el intervalo fallará en contener al valor del parámetro con una probabilidad pequeña (cercana a cero)</a:t>
            </a:r>
          </a:p>
          <a:p>
            <a:r>
              <a:rPr lang="es-MX" sz="2200" dirty="0"/>
              <a:t>A dicha probabilidad, se le denota por </a:t>
            </a:r>
            <a:r>
              <a:rPr lang="es-MX" sz="2200" dirty="0">
                <a:sym typeface="Symbol"/>
              </a:rPr>
              <a:t></a:t>
            </a:r>
            <a:endParaRPr lang="es-MX" sz="2200" dirty="0"/>
          </a:p>
        </p:txBody>
      </p:sp>
      <p:sp>
        <p:nvSpPr>
          <p:cNvPr id="4" name="3 Marcador de fecha"/>
          <p:cNvSpPr>
            <a:spLocks noGrp="1"/>
          </p:cNvSpPr>
          <p:nvPr>
            <p:ph type="dt" sz="half" idx="10"/>
          </p:nvPr>
        </p:nvSpPr>
        <p:spPr/>
        <p:txBody>
          <a:bodyPr/>
          <a:lstStyle/>
          <a:p>
            <a:fld id="{4BE572C6-79C1-4FA6-B5A9-9D1734CBFBA0}"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15</a:t>
            </a:fld>
            <a:endParaRPr lang="es-MX"/>
          </a:p>
        </p:txBody>
      </p:sp>
    </p:spTree>
    <p:extLst>
      <p:ext uri="{BB962C8B-B14F-4D97-AF65-F5344CB8AC3E}">
        <p14:creationId xmlns:p14="http://schemas.microsoft.com/office/powerpoint/2010/main" val="5326848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Intervalo de confianza por el método </a:t>
            </a:r>
            <a:r>
              <a:rPr lang="es-MX" dirty="0" err="1"/>
              <a:t>pivotal</a:t>
            </a:r>
            <a:endParaRPr lang="es-MX"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MX" dirty="0"/>
                  <a:t>El método común para formar intervalos de confianza en Estadística Clásica se denomina “</a:t>
                </a:r>
                <a:r>
                  <a:rPr lang="es-MX" dirty="0" err="1"/>
                  <a:t>pivotal</a:t>
                </a:r>
                <a:r>
                  <a:rPr lang="es-MX" dirty="0"/>
                  <a:t>”</a:t>
                </a:r>
              </a:p>
              <a:p>
                <a:r>
                  <a:rPr lang="es-MX" dirty="0"/>
                  <a:t>Utiliza una estimación puntual del parámetro de interés, </a:t>
                </a:r>
                <a14:m>
                  <m:oMath xmlns:m="http://schemas.openxmlformats.org/officeDocument/2006/math">
                    <m:acc>
                      <m:accPr>
                        <m:chr m:val="̂"/>
                        <m:ctrlPr>
                          <a:rPr lang="es-MX" i="1">
                            <a:latin typeface="Cambria Math" panose="02040503050406030204" pitchFamily="18" charset="0"/>
                            <a:sym typeface="Symbol"/>
                          </a:rPr>
                        </m:ctrlPr>
                      </m:accPr>
                      <m:e>
                        <m:r>
                          <a:rPr lang="es-MX" i="1">
                            <a:latin typeface="Cambria Math"/>
                            <a:ea typeface="Cambria Math"/>
                            <a:sym typeface="Symbol"/>
                          </a:rPr>
                          <m:t>𝜃</m:t>
                        </m:r>
                      </m:e>
                    </m:acc>
                  </m:oMath>
                </a14:m>
                <a:r>
                  <a:rPr lang="es-MX" dirty="0"/>
                  <a:t>, como punto de inicio o “pivote”</a:t>
                </a:r>
              </a:p>
              <a:p>
                <a:r>
                  <a:rPr lang="es-MX" dirty="0"/>
                  <a:t>Luego produce un intervalo simétrico alrededor de ese valor inicial restando y sumando una constante </a:t>
                </a:r>
                <a:r>
                  <a:rPr lang="es-MX" i="1" dirty="0">
                    <a:latin typeface="Times New Roman" panose="02020603050405020304" pitchFamily="18" charset="0"/>
                    <a:cs typeface="Times New Roman" panose="02020603050405020304" pitchFamily="18" charset="0"/>
                  </a:rPr>
                  <a:t>k</a:t>
                </a:r>
              </a:p>
              <a:p>
                <a:r>
                  <a:rPr lang="es-MX" dirty="0"/>
                  <a:t>El intervalo obtenido se expresa como</a:t>
                </a:r>
                <a14:m>
                  <m:oMath xmlns:m="http://schemas.openxmlformats.org/officeDocument/2006/math">
                    <m:d>
                      <m:dPr>
                        <m:ctrlPr>
                          <a:rPr lang="es-MX" i="1">
                            <a:latin typeface="Cambria Math" panose="02040503050406030204" pitchFamily="18" charset="0"/>
                            <a:sym typeface="Symbol"/>
                          </a:rPr>
                        </m:ctrlPr>
                      </m:dPr>
                      <m:e>
                        <m:acc>
                          <m:accPr>
                            <m:chr m:val="̂"/>
                            <m:ctrlPr>
                              <a:rPr lang="es-MX" i="1" smtClean="0">
                                <a:latin typeface="Cambria Math" panose="02040503050406030204" pitchFamily="18" charset="0"/>
                                <a:sym typeface="Symbol"/>
                              </a:rPr>
                            </m:ctrlPr>
                          </m:accPr>
                          <m:e>
                            <m:r>
                              <a:rPr lang="es-MX" i="1" smtClean="0">
                                <a:latin typeface="Cambria Math"/>
                                <a:ea typeface="Cambria Math"/>
                                <a:sym typeface="Symbol"/>
                              </a:rPr>
                              <m:t>𝜃</m:t>
                            </m:r>
                          </m:e>
                        </m:acc>
                        <m:r>
                          <a:rPr lang="es-MX" i="1">
                            <a:latin typeface="Cambria Math"/>
                            <a:sym typeface="Symbol"/>
                          </a:rPr>
                          <m:t>−</m:t>
                        </m:r>
                        <m:r>
                          <a:rPr lang="es-MX" b="0" i="1" smtClean="0">
                            <a:latin typeface="Cambria Math"/>
                            <a:sym typeface="Symbol"/>
                          </a:rPr>
                          <m:t>𝑘</m:t>
                        </m:r>
                        <m:r>
                          <a:rPr lang="es-MX" i="1">
                            <a:latin typeface="Cambria Math"/>
                            <a:sym typeface="Symbol"/>
                          </a:rPr>
                          <m:t>,</m:t>
                        </m:r>
                        <m:acc>
                          <m:accPr>
                            <m:chr m:val="̂"/>
                            <m:ctrlPr>
                              <a:rPr lang="es-MX" i="1">
                                <a:latin typeface="Cambria Math" panose="02040503050406030204" pitchFamily="18" charset="0"/>
                                <a:sym typeface="Symbol"/>
                              </a:rPr>
                            </m:ctrlPr>
                          </m:accPr>
                          <m:e>
                            <m:r>
                              <a:rPr lang="es-MX" i="1">
                                <a:latin typeface="Cambria Math"/>
                                <a:ea typeface="Cambria Math"/>
                                <a:sym typeface="Symbol"/>
                              </a:rPr>
                              <m:t>𝜃</m:t>
                            </m:r>
                          </m:e>
                        </m:acc>
                        <m:r>
                          <a:rPr lang="es-MX" i="1">
                            <a:latin typeface="Cambria Math"/>
                            <a:sym typeface="Symbol"/>
                          </a:rPr>
                          <m:t>+</m:t>
                        </m:r>
                        <m:r>
                          <a:rPr lang="es-MX" b="0" i="1" smtClean="0">
                            <a:latin typeface="Cambria Math"/>
                            <a:sym typeface="Symbol"/>
                          </a:rPr>
                          <m:t>𝑘</m:t>
                        </m:r>
                      </m:e>
                    </m:d>
                  </m:oMath>
                </a14:m>
                <a:r>
                  <a:rPr lang="es-MX" dirty="0"/>
                  <a:t> y se espera que </a:t>
                </a:r>
                <a:br>
                  <a:rPr lang="es-MX" dirty="0"/>
                </a:br>
                <a14:m>
                  <m:oMath xmlns:m="http://schemas.openxmlformats.org/officeDocument/2006/math">
                    <m:r>
                      <m:rPr>
                        <m:sty m:val="p"/>
                      </m:rPr>
                      <a:rPr lang="es-MX" b="0" i="0" smtClean="0">
                        <a:latin typeface="Cambria Math"/>
                        <a:sym typeface="Symbol"/>
                      </a:rPr>
                      <m:t>P</m:t>
                    </m:r>
                    <m:d>
                      <m:dPr>
                        <m:ctrlPr>
                          <a:rPr lang="es-MX" i="1">
                            <a:latin typeface="Cambria Math" panose="02040503050406030204" pitchFamily="18" charset="0"/>
                            <a:sym typeface="Symbol"/>
                          </a:rPr>
                        </m:ctrlPr>
                      </m:dPr>
                      <m:e>
                        <m:d>
                          <m:dPr>
                            <m:ctrlPr>
                              <a:rPr lang="es-MX" i="1" smtClean="0">
                                <a:latin typeface="Cambria Math" panose="02040503050406030204" pitchFamily="18" charset="0"/>
                                <a:sym typeface="Symbol"/>
                              </a:rPr>
                            </m:ctrlPr>
                          </m:dPr>
                          <m:e>
                            <m:acc>
                              <m:accPr>
                                <m:chr m:val="̂"/>
                                <m:ctrlPr>
                                  <a:rPr lang="es-MX" i="1">
                                    <a:latin typeface="Cambria Math" panose="02040503050406030204" pitchFamily="18" charset="0"/>
                                    <a:sym typeface="Symbol"/>
                                  </a:rPr>
                                </m:ctrlPr>
                              </m:accPr>
                              <m:e>
                                <m:r>
                                  <a:rPr lang="es-MX" i="1">
                                    <a:latin typeface="Cambria Math"/>
                                    <a:ea typeface="Cambria Math"/>
                                    <a:sym typeface="Symbol"/>
                                  </a:rPr>
                                  <m:t>𝜃</m:t>
                                </m:r>
                              </m:e>
                            </m:acc>
                            <m:r>
                              <a:rPr lang="es-MX" i="1">
                                <a:latin typeface="Cambria Math"/>
                                <a:sym typeface="Symbol"/>
                              </a:rPr>
                              <m:t>−</m:t>
                            </m:r>
                            <m:r>
                              <a:rPr lang="es-MX" i="1">
                                <a:latin typeface="Cambria Math"/>
                                <a:sym typeface="Symbol"/>
                              </a:rPr>
                              <m:t>𝑘</m:t>
                            </m:r>
                            <m:r>
                              <a:rPr lang="es-MX" i="1">
                                <a:latin typeface="Cambria Math"/>
                                <a:sym typeface="Symbol"/>
                              </a:rPr>
                              <m:t>,</m:t>
                            </m:r>
                            <m:acc>
                              <m:accPr>
                                <m:chr m:val="̂"/>
                                <m:ctrlPr>
                                  <a:rPr lang="es-MX" i="1">
                                    <a:latin typeface="Cambria Math" panose="02040503050406030204" pitchFamily="18" charset="0"/>
                                    <a:sym typeface="Symbol"/>
                                  </a:rPr>
                                </m:ctrlPr>
                              </m:accPr>
                              <m:e>
                                <m:r>
                                  <a:rPr lang="es-MX" i="1">
                                    <a:latin typeface="Cambria Math"/>
                                    <a:ea typeface="Cambria Math"/>
                                    <a:sym typeface="Symbol"/>
                                  </a:rPr>
                                  <m:t>𝜃</m:t>
                                </m:r>
                              </m:e>
                            </m:acc>
                            <m:r>
                              <a:rPr lang="es-MX" i="1">
                                <a:latin typeface="Cambria Math"/>
                                <a:sym typeface="Symbol"/>
                              </a:rPr>
                              <m:t>+</m:t>
                            </m:r>
                            <m:r>
                              <a:rPr lang="es-MX" i="1">
                                <a:latin typeface="Cambria Math"/>
                                <a:sym typeface="Symbol"/>
                              </a:rPr>
                              <m:t>𝑘</m:t>
                            </m:r>
                          </m:e>
                        </m:d>
                        <m:r>
                          <a:rPr lang="es-MX" i="1" smtClean="0">
                            <a:latin typeface="Cambria Math"/>
                            <a:ea typeface="Cambria Math"/>
                            <a:sym typeface="Symbol"/>
                          </a:rPr>
                          <m:t>∋</m:t>
                        </m:r>
                        <m:r>
                          <a:rPr lang="es-MX" i="1" smtClean="0">
                            <a:latin typeface="Cambria Math"/>
                            <a:ea typeface="Cambria Math"/>
                            <a:sym typeface="Symbol"/>
                          </a:rPr>
                          <m:t>𝜃</m:t>
                        </m:r>
                      </m:e>
                    </m:d>
                    <m:r>
                      <a:rPr lang="es-MX" b="0" i="1" smtClean="0">
                        <a:latin typeface="Cambria Math"/>
                        <a:sym typeface="Symbol"/>
                      </a:rPr>
                      <m:t>=1−</m:t>
                    </m:r>
                    <m:r>
                      <a:rPr lang="es-MX" b="0" i="1" smtClean="0">
                        <a:latin typeface="Cambria Math"/>
                        <a:ea typeface="Cambria Math"/>
                        <a:sym typeface="Symbol"/>
                      </a:rPr>
                      <m:t>𝛼</m:t>
                    </m:r>
                  </m:oMath>
                </a14:m>
                <a:endParaRPr lang="es-MX" dirty="0"/>
              </a:p>
              <a:p>
                <a:r>
                  <a:rPr lang="es-MX" dirty="0"/>
                  <a:t>Al valor </a:t>
                </a:r>
                <a14:m>
                  <m:oMath xmlns:m="http://schemas.openxmlformats.org/officeDocument/2006/math">
                    <m:r>
                      <a:rPr lang="es-MX" i="1">
                        <a:latin typeface="Cambria Math"/>
                        <a:sym typeface="Symbol"/>
                      </a:rPr>
                      <m:t>1−</m:t>
                    </m:r>
                    <m:r>
                      <a:rPr lang="es-MX" i="1">
                        <a:latin typeface="Cambria Math"/>
                        <a:ea typeface="Cambria Math"/>
                        <a:sym typeface="Symbol"/>
                      </a:rPr>
                      <m:t>𝛼</m:t>
                    </m:r>
                  </m:oMath>
                </a14:m>
                <a:r>
                  <a:rPr lang="es-MX" dirty="0"/>
                  <a:t> se le denomina </a:t>
                </a:r>
                <a:r>
                  <a:rPr lang="es-MX" b="1" i="1" dirty="0">
                    <a:solidFill>
                      <a:srgbClr val="FF0000"/>
                    </a:solidFill>
                  </a:rPr>
                  <a:t>coeficiente de confianza</a:t>
                </a:r>
                <a:endParaRPr lang="es-MX" b="1" dirty="0">
                  <a:solidFill>
                    <a:srgbClr val="FF0000"/>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EBA8BE0F-0637-481D-8849-AD67ECF5A934}"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16</a:t>
            </a:fld>
            <a:endParaRPr lang="es-MX"/>
          </a:p>
        </p:txBody>
      </p:sp>
    </p:spTree>
    <p:extLst>
      <p:ext uri="{BB962C8B-B14F-4D97-AF65-F5344CB8AC3E}">
        <p14:creationId xmlns:p14="http://schemas.microsoft.com/office/powerpoint/2010/main" val="842608607"/>
      </p:ext>
    </p:extLst>
  </p:cSld>
  <p:clrMapOvr>
    <a:masterClrMapping/>
  </p:clrMapOvr>
  <p:transition spd="slow">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3C9E5DE-1928-4C64-91F6-B70AE301583C}"/>
              </a:ext>
            </a:extLst>
          </p:cNvPr>
          <p:cNvSpPr>
            <a:spLocks noGrp="1"/>
          </p:cNvSpPr>
          <p:nvPr>
            <p:ph type="title"/>
          </p:nvPr>
        </p:nvSpPr>
        <p:spPr/>
        <p:txBody>
          <a:bodyPr>
            <a:normAutofit/>
          </a:bodyPr>
          <a:lstStyle/>
          <a:p>
            <a:r>
              <a:rPr lang="es-MX" dirty="0"/>
              <a:t>Cálculo de una Estimación por Intervalo para un Parámetro</a:t>
            </a:r>
          </a:p>
        </p:txBody>
      </p:sp>
      <p:sp>
        <p:nvSpPr>
          <p:cNvPr id="2" name="Marcador de contenido 1">
            <a:extLst>
              <a:ext uri="{FF2B5EF4-FFF2-40B4-BE49-F238E27FC236}">
                <a16:creationId xmlns:a16="http://schemas.microsoft.com/office/drawing/2014/main" id="{B30A9981-CAC2-45E8-8058-F215C8CD13BC}"/>
              </a:ext>
            </a:extLst>
          </p:cNvPr>
          <p:cNvSpPr>
            <a:spLocks noGrp="1"/>
          </p:cNvSpPr>
          <p:nvPr>
            <p:ph idx="1"/>
          </p:nvPr>
        </p:nvSpPr>
        <p:spPr/>
        <p:txBody>
          <a:bodyPr/>
          <a:lstStyle/>
          <a:p>
            <a:pPr marL="624078" indent="-514350">
              <a:buFont typeface="+mj-lt"/>
              <a:buAutoNum type="arabicPeriod"/>
            </a:pPr>
            <a:r>
              <a:rPr lang="es-MX" dirty="0"/>
              <a:t>Calcule una estimación puntual del parámetro</a:t>
            </a:r>
          </a:p>
          <a:p>
            <a:pPr marL="624078" indent="-514350">
              <a:buFont typeface="+mj-lt"/>
              <a:buAutoNum type="arabicPeriod"/>
            </a:pPr>
            <a:r>
              <a:rPr lang="es-MX" dirty="0"/>
              <a:t>Dado el valor de </a:t>
            </a:r>
            <a:r>
              <a:rPr lang="es-MX" dirty="0">
                <a:sym typeface="Symbol" panose="05050102010706020507" pitchFamily="18" charset="2"/>
              </a:rPr>
              <a:t> calcule la constante que debe restarse y agregarse a la estimación puntual</a:t>
            </a:r>
          </a:p>
          <a:p>
            <a:pPr marL="880110" lvl="1" indent="-514350">
              <a:buFont typeface="+mj-lt"/>
              <a:buAutoNum type="arabicPeriod"/>
            </a:pPr>
            <a:r>
              <a:rPr lang="es-MX" dirty="0">
                <a:sym typeface="Symbol" panose="05050102010706020507" pitchFamily="18" charset="2"/>
              </a:rPr>
              <a:t>Límite Inferior de Confianza (LIC) = Estimación puntual – Constante</a:t>
            </a:r>
          </a:p>
          <a:p>
            <a:pPr marL="880110" lvl="1" indent="-514350">
              <a:buFont typeface="+mj-lt"/>
              <a:buAutoNum type="arabicPeriod"/>
            </a:pPr>
            <a:r>
              <a:rPr lang="es-MX" dirty="0">
                <a:sym typeface="Symbol" panose="05050102010706020507" pitchFamily="18" charset="2"/>
              </a:rPr>
              <a:t>Límite Superior de Confianza (LSC) = Estimación puntual + Constante</a:t>
            </a:r>
          </a:p>
          <a:p>
            <a:pPr marL="624078" indent="-514350">
              <a:buFont typeface="+mj-lt"/>
              <a:buAutoNum type="arabicPeriod"/>
            </a:pPr>
            <a:r>
              <a:rPr lang="es-MX" dirty="0">
                <a:sym typeface="Symbol" panose="05050102010706020507" pitchFamily="18" charset="2"/>
              </a:rPr>
              <a:t>Forme el Intervalo de Confianza como:</a:t>
            </a:r>
            <a:br>
              <a:rPr lang="es-MX" dirty="0">
                <a:sym typeface="Symbol" panose="05050102010706020507" pitchFamily="18" charset="2"/>
              </a:rPr>
            </a:br>
            <a:r>
              <a:rPr lang="es-MX" dirty="0">
                <a:sym typeface="Symbol" panose="05050102010706020507" pitchFamily="18" charset="2"/>
              </a:rPr>
              <a:t>Intervalo de confianza = (LIC, LSC)</a:t>
            </a:r>
          </a:p>
        </p:txBody>
      </p:sp>
      <p:sp>
        <p:nvSpPr>
          <p:cNvPr id="3" name="Marcador de fecha 2">
            <a:extLst>
              <a:ext uri="{FF2B5EF4-FFF2-40B4-BE49-F238E27FC236}">
                <a16:creationId xmlns:a16="http://schemas.microsoft.com/office/drawing/2014/main" id="{C3FE73F0-6DD7-488D-A3F0-BB26BB49973D}"/>
              </a:ext>
            </a:extLst>
          </p:cNvPr>
          <p:cNvSpPr>
            <a:spLocks noGrp="1"/>
          </p:cNvSpPr>
          <p:nvPr>
            <p:ph type="dt" sz="half" idx="10"/>
          </p:nvPr>
        </p:nvSpPr>
        <p:spPr/>
        <p:txBody>
          <a:bodyPr/>
          <a:lstStyle/>
          <a:p>
            <a:fld id="{FE6E05EC-97D0-4F1F-B9A4-D0451157D614}" type="datetime1">
              <a:rPr lang="es-MX" altLang="es-MX" smtClean="0">
                <a:solidFill>
                  <a:srgbClr val="000000"/>
                </a:solidFill>
              </a:rPr>
              <a:t>10/06/2021</a:t>
            </a:fld>
            <a:endParaRPr lang="es-ES" altLang="es-MX">
              <a:solidFill>
                <a:srgbClr val="000000"/>
              </a:solidFill>
            </a:endParaRPr>
          </a:p>
        </p:txBody>
      </p:sp>
      <p:sp>
        <p:nvSpPr>
          <p:cNvPr id="4" name="Marcador de pie de página 3">
            <a:extLst>
              <a:ext uri="{FF2B5EF4-FFF2-40B4-BE49-F238E27FC236}">
                <a16:creationId xmlns:a16="http://schemas.microsoft.com/office/drawing/2014/main" id="{D131DF85-000A-426D-BD25-A091C3FBAA0B}"/>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5" name="Marcador de número de diapositiva 4">
            <a:extLst>
              <a:ext uri="{FF2B5EF4-FFF2-40B4-BE49-F238E27FC236}">
                <a16:creationId xmlns:a16="http://schemas.microsoft.com/office/drawing/2014/main" id="{680BC96A-686E-4947-8C6F-BB7370ED7F66}"/>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17</a:t>
            </a:fld>
            <a:endParaRPr lang="es-ES" altLang="es-MX">
              <a:solidFill>
                <a:srgbClr val="000000"/>
              </a:solidFill>
            </a:endParaRPr>
          </a:p>
        </p:txBody>
      </p:sp>
    </p:spTree>
    <p:extLst>
      <p:ext uri="{BB962C8B-B14F-4D97-AF65-F5344CB8AC3E}">
        <p14:creationId xmlns:p14="http://schemas.microsoft.com/office/powerpoint/2010/main" val="2807122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3600" dirty="0"/>
              <a:t>IC para la media de una distribución normal con varianza conocida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MX" sz="3200" dirty="0"/>
                  <a:t>Si </a:t>
                </a:r>
                <a:r>
                  <a:rPr lang="es-MX" sz="3200" i="1" dirty="0">
                    <a:latin typeface="Times New Roman" panose="02020603050405020304" pitchFamily="18" charset="0"/>
                    <a:cs typeface="Times New Roman" panose="02020603050405020304" pitchFamily="18" charset="0"/>
                  </a:rPr>
                  <a:t>X</a:t>
                </a:r>
                <a:r>
                  <a:rPr lang="es-MX" sz="3200" dirty="0"/>
                  <a:t>~N(</a:t>
                </a:r>
                <a:r>
                  <a:rPr lang="es-MX" sz="3200" dirty="0">
                    <a:sym typeface="Symbol"/>
                  </a:rPr>
                  <a:t>,</a:t>
                </a:r>
                <a:r>
                  <a:rPr lang="es-MX" sz="3200" baseline="30000" dirty="0">
                    <a:sym typeface="Symbol"/>
                  </a:rPr>
                  <a:t>2</a:t>
                </a:r>
                <a:r>
                  <a:rPr lang="es-MX" sz="3200" dirty="0">
                    <a:sym typeface="Symbol"/>
                  </a:rPr>
                  <a:t>) , entonces el intervalo de confianza de </a:t>
                </a:r>
                <a:br>
                  <a:rPr lang="es-MX" sz="3200" dirty="0">
                    <a:sym typeface="Symbol"/>
                  </a:rPr>
                </a:br>
                <a:r>
                  <a:rPr lang="es-MX" sz="3200" dirty="0">
                    <a:sym typeface="Symbol"/>
                  </a:rPr>
                  <a:t>100(1 - )% para  está dado por</a:t>
                </a:r>
                <a:endParaRPr lang="es-MX" sz="3200" b="0" i="0" dirty="0">
                  <a:latin typeface="Cambria Math"/>
                  <a:sym typeface="Symbol"/>
                </a:endParaRPr>
              </a:p>
              <a:p>
                <a:pPr marL="0" indent="0">
                  <a:buNone/>
                </a:pPr>
                <a14:m>
                  <m:oMathPara xmlns:m="http://schemas.openxmlformats.org/officeDocument/2006/math">
                    <m:oMathParaPr>
                      <m:jc m:val="centerGroup"/>
                    </m:oMathParaPr>
                    <m:oMath xmlns:m="http://schemas.openxmlformats.org/officeDocument/2006/math">
                      <m:d>
                        <m:dPr>
                          <m:ctrlPr>
                            <a:rPr lang="es-MX" sz="3200" b="0" i="1" smtClean="0">
                              <a:latin typeface="Cambria Math" panose="02040503050406030204" pitchFamily="18" charset="0"/>
                              <a:sym typeface="Symbol"/>
                            </a:rPr>
                          </m:ctrlPr>
                        </m:dPr>
                        <m:e>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r>
                            <a:rPr lang="es-MX" sz="3200" i="1">
                              <a:latin typeface="Cambria Math"/>
                              <a:sym typeface="Symbol"/>
                            </a:rPr>
                            <m:t>,</m:t>
                          </m:r>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b="0" i="1" smtClean="0">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e>
                      </m:d>
                    </m:oMath>
                  </m:oMathPara>
                </a14:m>
                <a:endParaRPr lang="es-MX" sz="3200" dirty="0">
                  <a:sym typeface="Symbol"/>
                </a:endParaRPr>
              </a:p>
              <a:p>
                <a:r>
                  <a:rPr lang="es-MX" sz="3200" dirty="0">
                    <a:sym typeface="Symbol"/>
                  </a:rPr>
                  <a:t>Donde</a:t>
                </a:r>
                <a:endParaRPr lang="es-MX" sz="3200" dirty="0"/>
              </a:p>
              <a:p>
                <a:pPr lvl="1"/>
                <a14:m>
                  <m:oMath xmlns:m="http://schemas.openxmlformats.org/officeDocument/2006/math">
                    <m:sSub>
                      <m:sSubPr>
                        <m:ctrlPr>
                          <a:rPr lang="es-MX" sz="2800" i="1">
                            <a:latin typeface="Cambria Math" panose="02040503050406030204" pitchFamily="18" charset="0"/>
                            <a:sym typeface="Symbol"/>
                          </a:rPr>
                        </m:ctrlPr>
                      </m:sSubPr>
                      <m:e>
                        <m:r>
                          <a:rPr lang="es-MX" sz="2800" i="1">
                            <a:latin typeface="Cambria Math"/>
                            <a:sym typeface="Symbol"/>
                          </a:rPr>
                          <m:t>𝑧</m:t>
                        </m:r>
                      </m:e>
                      <m:sub>
                        <m:f>
                          <m:fPr>
                            <m:ctrlPr>
                              <a:rPr lang="es-MX" sz="2800" i="1">
                                <a:latin typeface="Cambria Math" panose="02040503050406030204" pitchFamily="18" charset="0"/>
                                <a:ea typeface="Cambria Math"/>
                                <a:sym typeface="Symbol"/>
                              </a:rPr>
                            </m:ctrlPr>
                          </m:fPr>
                          <m:num>
                            <m:r>
                              <a:rPr lang="es-MX" sz="2800" i="1">
                                <a:latin typeface="Cambria Math"/>
                                <a:ea typeface="Cambria Math"/>
                                <a:sym typeface="Symbol"/>
                              </a:rPr>
                              <m:t>𝛼</m:t>
                            </m:r>
                          </m:num>
                          <m:den>
                            <m:r>
                              <a:rPr lang="es-MX" sz="2800" i="1">
                                <a:latin typeface="Cambria Math"/>
                                <a:ea typeface="Cambria Math"/>
                                <a:sym typeface="Symbol"/>
                              </a:rPr>
                              <m:t>2</m:t>
                            </m:r>
                          </m:den>
                        </m:f>
                      </m:sub>
                    </m:sSub>
                  </m:oMath>
                </a14:m>
                <a:r>
                  <a:rPr lang="es-MX" sz="2800" dirty="0"/>
                  <a:t> es el </a:t>
                </a:r>
                <a:r>
                  <a:rPr lang="es-MX" sz="2800" dirty="0" err="1"/>
                  <a:t>cuantil</a:t>
                </a:r>
                <a:r>
                  <a:rPr lang="es-MX" sz="2800" dirty="0"/>
                  <a:t> de la distribución normal estándar que deja una probabilidad igual a </a:t>
                </a:r>
                <a14:m>
                  <m:oMath xmlns:m="http://schemas.openxmlformats.org/officeDocument/2006/math">
                    <m:f>
                      <m:fPr>
                        <m:type m:val="skw"/>
                        <m:ctrlPr>
                          <a:rPr lang="es-MX" sz="2800" i="1" smtClean="0">
                            <a:latin typeface="Cambria Math" panose="02040503050406030204" pitchFamily="18" charset="0"/>
                          </a:rPr>
                        </m:ctrlPr>
                      </m:fPr>
                      <m:num>
                        <m:r>
                          <a:rPr lang="es-MX" sz="2800" i="1" smtClean="0">
                            <a:latin typeface="Cambria Math"/>
                            <a:ea typeface="Cambria Math"/>
                          </a:rPr>
                          <m:t>𝛼</m:t>
                        </m:r>
                      </m:num>
                      <m:den>
                        <m:r>
                          <a:rPr lang="es-MX" sz="2800" b="0" i="1" smtClean="0">
                            <a:latin typeface="Cambria Math"/>
                          </a:rPr>
                          <m:t>2</m:t>
                        </m:r>
                      </m:den>
                    </m:f>
                  </m:oMath>
                </a14:m>
                <a:r>
                  <a:rPr lang="es-MX" sz="2800" dirty="0"/>
                  <a:t> en la cola derecha de la distribución</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515" t="-3485"/>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F22E7CE0-13D0-4FCD-923C-06B9D8F089AE}"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18</a:t>
            </a:fld>
            <a:endParaRPr lang="es-MX"/>
          </a:p>
        </p:txBody>
      </p:sp>
    </p:spTree>
    <p:extLst>
      <p:ext uri="{BB962C8B-B14F-4D97-AF65-F5344CB8AC3E}">
        <p14:creationId xmlns:p14="http://schemas.microsoft.com/office/powerpoint/2010/main" val="385694597"/>
      </p:ext>
    </p:extLst>
  </p:cSld>
  <p:clrMapOvr>
    <a:masterClrMapping/>
  </p:clrMapOvr>
  <p:transition spd="slow">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941973F-F450-4706-8488-6F4073C75750}"/>
              </a:ext>
            </a:extLst>
          </p:cNvPr>
          <p:cNvSpPr>
            <a:spLocks noGrp="1"/>
          </p:cNvSpPr>
          <p:nvPr>
            <p:ph type="title"/>
          </p:nvPr>
        </p:nvSpPr>
        <p:spPr/>
        <p:txBody>
          <a:bodyPr>
            <a:normAutofit/>
          </a:bodyPr>
          <a:lstStyle/>
          <a:p>
            <a:r>
              <a:rPr lang="es-MX" dirty="0"/>
              <a:t>Valores de </a:t>
            </a:r>
            <a:r>
              <a:rPr lang="es-MX" dirty="0" err="1"/>
              <a:t>Z</a:t>
            </a:r>
            <a:r>
              <a:rPr lang="es-MX" sz="4200" baseline="-25000" dirty="0" err="1">
                <a:solidFill>
                  <a:schemeClr val="dk1"/>
                </a:solidFill>
                <a:effectLst/>
                <a:latin typeface="Symbol" panose="05050102010706020507" pitchFamily="18" charset="2"/>
                <a:ea typeface="+mn-ea"/>
                <a:cs typeface="+mn-cs"/>
              </a:rPr>
              <a:t>a</a:t>
            </a:r>
            <a:r>
              <a:rPr lang="es-MX" baseline="-25000" dirty="0"/>
              <a:t>/2 </a:t>
            </a:r>
            <a:r>
              <a:rPr lang="es-MX" dirty="0"/>
              <a:t>para los valores de </a:t>
            </a:r>
            <a:r>
              <a:rPr lang="es-MX" sz="4200" dirty="0">
                <a:solidFill>
                  <a:schemeClr val="dk1"/>
                </a:solidFill>
                <a:effectLst/>
                <a:latin typeface="Symbol" panose="05050102010706020507" pitchFamily="18" charset="2"/>
                <a:ea typeface="+mn-ea"/>
                <a:cs typeface="+mn-cs"/>
              </a:rPr>
              <a:t>a</a:t>
            </a:r>
            <a:r>
              <a:rPr lang="es-MX" dirty="0"/>
              <a:t> más utilizados</a:t>
            </a:r>
          </a:p>
        </p:txBody>
      </p:sp>
      <p:sp>
        <p:nvSpPr>
          <p:cNvPr id="3" name="Marcador de fecha 2">
            <a:extLst>
              <a:ext uri="{FF2B5EF4-FFF2-40B4-BE49-F238E27FC236}">
                <a16:creationId xmlns:a16="http://schemas.microsoft.com/office/drawing/2014/main" id="{66126D7E-9FAD-485D-B5CD-D7BB678C77A5}"/>
              </a:ext>
            </a:extLst>
          </p:cNvPr>
          <p:cNvSpPr>
            <a:spLocks noGrp="1"/>
          </p:cNvSpPr>
          <p:nvPr>
            <p:ph type="dt" sz="half" idx="10"/>
          </p:nvPr>
        </p:nvSpPr>
        <p:spPr/>
        <p:txBody>
          <a:bodyPr/>
          <a:lstStyle/>
          <a:p>
            <a:fld id="{4A59A4B5-7A4D-480A-9B5F-73039F7FED34}" type="datetime1">
              <a:rPr lang="es-MX" altLang="es-MX" smtClean="0">
                <a:solidFill>
                  <a:srgbClr val="000000"/>
                </a:solidFill>
              </a:rPr>
              <a:t>10/06/2021</a:t>
            </a:fld>
            <a:endParaRPr lang="es-ES" altLang="es-MX">
              <a:solidFill>
                <a:srgbClr val="000000"/>
              </a:solidFill>
            </a:endParaRPr>
          </a:p>
        </p:txBody>
      </p:sp>
      <p:sp>
        <p:nvSpPr>
          <p:cNvPr id="4" name="Marcador de pie de página 3">
            <a:extLst>
              <a:ext uri="{FF2B5EF4-FFF2-40B4-BE49-F238E27FC236}">
                <a16:creationId xmlns:a16="http://schemas.microsoft.com/office/drawing/2014/main" id="{43ADB82B-129B-4CF4-A33D-A37B2595D3A7}"/>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5" name="Marcador de número de diapositiva 4">
            <a:extLst>
              <a:ext uri="{FF2B5EF4-FFF2-40B4-BE49-F238E27FC236}">
                <a16:creationId xmlns:a16="http://schemas.microsoft.com/office/drawing/2014/main" id="{40DC55D8-CFFA-474C-8A73-7379F08B15B0}"/>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19</a:t>
            </a:fld>
            <a:endParaRPr lang="es-ES" altLang="es-MX">
              <a:solidFill>
                <a:srgbClr val="000000"/>
              </a:solidFill>
            </a:endParaRPr>
          </a:p>
        </p:txBody>
      </p:sp>
      <p:graphicFrame>
        <p:nvGraphicFramePr>
          <p:cNvPr id="8" name="Tabla 7">
            <a:extLst>
              <a:ext uri="{FF2B5EF4-FFF2-40B4-BE49-F238E27FC236}">
                <a16:creationId xmlns:a16="http://schemas.microsoft.com/office/drawing/2014/main" id="{5672AA19-0D7F-45A2-A71A-48E66B0F6BCF}"/>
              </a:ext>
            </a:extLst>
          </p:cNvPr>
          <p:cNvGraphicFramePr>
            <a:graphicFrameLocks noGrp="1"/>
          </p:cNvGraphicFramePr>
          <p:nvPr>
            <p:extLst>
              <p:ext uri="{D42A27DB-BD31-4B8C-83A1-F6EECF244321}">
                <p14:modId xmlns:p14="http://schemas.microsoft.com/office/powerpoint/2010/main" val="311919105"/>
              </p:ext>
            </p:extLst>
          </p:nvPr>
        </p:nvGraphicFramePr>
        <p:xfrm>
          <a:off x="2063552" y="2420888"/>
          <a:ext cx="7215151" cy="3719951"/>
        </p:xfrm>
        <a:graphic>
          <a:graphicData uri="http://schemas.openxmlformats.org/drawingml/2006/table">
            <a:tbl>
              <a:tblPr>
                <a:tableStyleId>{5C22544A-7EE6-4342-B048-85BDC9FD1C3A}</a:tableStyleId>
              </a:tblPr>
              <a:tblGrid>
                <a:gridCol w="1974476">
                  <a:extLst>
                    <a:ext uri="{9D8B030D-6E8A-4147-A177-3AD203B41FA5}">
                      <a16:colId xmlns:a16="http://schemas.microsoft.com/office/drawing/2014/main" val="1007791594"/>
                    </a:ext>
                  </a:extLst>
                </a:gridCol>
                <a:gridCol w="937661">
                  <a:extLst>
                    <a:ext uri="{9D8B030D-6E8A-4147-A177-3AD203B41FA5}">
                      <a16:colId xmlns:a16="http://schemas.microsoft.com/office/drawing/2014/main" val="2770470188"/>
                    </a:ext>
                  </a:extLst>
                </a:gridCol>
                <a:gridCol w="1361489">
                  <a:extLst>
                    <a:ext uri="{9D8B030D-6E8A-4147-A177-3AD203B41FA5}">
                      <a16:colId xmlns:a16="http://schemas.microsoft.com/office/drawing/2014/main" val="2754889307"/>
                    </a:ext>
                  </a:extLst>
                </a:gridCol>
                <a:gridCol w="1445895">
                  <a:extLst>
                    <a:ext uri="{9D8B030D-6E8A-4147-A177-3AD203B41FA5}">
                      <a16:colId xmlns:a16="http://schemas.microsoft.com/office/drawing/2014/main" val="2677009626"/>
                    </a:ext>
                  </a:extLst>
                </a:gridCol>
                <a:gridCol w="1495630">
                  <a:extLst>
                    <a:ext uri="{9D8B030D-6E8A-4147-A177-3AD203B41FA5}">
                      <a16:colId xmlns:a16="http://schemas.microsoft.com/office/drawing/2014/main" val="4225790302"/>
                    </a:ext>
                  </a:extLst>
                </a:gridCol>
              </a:tblGrid>
              <a:tr h="52890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s-MX" sz="2400" b="1" u="none" strike="noStrike" kern="1200" dirty="0">
                          <a:solidFill>
                            <a:schemeClr val="dk1"/>
                          </a:solidFill>
                          <a:effectLst/>
                          <a:latin typeface="Symbol" panose="05050102010706020507" pitchFamily="18" charset="2"/>
                          <a:ea typeface="+mn-ea"/>
                          <a:cs typeface="+mn-cs"/>
                        </a:rPr>
                        <a:t>100(</a:t>
                      </a:r>
                      <a:r>
                        <a:rPr lang="es-MX" sz="2400" b="1" i="0" u="none" strike="noStrike" dirty="0">
                          <a:solidFill>
                            <a:srgbClr val="000000"/>
                          </a:solidFill>
                          <a:effectLst/>
                          <a:latin typeface="Calibri" panose="020F0502020204030204" pitchFamily="34" charset="0"/>
                        </a:rPr>
                        <a:t>1 - </a:t>
                      </a:r>
                      <a:r>
                        <a:rPr kumimoji="0" lang="es-MX" sz="2400" b="1" u="none" strike="noStrike" kern="1200" dirty="0">
                          <a:solidFill>
                            <a:schemeClr val="dk1"/>
                          </a:solidFill>
                          <a:effectLst/>
                          <a:latin typeface="Symbol" panose="05050102010706020507" pitchFamily="18" charset="2"/>
                          <a:ea typeface="+mn-ea"/>
                          <a:cs typeface="+mn-cs"/>
                        </a:rPr>
                        <a:t>a)%</a:t>
                      </a:r>
                    </a:p>
                  </a:txBody>
                  <a:tcPr marL="22038" marR="22038" marT="22038" marB="0" anchor="b"/>
                </a:tc>
                <a:tc>
                  <a:txBody>
                    <a:bodyPr/>
                    <a:lstStyle/>
                    <a:p>
                      <a:pPr algn="ctr" fontAlgn="b"/>
                      <a:r>
                        <a:rPr lang="es-MX" sz="2400" b="1" i="0" u="none" strike="noStrike" dirty="0">
                          <a:solidFill>
                            <a:srgbClr val="000000"/>
                          </a:solidFill>
                          <a:effectLst/>
                          <a:latin typeface="Calibri" panose="020F0502020204030204" pitchFamily="34" charset="0"/>
                        </a:rPr>
                        <a:t>1 - </a:t>
                      </a:r>
                      <a:r>
                        <a:rPr kumimoji="0" lang="es-MX" sz="2400" b="1" u="none" strike="noStrike" kern="1200" dirty="0">
                          <a:solidFill>
                            <a:schemeClr val="dk1"/>
                          </a:solidFill>
                          <a:effectLst/>
                          <a:latin typeface="Symbol" panose="05050102010706020507" pitchFamily="18" charset="2"/>
                          <a:ea typeface="+mn-ea"/>
                          <a:cs typeface="+mn-cs"/>
                        </a:rPr>
                        <a:t>a</a:t>
                      </a:r>
                    </a:p>
                  </a:txBody>
                  <a:tcPr marL="22038" marR="22038" marT="22038" marB="0" anchor="b"/>
                </a:tc>
                <a:tc>
                  <a:txBody>
                    <a:bodyPr/>
                    <a:lstStyle/>
                    <a:p>
                      <a:pPr marL="0" algn="ctr" rtl="0" eaLnBrk="1" fontAlgn="ctr" latinLnBrk="0" hangingPunct="1"/>
                      <a:r>
                        <a:rPr kumimoji="0" lang="es-MX" sz="2400" b="1" u="none" strike="noStrike" kern="1200" dirty="0">
                          <a:solidFill>
                            <a:schemeClr val="dk1"/>
                          </a:solidFill>
                          <a:effectLst/>
                          <a:latin typeface="Symbol" panose="05050102010706020507" pitchFamily="18" charset="2"/>
                          <a:ea typeface="+mn-ea"/>
                          <a:cs typeface="+mn-cs"/>
                        </a:rPr>
                        <a:t>a</a:t>
                      </a:r>
                    </a:p>
                  </a:txBody>
                  <a:tcPr marL="22038" marR="22038" marT="22038"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s-MX" sz="2400" b="1" u="none" strike="noStrike" kern="1200" dirty="0">
                          <a:solidFill>
                            <a:schemeClr val="dk1"/>
                          </a:solidFill>
                          <a:effectLst/>
                          <a:latin typeface="Symbol" panose="05050102010706020507" pitchFamily="18" charset="2"/>
                          <a:ea typeface="+mn-ea"/>
                          <a:cs typeface="+mn-cs"/>
                        </a:rPr>
                        <a:t>a</a:t>
                      </a:r>
                      <a:r>
                        <a:rPr lang="es-MX" sz="2400" b="1" i="0" u="none" strike="noStrike" baseline="0" dirty="0">
                          <a:solidFill>
                            <a:srgbClr val="000000"/>
                          </a:solidFill>
                          <a:effectLst/>
                          <a:latin typeface="Calibri" panose="020F0502020204030204" pitchFamily="34" charset="0"/>
                        </a:rPr>
                        <a:t>/2</a:t>
                      </a:r>
                    </a:p>
                  </a:txBody>
                  <a:tcPr marL="22038" marR="22038" marT="22038" marB="0" anchor="ctr"/>
                </a:tc>
                <a:tc>
                  <a:txBody>
                    <a:bodyPr/>
                    <a:lstStyle/>
                    <a:p>
                      <a:pPr algn="ctr" fontAlgn="ctr"/>
                      <a:r>
                        <a:rPr lang="es-MX" sz="2400" b="1" i="0" u="none" strike="noStrike" baseline="0" dirty="0" err="1">
                          <a:solidFill>
                            <a:srgbClr val="000000"/>
                          </a:solidFill>
                          <a:effectLst/>
                          <a:latin typeface="Calibri" panose="020F0502020204030204" pitchFamily="34" charset="0"/>
                        </a:rPr>
                        <a:t>z</a:t>
                      </a:r>
                      <a:r>
                        <a:rPr lang="es-MX" sz="2400" b="1" i="0" u="none" strike="noStrike" baseline="-25000" dirty="0" err="1">
                          <a:solidFill>
                            <a:srgbClr val="000000"/>
                          </a:solidFill>
                          <a:effectLst/>
                          <a:latin typeface="Symbol" panose="05050102010706020507" pitchFamily="18" charset="2"/>
                        </a:rPr>
                        <a:t>a</a:t>
                      </a:r>
                      <a:r>
                        <a:rPr lang="es-MX" sz="2400" b="1" i="0" u="none" strike="noStrike" baseline="-25000" dirty="0">
                          <a:solidFill>
                            <a:srgbClr val="000000"/>
                          </a:solidFill>
                          <a:effectLst/>
                          <a:latin typeface="Calibri" panose="020F0502020204030204" pitchFamily="34" charset="0"/>
                        </a:rPr>
                        <a:t>/2</a:t>
                      </a:r>
                    </a:p>
                  </a:txBody>
                  <a:tcPr marL="22038" marR="22038" marT="22038" marB="0" anchor="ctr"/>
                </a:tc>
                <a:extLst>
                  <a:ext uri="{0D108BD9-81ED-4DB2-BD59-A6C34878D82A}">
                    <a16:rowId xmlns:a16="http://schemas.microsoft.com/office/drawing/2014/main" val="3831643360"/>
                  </a:ext>
                </a:extLst>
              </a:tr>
              <a:tr h="797762">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90%</a:t>
                      </a:r>
                    </a:p>
                  </a:txBody>
                  <a:tcPr marL="22038" marR="22038" marT="22038" marB="0" anchor="ctr"/>
                </a:tc>
                <a:tc>
                  <a:txBody>
                    <a:bodyPr/>
                    <a:lstStyle/>
                    <a:p>
                      <a:pPr algn="ctr" fontAlgn="b"/>
                      <a:r>
                        <a:rPr lang="es-MX" sz="2500" u="none" strike="noStrike" dirty="0">
                          <a:effectLst/>
                        </a:rPr>
                        <a:t>0.90</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algn="ctr" fontAlgn="b"/>
                      <a:r>
                        <a:rPr lang="es-MX" sz="2500" u="none" strike="noStrike" dirty="0">
                          <a:effectLst/>
                        </a:rPr>
                        <a:t>0.10</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0.05</a:t>
                      </a:r>
                    </a:p>
                  </a:txBody>
                  <a:tcPr marL="22038" marR="22038" marT="22038" marB="0" anchor="ctr"/>
                </a:tc>
                <a:tc>
                  <a:txBody>
                    <a:bodyPr/>
                    <a:lstStyle/>
                    <a:p>
                      <a:pPr algn="ctr" fontAlgn="ctr"/>
                      <a:r>
                        <a:rPr lang="es-MX" sz="2500" u="none" strike="noStrike" dirty="0">
                          <a:effectLst/>
                        </a:rPr>
                        <a:t>1.645</a:t>
                      </a:r>
                      <a:endParaRPr lang="es-MX" sz="2500" b="0" i="0" u="none" strike="noStrike" dirty="0">
                        <a:solidFill>
                          <a:srgbClr val="000000"/>
                        </a:solidFill>
                        <a:effectLst/>
                        <a:latin typeface="Calibri" panose="020F0502020204030204" pitchFamily="34" charset="0"/>
                      </a:endParaRPr>
                    </a:p>
                  </a:txBody>
                  <a:tcPr marL="22038" marR="22038" marT="22038" marB="0" anchor="ctr"/>
                </a:tc>
                <a:extLst>
                  <a:ext uri="{0D108BD9-81ED-4DB2-BD59-A6C34878D82A}">
                    <a16:rowId xmlns:a16="http://schemas.microsoft.com/office/drawing/2014/main" val="1608128915"/>
                  </a:ext>
                </a:extLst>
              </a:tr>
              <a:tr h="797762">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95%</a:t>
                      </a:r>
                    </a:p>
                  </a:txBody>
                  <a:tcPr marL="22038" marR="22038" marT="22038" marB="0" anchor="ctr"/>
                </a:tc>
                <a:tc>
                  <a:txBody>
                    <a:bodyPr/>
                    <a:lstStyle/>
                    <a:p>
                      <a:pPr algn="ctr" fontAlgn="b"/>
                      <a:r>
                        <a:rPr lang="es-MX" sz="2500" u="none" strike="noStrike" dirty="0">
                          <a:effectLst/>
                        </a:rPr>
                        <a:t>0.95</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algn="ctr" fontAlgn="b"/>
                      <a:r>
                        <a:rPr lang="es-MX" sz="2500" u="none" strike="noStrike" dirty="0">
                          <a:effectLst/>
                        </a:rPr>
                        <a:t>0.05</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0.025</a:t>
                      </a:r>
                    </a:p>
                  </a:txBody>
                  <a:tcPr marL="22038" marR="22038" marT="22038" marB="0" anchor="ctr"/>
                </a:tc>
                <a:tc>
                  <a:txBody>
                    <a:bodyPr/>
                    <a:lstStyle/>
                    <a:p>
                      <a:pPr algn="ctr" fontAlgn="ctr"/>
                      <a:r>
                        <a:rPr lang="es-MX" sz="2500" u="none" strike="noStrike" dirty="0">
                          <a:effectLst/>
                        </a:rPr>
                        <a:t>1.96</a:t>
                      </a:r>
                      <a:endParaRPr lang="es-MX" sz="2500" b="0" i="0" u="none" strike="noStrike" dirty="0">
                        <a:solidFill>
                          <a:srgbClr val="000000"/>
                        </a:solidFill>
                        <a:effectLst/>
                        <a:latin typeface="Calibri" panose="020F0502020204030204" pitchFamily="34" charset="0"/>
                      </a:endParaRPr>
                    </a:p>
                  </a:txBody>
                  <a:tcPr marL="22038" marR="22038" marT="22038" marB="0" anchor="ctr"/>
                </a:tc>
                <a:extLst>
                  <a:ext uri="{0D108BD9-81ED-4DB2-BD59-A6C34878D82A}">
                    <a16:rowId xmlns:a16="http://schemas.microsoft.com/office/drawing/2014/main" val="1147589661"/>
                  </a:ext>
                </a:extLst>
              </a:tr>
              <a:tr h="797762">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98%</a:t>
                      </a: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0.98</a:t>
                      </a: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0.02</a:t>
                      </a: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0.01</a:t>
                      </a: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2.326</a:t>
                      </a:r>
                    </a:p>
                  </a:txBody>
                  <a:tcPr marL="22038" marR="22038" marT="22038" marB="0" anchor="ctr"/>
                </a:tc>
                <a:extLst>
                  <a:ext uri="{0D108BD9-81ED-4DB2-BD59-A6C34878D82A}">
                    <a16:rowId xmlns:a16="http://schemas.microsoft.com/office/drawing/2014/main" val="2784193265"/>
                  </a:ext>
                </a:extLst>
              </a:tr>
              <a:tr h="797762">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99%</a:t>
                      </a:r>
                    </a:p>
                  </a:txBody>
                  <a:tcPr marL="22038" marR="22038" marT="22038" marB="0" anchor="ctr"/>
                </a:tc>
                <a:tc>
                  <a:txBody>
                    <a:bodyPr/>
                    <a:lstStyle/>
                    <a:p>
                      <a:pPr algn="ctr" fontAlgn="b"/>
                      <a:r>
                        <a:rPr lang="es-MX" sz="2500" u="none" strike="noStrike" dirty="0">
                          <a:effectLst/>
                        </a:rPr>
                        <a:t>0.99</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algn="ctr" fontAlgn="b"/>
                      <a:r>
                        <a:rPr lang="es-MX" sz="2500" u="none" strike="noStrike" dirty="0">
                          <a:effectLst/>
                        </a:rPr>
                        <a:t>0.01</a:t>
                      </a:r>
                      <a:endParaRPr lang="es-MX" sz="2500" b="0" i="0" u="none" strike="noStrike" dirty="0">
                        <a:solidFill>
                          <a:srgbClr val="000000"/>
                        </a:solidFill>
                        <a:effectLst/>
                        <a:latin typeface="Calibri" panose="020F0502020204030204" pitchFamily="34" charset="0"/>
                      </a:endParaRPr>
                    </a:p>
                  </a:txBody>
                  <a:tcPr marL="22038" marR="22038" marT="22038" marB="0" anchor="ctr"/>
                </a:tc>
                <a:tc>
                  <a:txBody>
                    <a:bodyPr/>
                    <a:lstStyle/>
                    <a:p>
                      <a:pPr marL="0" algn="ctr" rtl="0" eaLnBrk="1" fontAlgn="b" latinLnBrk="0" hangingPunct="1"/>
                      <a:r>
                        <a:rPr kumimoji="0" lang="es-MX" sz="2500" u="none" strike="noStrike" kern="1200" dirty="0">
                          <a:solidFill>
                            <a:schemeClr val="dk1"/>
                          </a:solidFill>
                          <a:effectLst/>
                          <a:latin typeface="+mn-lt"/>
                          <a:ea typeface="+mn-ea"/>
                          <a:cs typeface="+mn-cs"/>
                        </a:rPr>
                        <a:t>0.005</a:t>
                      </a:r>
                    </a:p>
                  </a:txBody>
                  <a:tcPr marL="22038" marR="22038" marT="22038" marB="0" anchor="ctr"/>
                </a:tc>
                <a:tc>
                  <a:txBody>
                    <a:bodyPr/>
                    <a:lstStyle/>
                    <a:p>
                      <a:pPr algn="ctr" fontAlgn="ctr"/>
                      <a:r>
                        <a:rPr lang="es-MX" sz="2500" u="none" strike="noStrike" dirty="0">
                          <a:effectLst/>
                        </a:rPr>
                        <a:t>2.576</a:t>
                      </a:r>
                      <a:endParaRPr lang="es-MX" sz="2500" b="0" i="0" u="none" strike="noStrike" dirty="0">
                        <a:solidFill>
                          <a:srgbClr val="000000"/>
                        </a:solidFill>
                        <a:effectLst/>
                        <a:latin typeface="Calibri" panose="020F0502020204030204" pitchFamily="34" charset="0"/>
                      </a:endParaRPr>
                    </a:p>
                  </a:txBody>
                  <a:tcPr marL="22038" marR="22038" marT="22038" marB="0" anchor="ctr"/>
                </a:tc>
                <a:extLst>
                  <a:ext uri="{0D108BD9-81ED-4DB2-BD59-A6C34878D82A}">
                    <a16:rowId xmlns:a16="http://schemas.microsoft.com/office/drawing/2014/main" val="255167153"/>
                  </a:ext>
                </a:extLst>
              </a:tr>
            </a:tbl>
          </a:graphicData>
        </a:graphic>
      </p:graphicFrame>
    </p:spTree>
    <p:extLst>
      <p:ext uri="{BB962C8B-B14F-4D97-AF65-F5344CB8AC3E}">
        <p14:creationId xmlns:p14="http://schemas.microsoft.com/office/powerpoint/2010/main" val="87095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Estimación puntual</a:t>
            </a:r>
          </a:p>
        </p:txBody>
      </p:sp>
      <p:sp>
        <p:nvSpPr>
          <p:cNvPr id="8" name="7 Marcador de texto"/>
          <p:cNvSpPr>
            <a:spLocks noGrp="1"/>
          </p:cNvSpPr>
          <p:nvPr>
            <p:ph type="body" idx="1"/>
          </p:nvPr>
        </p:nvSpPr>
        <p:spPr/>
        <p:txBody>
          <a:bodyPr/>
          <a:lstStyle/>
          <a:p>
            <a:endParaRPr lang="es-MX"/>
          </a:p>
        </p:txBody>
      </p:sp>
      <p:sp>
        <p:nvSpPr>
          <p:cNvPr id="3" name="2 Marcador de fecha"/>
          <p:cNvSpPr>
            <a:spLocks noGrp="1"/>
          </p:cNvSpPr>
          <p:nvPr>
            <p:ph type="dt" sz="half" idx="10"/>
          </p:nvPr>
        </p:nvSpPr>
        <p:spPr/>
        <p:txBody>
          <a:bodyPr/>
          <a:lstStyle/>
          <a:p>
            <a:fld id="{E1D087BA-0867-4D94-9947-AD62F9368FCA}" type="datetime1">
              <a:rPr lang="es-MX" altLang="es-MX" smtClean="0">
                <a:solidFill>
                  <a:srgbClr val="000000"/>
                </a:solidFill>
              </a:rPr>
              <a:t>10/06/2021</a:t>
            </a:fld>
            <a:endParaRPr lang="es-ES" altLang="es-MX">
              <a:solidFill>
                <a:srgbClr val="000000"/>
              </a:solidFill>
            </a:endParaRPr>
          </a:p>
        </p:txBody>
      </p:sp>
      <p:sp>
        <p:nvSpPr>
          <p:cNvPr id="4" name="3 Marcador de pie de página"/>
          <p:cNvSpPr>
            <a:spLocks noGrp="1"/>
          </p:cNvSpPr>
          <p:nvPr>
            <p:ph type="ftr" sz="quarter" idx="11"/>
          </p:nvPr>
        </p:nvSpPr>
        <p:spPr/>
        <p:txBody>
          <a:bodyPr/>
          <a:lstStyle/>
          <a:p>
            <a:r>
              <a:rPr lang="es-ES" altLang="es-MX">
                <a:solidFill>
                  <a:srgbClr val="000000"/>
                </a:solidFill>
              </a:rPr>
              <a:t>Estimación por Intervalo</a:t>
            </a:r>
          </a:p>
        </p:txBody>
      </p:sp>
      <p:sp>
        <p:nvSpPr>
          <p:cNvPr id="5" name="4 Marcador de número de diapositiva"/>
          <p:cNvSpPr>
            <a:spLocks noGrp="1"/>
          </p:cNvSpPr>
          <p:nvPr>
            <p:ph type="sldNum" sz="quarter" idx="12"/>
          </p:nvPr>
        </p:nvSpPr>
        <p:spPr/>
        <p:txBody>
          <a:bodyPr/>
          <a:lstStyle/>
          <a:p>
            <a:fld id="{0EA11EF4-4075-4B4C-958C-0FB6BADB726D}" type="slidenum">
              <a:rPr lang="es-ES" altLang="es-MX" smtClean="0">
                <a:solidFill>
                  <a:srgbClr val="000000"/>
                </a:solidFill>
              </a:rPr>
              <a:pPr/>
              <a:t>2</a:t>
            </a:fld>
            <a:endParaRPr lang="es-ES" altLang="es-MX">
              <a:solidFill>
                <a:srgbClr val="000000"/>
              </a:solidFill>
            </a:endParaRPr>
          </a:p>
        </p:txBody>
      </p:sp>
    </p:spTree>
    <p:extLst>
      <p:ext uri="{BB962C8B-B14F-4D97-AF65-F5344CB8AC3E}">
        <p14:creationId xmlns:p14="http://schemas.microsoft.com/office/powerpoint/2010/main" val="385848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lnSpcReduction="10000"/>
              </a:bodyPr>
              <a:lstStyle/>
              <a:p>
                <a:r>
                  <a:rPr lang="es-MX" sz="2800" dirty="0"/>
                  <a:t>Suponga que el valor diario al cierre, </a:t>
                </a:r>
                <a:r>
                  <a:rPr lang="es-MX" sz="2800" i="1" dirty="0">
                    <a:latin typeface="Times New Roman" panose="02020603050405020304" pitchFamily="18" charset="0"/>
                    <a:cs typeface="Times New Roman" panose="02020603050405020304" pitchFamily="18" charset="0"/>
                  </a:rPr>
                  <a:t>X,</a:t>
                </a:r>
                <a:r>
                  <a:rPr lang="es-MX" sz="2800" dirty="0"/>
                  <a:t> de cierta acción es una variable aleatoria que sigue la distribución normal con media </a:t>
                </a:r>
                <a:r>
                  <a:rPr lang="es-MX" sz="2800" dirty="0">
                    <a:sym typeface="Symbol"/>
                  </a:rPr>
                  <a:t></a:t>
                </a:r>
                <a:r>
                  <a:rPr lang="es-MX" sz="2800" dirty="0"/>
                  <a:t> y desviación estándar 0.2 unidades monetarias</a:t>
                </a:r>
              </a:p>
              <a:p>
                <a:r>
                  <a:rPr lang="es-MX" sz="2800" dirty="0"/>
                  <a:t>Suponga que una muestra de tamaño </a:t>
                </a:r>
                <a:r>
                  <a:rPr lang="es-MX" sz="2800" i="1" dirty="0">
                    <a:latin typeface="Times New Roman" panose="02020603050405020304" pitchFamily="18" charset="0"/>
                    <a:cs typeface="Times New Roman" panose="02020603050405020304" pitchFamily="18" charset="0"/>
                  </a:rPr>
                  <a:t>n</a:t>
                </a:r>
                <a:r>
                  <a:rPr lang="es-MX" sz="2800" dirty="0"/>
                  <a:t>=16 días produjo un valor de </a:t>
                </a:r>
                <a14:m>
                  <m:oMath xmlns:m="http://schemas.openxmlformats.org/officeDocument/2006/math">
                    <m:acc>
                      <m:accPr>
                        <m:chr m:val="̅"/>
                        <m:ctrlPr>
                          <a:rPr lang="es-MX" sz="2800" i="1" smtClean="0">
                            <a:latin typeface="Cambria Math" panose="02040503050406030204" pitchFamily="18" charset="0"/>
                          </a:rPr>
                        </m:ctrlPr>
                      </m:accPr>
                      <m:e>
                        <m:r>
                          <a:rPr lang="es-MX" sz="2800" b="0" i="1" smtClean="0">
                            <a:latin typeface="Cambria Math"/>
                          </a:rPr>
                          <m:t>𝑥</m:t>
                        </m:r>
                      </m:e>
                    </m:acc>
                    <m:r>
                      <a:rPr lang="es-MX" sz="2800" b="0" i="1" smtClean="0">
                        <a:latin typeface="Cambria Math"/>
                      </a:rPr>
                      <m:t>=29.8</m:t>
                    </m:r>
                  </m:oMath>
                </a14:m>
                <a:endParaRPr lang="es-MX" sz="2800" b="0" dirty="0"/>
              </a:p>
              <a:p>
                <a:r>
                  <a:rPr lang="es-MX" sz="2800" dirty="0"/>
                  <a:t>Obtenga un IC de 90% para el verdadero valor de </a:t>
                </a:r>
                <a:r>
                  <a:rPr lang="es-MX" sz="2800" dirty="0">
                    <a:sym typeface="Symbol"/>
                  </a:rPr>
                  <a:t></a:t>
                </a:r>
              </a:p>
              <a:p>
                <a:r>
                  <a:rPr lang="es-MX" sz="2800" dirty="0">
                    <a:sym typeface="Symbol"/>
                  </a:rPr>
                  <a:t>Solución</a:t>
                </a:r>
              </a:p>
              <a:p>
                <a:pPr lvl="1"/>
                <a:r>
                  <a:rPr lang="es-MX" sz="2400" dirty="0">
                    <a:sym typeface="Symbol"/>
                  </a:rPr>
                  <a:t>Como el coeficiente de confianza es 90%, tenemos que 1 -  = 0.90, luego  = 0.10, y /2 = 0.10/2 = 0.05</a:t>
                </a:r>
              </a:p>
              <a:p>
                <a:pPr lvl="1"/>
                <a:r>
                  <a:rPr lang="es-MX" sz="2400" dirty="0">
                    <a:sym typeface="Symbol"/>
                  </a:rPr>
                  <a:t>En consecuencia, </a:t>
                </a:r>
                <a14:m>
                  <m:oMath xmlns:m="http://schemas.openxmlformats.org/officeDocument/2006/math">
                    <m:sSub>
                      <m:sSubPr>
                        <m:ctrlPr>
                          <a:rPr lang="es-MX" sz="2400" i="1">
                            <a:latin typeface="Cambria Math" panose="02040503050406030204" pitchFamily="18" charset="0"/>
                            <a:sym typeface="Symbol"/>
                          </a:rPr>
                        </m:ctrlPr>
                      </m:sSubPr>
                      <m:e>
                        <m:r>
                          <a:rPr lang="es-MX" sz="2400" b="0" i="1">
                            <a:latin typeface="Cambria Math"/>
                            <a:sym typeface="Symbol"/>
                          </a:rPr>
                          <m:t>𝑧</m:t>
                        </m:r>
                      </m:e>
                      <m:sub>
                        <m:f>
                          <m:fPr>
                            <m:ctrlPr>
                              <a:rPr lang="es-MX" sz="2400" i="1">
                                <a:latin typeface="Cambria Math" panose="02040503050406030204" pitchFamily="18" charset="0"/>
                                <a:ea typeface="Cambria Math"/>
                                <a:sym typeface="Symbol"/>
                              </a:rPr>
                            </m:ctrlPr>
                          </m:fPr>
                          <m:num>
                            <m:r>
                              <a:rPr lang="es-MX" sz="2400" b="0" i="1">
                                <a:latin typeface="Cambria Math"/>
                                <a:ea typeface="Cambria Math"/>
                                <a:sym typeface="Symbol"/>
                              </a:rPr>
                              <m:t>𝛼</m:t>
                            </m:r>
                          </m:num>
                          <m:den>
                            <m:r>
                              <a:rPr lang="es-MX" sz="2400" b="0" i="1">
                                <a:latin typeface="Cambria Math"/>
                                <a:ea typeface="Cambria Math"/>
                                <a:sym typeface="Symbol"/>
                              </a:rPr>
                              <m:t>2</m:t>
                            </m:r>
                          </m:den>
                        </m:f>
                      </m:sub>
                    </m:sSub>
                  </m:oMath>
                </a14:m>
                <a:r>
                  <a:rPr lang="es-MX" sz="2400" dirty="0"/>
                  <a:t>=</a:t>
                </a:r>
                <a:r>
                  <a:rPr lang="es-MX" sz="2400" dirty="0">
                    <a:sym typeface="Symbol"/>
                  </a:rPr>
                  <a:t> </a:t>
                </a:r>
                <a14:m>
                  <m:oMath xmlns:m="http://schemas.openxmlformats.org/officeDocument/2006/math">
                    <m:sSub>
                      <m:sSubPr>
                        <m:ctrlPr>
                          <a:rPr lang="es-MX" sz="2400" i="1">
                            <a:latin typeface="Cambria Math" panose="02040503050406030204" pitchFamily="18" charset="0"/>
                            <a:sym typeface="Symbol"/>
                          </a:rPr>
                        </m:ctrlPr>
                      </m:sSubPr>
                      <m:e>
                        <m:r>
                          <a:rPr lang="es-MX" sz="2400" b="0" i="1">
                            <a:latin typeface="Cambria Math"/>
                            <a:sym typeface="Symbol"/>
                          </a:rPr>
                          <m:t>𝑧</m:t>
                        </m:r>
                      </m:e>
                      <m:sub>
                        <m:r>
                          <a:rPr lang="es-MX" sz="2400" b="0" i="1" smtClean="0">
                            <a:latin typeface="Cambria Math"/>
                            <a:ea typeface="Cambria Math"/>
                            <a:sym typeface="Symbol"/>
                          </a:rPr>
                          <m:t>0.05</m:t>
                        </m:r>
                      </m:sub>
                    </m:sSub>
                    <m:r>
                      <a:rPr lang="es-MX" sz="2400" b="0" i="1" smtClean="0">
                        <a:latin typeface="Cambria Math"/>
                        <a:ea typeface="Cambria Math"/>
                        <a:sym typeface="Symbol"/>
                      </a:rPr>
                      <m:t>=1.645</m:t>
                    </m:r>
                  </m:oMath>
                </a14:m>
                <a:endParaRPr lang="es-MX"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091" t="-3333" r="-1515"/>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F122572D-E3E4-42F6-A14B-2FEDA9BC4BFA}"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20</a:t>
            </a:fld>
            <a:endParaRPr lang="es-MX"/>
          </a:p>
        </p:txBody>
      </p:sp>
      <p:pic>
        <p:nvPicPr>
          <p:cNvPr id="8" name="Imagen 7">
            <a:extLst>
              <a:ext uri="{FF2B5EF4-FFF2-40B4-BE49-F238E27FC236}">
                <a16:creationId xmlns:a16="http://schemas.microsoft.com/office/drawing/2014/main" id="{F4B36F39-38A1-4F73-A3E0-E161C9427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1041"/>
            <a:ext cx="6435418" cy="1757111"/>
          </a:xfrm>
          <a:prstGeom prst="rect">
            <a:avLst/>
          </a:prstGeom>
        </p:spPr>
      </p:pic>
    </p:spTree>
    <p:extLst>
      <p:ext uri="{BB962C8B-B14F-4D97-AF65-F5344CB8AC3E}">
        <p14:creationId xmlns:p14="http://schemas.microsoft.com/office/powerpoint/2010/main" val="113708579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MX" sz="3200" dirty="0"/>
                  <a:t>Luego el IC es </a:t>
                </a:r>
                <a14:m>
                  <m:oMath xmlns:m="http://schemas.openxmlformats.org/officeDocument/2006/math">
                    <m:d>
                      <m:dPr>
                        <m:ctrlPr>
                          <a:rPr lang="es-MX" sz="3200" i="1">
                            <a:latin typeface="Cambria Math" panose="02040503050406030204" pitchFamily="18" charset="0"/>
                            <a:sym typeface="Symbol"/>
                          </a:rPr>
                        </m:ctrlPr>
                      </m:dPr>
                      <m:e>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r>
                          <a:rPr lang="es-MX" sz="3200" i="1">
                            <a:latin typeface="Cambria Math"/>
                            <a:sym typeface="Symbol"/>
                          </a:rPr>
                          <m:t>,</m:t>
                        </m:r>
                        <m:r>
                          <a:rPr lang="es-MX" sz="3200" b="0" i="1" smtClean="0">
                            <a:latin typeface="Cambria Math" panose="02040503050406030204" pitchFamily="18" charset="0"/>
                            <a:sym typeface="Symbol"/>
                          </a:rPr>
                          <m:t> </m:t>
                        </m:r>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e>
                    </m:d>
                    <m:r>
                      <a:rPr lang="es-MX" sz="3200" b="0" i="0" smtClean="0">
                        <a:latin typeface="Cambria Math"/>
                        <a:sym typeface="Symbol"/>
                      </a:rPr>
                      <m:t>=</m:t>
                    </m:r>
                  </m:oMath>
                </a14:m>
                <a:br>
                  <a:rPr lang="es-MX" sz="3200" b="0" i="0" dirty="0">
                    <a:latin typeface="Cambria Math"/>
                    <a:sym typeface="Symbol"/>
                  </a:rPr>
                </a:br>
                <a14:m>
                  <m:oMath xmlns:m="http://schemas.openxmlformats.org/officeDocument/2006/math">
                    <m:d>
                      <m:dPr>
                        <m:ctrlPr>
                          <a:rPr lang="es-MX" sz="3200" i="1">
                            <a:latin typeface="Cambria Math" panose="02040503050406030204" pitchFamily="18" charset="0"/>
                            <a:sym typeface="Symbol"/>
                          </a:rPr>
                        </m:ctrlPr>
                      </m:dPr>
                      <m:e>
                        <m:r>
                          <a:rPr lang="es-MX" sz="3200" b="0" i="1" smtClean="0">
                            <a:latin typeface="Cambria Math"/>
                            <a:sym typeface="Symbol"/>
                          </a:rPr>
                          <m:t>29.8</m:t>
                        </m:r>
                        <m:r>
                          <a:rPr lang="es-MX" sz="3200" i="1">
                            <a:latin typeface="Cambria Math"/>
                            <a:sym typeface="Symbol"/>
                          </a:rPr>
                          <m:t>−</m:t>
                        </m:r>
                        <m:r>
                          <a:rPr lang="es-MX" sz="3200" b="0" i="1" smtClean="0">
                            <a:latin typeface="Cambria Math"/>
                            <a:sym typeface="Symbol"/>
                          </a:rPr>
                          <m:t>1.645</m:t>
                        </m:r>
                        <m:f>
                          <m:fPr>
                            <m:ctrlPr>
                              <a:rPr lang="es-MX" sz="3200" i="1">
                                <a:latin typeface="Cambria Math" panose="02040503050406030204" pitchFamily="18" charset="0"/>
                                <a:sym typeface="Symbol"/>
                              </a:rPr>
                            </m:ctrlPr>
                          </m:fPr>
                          <m:num>
                            <m:r>
                              <a:rPr lang="es-MX" sz="3200" b="0" i="1" smtClean="0">
                                <a:latin typeface="Cambria Math"/>
                                <a:ea typeface="Cambria Math"/>
                                <a:sym typeface="Symbol"/>
                              </a:rPr>
                              <m:t>0.2</m:t>
                            </m:r>
                          </m:num>
                          <m:den>
                            <m:rad>
                              <m:radPr>
                                <m:degHide m:val="on"/>
                                <m:ctrlPr>
                                  <a:rPr lang="es-MX" sz="3200" i="1">
                                    <a:latin typeface="Cambria Math" panose="02040503050406030204" pitchFamily="18" charset="0"/>
                                    <a:sym typeface="Symbol"/>
                                  </a:rPr>
                                </m:ctrlPr>
                              </m:radPr>
                              <m:deg/>
                              <m:e>
                                <m:r>
                                  <a:rPr lang="es-MX" sz="3200" b="0" i="1" smtClean="0">
                                    <a:latin typeface="Cambria Math"/>
                                    <a:sym typeface="Symbol"/>
                                  </a:rPr>
                                  <m:t>16</m:t>
                                </m:r>
                              </m:e>
                            </m:rad>
                          </m:den>
                        </m:f>
                        <m:r>
                          <a:rPr lang="es-MX" sz="3200" i="1">
                            <a:latin typeface="Cambria Math"/>
                            <a:sym typeface="Symbol"/>
                          </a:rPr>
                          <m:t>,</m:t>
                        </m:r>
                        <m:r>
                          <a:rPr lang="es-MX" sz="3200" b="0" i="1" smtClean="0">
                            <a:latin typeface="Cambria Math" panose="02040503050406030204" pitchFamily="18" charset="0"/>
                            <a:sym typeface="Symbol"/>
                          </a:rPr>
                          <m:t> </m:t>
                        </m:r>
                        <m:r>
                          <a:rPr lang="es-MX" sz="3200" i="1">
                            <a:latin typeface="Cambria Math"/>
                            <a:sym typeface="Symbol"/>
                          </a:rPr>
                          <m:t>29.8</m:t>
                        </m:r>
                        <m:r>
                          <a:rPr lang="es-MX" sz="3200" b="0" i="1" smtClean="0">
                            <a:latin typeface="Cambria Math"/>
                            <a:sym typeface="Symbol"/>
                          </a:rPr>
                          <m:t>+</m:t>
                        </m:r>
                        <m:r>
                          <a:rPr lang="es-MX" sz="3200" i="1">
                            <a:latin typeface="Cambria Math"/>
                            <a:sym typeface="Symbol"/>
                          </a:rPr>
                          <m:t>1.645</m:t>
                        </m:r>
                        <m:f>
                          <m:fPr>
                            <m:ctrlPr>
                              <a:rPr lang="es-MX" sz="3200" i="1">
                                <a:latin typeface="Cambria Math" panose="02040503050406030204" pitchFamily="18" charset="0"/>
                                <a:sym typeface="Symbol"/>
                              </a:rPr>
                            </m:ctrlPr>
                          </m:fPr>
                          <m:num>
                            <m:r>
                              <a:rPr lang="es-MX" sz="3200" i="1">
                                <a:latin typeface="Cambria Math"/>
                                <a:ea typeface="Cambria Math"/>
                                <a:sym typeface="Symbol"/>
                              </a:rPr>
                              <m:t>0.2</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16</m:t>
                                </m:r>
                              </m:e>
                            </m:rad>
                          </m:den>
                        </m:f>
                      </m:e>
                    </m:d>
                    <m:r>
                      <a:rPr lang="es-MX" sz="3200" b="0" i="1" smtClean="0">
                        <a:latin typeface="Cambria Math"/>
                        <a:sym typeface="Symbol"/>
                      </a:rPr>
                      <m:t>=</m:t>
                    </m:r>
                    <m:d>
                      <m:dPr>
                        <m:ctrlPr>
                          <a:rPr lang="es-MX" sz="3200" b="0" i="1" smtClean="0">
                            <a:latin typeface="Cambria Math" panose="02040503050406030204" pitchFamily="18" charset="0"/>
                            <a:sym typeface="Symbol"/>
                          </a:rPr>
                        </m:ctrlPr>
                      </m:dPr>
                      <m:e>
                        <m:r>
                          <a:rPr lang="es-MX" sz="3200" b="0" i="1" smtClean="0">
                            <a:latin typeface="Cambria Math"/>
                            <a:sym typeface="Symbol"/>
                          </a:rPr>
                          <m:t>29.718,</m:t>
                        </m:r>
                        <m:r>
                          <a:rPr lang="es-MX" sz="3200" b="0" i="1" smtClean="0">
                            <a:latin typeface="Cambria Math" panose="02040503050406030204" pitchFamily="18" charset="0"/>
                            <a:sym typeface="Symbol"/>
                          </a:rPr>
                          <m:t> </m:t>
                        </m:r>
                        <m:r>
                          <a:rPr lang="es-MX" sz="3200" b="0" i="1" smtClean="0">
                            <a:latin typeface="Cambria Math"/>
                            <a:sym typeface="Symbol"/>
                          </a:rPr>
                          <m:t>29.882</m:t>
                        </m:r>
                      </m:e>
                    </m:d>
                  </m:oMath>
                </a14:m>
                <a:endParaRPr lang="es-MX" sz="3200" dirty="0"/>
              </a:p>
              <a:p>
                <a:r>
                  <a:rPr lang="es-MX" sz="3200" dirty="0"/>
                  <a:t>Así que se esperaría que el verdadero valor de la cotización al cierre de la acción esté entre 29.718 y 29.882 con una confianza de 90%</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515" r="-1030"/>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D20FF960-864F-458D-8D7B-1FA000A0947D}"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21</a:t>
            </a:fld>
            <a:endParaRPr lang="es-MX"/>
          </a:p>
        </p:txBody>
      </p:sp>
      <p:pic>
        <p:nvPicPr>
          <p:cNvPr id="7" name="Imagen 6">
            <a:extLst>
              <a:ext uri="{FF2B5EF4-FFF2-40B4-BE49-F238E27FC236}">
                <a16:creationId xmlns:a16="http://schemas.microsoft.com/office/drawing/2014/main" id="{8A5DA7AC-8879-4353-BADD-4CDF9F020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1041"/>
            <a:ext cx="6435418" cy="1757111"/>
          </a:xfrm>
          <a:prstGeom prst="rect">
            <a:avLst/>
          </a:prstGeom>
        </p:spPr>
      </p:pic>
    </p:spTree>
    <p:extLst>
      <p:ext uri="{BB962C8B-B14F-4D97-AF65-F5344CB8AC3E}">
        <p14:creationId xmlns:p14="http://schemas.microsoft.com/office/powerpoint/2010/main" val="968097859"/>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s-MX" sz="3200" dirty="0"/>
                  <a:t>Para un IC de 95%,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oMath>
                </a14:m>
                <a:r>
                  <a:rPr lang="es-MX" sz="3200" b="1" dirty="0"/>
                  <a:t>=</a:t>
                </a:r>
                <a:r>
                  <a:rPr lang="es-MX" sz="3200" dirty="0">
                    <a:sym typeface="Symbol"/>
                  </a:rPr>
                  <a:t>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r>
                          <a:rPr lang="es-MX" sz="3200" i="1">
                            <a:latin typeface="Cambria Math"/>
                            <a:ea typeface="Cambria Math"/>
                            <a:sym typeface="Symbol"/>
                          </a:rPr>
                          <m:t>0.025</m:t>
                        </m:r>
                      </m:sub>
                    </m:sSub>
                    <m:r>
                      <a:rPr lang="es-MX" sz="3200" i="1">
                        <a:latin typeface="Cambria Math"/>
                        <a:ea typeface="Cambria Math"/>
                        <a:sym typeface="Symbol"/>
                      </a:rPr>
                      <m:t>=1.96 </m:t>
                    </m:r>
                  </m:oMath>
                </a14:m>
                <a:r>
                  <a:rPr lang="es-MX" sz="3200" dirty="0"/>
                  <a:t>y se esperaría que el verdadero valor de la cotización al cierre de la acción esté en (29.702,29.898) con una confianza de 95%</a:t>
                </a:r>
              </a:p>
              <a:p>
                <a:r>
                  <a:rPr lang="es-MX" sz="3200" dirty="0"/>
                  <a:t>Para un IC de 99%,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oMath>
                </a14:m>
                <a:r>
                  <a:rPr lang="es-MX" sz="3200" b="1" dirty="0"/>
                  <a:t>=</a:t>
                </a:r>
                <a:r>
                  <a:rPr lang="es-MX" sz="3200" dirty="0">
                    <a:sym typeface="Symbol"/>
                  </a:rPr>
                  <a:t>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r>
                          <a:rPr lang="es-MX" sz="3200" i="1">
                            <a:latin typeface="Cambria Math"/>
                            <a:ea typeface="Cambria Math"/>
                            <a:sym typeface="Symbol"/>
                          </a:rPr>
                          <m:t>0.005</m:t>
                        </m:r>
                      </m:sub>
                    </m:sSub>
                    <m:r>
                      <a:rPr lang="es-MX" sz="3200" i="1">
                        <a:latin typeface="Cambria Math"/>
                        <a:ea typeface="Cambria Math"/>
                        <a:sym typeface="Symbol"/>
                      </a:rPr>
                      <m:t>=2.576 </m:t>
                    </m:r>
                  </m:oMath>
                </a14:m>
                <a:r>
                  <a:rPr lang="es-MX" sz="3200" dirty="0"/>
                  <a:t>y se esperaría que el verdadero valor de la cotización al cierre de la acción esté en (29.673,29.926) con una confianza de 99%</a:t>
                </a:r>
              </a:p>
              <a:p>
                <a:endParaRPr lang="es-MX" sz="32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515" t="-3030" r="-1333"/>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C392DF22-2E6A-45F1-993A-10274D660AEF}"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22</a:t>
            </a:fld>
            <a:endParaRPr lang="es-MX"/>
          </a:p>
        </p:txBody>
      </p:sp>
      <p:pic>
        <p:nvPicPr>
          <p:cNvPr id="7" name="Imagen 6">
            <a:extLst>
              <a:ext uri="{FF2B5EF4-FFF2-40B4-BE49-F238E27FC236}">
                <a16:creationId xmlns:a16="http://schemas.microsoft.com/office/drawing/2014/main" id="{6033C858-1489-44AF-91D1-640F5E6B0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1041"/>
            <a:ext cx="6435418" cy="1757111"/>
          </a:xfrm>
          <a:prstGeom prst="rect">
            <a:avLst/>
          </a:prstGeom>
        </p:spPr>
      </p:pic>
    </p:spTree>
    <p:extLst>
      <p:ext uri="{BB962C8B-B14F-4D97-AF65-F5344CB8AC3E}">
        <p14:creationId xmlns:p14="http://schemas.microsoft.com/office/powerpoint/2010/main" val="1143280218"/>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C392DF22-2E6A-45F1-993A-10274D660AEF}"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23</a:t>
            </a:fld>
            <a:endParaRPr lang="es-MX"/>
          </a:p>
        </p:txBody>
      </p:sp>
      <p:sp>
        <p:nvSpPr>
          <p:cNvPr id="2" name="1 Título"/>
          <p:cNvSpPr>
            <a:spLocks noGrp="1"/>
          </p:cNvSpPr>
          <p:nvPr>
            <p:ph type="title" idx="4294967295"/>
          </p:nvPr>
        </p:nvSpPr>
        <p:spPr>
          <a:xfrm>
            <a:off x="0" y="274638"/>
            <a:ext cx="10972800" cy="1143000"/>
          </a:xfrm>
        </p:spPr>
        <p:txBody>
          <a:bodyPr/>
          <a:lstStyle/>
          <a:p>
            <a:r>
              <a:rPr lang="es-MX" dirty="0"/>
              <a:t>Ejemplo</a:t>
            </a:r>
          </a:p>
        </p:txBody>
      </p:sp>
      <p:grpSp>
        <p:nvGrpSpPr>
          <p:cNvPr id="3" name="Grupo 2">
            <a:extLst>
              <a:ext uri="{FF2B5EF4-FFF2-40B4-BE49-F238E27FC236}">
                <a16:creationId xmlns:a16="http://schemas.microsoft.com/office/drawing/2014/main" id="{35CA1318-6AE7-48D8-A870-20B1C9099FAB}"/>
              </a:ext>
            </a:extLst>
          </p:cNvPr>
          <p:cNvGrpSpPr/>
          <p:nvPr/>
        </p:nvGrpSpPr>
        <p:grpSpPr>
          <a:xfrm>
            <a:off x="2135560" y="854454"/>
            <a:ext cx="9505056" cy="5231726"/>
            <a:chOff x="1343472" y="1080108"/>
            <a:chExt cx="9505056" cy="5231726"/>
          </a:xfrm>
        </p:grpSpPr>
        <p:pic>
          <p:nvPicPr>
            <p:cNvPr id="7" name="Imagen 6"/>
            <p:cNvPicPr>
              <a:picLocks noChangeAspect="1"/>
            </p:cNvPicPr>
            <p:nvPr/>
          </p:nvPicPr>
          <p:blipFill>
            <a:blip r:embed="rId2"/>
            <a:stretch>
              <a:fillRect/>
            </a:stretch>
          </p:blipFill>
          <p:spPr>
            <a:xfrm>
              <a:off x="1343472" y="1080108"/>
              <a:ext cx="9505056" cy="5231726"/>
            </a:xfrm>
            <a:prstGeom prst="rect">
              <a:avLst/>
            </a:prstGeom>
          </p:spPr>
        </p:pic>
        <p:sp>
          <p:nvSpPr>
            <p:cNvPr id="8" name="Abrir llave 7"/>
            <p:cNvSpPr/>
            <p:nvPr/>
          </p:nvSpPr>
          <p:spPr>
            <a:xfrm rot="16200000" flipV="1">
              <a:off x="6023992" y="764704"/>
              <a:ext cx="576064" cy="763284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s-MX"/>
            </a:p>
          </p:txBody>
        </p:sp>
        <p:sp>
          <p:nvSpPr>
            <p:cNvPr id="9" name="CuadroTexto 8"/>
            <p:cNvSpPr txBox="1"/>
            <p:nvPr/>
          </p:nvSpPr>
          <p:spPr>
            <a:xfrm>
              <a:off x="5987988" y="5013177"/>
              <a:ext cx="648072" cy="369332"/>
            </a:xfrm>
            <a:prstGeom prst="rect">
              <a:avLst/>
            </a:prstGeom>
            <a:noFill/>
          </p:spPr>
          <p:txBody>
            <a:bodyPr wrap="square" rtlCol="0">
              <a:spAutoFit/>
            </a:bodyPr>
            <a:lstStyle/>
            <a:p>
              <a:r>
                <a:rPr lang="es-MX" dirty="0"/>
                <a:t>99%</a:t>
              </a:r>
            </a:p>
          </p:txBody>
        </p:sp>
        <p:sp>
          <p:nvSpPr>
            <p:cNvPr id="10" name="Abrir llave 9"/>
            <p:cNvSpPr/>
            <p:nvPr/>
          </p:nvSpPr>
          <p:spPr>
            <a:xfrm rot="16200000" flipV="1">
              <a:off x="6049321" y="1531462"/>
              <a:ext cx="462298" cy="4833440"/>
            </a:xfrm>
            <a:prstGeom prst="leftBrace">
              <a:avLst/>
            </a:pr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s-MX" dirty="0"/>
            </a:p>
          </p:txBody>
        </p:sp>
        <p:sp>
          <p:nvSpPr>
            <p:cNvPr id="11" name="CuadroTexto 10"/>
            <p:cNvSpPr txBox="1"/>
            <p:nvPr/>
          </p:nvSpPr>
          <p:spPr>
            <a:xfrm>
              <a:off x="6021718" y="4221088"/>
              <a:ext cx="648072" cy="369332"/>
            </a:xfrm>
            <a:prstGeom prst="rect">
              <a:avLst/>
            </a:prstGeom>
            <a:noFill/>
          </p:spPr>
          <p:txBody>
            <a:bodyPr wrap="square" rtlCol="0">
              <a:spAutoFit/>
            </a:bodyPr>
            <a:lstStyle/>
            <a:p>
              <a:r>
                <a:rPr lang="es-MX" dirty="0"/>
                <a:t>90%</a:t>
              </a:r>
            </a:p>
          </p:txBody>
        </p:sp>
        <p:sp>
          <p:nvSpPr>
            <p:cNvPr id="12" name="Abrir llave 11"/>
            <p:cNvSpPr/>
            <p:nvPr/>
          </p:nvSpPr>
          <p:spPr>
            <a:xfrm rot="5400000">
              <a:off x="6065196" y="332102"/>
              <a:ext cx="421648" cy="5832648"/>
            </a:xfrm>
            <a:prstGeom prst="lef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dirty="0"/>
            </a:p>
          </p:txBody>
        </p:sp>
        <p:sp>
          <p:nvSpPr>
            <p:cNvPr id="13" name="CuadroTexto 12"/>
            <p:cNvSpPr txBox="1"/>
            <p:nvPr/>
          </p:nvSpPr>
          <p:spPr>
            <a:xfrm>
              <a:off x="5983653" y="2708920"/>
              <a:ext cx="648072" cy="369332"/>
            </a:xfrm>
            <a:prstGeom prst="rect">
              <a:avLst/>
            </a:prstGeom>
            <a:noFill/>
          </p:spPr>
          <p:txBody>
            <a:bodyPr wrap="square" rtlCol="0">
              <a:spAutoFit/>
            </a:bodyPr>
            <a:lstStyle/>
            <a:p>
              <a:r>
                <a:rPr lang="es-MX" dirty="0"/>
                <a:t>95%</a:t>
              </a:r>
            </a:p>
          </p:txBody>
        </p:sp>
      </p:grpSp>
    </p:spTree>
    <p:extLst>
      <p:ext uri="{BB962C8B-B14F-4D97-AF65-F5344CB8AC3E}">
        <p14:creationId xmlns:p14="http://schemas.microsoft.com/office/powerpoint/2010/main" val="1532627904"/>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Preguntas existenciales</a:t>
            </a:r>
          </a:p>
        </p:txBody>
      </p:sp>
      <p:sp>
        <p:nvSpPr>
          <p:cNvPr id="3" name="2 Marcador de contenido"/>
          <p:cNvSpPr>
            <a:spLocks noGrp="1"/>
          </p:cNvSpPr>
          <p:nvPr>
            <p:ph idx="1"/>
          </p:nvPr>
        </p:nvSpPr>
        <p:spPr/>
        <p:txBody>
          <a:bodyPr>
            <a:normAutofit/>
          </a:bodyPr>
          <a:lstStyle/>
          <a:p>
            <a:r>
              <a:rPr lang="es-MX" dirty="0"/>
              <a:t>¿Cómo cambian los límites del intervalo conforme aumenta el coeficiente de confianza?</a:t>
            </a:r>
          </a:p>
          <a:p>
            <a:pPr lvl="1"/>
            <a:r>
              <a:rPr lang="es-MX" dirty="0"/>
              <a:t>A mayor confianza requerida, la longitud del intervalo se incrementa</a:t>
            </a:r>
          </a:p>
          <a:p>
            <a:r>
              <a:rPr lang="es-MX" dirty="0"/>
              <a:t>¿Cómo sería un IC de 0%?</a:t>
            </a:r>
          </a:p>
          <a:p>
            <a:pPr lvl="1"/>
            <a:r>
              <a:rPr lang="es-MX" dirty="0"/>
              <a:t>Sería equivalente a la estimación puntual que da la media aritmética</a:t>
            </a:r>
          </a:p>
          <a:p>
            <a:r>
              <a:rPr lang="es-MX" dirty="0"/>
              <a:t>¿Cómo sería un IC de 100%?</a:t>
            </a:r>
          </a:p>
          <a:p>
            <a:pPr lvl="1"/>
            <a:r>
              <a:rPr lang="es-MX" dirty="0"/>
              <a:t>Tendría que ser el intervalo (-∞,∞)</a:t>
            </a:r>
          </a:p>
          <a:p>
            <a:r>
              <a:rPr lang="es-MX" dirty="0"/>
              <a:t>¿Alguno de los dos anteriores tendría una aplicación práctica? ¿Cuál de los dos y por qué?</a:t>
            </a:r>
          </a:p>
          <a:p>
            <a:pPr lvl="1"/>
            <a:r>
              <a:rPr lang="es-MX" dirty="0"/>
              <a:t>El IC de 0% equivale a una estimación puntual, que resulta útil al menos para saber de manera aproximada el valor del parámetro</a:t>
            </a:r>
          </a:p>
          <a:p>
            <a:pPr lvl="1"/>
            <a:r>
              <a:rPr lang="es-MX" dirty="0"/>
              <a:t>El IC de 100% es un intervalo demasiado amplio que no tiene sentido en la práctica</a:t>
            </a:r>
          </a:p>
        </p:txBody>
      </p:sp>
      <p:sp>
        <p:nvSpPr>
          <p:cNvPr id="4" name="3 Marcador de fecha"/>
          <p:cNvSpPr>
            <a:spLocks noGrp="1"/>
          </p:cNvSpPr>
          <p:nvPr>
            <p:ph type="dt" sz="half" idx="10"/>
          </p:nvPr>
        </p:nvSpPr>
        <p:spPr/>
        <p:txBody>
          <a:bodyPr/>
          <a:lstStyle/>
          <a:p>
            <a:fld id="{E02CAF67-1B66-4666-911D-FF36F869BB70}"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24</a:t>
            </a:fld>
            <a:endParaRPr lang="es-MX"/>
          </a:p>
        </p:txBody>
      </p:sp>
    </p:spTree>
    <p:extLst>
      <p:ext uri="{BB962C8B-B14F-4D97-AF65-F5344CB8AC3E}">
        <p14:creationId xmlns:p14="http://schemas.microsoft.com/office/powerpoint/2010/main" val="10910693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A23C18-33D8-4508-BC41-EEB5963C6A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776" y="128874"/>
            <a:ext cx="2304256" cy="230425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MX" dirty="0"/>
              <a:t>Ejercicio</a:t>
            </a:r>
          </a:p>
        </p:txBody>
      </p:sp>
      <p:sp>
        <p:nvSpPr>
          <p:cNvPr id="3" name="2 Marcador de contenido"/>
          <p:cNvSpPr>
            <a:spLocks noGrp="1"/>
          </p:cNvSpPr>
          <p:nvPr>
            <p:ph idx="1"/>
          </p:nvPr>
        </p:nvSpPr>
        <p:spPr/>
        <p:txBody>
          <a:bodyPr>
            <a:normAutofit/>
          </a:bodyPr>
          <a:lstStyle/>
          <a:p>
            <a:r>
              <a:rPr lang="es-MX" dirty="0"/>
              <a:t>[</a:t>
            </a:r>
            <a:r>
              <a:rPr lang="es-MX" dirty="0" err="1"/>
              <a:t>Walpole</a:t>
            </a:r>
            <a:r>
              <a:rPr lang="es-MX" dirty="0"/>
              <a:t> y Myers (1992). Probabilidad y Estadística. Mc Graw-Hill / Interamericana de México, S. A. de C. V. </a:t>
            </a:r>
            <a:r>
              <a:rPr lang="es-MX" dirty="0" err="1"/>
              <a:t>Prob</a:t>
            </a:r>
            <a:r>
              <a:rPr lang="es-MX" dirty="0"/>
              <a:t>. 8 Cap. 6 p.224 (</a:t>
            </a:r>
            <a:r>
              <a:rPr lang="es-MX" dirty="0">
                <a:sym typeface="Symbol"/>
              </a:rPr>
              <a:t>)</a:t>
            </a:r>
            <a:r>
              <a:rPr lang="es-MX" dirty="0"/>
              <a:t>] </a:t>
            </a:r>
            <a:r>
              <a:rPr lang="es-MX" sz="2800" dirty="0"/>
              <a:t>Suponga que cierta máquina fabrica resistencias eléctricas cuyo valor sigue una distribución normal con una desviación estándar de 2 </a:t>
            </a:r>
            <a:r>
              <a:rPr lang="es-MX" sz="2800" dirty="0" err="1"/>
              <a:t>Ohms</a:t>
            </a:r>
            <a:endParaRPr lang="es-MX" sz="2800" dirty="0"/>
          </a:p>
          <a:p>
            <a:r>
              <a:rPr lang="es-MX" sz="2800" dirty="0"/>
              <a:t>Una muestra de tamaño 36 produce una resistencia promedio de 1458 </a:t>
            </a:r>
            <a:r>
              <a:rPr lang="es-MX" sz="2800" dirty="0" err="1"/>
              <a:t>Ohms</a:t>
            </a:r>
            <a:endParaRPr lang="es-MX" sz="2800" dirty="0"/>
          </a:p>
          <a:p>
            <a:r>
              <a:rPr lang="es-MX" sz="2800" dirty="0"/>
              <a:t>Obtenga un IC de 95% para la verdadera resistencia promedio de las piezas producidas por la máquina</a:t>
            </a:r>
          </a:p>
        </p:txBody>
      </p:sp>
      <p:sp>
        <p:nvSpPr>
          <p:cNvPr id="4" name="3 Marcador de fecha"/>
          <p:cNvSpPr>
            <a:spLocks noGrp="1"/>
          </p:cNvSpPr>
          <p:nvPr>
            <p:ph type="dt" sz="half" idx="10"/>
          </p:nvPr>
        </p:nvSpPr>
        <p:spPr/>
        <p:txBody>
          <a:bodyPr/>
          <a:lstStyle/>
          <a:p>
            <a:fld id="{CCBC90CF-A7BE-41C0-8EDC-FD3FD0ECCBA2}"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25</a:t>
            </a:fld>
            <a:endParaRPr lang="es-MX"/>
          </a:p>
        </p:txBody>
      </p:sp>
    </p:spTree>
    <p:extLst>
      <p:ext uri="{BB962C8B-B14F-4D97-AF65-F5344CB8AC3E}">
        <p14:creationId xmlns:p14="http://schemas.microsoft.com/office/powerpoint/2010/main" val="844763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B915E5F9-C63C-4239-A143-03EA9149E5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53744"/>
            <a:ext cx="2304256" cy="230425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MX" dirty="0"/>
              <a:t>Ejemplo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lnSpcReduction="10000"/>
              </a:bodyPr>
              <a:lstStyle/>
              <a:p>
                <a:r>
                  <a:rPr lang="es-MX" sz="3200" dirty="0"/>
                  <a:t>Como el coeficiente de confianza es 95%, el valor de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oMath>
                </a14:m>
                <a:r>
                  <a:rPr lang="es-MX" sz="3200" b="1" dirty="0"/>
                  <a:t>=</a:t>
                </a:r>
                <a:r>
                  <a:rPr lang="es-MX" sz="3200" dirty="0">
                    <a:sym typeface="Symbol"/>
                  </a:rPr>
                  <a:t> </a:t>
                </a:r>
                <a14:m>
                  <m:oMath xmlns:m="http://schemas.openxmlformats.org/officeDocument/2006/math">
                    <m:sSub>
                      <m:sSubPr>
                        <m:ctrlPr>
                          <a:rPr lang="es-MX" sz="3200" i="1">
                            <a:latin typeface="Cambria Math" panose="02040503050406030204" pitchFamily="18" charset="0"/>
                            <a:sym typeface="Symbol"/>
                          </a:rPr>
                        </m:ctrlPr>
                      </m:sSubPr>
                      <m:e>
                        <m:r>
                          <a:rPr lang="es-MX" sz="3200" i="1">
                            <a:latin typeface="Cambria Math"/>
                            <a:sym typeface="Symbol"/>
                          </a:rPr>
                          <m:t>𝑧</m:t>
                        </m:r>
                      </m:e>
                      <m:sub>
                        <m:r>
                          <a:rPr lang="es-MX" sz="3200" i="1">
                            <a:latin typeface="Cambria Math"/>
                            <a:ea typeface="Cambria Math"/>
                            <a:sym typeface="Symbol"/>
                          </a:rPr>
                          <m:t>0.025</m:t>
                        </m:r>
                      </m:sub>
                    </m:sSub>
                    <m:r>
                      <a:rPr lang="es-MX" sz="3200" i="1">
                        <a:latin typeface="Cambria Math"/>
                        <a:ea typeface="Cambria Math"/>
                        <a:sym typeface="Symbol"/>
                      </a:rPr>
                      <m:t>=1.96 </m:t>
                    </m:r>
                  </m:oMath>
                </a14:m>
                <a:endParaRPr lang="es-MX" sz="3200" dirty="0"/>
              </a:p>
              <a:p>
                <a:r>
                  <a:rPr lang="es-MX" sz="3200" dirty="0"/>
                  <a:t>Luego el IC es </a:t>
                </a:r>
                <a14:m>
                  <m:oMath xmlns:m="http://schemas.openxmlformats.org/officeDocument/2006/math">
                    <m:d>
                      <m:dPr>
                        <m:ctrlPr>
                          <a:rPr lang="es-MX" sz="3200" i="1">
                            <a:latin typeface="Cambria Math" panose="02040503050406030204" pitchFamily="18" charset="0"/>
                            <a:sym typeface="Symbol"/>
                          </a:rPr>
                        </m:ctrlPr>
                      </m:dPr>
                      <m:e>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r>
                          <a:rPr lang="es-MX" sz="3200" i="1">
                            <a:latin typeface="Cambria Math"/>
                            <a:sym typeface="Symbol"/>
                          </a:rPr>
                          <m:t>,</m:t>
                        </m:r>
                        <m:r>
                          <a:rPr lang="es-MX" sz="3200" b="0" i="1" smtClean="0">
                            <a:latin typeface="Cambria Math" panose="02040503050406030204" pitchFamily="18" charset="0"/>
                            <a:sym typeface="Symbol"/>
                          </a:rPr>
                          <m:t> </m:t>
                        </m:r>
                        <m:acc>
                          <m:accPr>
                            <m:chr m:val="̅"/>
                            <m:ctrlPr>
                              <a:rPr lang="es-MX" sz="3200" i="1">
                                <a:latin typeface="Cambria Math" panose="02040503050406030204" pitchFamily="18" charset="0"/>
                                <a:sym typeface="Symbol"/>
                              </a:rPr>
                            </m:ctrlPr>
                          </m:accPr>
                          <m:e>
                            <m:r>
                              <a:rPr lang="es-MX" sz="3200" i="1">
                                <a:latin typeface="Cambria Math"/>
                                <a:sym typeface="Symbol"/>
                              </a:rPr>
                              <m:t>𝑥</m:t>
                            </m:r>
                          </m:e>
                        </m:acc>
                        <m:r>
                          <a:rPr lang="es-MX" sz="3200" i="1">
                            <a:latin typeface="Cambria Math"/>
                            <a:sym typeface="Symbol"/>
                          </a:rPr>
                          <m:t>+</m:t>
                        </m:r>
                        <m:sSub>
                          <m:sSubPr>
                            <m:ctrlPr>
                              <a:rPr lang="es-MX" sz="3200" i="1">
                                <a:latin typeface="Cambria Math" panose="02040503050406030204" pitchFamily="18" charset="0"/>
                                <a:sym typeface="Symbol"/>
                              </a:rPr>
                            </m:ctrlPr>
                          </m:sSubPr>
                          <m:e>
                            <m:r>
                              <a:rPr lang="es-MX" sz="3200" i="1">
                                <a:latin typeface="Cambria Math"/>
                                <a:sym typeface="Symbol"/>
                              </a:rPr>
                              <m:t>𝑧</m:t>
                            </m:r>
                          </m:e>
                          <m:sub>
                            <m:f>
                              <m:fPr>
                                <m:ctrlPr>
                                  <a:rPr lang="es-MX" sz="3200" i="1">
                                    <a:latin typeface="Cambria Math" panose="02040503050406030204" pitchFamily="18" charset="0"/>
                                    <a:ea typeface="Cambria Math"/>
                                    <a:sym typeface="Symbol"/>
                                  </a:rPr>
                                </m:ctrlPr>
                              </m:fPr>
                              <m:num>
                                <m:r>
                                  <a:rPr lang="es-MX" sz="3200" i="1">
                                    <a:latin typeface="Cambria Math"/>
                                    <a:ea typeface="Cambria Math"/>
                                    <a:sym typeface="Symbol"/>
                                  </a:rPr>
                                  <m:t>𝛼</m:t>
                                </m:r>
                              </m:num>
                              <m:den>
                                <m:r>
                                  <a:rPr lang="es-MX" sz="3200" i="1">
                                    <a:latin typeface="Cambria Math"/>
                                    <a:ea typeface="Cambria Math"/>
                                    <a:sym typeface="Symbol"/>
                                  </a:rPr>
                                  <m:t>2</m:t>
                                </m:r>
                              </m:den>
                            </m:f>
                          </m:sub>
                        </m:sSub>
                        <m:f>
                          <m:fPr>
                            <m:ctrlPr>
                              <a:rPr lang="es-MX" sz="3200" i="1">
                                <a:latin typeface="Cambria Math" panose="02040503050406030204" pitchFamily="18" charset="0"/>
                                <a:sym typeface="Symbol"/>
                              </a:rPr>
                            </m:ctrlPr>
                          </m:fPr>
                          <m:num>
                            <m:r>
                              <a:rPr lang="es-MX" sz="3200" i="1">
                                <a:latin typeface="Cambria Math"/>
                                <a:ea typeface="Cambria Math"/>
                                <a:sym typeface="Symbol"/>
                              </a:rPr>
                              <m:t>𝜎</m:t>
                            </m:r>
                          </m:num>
                          <m:den>
                            <m:rad>
                              <m:radPr>
                                <m:degHide m:val="on"/>
                                <m:ctrlPr>
                                  <a:rPr lang="es-MX" sz="3200" i="1">
                                    <a:latin typeface="Cambria Math" panose="02040503050406030204" pitchFamily="18" charset="0"/>
                                    <a:sym typeface="Symbol"/>
                                  </a:rPr>
                                </m:ctrlPr>
                              </m:radPr>
                              <m:deg/>
                              <m:e>
                                <m:r>
                                  <a:rPr lang="es-MX" sz="3200" i="1">
                                    <a:latin typeface="Cambria Math"/>
                                    <a:sym typeface="Symbol"/>
                                  </a:rPr>
                                  <m:t>𝑛</m:t>
                                </m:r>
                              </m:e>
                            </m:rad>
                          </m:den>
                        </m:f>
                      </m:e>
                    </m:d>
                    <m:r>
                      <a:rPr lang="es-MX" sz="3200" b="0" i="0" smtClean="0">
                        <a:latin typeface="Cambria Math"/>
                        <a:sym typeface="Symbol"/>
                      </a:rPr>
                      <m:t>=</m:t>
                    </m:r>
                  </m:oMath>
                </a14:m>
                <a:br>
                  <a:rPr lang="es-MX" sz="3200" b="0" i="0" dirty="0">
                    <a:latin typeface="Cambria Math"/>
                    <a:sym typeface="Symbol"/>
                  </a:rPr>
                </a:br>
                <a14:m>
                  <m:oMath xmlns:m="http://schemas.openxmlformats.org/officeDocument/2006/math">
                    <m:d>
                      <m:dPr>
                        <m:ctrlPr>
                          <a:rPr lang="es-MX" sz="3200" i="1">
                            <a:latin typeface="Cambria Math" panose="02040503050406030204" pitchFamily="18" charset="0"/>
                            <a:sym typeface="Symbol"/>
                          </a:rPr>
                        </m:ctrlPr>
                      </m:dPr>
                      <m:e>
                        <m:r>
                          <a:rPr lang="es-MX" sz="3200" b="0" i="1" smtClean="0">
                            <a:latin typeface="Cambria Math" panose="02040503050406030204" pitchFamily="18" charset="0"/>
                            <a:sym typeface="Symbol"/>
                          </a:rPr>
                          <m:t>1458</m:t>
                        </m:r>
                        <m:r>
                          <a:rPr lang="es-MX" sz="3200" i="1">
                            <a:latin typeface="Cambria Math"/>
                            <a:sym typeface="Symbol"/>
                          </a:rPr>
                          <m:t>−</m:t>
                        </m:r>
                        <m:r>
                          <a:rPr lang="es-MX" sz="3200" b="0" i="1" smtClean="0">
                            <a:latin typeface="Cambria Math"/>
                            <a:sym typeface="Symbol"/>
                          </a:rPr>
                          <m:t>1.</m:t>
                        </m:r>
                        <m:r>
                          <a:rPr lang="es-MX" sz="3200" b="0" i="1" smtClean="0">
                            <a:latin typeface="Cambria Math" panose="02040503050406030204" pitchFamily="18" charset="0"/>
                            <a:sym typeface="Symbol"/>
                          </a:rPr>
                          <m:t>96</m:t>
                        </m:r>
                        <m:f>
                          <m:fPr>
                            <m:ctrlPr>
                              <a:rPr lang="es-MX" sz="3200" i="1">
                                <a:latin typeface="Cambria Math" panose="02040503050406030204" pitchFamily="18" charset="0"/>
                                <a:sym typeface="Symbol"/>
                              </a:rPr>
                            </m:ctrlPr>
                          </m:fPr>
                          <m:num>
                            <m:r>
                              <a:rPr lang="es-MX" sz="3200" b="0" i="1" smtClean="0">
                                <a:latin typeface="Cambria Math"/>
                                <a:ea typeface="Cambria Math"/>
                                <a:sym typeface="Symbol"/>
                              </a:rPr>
                              <m:t>2</m:t>
                            </m:r>
                          </m:num>
                          <m:den>
                            <m:rad>
                              <m:radPr>
                                <m:degHide m:val="on"/>
                                <m:ctrlPr>
                                  <a:rPr lang="es-MX" sz="3200" i="1">
                                    <a:latin typeface="Cambria Math" panose="02040503050406030204" pitchFamily="18" charset="0"/>
                                    <a:sym typeface="Symbol"/>
                                  </a:rPr>
                                </m:ctrlPr>
                              </m:radPr>
                              <m:deg/>
                              <m:e>
                                <m:r>
                                  <a:rPr lang="es-MX" sz="3200" b="0" i="1" smtClean="0">
                                    <a:latin typeface="Cambria Math" panose="02040503050406030204" pitchFamily="18" charset="0"/>
                                    <a:sym typeface="Symbol"/>
                                  </a:rPr>
                                  <m:t>3</m:t>
                                </m:r>
                                <m:r>
                                  <a:rPr lang="es-MX" sz="3200" b="0" i="1" smtClean="0">
                                    <a:latin typeface="Cambria Math"/>
                                    <a:sym typeface="Symbol"/>
                                  </a:rPr>
                                  <m:t>6</m:t>
                                </m:r>
                              </m:e>
                            </m:rad>
                          </m:den>
                        </m:f>
                        <m:r>
                          <a:rPr lang="es-MX" sz="3200" i="1">
                            <a:latin typeface="Cambria Math"/>
                            <a:sym typeface="Symbol"/>
                          </a:rPr>
                          <m:t>,</m:t>
                        </m:r>
                        <m:r>
                          <a:rPr lang="es-MX" sz="3200" b="0" i="1" smtClean="0">
                            <a:latin typeface="Cambria Math" panose="02040503050406030204" pitchFamily="18" charset="0"/>
                            <a:sym typeface="Symbol"/>
                          </a:rPr>
                          <m:t> 1458</m:t>
                        </m:r>
                        <m:r>
                          <a:rPr lang="es-MX" sz="3200" b="0" i="1" smtClean="0">
                            <a:latin typeface="Cambria Math"/>
                            <a:sym typeface="Symbol"/>
                          </a:rPr>
                          <m:t>+</m:t>
                        </m:r>
                        <m:r>
                          <a:rPr lang="es-MX" sz="3200" i="1">
                            <a:latin typeface="Cambria Math"/>
                            <a:sym typeface="Symbol"/>
                          </a:rPr>
                          <m:t>1.</m:t>
                        </m:r>
                        <m:r>
                          <a:rPr lang="es-MX" sz="3200" b="0" i="1" smtClean="0">
                            <a:latin typeface="Cambria Math" panose="02040503050406030204" pitchFamily="18" charset="0"/>
                            <a:sym typeface="Symbol"/>
                          </a:rPr>
                          <m:t>96</m:t>
                        </m:r>
                        <m:f>
                          <m:fPr>
                            <m:ctrlPr>
                              <a:rPr lang="es-MX" sz="3200" i="1">
                                <a:latin typeface="Cambria Math" panose="02040503050406030204" pitchFamily="18" charset="0"/>
                                <a:sym typeface="Symbol"/>
                              </a:rPr>
                            </m:ctrlPr>
                          </m:fPr>
                          <m:num>
                            <m:r>
                              <a:rPr lang="es-MX" sz="3200" i="1">
                                <a:latin typeface="Cambria Math"/>
                                <a:ea typeface="Cambria Math"/>
                                <a:sym typeface="Symbol"/>
                              </a:rPr>
                              <m:t>2</m:t>
                            </m:r>
                          </m:num>
                          <m:den>
                            <m:rad>
                              <m:radPr>
                                <m:degHide m:val="on"/>
                                <m:ctrlPr>
                                  <a:rPr lang="es-MX" sz="3200" i="1">
                                    <a:latin typeface="Cambria Math" panose="02040503050406030204" pitchFamily="18" charset="0"/>
                                    <a:sym typeface="Symbol"/>
                                  </a:rPr>
                                </m:ctrlPr>
                              </m:radPr>
                              <m:deg/>
                              <m:e>
                                <m:r>
                                  <a:rPr lang="es-MX" sz="3200" b="0" i="1" smtClean="0">
                                    <a:latin typeface="Cambria Math" panose="02040503050406030204" pitchFamily="18" charset="0"/>
                                    <a:sym typeface="Symbol"/>
                                  </a:rPr>
                                  <m:t>3</m:t>
                                </m:r>
                                <m:r>
                                  <a:rPr lang="es-MX" sz="3200" i="1">
                                    <a:latin typeface="Cambria Math"/>
                                    <a:sym typeface="Symbol"/>
                                  </a:rPr>
                                  <m:t>6</m:t>
                                </m:r>
                              </m:e>
                            </m:rad>
                          </m:den>
                        </m:f>
                      </m:e>
                    </m:d>
                    <m:r>
                      <a:rPr lang="es-MX" sz="3200" b="0" i="1" smtClean="0">
                        <a:latin typeface="Cambria Math"/>
                        <a:sym typeface="Symbol"/>
                      </a:rPr>
                      <m:t>=</m:t>
                    </m:r>
                    <m:d>
                      <m:dPr>
                        <m:ctrlPr>
                          <a:rPr lang="es-MX" sz="3200" b="0" i="1" smtClean="0">
                            <a:latin typeface="Cambria Math" panose="02040503050406030204" pitchFamily="18" charset="0"/>
                            <a:sym typeface="Symbol"/>
                          </a:rPr>
                        </m:ctrlPr>
                      </m:dPr>
                      <m:e>
                        <m:r>
                          <a:rPr lang="es-MX" sz="3200" b="0" i="1" smtClean="0">
                            <a:latin typeface="Cambria Math" panose="02040503050406030204" pitchFamily="18" charset="0"/>
                            <a:sym typeface="Symbol"/>
                          </a:rPr>
                          <m:t>1457.35</m:t>
                        </m:r>
                        <m:r>
                          <a:rPr lang="es-MX" sz="3200" b="0" i="1" smtClean="0">
                            <a:latin typeface="Cambria Math"/>
                            <a:sym typeface="Symbol"/>
                          </a:rPr>
                          <m:t>,</m:t>
                        </m:r>
                        <m:r>
                          <a:rPr lang="es-MX" sz="3200" b="0" i="1" smtClean="0">
                            <a:latin typeface="Cambria Math" panose="02040503050406030204" pitchFamily="18" charset="0"/>
                            <a:sym typeface="Symbol"/>
                          </a:rPr>
                          <m:t> 1458.65</m:t>
                        </m:r>
                      </m:e>
                    </m:d>
                  </m:oMath>
                </a14:m>
                <a:endParaRPr lang="es-MX" sz="3200" dirty="0"/>
              </a:p>
              <a:p>
                <a:r>
                  <a:rPr lang="es-MX" sz="3200" dirty="0"/>
                  <a:t>Así que se esperaría que el verdadero valor de la resistencia de los componentes esté entre 1457.35 y 1458.65 con una confianza de 95%</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3"/>
                <a:stretch>
                  <a:fillRect l="-1394" t="-4091" r="-242" b="-1970"/>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D20FF960-864F-458D-8D7B-1FA000A0947D}"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26</a:t>
            </a:fld>
            <a:endParaRPr lang="es-MX"/>
          </a:p>
        </p:txBody>
      </p:sp>
    </p:spTree>
    <p:extLst>
      <p:ext uri="{BB962C8B-B14F-4D97-AF65-F5344CB8AC3E}">
        <p14:creationId xmlns:p14="http://schemas.microsoft.com/office/powerpoint/2010/main" val="1033292643"/>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3536F0-9784-49BC-AC95-1CF442E17F39}"/>
              </a:ext>
            </a:extLst>
          </p:cNvPr>
          <p:cNvSpPr>
            <a:spLocks noGrp="1"/>
          </p:cNvSpPr>
          <p:nvPr>
            <p:ph type="title"/>
          </p:nvPr>
        </p:nvSpPr>
        <p:spPr/>
        <p:txBody>
          <a:bodyPr/>
          <a:lstStyle/>
          <a:p>
            <a:r>
              <a:rPr lang="es-MX" dirty="0"/>
              <a:t>Ejercicio. Solución</a:t>
            </a:r>
          </a:p>
        </p:txBody>
      </p:sp>
      <p:sp>
        <p:nvSpPr>
          <p:cNvPr id="2" name="Marcador de contenido 1">
            <a:extLst>
              <a:ext uri="{FF2B5EF4-FFF2-40B4-BE49-F238E27FC236}">
                <a16:creationId xmlns:a16="http://schemas.microsoft.com/office/drawing/2014/main" id="{4A2C9E1D-283B-4194-879A-7227B2FAD747}"/>
              </a:ext>
            </a:extLst>
          </p:cNvPr>
          <p:cNvSpPr>
            <a:spLocks noGrp="1"/>
          </p:cNvSpPr>
          <p:nvPr>
            <p:ph idx="1"/>
          </p:nvPr>
        </p:nvSpPr>
        <p:spPr/>
        <p:txBody>
          <a:bodyPr>
            <a:normAutofit/>
          </a:bodyPr>
          <a:lstStyle/>
          <a:p>
            <a:r>
              <a:rPr lang="es-MX" sz="4000" dirty="0"/>
              <a:t>El verdadero valor de la resistencia de las piezas fabricadas por la máquina está entre 1457.35 y 1458.65 </a:t>
            </a:r>
            <a:r>
              <a:rPr lang="es-MX" sz="4000" dirty="0" err="1"/>
              <a:t>Ohms</a:t>
            </a:r>
            <a:r>
              <a:rPr lang="es-MX" sz="4000" dirty="0"/>
              <a:t> con una confianza de 95%</a:t>
            </a:r>
          </a:p>
        </p:txBody>
      </p:sp>
      <p:sp>
        <p:nvSpPr>
          <p:cNvPr id="3" name="Marcador de fecha 2">
            <a:extLst>
              <a:ext uri="{FF2B5EF4-FFF2-40B4-BE49-F238E27FC236}">
                <a16:creationId xmlns:a16="http://schemas.microsoft.com/office/drawing/2014/main" id="{AB072D2B-4279-4F05-AFAF-2DF7ECCD4092}"/>
              </a:ext>
            </a:extLst>
          </p:cNvPr>
          <p:cNvSpPr>
            <a:spLocks noGrp="1"/>
          </p:cNvSpPr>
          <p:nvPr>
            <p:ph type="dt" sz="half" idx="10"/>
          </p:nvPr>
        </p:nvSpPr>
        <p:spPr/>
        <p:txBody>
          <a:bodyPr/>
          <a:lstStyle/>
          <a:p>
            <a:fld id="{E2C3FC94-3E86-4427-A19F-3528A7BEAE3C}" type="datetime1">
              <a:rPr lang="es-MX" altLang="es-MX" smtClean="0">
                <a:solidFill>
                  <a:srgbClr val="000000"/>
                </a:solidFill>
              </a:rPr>
              <a:t>10/06/2021</a:t>
            </a:fld>
            <a:endParaRPr lang="es-ES" altLang="es-MX">
              <a:solidFill>
                <a:srgbClr val="000000"/>
              </a:solidFill>
            </a:endParaRPr>
          </a:p>
        </p:txBody>
      </p:sp>
      <p:sp>
        <p:nvSpPr>
          <p:cNvPr id="4" name="Marcador de pie de página 3">
            <a:extLst>
              <a:ext uri="{FF2B5EF4-FFF2-40B4-BE49-F238E27FC236}">
                <a16:creationId xmlns:a16="http://schemas.microsoft.com/office/drawing/2014/main" id="{E7CF0012-A1C3-4A78-807D-7984D2286751}"/>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5" name="Marcador de número de diapositiva 4">
            <a:extLst>
              <a:ext uri="{FF2B5EF4-FFF2-40B4-BE49-F238E27FC236}">
                <a16:creationId xmlns:a16="http://schemas.microsoft.com/office/drawing/2014/main" id="{AC9CAEB8-CC44-461A-A926-89B264B365E9}"/>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27</a:t>
            </a:fld>
            <a:endParaRPr lang="es-ES" altLang="es-MX">
              <a:solidFill>
                <a:srgbClr val="000000"/>
              </a:solidFill>
            </a:endParaRPr>
          </a:p>
        </p:txBody>
      </p:sp>
      <p:pic>
        <p:nvPicPr>
          <p:cNvPr id="7" name="Picture 2">
            <a:extLst>
              <a:ext uri="{FF2B5EF4-FFF2-40B4-BE49-F238E27FC236}">
                <a16:creationId xmlns:a16="http://schemas.microsoft.com/office/drawing/2014/main" id="{B3A23C18-33D8-4508-BC41-EEB5963C6A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53744"/>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45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43FD270-849D-456F-8982-B35FE545E7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256" y="-48683"/>
            <a:ext cx="3791744" cy="1985206"/>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r>
              <a:rPr lang="es-MX" dirty="0"/>
              <a:t>Ejercicio</a:t>
            </a:r>
          </a:p>
        </p:txBody>
      </p:sp>
      <p:sp>
        <p:nvSpPr>
          <p:cNvPr id="2" name="Marcador de contenido 1"/>
          <p:cNvSpPr>
            <a:spLocks noGrp="1"/>
          </p:cNvSpPr>
          <p:nvPr>
            <p:ph idx="1"/>
          </p:nvPr>
        </p:nvSpPr>
        <p:spPr/>
        <p:txBody>
          <a:bodyPr>
            <a:normAutofit/>
          </a:bodyPr>
          <a:lstStyle/>
          <a:p>
            <a:r>
              <a:rPr lang="es-ES" sz="2800" dirty="0"/>
              <a:t>Los puntajes de los aspirantes a un puesto en el área de Sistemas de una gran empresa se distribuyen normales con una desviación estándar de 21 puntos. El promedio de una muestra de 10 de tales puntajes fue de 442.7. Calcule un intervalo de confianza de 98% para el verdadero promedio de los puntajes de los aspirantes al puesto.</a:t>
            </a:r>
          </a:p>
          <a:p>
            <a:r>
              <a:rPr lang="es-ES" sz="2800" dirty="0"/>
              <a:t>Respuesta:</a:t>
            </a:r>
          </a:p>
          <a:p>
            <a:pPr lvl="1"/>
            <a:r>
              <a:rPr lang="es-ES" sz="2400" dirty="0"/>
              <a:t>El verdadero promedio de los puntajes de los aspirantes al puesto está entre 427.251 y 458.149 con una confianza de 98%</a:t>
            </a:r>
          </a:p>
        </p:txBody>
      </p:sp>
      <p:sp>
        <p:nvSpPr>
          <p:cNvPr id="3" name="Marcador de fecha 2"/>
          <p:cNvSpPr>
            <a:spLocks noGrp="1"/>
          </p:cNvSpPr>
          <p:nvPr>
            <p:ph type="dt" sz="half" idx="10"/>
          </p:nvPr>
        </p:nvSpPr>
        <p:spPr/>
        <p:txBody>
          <a:bodyPr/>
          <a:lstStyle/>
          <a:p>
            <a:fld id="{D00FED85-C645-487C-B88C-3EA2299E7EBA}" type="datetime1">
              <a:rPr lang="es-MX" altLang="es-MX" smtClean="0">
                <a:solidFill>
                  <a:srgbClr val="000000"/>
                </a:solidFill>
              </a:rPr>
              <a:t>10/06/2021</a:t>
            </a:fld>
            <a:endParaRPr lang="es-ES" altLang="es-MX">
              <a:solidFill>
                <a:srgbClr val="000000"/>
              </a:solidFill>
            </a:endParaRPr>
          </a:p>
        </p:txBody>
      </p:sp>
      <p:sp>
        <p:nvSpPr>
          <p:cNvPr id="4" name="Marcador de pie de página 3"/>
          <p:cNvSpPr>
            <a:spLocks noGrp="1"/>
          </p:cNvSpPr>
          <p:nvPr>
            <p:ph type="ftr" sz="quarter" idx="11"/>
          </p:nvPr>
        </p:nvSpPr>
        <p:spPr/>
        <p:txBody>
          <a:bodyPr/>
          <a:lstStyle/>
          <a:p>
            <a:r>
              <a:rPr lang="es-ES" altLang="es-MX">
                <a:solidFill>
                  <a:srgbClr val="000000"/>
                </a:solidFill>
              </a:rPr>
              <a:t>Estimación por Intervalo</a:t>
            </a:r>
          </a:p>
        </p:txBody>
      </p:sp>
      <p:sp>
        <p:nvSpPr>
          <p:cNvPr id="5" name="Marcador de número de diapositiva 4"/>
          <p:cNvSpPr>
            <a:spLocks noGrp="1"/>
          </p:cNvSpPr>
          <p:nvPr>
            <p:ph type="sldNum" sz="quarter" idx="12"/>
          </p:nvPr>
        </p:nvSpPr>
        <p:spPr/>
        <p:txBody>
          <a:bodyPr/>
          <a:lstStyle/>
          <a:p>
            <a:fld id="{0EA11EF4-4075-4B4C-958C-0FB6BADB726D}" type="slidenum">
              <a:rPr lang="es-ES" altLang="es-MX" smtClean="0">
                <a:solidFill>
                  <a:srgbClr val="000000"/>
                </a:solidFill>
              </a:rPr>
              <a:pPr/>
              <a:t>28</a:t>
            </a:fld>
            <a:endParaRPr lang="es-ES" altLang="es-MX">
              <a:solidFill>
                <a:srgbClr val="000000"/>
              </a:solidFill>
            </a:endParaRPr>
          </a:p>
        </p:txBody>
      </p:sp>
    </p:spTree>
    <p:extLst>
      <p:ext uri="{BB962C8B-B14F-4D97-AF65-F5344CB8AC3E}">
        <p14:creationId xmlns:p14="http://schemas.microsoft.com/office/powerpoint/2010/main" val="2848309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MX" sz="3200" dirty="0"/>
              <a:t>Intervalos de confianza para muestras grandes basados en la distribución normal</a:t>
            </a:r>
          </a:p>
        </p:txBody>
      </p:sp>
      <p:sp>
        <p:nvSpPr>
          <p:cNvPr id="7" name="6 Marcador de texto"/>
          <p:cNvSpPr>
            <a:spLocks noGrp="1"/>
          </p:cNvSpPr>
          <p:nvPr>
            <p:ph type="body" idx="1"/>
          </p:nvPr>
        </p:nvSpPr>
        <p:spPr/>
        <p:txBody>
          <a:bodyPr/>
          <a:lstStyle/>
          <a:p>
            <a:endParaRPr lang="es-MX"/>
          </a:p>
        </p:txBody>
      </p:sp>
      <p:sp>
        <p:nvSpPr>
          <p:cNvPr id="8" name="7 Marcador de fecha"/>
          <p:cNvSpPr>
            <a:spLocks noGrp="1"/>
          </p:cNvSpPr>
          <p:nvPr>
            <p:ph type="dt" sz="half" idx="10"/>
          </p:nvPr>
        </p:nvSpPr>
        <p:spPr/>
        <p:txBody>
          <a:bodyPr/>
          <a:lstStyle/>
          <a:p>
            <a:fld id="{65A5A135-CE0C-4310-8189-FCE3F0AFD450}" type="datetime1">
              <a:rPr lang="es-MX" altLang="es-MX" smtClean="0">
                <a:solidFill>
                  <a:srgbClr val="000000"/>
                </a:solidFill>
              </a:rPr>
              <a:t>10/06/2021</a:t>
            </a:fld>
            <a:endParaRPr lang="es-ES" altLang="es-MX">
              <a:solidFill>
                <a:srgbClr val="000000"/>
              </a:solidFill>
            </a:endParaRPr>
          </a:p>
        </p:txBody>
      </p:sp>
      <p:sp>
        <p:nvSpPr>
          <p:cNvPr id="9" name="8 Marcador de pie de página"/>
          <p:cNvSpPr>
            <a:spLocks noGrp="1"/>
          </p:cNvSpPr>
          <p:nvPr>
            <p:ph type="ftr" sz="quarter" idx="11"/>
          </p:nvPr>
        </p:nvSpPr>
        <p:spPr/>
        <p:txBody>
          <a:bodyPr/>
          <a:lstStyle/>
          <a:p>
            <a:r>
              <a:rPr lang="es-ES" altLang="es-MX">
                <a:solidFill>
                  <a:srgbClr val="000000"/>
                </a:solidFill>
              </a:rPr>
              <a:t>Estimación por Intervalo</a:t>
            </a:r>
          </a:p>
        </p:txBody>
      </p:sp>
      <p:sp>
        <p:nvSpPr>
          <p:cNvPr id="10" name="9 Marcador de número de diapositiva"/>
          <p:cNvSpPr>
            <a:spLocks noGrp="1"/>
          </p:cNvSpPr>
          <p:nvPr>
            <p:ph type="sldNum" sz="quarter" idx="12"/>
          </p:nvPr>
        </p:nvSpPr>
        <p:spPr/>
        <p:txBody>
          <a:bodyPr/>
          <a:lstStyle/>
          <a:p>
            <a:fld id="{139E8356-9A60-4392-99B1-7328DDD454CF}" type="slidenum">
              <a:rPr lang="es-ES" altLang="es-MX" smtClean="0">
                <a:solidFill>
                  <a:srgbClr val="000000"/>
                </a:solidFill>
              </a:rPr>
              <a:pPr/>
              <a:t>29</a:t>
            </a:fld>
            <a:endParaRPr lang="es-ES" altLang="es-MX">
              <a:solidFill>
                <a:srgbClr val="000000"/>
              </a:solidFill>
            </a:endParaRPr>
          </a:p>
        </p:txBody>
      </p:sp>
    </p:spTree>
    <p:extLst>
      <p:ext uri="{BB962C8B-B14F-4D97-AF65-F5344CB8AC3E}">
        <p14:creationId xmlns:p14="http://schemas.microsoft.com/office/powerpoint/2010/main" val="166773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411685" y="634946"/>
            <a:ext cx="5127171" cy="1450757"/>
          </a:xfrm>
        </p:spPr>
        <p:txBody>
          <a:bodyPr>
            <a:normAutofit/>
          </a:bodyPr>
          <a:lstStyle/>
          <a:p>
            <a:r>
              <a:rPr lang="es-MX" dirty="0"/>
              <a:t>Estimación puntual</a:t>
            </a:r>
          </a:p>
        </p:txBody>
      </p:sp>
      <p:pic>
        <p:nvPicPr>
          <p:cNvPr id="9" name="Imagen 8" descr="Imagen que contiene pequeño, tabla, agua, alimentos&#10;&#10;Descripción generada automáticamente">
            <a:extLst>
              <a:ext uri="{FF2B5EF4-FFF2-40B4-BE49-F238E27FC236}">
                <a16:creationId xmlns:a16="http://schemas.microsoft.com/office/drawing/2014/main" id="{D3C6AA36-5A35-43DA-99DD-325B91687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456314"/>
            <a:ext cx="5451627" cy="3625331"/>
          </a:xfrm>
          <a:prstGeom prst="rect">
            <a:avLst/>
          </a:prstGeom>
        </p:spPr>
      </p:pic>
      <p:cxnSp>
        <p:nvCxnSpPr>
          <p:cNvPr id="16" name="Straight Connector 1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6411684" y="2198914"/>
            <a:ext cx="5127172" cy="3670180"/>
          </a:xfrm>
        </p:spPr>
        <p:txBody>
          <a:bodyPr>
            <a:normAutofit/>
          </a:bodyPr>
          <a:lstStyle/>
          <a:p>
            <a:r>
              <a:rPr lang="es-MX" sz="2800" dirty="0"/>
              <a:t>El valor que calculamos para un estadístico a partir de una muestra nos sirve para aproximar el valor del parámetro correspondiente</a:t>
            </a:r>
          </a:p>
          <a:p>
            <a:r>
              <a:rPr lang="es-MX" sz="2800" dirty="0"/>
              <a:t>A esto le llamamos </a:t>
            </a:r>
            <a:r>
              <a:rPr lang="es-MX" sz="2800" i="1" dirty="0">
                <a:solidFill>
                  <a:srgbClr val="FF0000"/>
                </a:solidFill>
              </a:rPr>
              <a:t>estimación puntual</a:t>
            </a:r>
          </a:p>
        </p:txBody>
      </p:sp>
      <p:sp>
        <p:nvSpPr>
          <p:cNvPr id="18" name="Rectangle 1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3 Marcador de fecha"/>
          <p:cNvSpPr>
            <a:spLocks noGrp="1"/>
          </p:cNvSpPr>
          <p:nvPr>
            <p:ph type="dt" sz="half" idx="10"/>
          </p:nvPr>
        </p:nvSpPr>
        <p:spPr>
          <a:xfrm>
            <a:off x="1097280" y="6459785"/>
            <a:ext cx="2472271" cy="365125"/>
          </a:xfrm>
        </p:spPr>
        <p:txBody>
          <a:bodyPr>
            <a:normAutofit/>
          </a:bodyPr>
          <a:lstStyle/>
          <a:p>
            <a:pPr>
              <a:spcAft>
                <a:spcPts val="600"/>
              </a:spcAft>
            </a:pPr>
            <a:fld id="{43F960FB-3D03-4397-B419-FF6CFC1F3135}" type="datetime1">
              <a:rPr lang="es-MX" smtClean="0"/>
              <a:pPr>
                <a:spcAft>
                  <a:spcPts val="600"/>
                </a:spcAft>
              </a:pPr>
              <a:t>10/06/2021</a:t>
            </a:fld>
            <a:endParaRPr lang="es-MX"/>
          </a:p>
        </p:txBody>
      </p:sp>
      <p:sp>
        <p:nvSpPr>
          <p:cNvPr id="5" name="4 Marcador de pie de página"/>
          <p:cNvSpPr>
            <a:spLocks noGrp="1"/>
          </p:cNvSpPr>
          <p:nvPr>
            <p:ph type="ftr" sz="quarter" idx="11"/>
          </p:nvPr>
        </p:nvSpPr>
        <p:spPr>
          <a:xfrm>
            <a:off x="3686185" y="6459785"/>
            <a:ext cx="4822804" cy="365125"/>
          </a:xfrm>
        </p:spPr>
        <p:txBody>
          <a:bodyPr>
            <a:normAutofit/>
          </a:bodyPr>
          <a:lstStyle/>
          <a:p>
            <a:pPr>
              <a:spcAft>
                <a:spcPts val="600"/>
              </a:spcAft>
            </a:pPr>
            <a:r>
              <a:rPr lang="es-MX"/>
              <a:t>Estimación por Intervalo</a:t>
            </a:r>
          </a:p>
        </p:txBody>
      </p:sp>
      <p:sp>
        <p:nvSpPr>
          <p:cNvPr id="6" name="5 Marcador de número de diapositiva"/>
          <p:cNvSpPr>
            <a:spLocks noGrp="1"/>
          </p:cNvSpPr>
          <p:nvPr>
            <p:ph type="sldNum" sz="quarter" idx="12"/>
          </p:nvPr>
        </p:nvSpPr>
        <p:spPr>
          <a:xfrm>
            <a:off x="9900458" y="6459785"/>
            <a:ext cx="1312025" cy="365125"/>
          </a:xfrm>
        </p:spPr>
        <p:txBody>
          <a:bodyPr>
            <a:normAutofit/>
          </a:bodyPr>
          <a:lstStyle/>
          <a:p>
            <a:pPr>
              <a:spcAft>
                <a:spcPts val="600"/>
              </a:spcAft>
            </a:pPr>
            <a:fld id="{EF8C4BB9-A6D1-487F-837D-27C7A280D6A2}" type="slidenum">
              <a:rPr lang="es-MX" smtClean="0"/>
              <a:pPr>
                <a:spcAft>
                  <a:spcPts val="600"/>
                </a:spcAft>
              </a:pPr>
              <a:t>3</a:t>
            </a:fld>
            <a:endParaRPr lang="es-MX"/>
          </a:p>
        </p:txBody>
      </p:sp>
    </p:spTree>
    <p:extLst>
      <p:ext uri="{BB962C8B-B14F-4D97-AF65-F5344CB8AC3E}">
        <p14:creationId xmlns:p14="http://schemas.microsoft.com/office/powerpoint/2010/main" val="3530601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2800" dirty="0"/>
              <a:t>Intervalo de confianza para una proporción, mediante la aproximación normal</a:t>
            </a:r>
          </a:p>
        </p:txBody>
      </p:sp>
      <mc:AlternateContent xmlns:mc="http://schemas.openxmlformats.org/markup-compatibility/2006" xmlns:a14="http://schemas.microsoft.com/office/drawing/2010/main">
        <mc:Choice Requires="a14">
          <p:sp>
            <p:nvSpPr>
              <p:cNvPr id="7" name="6 Marcador de contenido"/>
              <p:cNvSpPr>
                <a:spLocks noGrp="1"/>
              </p:cNvSpPr>
              <p:nvPr>
                <p:ph sz="half" idx="1"/>
              </p:nvPr>
            </p:nvSpPr>
            <p:spPr/>
            <p:txBody>
              <a:bodyPr>
                <a:normAutofit/>
              </a:bodyPr>
              <a:lstStyle/>
              <a:p>
                <a:r>
                  <a:rPr lang="es-MX" sz="3200" dirty="0"/>
                  <a:t>Supongamos que p es una proporción, y se cumple que </a:t>
                </a:r>
                <a14:m>
                  <m:oMath xmlns:m="http://schemas.openxmlformats.org/officeDocument/2006/math">
                    <m:r>
                      <a:rPr lang="es-MX" sz="3200" b="0" i="1" smtClean="0">
                        <a:latin typeface="Cambria Math"/>
                      </a:rPr>
                      <m:t>𝑛</m:t>
                    </m:r>
                    <m:acc>
                      <m:accPr>
                        <m:chr m:val="̂"/>
                        <m:ctrlPr>
                          <a:rPr lang="es-MX" sz="3200" b="0" i="1" smtClean="0">
                            <a:latin typeface="Cambria Math" panose="02040503050406030204" pitchFamily="18" charset="0"/>
                          </a:rPr>
                        </m:ctrlPr>
                      </m:accPr>
                      <m:e>
                        <m:r>
                          <a:rPr lang="es-MX" sz="3200" b="0" i="1" smtClean="0">
                            <a:latin typeface="Cambria Math"/>
                          </a:rPr>
                          <m:t>𝑝</m:t>
                        </m:r>
                      </m:e>
                    </m:acc>
                    <m:r>
                      <a:rPr lang="es-MX" sz="3200" b="0" i="1" smtClean="0">
                        <a:latin typeface="Cambria Math"/>
                        <a:ea typeface="Cambria Math"/>
                      </a:rPr>
                      <m:t>≥5</m:t>
                    </m:r>
                  </m:oMath>
                </a14:m>
                <a:r>
                  <a:rPr lang="es-MX" sz="3200" dirty="0"/>
                  <a:t> y </a:t>
                </a:r>
                <a14:m>
                  <m:oMath xmlns:m="http://schemas.openxmlformats.org/officeDocument/2006/math">
                    <m:r>
                      <a:rPr lang="es-MX" sz="3200" b="0" i="1" smtClean="0">
                        <a:latin typeface="Cambria Math"/>
                      </a:rPr>
                      <m:t>𝑛</m:t>
                    </m:r>
                    <m:d>
                      <m:dPr>
                        <m:ctrlPr>
                          <a:rPr lang="es-MX" sz="3200" b="0" i="1" smtClean="0">
                            <a:latin typeface="Cambria Math" panose="02040503050406030204" pitchFamily="18" charset="0"/>
                          </a:rPr>
                        </m:ctrlPr>
                      </m:dPr>
                      <m:e>
                        <m:r>
                          <a:rPr lang="es-MX" sz="3200" b="0" i="1" smtClean="0">
                            <a:latin typeface="Cambria Math"/>
                          </a:rPr>
                          <m:t>1−</m:t>
                        </m:r>
                        <m:acc>
                          <m:accPr>
                            <m:chr m:val="̂"/>
                            <m:ctrlPr>
                              <a:rPr lang="es-MX" sz="3200" b="0" i="1" smtClean="0">
                                <a:latin typeface="Cambria Math" panose="02040503050406030204" pitchFamily="18" charset="0"/>
                              </a:rPr>
                            </m:ctrlPr>
                          </m:accPr>
                          <m:e>
                            <m:r>
                              <a:rPr lang="es-MX" sz="3200" b="0" i="1" smtClean="0">
                                <a:latin typeface="Cambria Math"/>
                              </a:rPr>
                              <m:t>𝑝</m:t>
                            </m:r>
                          </m:e>
                        </m:acc>
                      </m:e>
                    </m:d>
                    <m:r>
                      <a:rPr lang="es-MX" sz="3200" b="0" i="1" smtClean="0">
                        <a:latin typeface="Cambria Math"/>
                        <a:ea typeface="Cambria Math"/>
                      </a:rPr>
                      <m:t>≥5</m:t>
                    </m:r>
                  </m:oMath>
                </a14:m>
                <a:endParaRPr lang="es-MX" sz="3200" dirty="0"/>
              </a:p>
              <a:p>
                <a:r>
                  <a:rPr lang="es-MX" sz="3200" dirty="0"/>
                  <a:t>Entonces el intervalo de confianza para </a:t>
                </a:r>
                <a:r>
                  <a:rPr lang="es-MX" sz="3200" i="1" dirty="0">
                    <a:latin typeface="Times New Roman" panose="02020603050405020304" pitchFamily="18" charset="0"/>
                    <a:cs typeface="Times New Roman" panose="02020603050405020304" pitchFamily="18" charset="0"/>
                  </a:rPr>
                  <a:t>p</a:t>
                </a:r>
                <a:r>
                  <a:rPr lang="es-MX" sz="3200" dirty="0"/>
                  <a:t>, basado en la aproximación normal está dado por las expresiones siguientes</a:t>
                </a:r>
              </a:p>
            </p:txBody>
          </p:sp>
        </mc:Choice>
        <mc:Fallback xmlns="">
          <p:sp>
            <p:nvSpPr>
              <p:cNvPr id="7" name="6 Marcador de contenido"/>
              <p:cNvSpPr>
                <a:spLocks noGrp="1" noRot="1" noChangeAspect="1" noMove="1" noResize="1" noEditPoints="1" noAdjustHandles="1" noChangeArrowheads="1" noChangeShapeType="1" noTextEdit="1"/>
              </p:cNvSpPr>
              <p:nvPr>
                <p:ph sz="half" idx="1"/>
              </p:nvPr>
            </p:nvSpPr>
            <p:spPr>
              <a:blipFill>
                <a:blip r:embed="rId2"/>
                <a:stretch>
                  <a:fillRect l="-3086" t="-3182" r="-3580"/>
                </a:stretch>
              </a:blipFill>
            </p:spPr>
            <p:txBody>
              <a:bodyPr/>
              <a:lstStyle/>
              <a:p>
                <a:r>
                  <a:rPr lang="es-MX">
                    <a:noFill/>
                  </a:rPr>
                  <a:t> </a:t>
                </a:r>
              </a:p>
            </p:txBody>
          </p:sp>
        </mc:Fallback>
      </mc:AlternateContent>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73789" y="2342599"/>
            <a:ext cx="6263392" cy="2382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Marcador de fecha"/>
          <p:cNvSpPr>
            <a:spLocks noGrp="1"/>
          </p:cNvSpPr>
          <p:nvPr>
            <p:ph type="dt" sz="half" idx="10"/>
          </p:nvPr>
        </p:nvSpPr>
        <p:spPr/>
        <p:txBody>
          <a:bodyPr/>
          <a:lstStyle/>
          <a:p>
            <a:fld id="{7CFB11CF-0D2E-46B1-B2C5-D94C070F873D}"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30</a:t>
            </a:fld>
            <a:endParaRPr lang="es-MX"/>
          </a:p>
        </p:txBody>
      </p:sp>
    </p:spTree>
    <p:extLst>
      <p:ext uri="{BB962C8B-B14F-4D97-AF65-F5344CB8AC3E}">
        <p14:creationId xmlns:p14="http://schemas.microsoft.com/office/powerpoint/2010/main" val="1544552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97280" y="286603"/>
            <a:ext cx="10058400" cy="1450757"/>
          </a:xfrm>
        </p:spPr>
        <p:txBody>
          <a:bodyPr>
            <a:normAutofit/>
          </a:bodyPr>
          <a:lstStyle/>
          <a:p>
            <a:r>
              <a:rPr lang="es-MX" dirty="0"/>
              <a:t>Ejemplo</a:t>
            </a:r>
          </a:p>
        </p:txBody>
      </p:sp>
      <p:pic>
        <p:nvPicPr>
          <p:cNvPr id="5122" name="Picture 2" descr="Texto&#10;&#10;Descripción generada automáticamente">
            <a:extLst>
              <a:ext uri="{FF2B5EF4-FFF2-40B4-BE49-F238E27FC236}">
                <a16:creationId xmlns:a16="http://schemas.microsoft.com/office/drawing/2014/main" id="{C1380537-1161-4F8F-AE94-2E62E03DEF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74783" y="1916318"/>
            <a:ext cx="2898295" cy="3471012"/>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4639733" y="1845734"/>
            <a:ext cx="6515947" cy="4023360"/>
          </a:xfrm>
        </p:spPr>
        <p:txBody>
          <a:bodyPr>
            <a:normAutofit/>
          </a:bodyPr>
          <a:lstStyle/>
          <a:p>
            <a:r>
              <a:rPr lang="es-MX" sz="2400" dirty="0"/>
              <a:t>En una encuesta a los estudiantes de la Universidad se preguntó a 85 de ellos si había reprobado algún examen en el periodo anterior</a:t>
            </a:r>
          </a:p>
          <a:p>
            <a:r>
              <a:rPr lang="es-MX" sz="2400" dirty="0"/>
              <a:t>Suponga que 8 de ellos respondieron afirmativamente</a:t>
            </a:r>
          </a:p>
          <a:p>
            <a:r>
              <a:rPr lang="es-MX" sz="2400" dirty="0"/>
              <a:t>Calcule un intervalo de confianza de 95% para la verdadera proporción de estudiantes que reprobó algún examen en el periodo anterior</a:t>
            </a:r>
          </a:p>
          <a:p>
            <a:r>
              <a:rPr lang="es-MX" sz="2400" dirty="0">
                <a:solidFill>
                  <a:srgbClr val="FF0000"/>
                </a:solidFill>
              </a:rPr>
              <a:t>R: P([0.032,0.156] </a:t>
            </a:r>
            <a:r>
              <a:rPr lang="es-MX" sz="2400" dirty="0">
                <a:solidFill>
                  <a:srgbClr val="FF0000"/>
                </a:solidFill>
                <a:sym typeface="Symbol"/>
              </a:rPr>
              <a:t> p) = 0.95</a:t>
            </a:r>
            <a:endParaRPr lang="es-MX" sz="2400" dirty="0">
              <a:solidFill>
                <a:srgbClr val="FF0000"/>
              </a:solidFill>
            </a:endParaRPr>
          </a:p>
        </p:txBody>
      </p:sp>
      <p:sp>
        <p:nvSpPr>
          <p:cNvPr id="4" name="3 Marcador de fecha"/>
          <p:cNvSpPr>
            <a:spLocks noGrp="1"/>
          </p:cNvSpPr>
          <p:nvPr>
            <p:ph type="dt" sz="half" idx="10"/>
          </p:nvPr>
        </p:nvSpPr>
        <p:spPr>
          <a:xfrm>
            <a:off x="1097280" y="6459785"/>
            <a:ext cx="2472271" cy="365125"/>
          </a:xfrm>
        </p:spPr>
        <p:txBody>
          <a:bodyPr>
            <a:normAutofit/>
          </a:bodyPr>
          <a:lstStyle/>
          <a:p>
            <a:pPr>
              <a:spcAft>
                <a:spcPts val="600"/>
              </a:spcAft>
            </a:pPr>
            <a:fld id="{5C913D31-5F06-46F9-B3CF-0D900529ED3A}" type="datetime1">
              <a:rPr lang="es-MX" smtClean="0"/>
              <a:pPr>
                <a:spcAft>
                  <a:spcPts val="600"/>
                </a:spcAft>
              </a:pPr>
              <a:t>10/06/2021</a:t>
            </a:fld>
            <a:endParaRPr lang="es-MX"/>
          </a:p>
        </p:txBody>
      </p:sp>
      <p:sp>
        <p:nvSpPr>
          <p:cNvPr id="5" name="4 Marcador de pie de página"/>
          <p:cNvSpPr>
            <a:spLocks noGrp="1"/>
          </p:cNvSpPr>
          <p:nvPr>
            <p:ph type="ftr" sz="quarter" idx="11"/>
          </p:nvPr>
        </p:nvSpPr>
        <p:spPr>
          <a:xfrm>
            <a:off x="3686185" y="6459785"/>
            <a:ext cx="4822804" cy="365125"/>
          </a:xfrm>
        </p:spPr>
        <p:txBody>
          <a:bodyPr>
            <a:normAutofit/>
          </a:bodyPr>
          <a:lstStyle/>
          <a:p>
            <a:pPr>
              <a:spcAft>
                <a:spcPts val="600"/>
              </a:spcAft>
            </a:pPr>
            <a:r>
              <a:rPr lang="es-MX"/>
              <a:t>Estimación por Intervalo</a:t>
            </a:r>
          </a:p>
        </p:txBody>
      </p:sp>
      <p:sp>
        <p:nvSpPr>
          <p:cNvPr id="6" name="5 Marcador de número de diapositiva"/>
          <p:cNvSpPr>
            <a:spLocks noGrp="1"/>
          </p:cNvSpPr>
          <p:nvPr>
            <p:ph type="sldNum" sz="quarter" idx="12"/>
          </p:nvPr>
        </p:nvSpPr>
        <p:spPr>
          <a:xfrm>
            <a:off x="9900458" y="6459785"/>
            <a:ext cx="1312025" cy="365125"/>
          </a:xfrm>
        </p:spPr>
        <p:txBody>
          <a:bodyPr>
            <a:normAutofit/>
          </a:bodyPr>
          <a:lstStyle/>
          <a:p>
            <a:pPr>
              <a:spcAft>
                <a:spcPts val="600"/>
              </a:spcAft>
            </a:pPr>
            <a:fld id="{EF8C4BB9-A6D1-487F-837D-27C7A280D6A2}" type="slidenum">
              <a:rPr lang="es-MX" smtClean="0"/>
              <a:pPr>
                <a:spcAft>
                  <a:spcPts val="600"/>
                </a:spcAft>
              </a:pPr>
              <a:t>31</a:t>
            </a:fld>
            <a:endParaRPr lang="es-MX"/>
          </a:p>
        </p:txBody>
      </p:sp>
    </p:spTree>
    <p:extLst>
      <p:ext uri="{BB962C8B-B14F-4D97-AF65-F5344CB8AC3E}">
        <p14:creationId xmlns:p14="http://schemas.microsoft.com/office/powerpoint/2010/main" val="4158482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097280" y="286603"/>
            <a:ext cx="10058400" cy="1450757"/>
          </a:xfrm>
        </p:spPr>
        <p:txBody>
          <a:bodyPr>
            <a:normAutofit/>
          </a:bodyPr>
          <a:lstStyle/>
          <a:p>
            <a:r>
              <a:rPr lang="es-MX" dirty="0"/>
              <a:t>Ejercicio</a:t>
            </a:r>
          </a:p>
        </p:txBody>
      </p:sp>
      <p:sp>
        <p:nvSpPr>
          <p:cNvPr id="3" name="2 Marcador de contenido"/>
          <p:cNvSpPr>
            <a:spLocks noGrp="1"/>
          </p:cNvSpPr>
          <p:nvPr>
            <p:ph idx="1"/>
          </p:nvPr>
        </p:nvSpPr>
        <p:spPr>
          <a:xfrm>
            <a:off x="1097279" y="1845734"/>
            <a:ext cx="6454987" cy="4023360"/>
          </a:xfrm>
        </p:spPr>
        <p:txBody>
          <a:bodyPr>
            <a:normAutofit/>
          </a:bodyPr>
          <a:lstStyle/>
          <a:p>
            <a:r>
              <a:rPr lang="es-MX" dirty="0"/>
              <a:t>Suponga que el Sistema de Administración Tributaria realizó una encuesta entre sus usuarios y obtuvo que de entre los 1,100 entrevistados, 486 dijeron haber tenido algún problema con el sistema de emisión de comprobantes fiscales electrónicos</a:t>
            </a:r>
          </a:p>
          <a:p>
            <a:r>
              <a:rPr lang="es-MX" dirty="0"/>
              <a:t>Calcule un intervalo de confianza de 99% para el verdadero valor de la proporción de usuarios que ha tenido algún problema con el sistema de emisión de comprobantes electrónicos</a:t>
            </a:r>
          </a:p>
          <a:p>
            <a:r>
              <a:rPr lang="es-MX" dirty="0">
                <a:solidFill>
                  <a:srgbClr val="FF0000"/>
                </a:solidFill>
              </a:rPr>
              <a:t>R: P([0.403,0.481] </a:t>
            </a:r>
            <a:r>
              <a:rPr lang="es-MX" dirty="0">
                <a:solidFill>
                  <a:srgbClr val="FF0000"/>
                </a:solidFill>
                <a:sym typeface="Symbol"/>
              </a:rPr>
              <a:t> p) = 0.99</a:t>
            </a:r>
            <a:endParaRPr lang="es-MX" dirty="0">
              <a:solidFill>
                <a:srgbClr val="FF0000"/>
              </a:solidFill>
            </a:endParaRPr>
          </a:p>
        </p:txBody>
      </p:sp>
      <p:pic>
        <p:nvPicPr>
          <p:cNvPr id="6146" name="Picture 2">
            <a:extLst>
              <a:ext uri="{FF2B5EF4-FFF2-40B4-BE49-F238E27FC236}">
                <a16:creationId xmlns:a16="http://schemas.microsoft.com/office/drawing/2014/main" id="{34823E38-FE90-48DE-AF2E-3B3A5EA26A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523185"/>
            <a:ext cx="3135109" cy="2257278"/>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a:xfrm>
            <a:off x="1097280" y="6459785"/>
            <a:ext cx="2472271" cy="365125"/>
          </a:xfrm>
        </p:spPr>
        <p:txBody>
          <a:bodyPr>
            <a:normAutofit/>
          </a:bodyPr>
          <a:lstStyle/>
          <a:p>
            <a:pPr>
              <a:spcAft>
                <a:spcPts val="600"/>
              </a:spcAft>
            </a:pPr>
            <a:fld id="{375F4F2E-72EE-4283-AF4B-4F8F476CBCB7}" type="datetime1">
              <a:rPr lang="es-MX" smtClean="0"/>
              <a:pPr>
                <a:spcAft>
                  <a:spcPts val="600"/>
                </a:spcAft>
              </a:pPr>
              <a:t>10/06/2021</a:t>
            </a:fld>
            <a:endParaRPr lang="es-MX"/>
          </a:p>
        </p:txBody>
      </p:sp>
      <p:sp>
        <p:nvSpPr>
          <p:cNvPr id="5" name="4 Marcador de pie de página"/>
          <p:cNvSpPr>
            <a:spLocks noGrp="1"/>
          </p:cNvSpPr>
          <p:nvPr>
            <p:ph type="ftr" sz="quarter" idx="11"/>
          </p:nvPr>
        </p:nvSpPr>
        <p:spPr>
          <a:xfrm>
            <a:off x="3686185" y="6459785"/>
            <a:ext cx="4822804" cy="365125"/>
          </a:xfrm>
        </p:spPr>
        <p:txBody>
          <a:bodyPr>
            <a:normAutofit/>
          </a:bodyPr>
          <a:lstStyle/>
          <a:p>
            <a:pPr>
              <a:spcAft>
                <a:spcPts val="600"/>
              </a:spcAft>
            </a:pPr>
            <a:r>
              <a:rPr lang="es-MX"/>
              <a:t>Estimación por Intervalo</a:t>
            </a:r>
          </a:p>
        </p:txBody>
      </p:sp>
      <p:sp>
        <p:nvSpPr>
          <p:cNvPr id="6" name="5 Marcador de número de diapositiva"/>
          <p:cNvSpPr>
            <a:spLocks noGrp="1"/>
          </p:cNvSpPr>
          <p:nvPr>
            <p:ph type="sldNum" sz="quarter" idx="12"/>
          </p:nvPr>
        </p:nvSpPr>
        <p:spPr>
          <a:xfrm>
            <a:off x="9900458" y="6459785"/>
            <a:ext cx="1312025" cy="365125"/>
          </a:xfrm>
        </p:spPr>
        <p:txBody>
          <a:bodyPr>
            <a:normAutofit/>
          </a:bodyPr>
          <a:lstStyle/>
          <a:p>
            <a:pPr>
              <a:spcAft>
                <a:spcPts val="600"/>
              </a:spcAft>
            </a:pPr>
            <a:fld id="{EF8C4BB9-A6D1-487F-837D-27C7A280D6A2}" type="slidenum">
              <a:rPr lang="es-MX" smtClean="0"/>
              <a:pPr>
                <a:spcAft>
                  <a:spcPts val="600"/>
                </a:spcAft>
              </a:pPr>
              <a:t>32</a:t>
            </a:fld>
            <a:endParaRPr lang="es-MX"/>
          </a:p>
        </p:txBody>
      </p:sp>
    </p:spTree>
    <p:extLst>
      <p:ext uri="{BB962C8B-B14F-4D97-AF65-F5344CB8AC3E}">
        <p14:creationId xmlns:p14="http://schemas.microsoft.com/office/powerpoint/2010/main" val="2936672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68F4AF7E-ED15-487B-8686-8B76F8DB084B}"/>
              </a:ext>
            </a:extLst>
          </p:cNvPr>
          <p:cNvSpPr>
            <a:spLocks noGrp="1"/>
          </p:cNvSpPr>
          <p:nvPr>
            <p:ph type="title"/>
          </p:nvPr>
        </p:nvSpPr>
        <p:spPr/>
        <p:txBody>
          <a:bodyPr/>
          <a:lstStyle/>
          <a:p>
            <a:r>
              <a:rPr lang="es-MX" dirty="0"/>
              <a:t>Intervalos de Confianza para comparar dos poblaciones</a:t>
            </a:r>
          </a:p>
        </p:txBody>
      </p:sp>
      <p:sp>
        <p:nvSpPr>
          <p:cNvPr id="8" name="Marcador de texto 7">
            <a:extLst>
              <a:ext uri="{FF2B5EF4-FFF2-40B4-BE49-F238E27FC236}">
                <a16:creationId xmlns:a16="http://schemas.microsoft.com/office/drawing/2014/main" id="{B876B9E6-2F70-4DEC-9B0C-3CC3B74BE973}"/>
              </a:ext>
            </a:extLst>
          </p:cNvPr>
          <p:cNvSpPr>
            <a:spLocks noGrp="1"/>
          </p:cNvSpPr>
          <p:nvPr>
            <p:ph type="body" idx="1"/>
          </p:nvPr>
        </p:nvSpPr>
        <p:spPr/>
        <p:txBody>
          <a:bodyPr/>
          <a:lstStyle/>
          <a:p>
            <a:endParaRPr lang="es-MX"/>
          </a:p>
        </p:txBody>
      </p:sp>
      <p:sp>
        <p:nvSpPr>
          <p:cNvPr id="4" name="Marcador de fecha 3">
            <a:extLst>
              <a:ext uri="{FF2B5EF4-FFF2-40B4-BE49-F238E27FC236}">
                <a16:creationId xmlns:a16="http://schemas.microsoft.com/office/drawing/2014/main" id="{1A36BB15-ED18-43B2-8E1D-8564CA2BEFAD}"/>
              </a:ext>
            </a:extLst>
          </p:cNvPr>
          <p:cNvSpPr>
            <a:spLocks noGrp="1"/>
          </p:cNvSpPr>
          <p:nvPr>
            <p:ph type="dt" sz="half" idx="10"/>
          </p:nvPr>
        </p:nvSpPr>
        <p:spPr/>
        <p:txBody>
          <a:bodyPr/>
          <a:lstStyle/>
          <a:p>
            <a:fld id="{D00FED85-C645-487C-B88C-3EA2299E7EBA}" type="datetime1">
              <a:rPr lang="es-MX" altLang="es-MX" smtClean="0">
                <a:solidFill>
                  <a:srgbClr val="000000"/>
                </a:solidFill>
              </a:rPr>
              <a:t>10/06/2021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A3784A55-EEDC-4AAB-9DFA-E62E112734B2}"/>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5177F2DB-0BBB-4A48-8369-48ACF4F4AE3C}"/>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33</a:t>
            </a:fld>
            <a:endParaRPr lang="es-ES" altLang="es-MX">
              <a:solidFill>
                <a:srgbClr val="000000"/>
              </a:solidFill>
            </a:endParaRPr>
          </a:p>
        </p:txBody>
      </p:sp>
    </p:spTree>
    <p:extLst>
      <p:ext uri="{BB962C8B-B14F-4D97-AF65-F5344CB8AC3E}">
        <p14:creationId xmlns:p14="http://schemas.microsoft.com/office/powerpoint/2010/main" val="3640844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Intervalo de confianza para una diferencia de medias</a:t>
            </a:r>
          </a:p>
        </p:txBody>
      </p:sp>
      <p:sp>
        <p:nvSpPr>
          <p:cNvPr id="4" name="3 Marcador de contenido"/>
          <p:cNvSpPr>
            <a:spLocks noGrp="1"/>
          </p:cNvSpPr>
          <p:nvPr>
            <p:ph sz="half" idx="1"/>
          </p:nvPr>
        </p:nvSpPr>
        <p:spPr/>
        <p:txBody>
          <a:bodyPr>
            <a:noAutofit/>
          </a:bodyPr>
          <a:lstStyle/>
          <a:p>
            <a:r>
              <a:rPr lang="es-MX" sz="2100" dirty="0"/>
              <a:t>En ocasiones se quiere comparar los valores esperados de dos poblaciones</a:t>
            </a:r>
          </a:p>
          <a:p>
            <a:r>
              <a:rPr lang="es-MX" sz="2100" dirty="0"/>
              <a:t>En este caso se puede utilizar un intervalo de confianza para la diferencia de las medias</a:t>
            </a:r>
          </a:p>
          <a:p>
            <a:r>
              <a:rPr lang="es-MX" sz="2100" dirty="0"/>
              <a:t>Si suponemos que las dos poblaciones son independientes y conocemos sus varianzas, entonces el IC de 100(1 - </a:t>
            </a:r>
            <a:r>
              <a:rPr lang="es-MX" sz="2100" dirty="0">
                <a:sym typeface="Symbol"/>
              </a:rPr>
              <a:t>)% para la diferencia de medias, </a:t>
            </a:r>
            <a:r>
              <a:rPr lang="es-MX" sz="2100" dirty="0">
                <a:sym typeface="Symbol" panose="05050102010706020507" pitchFamily="18" charset="2"/>
              </a:rPr>
              <a:t></a:t>
            </a:r>
            <a:r>
              <a:rPr lang="es-MX" sz="2100" baseline="-25000" dirty="0">
                <a:sym typeface="Symbol" panose="05050102010706020507" pitchFamily="18" charset="2"/>
              </a:rPr>
              <a:t>1</a:t>
            </a:r>
            <a:r>
              <a:rPr lang="es-MX" sz="2100" dirty="0">
                <a:sym typeface="Symbol" panose="05050102010706020507" pitchFamily="18" charset="2"/>
              </a:rPr>
              <a:t> - </a:t>
            </a:r>
            <a:r>
              <a:rPr lang="es-MX" sz="2100" baseline="-25000" dirty="0">
                <a:sym typeface="Symbol" panose="05050102010706020507" pitchFamily="18" charset="2"/>
              </a:rPr>
              <a:t>2</a:t>
            </a:r>
            <a:r>
              <a:rPr lang="es-MX" sz="2100" dirty="0">
                <a:sym typeface="Symbol" panose="05050102010706020507" pitchFamily="18" charset="2"/>
              </a:rPr>
              <a:t>,</a:t>
            </a:r>
            <a:r>
              <a:rPr lang="es-MX" sz="2100" dirty="0">
                <a:sym typeface="Symbol"/>
              </a:rPr>
              <a:t> está dado por</a:t>
            </a:r>
            <a:endParaRPr lang="es-MX" sz="2100" dirty="0"/>
          </a:p>
        </p:txBody>
      </p:sp>
      <p:pic>
        <p:nvPicPr>
          <p:cNvPr id="102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26480" y="2060848"/>
            <a:ext cx="4899174" cy="2496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fecha"/>
          <p:cNvSpPr>
            <a:spLocks noGrp="1"/>
          </p:cNvSpPr>
          <p:nvPr>
            <p:ph type="dt" sz="half" idx="10"/>
          </p:nvPr>
        </p:nvSpPr>
        <p:spPr/>
        <p:txBody>
          <a:bodyPr/>
          <a:lstStyle/>
          <a:p>
            <a:fld id="{2DA56F1E-6DF3-48F8-91A5-5790219235C4}"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34</a:t>
            </a:fld>
            <a:endParaRPr lang="es-MX"/>
          </a:p>
        </p:txBody>
      </p:sp>
    </p:spTree>
    <p:extLst>
      <p:ext uri="{BB962C8B-B14F-4D97-AF65-F5344CB8AC3E}">
        <p14:creationId xmlns:p14="http://schemas.microsoft.com/office/powerpoint/2010/main" val="3386698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a:extLst>
              <a:ext uri="{FF2B5EF4-FFF2-40B4-BE49-F238E27FC236}">
                <a16:creationId xmlns:a16="http://schemas.microsoft.com/office/drawing/2014/main" id="{AE199B80-3655-4EBC-842A-AC5A67AA2F76}"/>
              </a:ext>
            </a:extLst>
          </p:cNvPr>
          <p:cNvSpPr>
            <a:spLocks noGrp="1"/>
          </p:cNvSpPr>
          <p:nvPr>
            <p:ph type="dt" sz="half" idx="10"/>
          </p:nvPr>
        </p:nvSpPr>
        <p:spPr/>
        <p:txBody>
          <a:bodyPr/>
          <a:lstStyle/>
          <a:p>
            <a:fld id="{DF917CA7-78D8-4A9B-9819-59026AF94035}" type="datetime1">
              <a:rPr lang="es-MX" altLang="es-MX" smtClean="0">
                <a:solidFill>
                  <a:srgbClr val="000000"/>
                </a:solidFill>
              </a:rPr>
              <a:t>10/06/2021</a:t>
            </a:fld>
            <a:endParaRPr lang="es-ES" altLang="es-MX">
              <a:solidFill>
                <a:srgbClr val="000000"/>
              </a:solidFill>
            </a:endParaRPr>
          </a:p>
        </p:txBody>
      </p:sp>
      <p:sp>
        <p:nvSpPr>
          <p:cNvPr id="6" name="Marcador de pie de página 5">
            <a:extLst>
              <a:ext uri="{FF2B5EF4-FFF2-40B4-BE49-F238E27FC236}">
                <a16:creationId xmlns:a16="http://schemas.microsoft.com/office/drawing/2014/main" id="{8EAB1E67-A6BA-4C0E-8329-E3934949BA0F}"/>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7" name="Marcador de número de diapositiva 6">
            <a:extLst>
              <a:ext uri="{FF2B5EF4-FFF2-40B4-BE49-F238E27FC236}">
                <a16:creationId xmlns:a16="http://schemas.microsoft.com/office/drawing/2014/main" id="{9752C0DE-282D-42D7-8745-8D817B93DE9F}"/>
              </a:ext>
            </a:extLst>
          </p:cNvPr>
          <p:cNvSpPr>
            <a:spLocks noGrp="1"/>
          </p:cNvSpPr>
          <p:nvPr>
            <p:ph type="sldNum" sz="quarter" idx="12"/>
          </p:nvPr>
        </p:nvSpPr>
        <p:spPr/>
        <p:txBody>
          <a:bodyPr/>
          <a:lstStyle/>
          <a:p>
            <a:fld id="{BD95FD13-223A-4777-984F-7C7409B023D7}" type="slidenum">
              <a:rPr lang="es-ES" altLang="es-MX" smtClean="0">
                <a:solidFill>
                  <a:srgbClr val="000000"/>
                </a:solidFill>
              </a:rPr>
              <a:pPr/>
              <a:t>35</a:t>
            </a:fld>
            <a:endParaRPr lang="es-ES" altLang="es-MX">
              <a:solidFill>
                <a:srgbClr val="000000"/>
              </a:solidFill>
            </a:endParaRPr>
          </a:p>
        </p:txBody>
      </p:sp>
      <p:grpSp>
        <p:nvGrpSpPr>
          <p:cNvPr id="13" name="Grupo 12">
            <a:extLst>
              <a:ext uri="{FF2B5EF4-FFF2-40B4-BE49-F238E27FC236}">
                <a16:creationId xmlns:a16="http://schemas.microsoft.com/office/drawing/2014/main" id="{3DE1C377-8460-472D-ACC4-3DC3C98E938A}"/>
              </a:ext>
            </a:extLst>
          </p:cNvPr>
          <p:cNvGrpSpPr/>
          <p:nvPr/>
        </p:nvGrpSpPr>
        <p:grpSpPr>
          <a:xfrm>
            <a:off x="572868" y="1273146"/>
            <a:ext cx="8208912" cy="432048"/>
            <a:chOff x="1097280" y="1268760"/>
            <a:chExt cx="10115203" cy="432048"/>
          </a:xfrm>
        </p:grpSpPr>
        <p:cxnSp>
          <p:nvCxnSpPr>
            <p:cNvPr id="9" name="Conector recto de flecha 8">
              <a:extLst>
                <a:ext uri="{FF2B5EF4-FFF2-40B4-BE49-F238E27FC236}">
                  <a16:creationId xmlns:a16="http://schemas.microsoft.com/office/drawing/2014/main" id="{D2658F1F-3121-4947-92F1-474EA1DB4201}"/>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 name="Conector recto 11">
              <a:extLst>
                <a:ext uri="{FF2B5EF4-FFF2-40B4-BE49-F238E27FC236}">
                  <a16:creationId xmlns:a16="http://schemas.microsoft.com/office/drawing/2014/main" id="{DC9C3599-FC52-4254-9656-2EC2B2F40330}"/>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14" name="Abrir corchete 13">
            <a:extLst>
              <a:ext uri="{FF2B5EF4-FFF2-40B4-BE49-F238E27FC236}">
                <a16:creationId xmlns:a16="http://schemas.microsoft.com/office/drawing/2014/main" id="{CCC99AA9-F65C-4AFA-8775-874D027B4872}"/>
              </a:ext>
            </a:extLst>
          </p:cNvPr>
          <p:cNvSpPr/>
          <p:nvPr/>
        </p:nvSpPr>
        <p:spPr>
          <a:xfrm>
            <a:off x="963075" y="1129145"/>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15" name="Conector recto 14">
            <a:extLst>
              <a:ext uri="{FF2B5EF4-FFF2-40B4-BE49-F238E27FC236}">
                <a16:creationId xmlns:a16="http://schemas.microsoft.com/office/drawing/2014/main" id="{AC22A6DE-53FD-4A22-9BB4-112EF19CE409}"/>
              </a:ext>
            </a:extLst>
          </p:cNvPr>
          <p:cNvCxnSpPr/>
          <p:nvPr/>
        </p:nvCxnSpPr>
        <p:spPr>
          <a:xfrm>
            <a:off x="1611147" y="1273146"/>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16" name="Cerrar corchete 15">
            <a:extLst>
              <a:ext uri="{FF2B5EF4-FFF2-40B4-BE49-F238E27FC236}">
                <a16:creationId xmlns:a16="http://schemas.microsoft.com/office/drawing/2014/main" id="{9AF556A7-B11C-467B-8FBB-D9068D7EF798}"/>
              </a:ext>
            </a:extLst>
          </p:cNvPr>
          <p:cNvSpPr/>
          <p:nvPr/>
        </p:nvSpPr>
        <p:spPr>
          <a:xfrm>
            <a:off x="2135753" y="1129145"/>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CCCD9E8-7E01-4147-9AEE-9FE3913FD4B3}"/>
                  </a:ext>
                </a:extLst>
              </p:cNvPr>
              <p:cNvSpPr txBox="1">
                <a:spLocks noChangeAspect="1"/>
              </p:cNvSpPr>
              <p:nvPr/>
            </p:nvSpPr>
            <p:spPr>
              <a:xfrm>
                <a:off x="963075" y="354469"/>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oMath>
                  </m:oMathPara>
                </a14:m>
                <a:endParaRPr lang="es-MX" sz="3200" dirty="0"/>
              </a:p>
            </p:txBody>
          </p:sp>
        </mc:Choice>
        <mc:Fallback xmlns="">
          <p:sp>
            <p:nvSpPr>
              <p:cNvPr id="17" name="CuadroTexto 16">
                <a:extLst>
                  <a:ext uri="{FF2B5EF4-FFF2-40B4-BE49-F238E27FC236}">
                    <a16:creationId xmlns:a16="http://schemas.microsoft.com/office/drawing/2014/main" id="{CCCCD9E8-7E01-4147-9AEE-9FE3913FD4B3}"/>
                  </a:ext>
                </a:extLst>
              </p:cNvPr>
              <p:cNvSpPr txBox="1">
                <a:spLocks noRot="1" noChangeAspect="1" noMove="1" noResize="1" noEditPoints="1" noAdjustHandles="1" noChangeArrowheads="1" noChangeShapeType="1" noTextEdit="1"/>
              </p:cNvSpPr>
              <p:nvPr/>
            </p:nvSpPr>
            <p:spPr>
              <a:xfrm>
                <a:off x="963075" y="354469"/>
                <a:ext cx="1401216" cy="492443"/>
              </a:xfrm>
              <a:prstGeom prst="rect">
                <a:avLst/>
              </a:prstGeom>
              <a:blipFill>
                <a:blip r:embed="rId2"/>
                <a:stretch>
                  <a:fillRect/>
                </a:stretch>
              </a:blipFill>
            </p:spPr>
            <p:txBody>
              <a:bodyPr/>
              <a:lstStyle/>
              <a:p>
                <a:r>
                  <a:rPr lang="es-MX">
                    <a:noFill/>
                  </a:rPr>
                  <a:t> </a:t>
                </a:r>
              </a:p>
            </p:txBody>
          </p:sp>
        </mc:Fallback>
      </mc:AlternateContent>
      <p:sp>
        <p:nvSpPr>
          <p:cNvPr id="18" name="CuadroTexto 17">
            <a:extLst>
              <a:ext uri="{FF2B5EF4-FFF2-40B4-BE49-F238E27FC236}">
                <a16:creationId xmlns:a16="http://schemas.microsoft.com/office/drawing/2014/main" id="{1E9B8793-A549-4C60-A4A4-45B3C32893BB}"/>
              </a:ext>
            </a:extLst>
          </p:cNvPr>
          <p:cNvSpPr txBox="1"/>
          <p:nvPr/>
        </p:nvSpPr>
        <p:spPr>
          <a:xfrm>
            <a:off x="4094187" y="1762677"/>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0F5B97ED-3A34-40D4-AB84-EFC6A90BBA32}"/>
                  </a:ext>
                </a:extLst>
              </p:cNvPr>
              <p:cNvSpPr txBox="1">
                <a:spLocks noChangeAspect="1"/>
              </p:cNvSpPr>
              <p:nvPr/>
            </p:nvSpPr>
            <p:spPr>
              <a:xfrm>
                <a:off x="9077543" y="750506"/>
                <a:ext cx="222843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&lt;0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&lt;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20" name="CuadroTexto 19">
                <a:extLst>
                  <a:ext uri="{FF2B5EF4-FFF2-40B4-BE49-F238E27FC236}">
                    <a16:creationId xmlns:a16="http://schemas.microsoft.com/office/drawing/2014/main" id="{0F5B97ED-3A34-40D4-AB84-EFC6A90BBA32}"/>
                  </a:ext>
                </a:extLst>
              </p:cNvPr>
              <p:cNvSpPr txBox="1">
                <a:spLocks noRot="1" noChangeAspect="1" noMove="1" noResize="1" noEditPoints="1" noAdjustHandles="1" noChangeArrowheads="1" noChangeShapeType="1" noTextEdit="1"/>
              </p:cNvSpPr>
              <p:nvPr/>
            </p:nvSpPr>
            <p:spPr>
              <a:xfrm>
                <a:off x="9077543" y="750506"/>
                <a:ext cx="2228431" cy="1477328"/>
              </a:xfrm>
              <a:prstGeom prst="rect">
                <a:avLst/>
              </a:prstGeom>
              <a:blipFill>
                <a:blip r:embed="rId3"/>
                <a:stretch>
                  <a:fillRect/>
                </a:stretch>
              </a:blipFill>
            </p:spPr>
            <p:txBody>
              <a:bodyPr/>
              <a:lstStyle/>
              <a:p>
                <a:r>
                  <a:rPr lang="es-MX">
                    <a:noFill/>
                  </a:rPr>
                  <a:t> </a:t>
                </a:r>
              </a:p>
            </p:txBody>
          </p:sp>
        </mc:Fallback>
      </mc:AlternateContent>
      <p:sp>
        <p:nvSpPr>
          <p:cNvPr id="21" name="CuadroTexto 20">
            <a:extLst>
              <a:ext uri="{FF2B5EF4-FFF2-40B4-BE49-F238E27FC236}">
                <a16:creationId xmlns:a16="http://schemas.microsoft.com/office/drawing/2014/main" id="{3130FC4F-B156-409C-BD92-CEF99DFAE419}"/>
              </a:ext>
            </a:extLst>
          </p:cNvPr>
          <p:cNvSpPr txBox="1"/>
          <p:nvPr/>
        </p:nvSpPr>
        <p:spPr>
          <a:xfrm>
            <a:off x="603035" y="1938008"/>
            <a:ext cx="720080" cy="461665"/>
          </a:xfrm>
          <a:prstGeom prst="rect">
            <a:avLst/>
          </a:prstGeom>
          <a:noFill/>
        </p:spPr>
        <p:txBody>
          <a:bodyPr wrap="square" rtlCol="0">
            <a:spAutoFit/>
          </a:bodyPr>
          <a:lstStyle/>
          <a:p>
            <a:pPr algn="ctr"/>
            <a:r>
              <a:rPr lang="es-MX" sz="2400" dirty="0"/>
              <a:t>LIC</a:t>
            </a:r>
          </a:p>
        </p:txBody>
      </p:sp>
      <p:sp>
        <p:nvSpPr>
          <p:cNvPr id="22" name="CuadroTexto 21">
            <a:extLst>
              <a:ext uri="{FF2B5EF4-FFF2-40B4-BE49-F238E27FC236}">
                <a16:creationId xmlns:a16="http://schemas.microsoft.com/office/drawing/2014/main" id="{E2EA82B7-D607-4978-81C0-68BAEBF019FE}"/>
              </a:ext>
            </a:extLst>
          </p:cNvPr>
          <p:cNvSpPr txBox="1"/>
          <p:nvPr/>
        </p:nvSpPr>
        <p:spPr>
          <a:xfrm>
            <a:off x="1919715" y="1967206"/>
            <a:ext cx="720080" cy="461665"/>
          </a:xfrm>
          <a:prstGeom prst="rect">
            <a:avLst/>
          </a:prstGeom>
          <a:noFill/>
        </p:spPr>
        <p:txBody>
          <a:bodyPr wrap="square" rtlCol="0">
            <a:spAutoFit/>
          </a:bodyPr>
          <a:lstStyle/>
          <a:p>
            <a:pPr algn="ctr"/>
            <a:r>
              <a:rPr lang="es-MX" sz="2400" dirty="0"/>
              <a:t>LSC</a:t>
            </a:r>
          </a:p>
        </p:txBody>
      </p:sp>
      <p:sp>
        <p:nvSpPr>
          <p:cNvPr id="23" name="CuadroTexto 22">
            <a:extLst>
              <a:ext uri="{FF2B5EF4-FFF2-40B4-BE49-F238E27FC236}">
                <a16:creationId xmlns:a16="http://schemas.microsoft.com/office/drawing/2014/main" id="{EAC284CF-FF91-44CC-B371-C259D8A6E2FF}"/>
              </a:ext>
            </a:extLst>
          </p:cNvPr>
          <p:cNvSpPr txBox="1"/>
          <p:nvPr/>
        </p:nvSpPr>
        <p:spPr>
          <a:xfrm>
            <a:off x="8781780" y="30426"/>
            <a:ext cx="2524194" cy="923330"/>
          </a:xfrm>
          <a:prstGeom prst="rect">
            <a:avLst/>
          </a:prstGeom>
          <a:noFill/>
        </p:spPr>
        <p:txBody>
          <a:bodyPr wrap="square" rtlCol="0">
            <a:spAutoFit/>
          </a:bodyPr>
          <a:lstStyle/>
          <a:p>
            <a:r>
              <a:rPr lang="es-MX" dirty="0"/>
              <a:t>Si ambos límites del intervalo son negativos, entonces </a:t>
            </a:r>
          </a:p>
        </p:txBody>
      </p:sp>
      <p:grpSp>
        <p:nvGrpSpPr>
          <p:cNvPr id="19" name="Grupo 18">
            <a:extLst>
              <a:ext uri="{FF2B5EF4-FFF2-40B4-BE49-F238E27FC236}">
                <a16:creationId xmlns:a16="http://schemas.microsoft.com/office/drawing/2014/main" id="{8ED485B7-2E9A-4F47-BF8F-8DBA4A016C91}"/>
              </a:ext>
            </a:extLst>
          </p:cNvPr>
          <p:cNvGrpSpPr/>
          <p:nvPr/>
        </p:nvGrpSpPr>
        <p:grpSpPr>
          <a:xfrm>
            <a:off x="480279" y="3331407"/>
            <a:ext cx="8208912" cy="432048"/>
            <a:chOff x="1097280" y="1268760"/>
            <a:chExt cx="10115203" cy="432048"/>
          </a:xfrm>
        </p:grpSpPr>
        <p:cxnSp>
          <p:nvCxnSpPr>
            <p:cNvPr id="24" name="Conector recto de flecha 23">
              <a:extLst>
                <a:ext uri="{FF2B5EF4-FFF2-40B4-BE49-F238E27FC236}">
                  <a16:creationId xmlns:a16="http://schemas.microsoft.com/office/drawing/2014/main" id="{CD4F717F-6321-4FE9-8E57-FB5650C8BD59}"/>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Conector recto 24">
              <a:extLst>
                <a:ext uri="{FF2B5EF4-FFF2-40B4-BE49-F238E27FC236}">
                  <a16:creationId xmlns:a16="http://schemas.microsoft.com/office/drawing/2014/main" id="{6F87CCD3-9EED-4942-A08F-E3F667ED310F}"/>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26" name="Abrir corchete 25">
            <a:extLst>
              <a:ext uri="{FF2B5EF4-FFF2-40B4-BE49-F238E27FC236}">
                <a16:creationId xmlns:a16="http://schemas.microsoft.com/office/drawing/2014/main" id="{41C7416E-FF54-40CE-AAF8-52DED24422E0}"/>
              </a:ext>
            </a:extLst>
          </p:cNvPr>
          <p:cNvSpPr/>
          <p:nvPr/>
        </p:nvSpPr>
        <p:spPr>
          <a:xfrm>
            <a:off x="3690988" y="3190407"/>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27" name="Conector recto 26">
            <a:extLst>
              <a:ext uri="{FF2B5EF4-FFF2-40B4-BE49-F238E27FC236}">
                <a16:creationId xmlns:a16="http://schemas.microsoft.com/office/drawing/2014/main" id="{E7D77888-A543-4ABE-B25E-7AE4FB800BD2}"/>
              </a:ext>
            </a:extLst>
          </p:cNvPr>
          <p:cNvCxnSpPr/>
          <p:nvPr/>
        </p:nvCxnSpPr>
        <p:spPr>
          <a:xfrm>
            <a:off x="4339060" y="3334408"/>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28" name="Cerrar corchete 27">
            <a:extLst>
              <a:ext uri="{FF2B5EF4-FFF2-40B4-BE49-F238E27FC236}">
                <a16:creationId xmlns:a16="http://schemas.microsoft.com/office/drawing/2014/main" id="{5C8AC800-BE8E-41C0-A15A-01DF29DAEB88}"/>
              </a:ext>
            </a:extLst>
          </p:cNvPr>
          <p:cNvSpPr/>
          <p:nvPr/>
        </p:nvSpPr>
        <p:spPr>
          <a:xfrm>
            <a:off x="4863666" y="3190407"/>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ADDCC703-1858-4336-86B3-9B2962F80B21}"/>
                  </a:ext>
                </a:extLst>
              </p:cNvPr>
              <p:cNvSpPr txBox="1">
                <a:spLocks noChangeAspect="1"/>
              </p:cNvSpPr>
              <p:nvPr/>
            </p:nvSpPr>
            <p:spPr>
              <a:xfrm>
                <a:off x="3690988" y="2415731"/>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oMath>
                  </m:oMathPara>
                </a14:m>
                <a:endParaRPr lang="es-MX" sz="3200" dirty="0"/>
              </a:p>
            </p:txBody>
          </p:sp>
        </mc:Choice>
        <mc:Fallback xmlns="">
          <p:sp>
            <p:nvSpPr>
              <p:cNvPr id="29" name="CuadroTexto 28">
                <a:extLst>
                  <a:ext uri="{FF2B5EF4-FFF2-40B4-BE49-F238E27FC236}">
                    <a16:creationId xmlns:a16="http://schemas.microsoft.com/office/drawing/2014/main" id="{ADDCC703-1858-4336-86B3-9B2962F80B21}"/>
                  </a:ext>
                </a:extLst>
              </p:cNvPr>
              <p:cNvSpPr txBox="1">
                <a:spLocks noRot="1" noChangeAspect="1" noMove="1" noResize="1" noEditPoints="1" noAdjustHandles="1" noChangeArrowheads="1" noChangeShapeType="1" noTextEdit="1"/>
              </p:cNvSpPr>
              <p:nvPr/>
            </p:nvSpPr>
            <p:spPr>
              <a:xfrm>
                <a:off x="3690988" y="2415731"/>
                <a:ext cx="1401216" cy="492443"/>
              </a:xfrm>
              <a:prstGeom prst="rect">
                <a:avLst/>
              </a:prstGeom>
              <a:blipFill>
                <a:blip r:embed="rId4"/>
                <a:stretch>
                  <a:fillRect/>
                </a:stretch>
              </a:blipFill>
            </p:spPr>
            <p:txBody>
              <a:bodyPr/>
              <a:lstStyle/>
              <a:p>
                <a:r>
                  <a:rPr lang="es-MX">
                    <a:noFill/>
                  </a:rPr>
                  <a:t> </a:t>
                </a:r>
              </a:p>
            </p:txBody>
          </p:sp>
        </mc:Fallback>
      </mc:AlternateContent>
      <p:sp>
        <p:nvSpPr>
          <p:cNvPr id="30" name="CuadroTexto 29">
            <a:extLst>
              <a:ext uri="{FF2B5EF4-FFF2-40B4-BE49-F238E27FC236}">
                <a16:creationId xmlns:a16="http://schemas.microsoft.com/office/drawing/2014/main" id="{504DE34F-428E-450C-B04C-F02DC16CB165}"/>
              </a:ext>
            </a:extLst>
          </p:cNvPr>
          <p:cNvSpPr txBox="1"/>
          <p:nvPr/>
        </p:nvSpPr>
        <p:spPr>
          <a:xfrm>
            <a:off x="4001598" y="3820938"/>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E28D4B17-D27D-4108-A2F0-EF051BBE3F17}"/>
                  </a:ext>
                </a:extLst>
              </p:cNvPr>
              <p:cNvSpPr txBox="1">
                <a:spLocks noChangeAspect="1"/>
              </p:cNvSpPr>
              <p:nvPr/>
            </p:nvSpPr>
            <p:spPr>
              <a:xfrm>
                <a:off x="8984954" y="2808767"/>
                <a:ext cx="2369495"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31" name="CuadroTexto 30">
                <a:extLst>
                  <a:ext uri="{FF2B5EF4-FFF2-40B4-BE49-F238E27FC236}">
                    <a16:creationId xmlns:a16="http://schemas.microsoft.com/office/drawing/2014/main" id="{E28D4B17-D27D-4108-A2F0-EF051BBE3F17}"/>
                  </a:ext>
                </a:extLst>
              </p:cNvPr>
              <p:cNvSpPr txBox="1">
                <a:spLocks noRot="1" noChangeAspect="1" noMove="1" noResize="1" noEditPoints="1" noAdjustHandles="1" noChangeArrowheads="1" noChangeShapeType="1" noTextEdit="1"/>
              </p:cNvSpPr>
              <p:nvPr/>
            </p:nvSpPr>
            <p:spPr>
              <a:xfrm>
                <a:off x="8984954" y="2808767"/>
                <a:ext cx="2369495" cy="1477328"/>
              </a:xfrm>
              <a:prstGeom prst="rect">
                <a:avLst/>
              </a:prstGeom>
              <a:blipFill>
                <a:blip r:embed="rId5"/>
                <a:stretch>
                  <a:fillRect/>
                </a:stretch>
              </a:blipFill>
            </p:spPr>
            <p:txBody>
              <a:bodyPr/>
              <a:lstStyle/>
              <a:p>
                <a:r>
                  <a:rPr lang="es-MX">
                    <a:noFill/>
                  </a:rPr>
                  <a:t> </a:t>
                </a:r>
              </a:p>
            </p:txBody>
          </p:sp>
        </mc:Fallback>
      </mc:AlternateContent>
      <p:sp>
        <p:nvSpPr>
          <p:cNvPr id="32" name="CuadroTexto 31">
            <a:extLst>
              <a:ext uri="{FF2B5EF4-FFF2-40B4-BE49-F238E27FC236}">
                <a16:creationId xmlns:a16="http://schemas.microsoft.com/office/drawing/2014/main" id="{EE2E7B2F-700A-408D-8193-A5E3E2E6F5B8}"/>
              </a:ext>
            </a:extLst>
          </p:cNvPr>
          <p:cNvSpPr txBox="1"/>
          <p:nvPr/>
        </p:nvSpPr>
        <p:spPr>
          <a:xfrm>
            <a:off x="3330948" y="3999270"/>
            <a:ext cx="720080" cy="461665"/>
          </a:xfrm>
          <a:prstGeom prst="rect">
            <a:avLst/>
          </a:prstGeom>
          <a:noFill/>
        </p:spPr>
        <p:txBody>
          <a:bodyPr wrap="square" rtlCol="0">
            <a:spAutoFit/>
          </a:bodyPr>
          <a:lstStyle/>
          <a:p>
            <a:pPr algn="ctr"/>
            <a:r>
              <a:rPr lang="es-MX" sz="2400" dirty="0"/>
              <a:t>LIC</a:t>
            </a:r>
          </a:p>
        </p:txBody>
      </p:sp>
      <p:sp>
        <p:nvSpPr>
          <p:cNvPr id="33" name="CuadroTexto 32">
            <a:extLst>
              <a:ext uri="{FF2B5EF4-FFF2-40B4-BE49-F238E27FC236}">
                <a16:creationId xmlns:a16="http://schemas.microsoft.com/office/drawing/2014/main" id="{3BE37099-5F41-4CAE-AE13-A8040A610E93}"/>
              </a:ext>
            </a:extLst>
          </p:cNvPr>
          <p:cNvSpPr txBox="1"/>
          <p:nvPr/>
        </p:nvSpPr>
        <p:spPr>
          <a:xfrm>
            <a:off x="4647628" y="4028468"/>
            <a:ext cx="720080" cy="461665"/>
          </a:xfrm>
          <a:prstGeom prst="rect">
            <a:avLst/>
          </a:prstGeom>
          <a:noFill/>
        </p:spPr>
        <p:txBody>
          <a:bodyPr wrap="square" rtlCol="0">
            <a:spAutoFit/>
          </a:bodyPr>
          <a:lstStyle/>
          <a:p>
            <a:pPr algn="ctr"/>
            <a:r>
              <a:rPr lang="es-MX" sz="2400" dirty="0"/>
              <a:t>LSC</a:t>
            </a:r>
          </a:p>
        </p:txBody>
      </p:sp>
      <p:sp>
        <p:nvSpPr>
          <p:cNvPr id="34" name="CuadroTexto 33">
            <a:extLst>
              <a:ext uri="{FF2B5EF4-FFF2-40B4-BE49-F238E27FC236}">
                <a16:creationId xmlns:a16="http://schemas.microsoft.com/office/drawing/2014/main" id="{F242AD2C-3332-47BA-AC8A-C243E5EF4E87}"/>
              </a:ext>
            </a:extLst>
          </p:cNvPr>
          <p:cNvSpPr txBox="1"/>
          <p:nvPr/>
        </p:nvSpPr>
        <p:spPr>
          <a:xfrm>
            <a:off x="8689191" y="2088687"/>
            <a:ext cx="2524194" cy="923330"/>
          </a:xfrm>
          <a:prstGeom prst="rect">
            <a:avLst/>
          </a:prstGeom>
          <a:noFill/>
        </p:spPr>
        <p:txBody>
          <a:bodyPr wrap="square" rtlCol="0">
            <a:spAutoFit/>
          </a:bodyPr>
          <a:lstStyle/>
          <a:p>
            <a:r>
              <a:rPr lang="es-MX" dirty="0"/>
              <a:t>Si el límite inferior es negativo y el superior es positivo, entonces </a:t>
            </a:r>
          </a:p>
        </p:txBody>
      </p:sp>
      <p:grpSp>
        <p:nvGrpSpPr>
          <p:cNvPr id="35" name="Grupo 34">
            <a:extLst>
              <a:ext uri="{FF2B5EF4-FFF2-40B4-BE49-F238E27FC236}">
                <a16:creationId xmlns:a16="http://schemas.microsoft.com/office/drawing/2014/main" id="{52095364-4C3A-4487-BC2B-894988BD5E7E}"/>
              </a:ext>
            </a:extLst>
          </p:cNvPr>
          <p:cNvGrpSpPr/>
          <p:nvPr/>
        </p:nvGrpSpPr>
        <p:grpSpPr>
          <a:xfrm>
            <a:off x="479377" y="5326161"/>
            <a:ext cx="8208912" cy="432048"/>
            <a:chOff x="1097280" y="1268760"/>
            <a:chExt cx="10115203" cy="432048"/>
          </a:xfrm>
        </p:grpSpPr>
        <p:cxnSp>
          <p:nvCxnSpPr>
            <p:cNvPr id="36" name="Conector recto de flecha 35">
              <a:extLst>
                <a:ext uri="{FF2B5EF4-FFF2-40B4-BE49-F238E27FC236}">
                  <a16:creationId xmlns:a16="http://schemas.microsoft.com/office/drawing/2014/main" id="{10CFC886-43B2-4C4A-8D7A-9C7FB1D6AAD3}"/>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Conector recto 36">
              <a:extLst>
                <a:ext uri="{FF2B5EF4-FFF2-40B4-BE49-F238E27FC236}">
                  <a16:creationId xmlns:a16="http://schemas.microsoft.com/office/drawing/2014/main" id="{DC9BC0D3-3915-42AD-B435-CC31F7F81043}"/>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38" name="Abrir corchete 37">
            <a:extLst>
              <a:ext uri="{FF2B5EF4-FFF2-40B4-BE49-F238E27FC236}">
                <a16:creationId xmlns:a16="http://schemas.microsoft.com/office/drawing/2014/main" id="{8E50843C-7B55-41E0-8301-41F42DC60A80}"/>
              </a:ext>
            </a:extLst>
          </p:cNvPr>
          <p:cNvSpPr/>
          <p:nvPr/>
        </p:nvSpPr>
        <p:spPr>
          <a:xfrm>
            <a:off x="6174380" y="5168785"/>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39" name="Conector recto 38">
            <a:extLst>
              <a:ext uri="{FF2B5EF4-FFF2-40B4-BE49-F238E27FC236}">
                <a16:creationId xmlns:a16="http://schemas.microsoft.com/office/drawing/2014/main" id="{95EA7D4C-954E-4AA8-B63C-3F47481A61EA}"/>
              </a:ext>
            </a:extLst>
          </p:cNvPr>
          <p:cNvCxnSpPr/>
          <p:nvPr/>
        </p:nvCxnSpPr>
        <p:spPr>
          <a:xfrm>
            <a:off x="6822452" y="5312786"/>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40" name="Cerrar corchete 39">
            <a:extLst>
              <a:ext uri="{FF2B5EF4-FFF2-40B4-BE49-F238E27FC236}">
                <a16:creationId xmlns:a16="http://schemas.microsoft.com/office/drawing/2014/main" id="{004962A7-C4EF-4427-B767-982C9DD9DB15}"/>
              </a:ext>
            </a:extLst>
          </p:cNvPr>
          <p:cNvSpPr/>
          <p:nvPr/>
        </p:nvSpPr>
        <p:spPr>
          <a:xfrm>
            <a:off x="7347058" y="5168785"/>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8883335E-595C-415B-AFD5-2DACAD25AE1E}"/>
                  </a:ext>
                </a:extLst>
              </p:cNvPr>
              <p:cNvSpPr txBox="1">
                <a:spLocks noChangeAspect="1"/>
              </p:cNvSpPr>
              <p:nvPr/>
            </p:nvSpPr>
            <p:spPr>
              <a:xfrm>
                <a:off x="6174380" y="4394109"/>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oMath>
                  </m:oMathPara>
                </a14:m>
                <a:endParaRPr lang="es-MX" sz="3200" dirty="0"/>
              </a:p>
            </p:txBody>
          </p:sp>
        </mc:Choice>
        <mc:Fallback xmlns="">
          <p:sp>
            <p:nvSpPr>
              <p:cNvPr id="41" name="CuadroTexto 40">
                <a:extLst>
                  <a:ext uri="{FF2B5EF4-FFF2-40B4-BE49-F238E27FC236}">
                    <a16:creationId xmlns:a16="http://schemas.microsoft.com/office/drawing/2014/main" id="{8883335E-595C-415B-AFD5-2DACAD25AE1E}"/>
                  </a:ext>
                </a:extLst>
              </p:cNvPr>
              <p:cNvSpPr txBox="1">
                <a:spLocks noRot="1" noChangeAspect="1" noMove="1" noResize="1" noEditPoints="1" noAdjustHandles="1" noChangeArrowheads="1" noChangeShapeType="1" noTextEdit="1"/>
              </p:cNvSpPr>
              <p:nvPr/>
            </p:nvSpPr>
            <p:spPr>
              <a:xfrm>
                <a:off x="6174380" y="4394109"/>
                <a:ext cx="1401216" cy="492443"/>
              </a:xfrm>
              <a:prstGeom prst="rect">
                <a:avLst/>
              </a:prstGeom>
              <a:blipFill>
                <a:blip r:embed="rId6"/>
                <a:stretch>
                  <a:fillRect/>
                </a:stretch>
              </a:blipFill>
            </p:spPr>
            <p:txBody>
              <a:bodyPr/>
              <a:lstStyle/>
              <a:p>
                <a:r>
                  <a:rPr lang="es-MX">
                    <a:noFill/>
                  </a:rPr>
                  <a:t> </a:t>
                </a:r>
              </a:p>
            </p:txBody>
          </p:sp>
        </mc:Fallback>
      </mc:AlternateContent>
      <p:sp>
        <p:nvSpPr>
          <p:cNvPr id="42" name="CuadroTexto 41">
            <a:extLst>
              <a:ext uri="{FF2B5EF4-FFF2-40B4-BE49-F238E27FC236}">
                <a16:creationId xmlns:a16="http://schemas.microsoft.com/office/drawing/2014/main" id="{1C9F7AD7-431C-4EE5-B786-7BA54C6CF2CD}"/>
              </a:ext>
            </a:extLst>
          </p:cNvPr>
          <p:cNvSpPr txBox="1"/>
          <p:nvPr/>
        </p:nvSpPr>
        <p:spPr>
          <a:xfrm>
            <a:off x="4000696" y="5815692"/>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C03C6457-C77D-44E5-BC7F-DDE44FD96BF3}"/>
                  </a:ext>
                </a:extLst>
              </p:cNvPr>
              <p:cNvSpPr txBox="1">
                <a:spLocks noChangeAspect="1"/>
              </p:cNvSpPr>
              <p:nvPr/>
            </p:nvSpPr>
            <p:spPr>
              <a:xfrm>
                <a:off x="8984052" y="4803521"/>
                <a:ext cx="222843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𝜇</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&gt;0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&gt;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𝜇</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43" name="CuadroTexto 42">
                <a:extLst>
                  <a:ext uri="{FF2B5EF4-FFF2-40B4-BE49-F238E27FC236}">
                    <a16:creationId xmlns:a16="http://schemas.microsoft.com/office/drawing/2014/main" id="{C03C6457-C77D-44E5-BC7F-DDE44FD96BF3}"/>
                  </a:ext>
                </a:extLst>
              </p:cNvPr>
              <p:cNvSpPr txBox="1">
                <a:spLocks noRot="1" noChangeAspect="1" noMove="1" noResize="1" noEditPoints="1" noAdjustHandles="1" noChangeArrowheads="1" noChangeShapeType="1" noTextEdit="1"/>
              </p:cNvSpPr>
              <p:nvPr/>
            </p:nvSpPr>
            <p:spPr>
              <a:xfrm>
                <a:off x="8984052" y="4803521"/>
                <a:ext cx="2228431" cy="1477328"/>
              </a:xfrm>
              <a:prstGeom prst="rect">
                <a:avLst/>
              </a:prstGeom>
              <a:blipFill>
                <a:blip r:embed="rId7"/>
                <a:stretch>
                  <a:fillRect/>
                </a:stretch>
              </a:blipFill>
            </p:spPr>
            <p:txBody>
              <a:bodyPr/>
              <a:lstStyle/>
              <a:p>
                <a:r>
                  <a:rPr lang="es-MX">
                    <a:noFill/>
                  </a:rPr>
                  <a:t> </a:t>
                </a:r>
              </a:p>
            </p:txBody>
          </p:sp>
        </mc:Fallback>
      </mc:AlternateContent>
      <p:sp>
        <p:nvSpPr>
          <p:cNvPr id="44" name="CuadroTexto 43">
            <a:extLst>
              <a:ext uri="{FF2B5EF4-FFF2-40B4-BE49-F238E27FC236}">
                <a16:creationId xmlns:a16="http://schemas.microsoft.com/office/drawing/2014/main" id="{1A629604-F1CC-4AF2-BB5A-3784060998F7}"/>
              </a:ext>
            </a:extLst>
          </p:cNvPr>
          <p:cNvSpPr txBox="1"/>
          <p:nvPr/>
        </p:nvSpPr>
        <p:spPr>
          <a:xfrm>
            <a:off x="5814340" y="5977648"/>
            <a:ext cx="720080" cy="461665"/>
          </a:xfrm>
          <a:prstGeom prst="rect">
            <a:avLst/>
          </a:prstGeom>
          <a:noFill/>
        </p:spPr>
        <p:txBody>
          <a:bodyPr wrap="square" rtlCol="0">
            <a:spAutoFit/>
          </a:bodyPr>
          <a:lstStyle/>
          <a:p>
            <a:pPr algn="ctr"/>
            <a:r>
              <a:rPr lang="es-MX" sz="2400" dirty="0"/>
              <a:t>LIC</a:t>
            </a:r>
          </a:p>
        </p:txBody>
      </p:sp>
      <p:sp>
        <p:nvSpPr>
          <p:cNvPr id="45" name="CuadroTexto 44">
            <a:extLst>
              <a:ext uri="{FF2B5EF4-FFF2-40B4-BE49-F238E27FC236}">
                <a16:creationId xmlns:a16="http://schemas.microsoft.com/office/drawing/2014/main" id="{25AA6F16-9ECE-4E03-A32B-59806FDEF51D}"/>
              </a:ext>
            </a:extLst>
          </p:cNvPr>
          <p:cNvSpPr txBox="1"/>
          <p:nvPr/>
        </p:nvSpPr>
        <p:spPr>
          <a:xfrm>
            <a:off x="7131020" y="6006846"/>
            <a:ext cx="720080" cy="461665"/>
          </a:xfrm>
          <a:prstGeom prst="rect">
            <a:avLst/>
          </a:prstGeom>
          <a:noFill/>
        </p:spPr>
        <p:txBody>
          <a:bodyPr wrap="square" rtlCol="0">
            <a:spAutoFit/>
          </a:bodyPr>
          <a:lstStyle/>
          <a:p>
            <a:pPr algn="ctr"/>
            <a:r>
              <a:rPr lang="es-MX" sz="2400" dirty="0"/>
              <a:t>LSC</a:t>
            </a:r>
          </a:p>
        </p:txBody>
      </p:sp>
      <p:sp>
        <p:nvSpPr>
          <p:cNvPr id="46" name="CuadroTexto 45">
            <a:extLst>
              <a:ext uri="{FF2B5EF4-FFF2-40B4-BE49-F238E27FC236}">
                <a16:creationId xmlns:a16="http://schemas.microsoft.com/office/drawing/2014/main" id="{35A420EA-52F6-4344-B090-9201AD2CDB47}"/>
              </a:ext>
            </a:extLst>
          </p:cNvPr>
          <p:cNvSpPr txBox="1"/>
          <p:nvPr/>
        </p:nvSpPr>
        <p:spPr>
          <a:xfrm>
            <a:off x="8688289" y="4083441"/>
            <a:ext cx="2524194" cy="923330"/>
          </a:xfrm>
          <a:prstGeom prst="rect">
            <a:avLst/>
          </a:prstGeom>
          <a:noFill/>
        </p:spPr>
        <p:txBody>
          <a:bodyPr wrap="square" rtlCol="0">
            <a:spAutoFit/>
          </a:bodyPr>
          <a:lstStyle/>
          <a:p>
            <a:r>
              <a:rPr lang="es-MX" dirty="0"/>
              <a:t>Si ambos límites del intervalo son positivos, entonces </a:t>
            </a:r>
          </a:p>
        </p:txBody>
      </p:sp>
    </p:spTree>
    <p:extLst>
      <p:ext uri="{BB962C8B-B14F-4D97-AF65-F5344CB8AC3E}">
        <p14:creationId xmlns:p14="http://schemas.microsoft.com/office/powerpoint/2010/main" val="37925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8EF1B-F3E1-481A-B47C-8E530CA1C70A}"/>
              </a:ext>
            </a:extLst>
          </p:cNvPr>
          <p:cNvSpPr>
            <a:spLocks noGrp="1"/>
          </p:cNvSpPr>
          <p:nvPr>
            <p:ph type="title"/>
          </p:nvPr>
        </p:nvSpPr>
        <p:spPr/>
        <p:txBody>
          <a:bodyPr/>
          <a:lstStyle/>
          <a:p>
            <a:r>
              <a:rPr lang="es-MX" dirty="0"/>
              <a:t>¿Alguna de las medias es mayor que la otra?</a:t>
            </a:r>
          </a:p>
        </p:txBody>
      </p:sp>
      <p:sp>
        <p:nvSpPr>
          <p:cNvPr id="3" name="Marcador de contenido 2">
            <a:extLst>
              <a:ext uri="{FF2B5EF4-FFF2-40B4-BE49-F238E27FC236}">
                <a16:creationId xmlns:a16="http://schemas.microsoft.com/office/drawing/2014/main" id="{45A6F2FF-15D1-4B2B-9388-0274BD30859E}"/>
              </a:ext>
            </a:extLst>
          </p:cNvPr>
          <p:cNvSpPr>
            <a:spLocks noGrp="1"/>
          </p:cNvSpPr>
          <p:nvPr>
            <p:ph idx="1"/>
          </p:nvPr>
        </p:nvSpPr>
        <p:spPr/>
        <p:txBody>
          <a:bodyPr>
            <a:normAutofit lnSpcReduction="10000"/>
          </a:bodyPr>
          <a:lstStyle/>
          <a:p>
            <a:r>
              <a:rPr lang="es-MX" sz="2800" dirty="0"/>
              <a:t>Al calcular el intervalo de confianza para la diferencia de medias,</a:t>
            </a:r>
            <a:r>
              <a:rPr lang="es-MX" sz="2800" dirty="0">
                <a:sym typeface="Symbol"/>
              </a:rPr>
              <a:t> </a:t>
            </a:r>
            <a:r>
              <a:rPr lang="es-MX" sz="2800" dirty="0">
                <a:sym typeface="Symbol" panose="05050102010706020507" pitchFamily="18" charset="2"/>
              </a:rPr>
              <a:t></a:t>
            </a:r>
            <a:r>
              <a:rPr lang="es-MX" sz="2800" baseline="-25000" dirty="0">
                <a:sym typeface="Symbol" panose="05050102010706020507" pitchFamily="18" charset="2"/>
              </a:rPr>
              <a:t>1</a:t>
            </a:r>
            <a:r>
              <a:rPr lang="es-MX" sz="2800" dirty="0">
                <a:sym typeface="Symbol" panose="05050102010706020507" pitchFamily="18" charset="2"/>
              </a:rPr>
              <a:t> - </a:t>
            </a:r>
            <a:r>
              <a:rPr lang="es-MX" sz="2800" baseline="-25000" dirty="0">
                <a:sym typeface="Symbol" panose="05050102010706020507" pitchFamily="18" charset="2"/>
              </a:rPr>
              <a:t>2</a:t>
            </a:r>
            <a:r>
              <a:rPr lang="es-MX" sz="2800" dirty="0">
                <a:sym typeface="Symbol" panose="05050102010706020507" pitchFamily="18" charset="2"/>
              </a:rPr>
              <a:t>,</a:t>
            </a:r>
            <a:r>
              <a:rPr lang="es-MX" sz="2800" dirty="0"/>
              <a:t> existen tres posibilidades:</a:t>
            </a:r>
          </a:p>
          <a:p>
            <a:r>
              <a:rPr lang="es-MX" sz="2800" dirty="0"/>
              <a:t>Que ambos límites de confianza sean negativos, en tal caso diremos que la media 1 es menor que la media 2,</a:t>
            </a:r>
            <a:r>
              <a:rPr lang="es-MX" sz="2800" dirty="0">
                <a:sym typeface="Symbol"/>
              </a:rPr>
              <a:t> </a:t>
            </a:r>
            <a:r>
              <a:rPr lang="es-MX" sz="2800" dirty="0">
                <a:sym typeface="Symbol" panose="05050102010706020507" pitchFamily="18" charset="2"/>
              </a:rPr>
              <a:t></a:t>
            </a:r>
            <a:r>
              <a:rPr lang="es-MX" sz="2800" baseline="-25000" dirty="0">
                <a:sym typeface="Symbol" panose="05050102010706020507" pitchFamily="18" charset="2"/>
              </a:rPr>
              <a:t>1</a:t>
            </a:r>
            <a:r>
              <a:rPr lang="es-MX" sz="2800" dirty="0">
                <a:sym typeface="Symbol" panose="05050102010706020507" pitchFamily="18" charset="2"/>
              </a:rPr>
              <a:t> &lt; </a:t>
            </a:r>
            <a:r>
              <a:rPr lang="es-MX" sz="2800" baseline="-25000" dirty="0">
                <a:sym typeface="Symbol" panose="05050102010706020507" pitchFamily="18" charset="2"/>
              </a:rPr>
              <a:t>2</a:t>
            </a:r>
            <a:endParaRPr lang="es-MX" sz="2800" dirty="0">
              <a:sym typeface="Symbol"/>
            </a:endParaRPr>
          </a:p>
          <a:p>
            <a:r>
              <a:rPr lang="es-MX" sz="2800" dirty="0"/>
              <a:t>Que el límite inferior de confianza sea negativo y el límite superior de confianza sea positivo, en tal caso diremos que las medias son iguales,</a:t>
            </a:r>
            <a:r>
              <a:rPr lang="es-MX" sz="2800" dirty="0">
                <a:sym typeface="Symbol"/>
              </a:rPr>
              <a:t> </a:t>
            </a:r>
            <a:r>
              <a:rPr lang="es-MX" sz="2800" dirty="0">
                <a:sym typeface="Symbol" panose="05050102010706020507" pitchFamily="18" charset="2"/>
              </a:rPr>
              <a:t></a:t>
            </a:r>
            <a:r>
              <a:rPr lang="es-MX" sz="2800" baseline="-25000" dirty="0">
                <a:sym typeface="Symbol" panose="05050102010706020507" pitchFamily="18" charset="2"/>
              </a:rPr>
              <a:t>1</a:t>
            </a:r>
            <a:r>
              <a:rPr lang="es-MX" sz="2800" dirty="0">
                <a:sym typeface="Symbol" panose="05050102010706020507" pitchFamily="18" charset="2"/>
              </a:rPr>
              <a:t> = </a:t>
            </a:r>
            <a:r>
              <a:rPr lang="es-MX" sz="2800" baseline="-25000" dirty="0">
                <a:sym typeface="Symbol" panose="05050102010706020507" pitchFamily="18" charset="2"/>
              </a:rPr>
              <a:t>2</a:t>
            </a:r>
            <a:endParaRPr lang="es-MX" sz="2800" dirty="0">
              <a:sym typeface="Symbol"/>
            </a:endParaRPr>
          </a:p>
          <a:p>
            <a:r>
              <a:rPr lang="es-MX" sz="2800" dirty="0"/>
              <a:t>Que ambos límites de confianza sean positivos, en tal caso diremos que la media 1 es mayor que la media 2,</a:t>
            </a:r>
            <a:r>
              <a:rPr lang="es-MX" sz="2800" dirty="0">
                <a:sym typeface="Symbol"/>
              </a:rPr>
              <a:t> </a:t>
            </a:r>
            <a:r>
              <a:rPr lang="es-MX" sz="2800" dirty="0">
                <a:sym typeface="Symbol" panose="05050102010706020507" pitchFamily="18" charset="2"/>
              </a:rPr>
              <a:t></a:t>
            </a:r>
            <a:r>
              <a:rPr lang="es-MX" sz="2800" baseline="-25000" dirty="0">
                <a:sym typeface="Symbol" panose="05050102010706020507" pitchFamily="18" charset="2"/>
              </a:rPr>
              <a:t>1</a:t>
            </a:r>
            <a:r>
              <a:rPr lang="es-MX" sz="2800" dirty="0">
                <a:sym typeface="Symbol" panose="05050102010706020507" pitchFamily="18" charset="2"/>
              </a:rPr>
              <a:t> &gt; </a:t>
            </a:r>
            <a:r>
              <a:rPr lang="es-MX" sz="2800" baseline="-25000" dirty="0">
                <a:sym typeface="Symbol" panose="05050102010706020507" pitchFamily="18" charset="2"/>
              </a:rPr>
              <a:t>2</a:t>
            </a:r>
            <a:endParaRPr lang="es-MX" sz="2800" dirty="0">
              <a:sym typeface="Symbol"/>
            </a:endParaRPr>
          </a:p>
          <a:p>
            <a:endParaRPr lang="es-MX" sz="2800" dirty="0"/>
          </a:p>
        </p:txBody>
      </p:sp>
      <p:sp>
        <p:nvSpPr>
          <p:cNvPr id="4" name="Marcador de fecha 3">
            <a:extLst>
              <a:ext uri="{FF2B5EF4-FFF2-40B4-BE49-F238E27FC236}">
                <a16:creationId xmlns:a16="http://schemas.microsoft.com/office/drawing/2014/main" id="{0B22E27B-4354-436F-98EC-170A43BA7938}"/>
              </a:ext>
            </a:extLst>
          </p:cNvPr>
          <p:cNvSpPr>
            <a:spLocks noGrp="1"/>
          </p:cNvSpPr>
          <p:nvPr>
            <p:ph type="dt" sz="half" idx="10"/>
          </p:nvPr>
        </p:nvSpPr>
        <p:spPr/>
        <p:txBody>
          <a:bodyPr/>
          <a:lstStyle/>
          <a:p>
            <a:fld id="{D00FED85-C645-487C-B88C-3EA2299E7EBA}" type="datetime1">
              <a:rPr lang="es-MX" altLang="es-MX" smtClean="0">
                <a:solidFill>
                  <a:srgbClr val="000000"/>
                </a:solidFill>
              </a:rPr>
              <a:t>10/06/2021</a:t>
            </a:fld>
            <a:endParaRPr lang="es-ES" altLang="es-MX">
              <a:solidFill>
                <a:srgbClr val="000000"/>
              </a:solidFill>
            </a:endParaRPr>
          </a:p>
        </p:txBody>
      </p:sp>
      <p:sp>
        <p:nvSpPr>
          <p:cNvPr id="5" name="Marcador de pie de página 4">
            <a:extLst>
              <a:ext uri="{FF2B5EF4-FFF2-40B4-BE49-F238E27FC236}">
                <a16:creationId xmlns:a16="http://schemas.microsoft.com/office/drawing/2014/main" id="{D0A1E311-6118-4548-AFCD-4C1C093ADFA0}"/>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6" name="Marcador de número de diapositiva 5">
            <a:extLst>
              <a:ext uri="{FF2B5EF4-FFF2-40B4-BE49-F238E27FC236}">
                <a16:creationId xmlns:a16="http://schemas.microsoft.com/office/drawing/2014/main" id="{2C6A1918-1035-43D4-AE10-3A6BDCED6C29}"/>
              </a:ext>
            </a:extLst>
          </p:cNvPr>
          <p:cNvSpPr>
            <a:spLocks noGrp="1"/>
          </p:cNvSpPr>
          <p:nvPr>
            <p:ph type="sldNum" sz="quarter" idx="12"/>
          </p:nvPr>
        </p:nvSpPr>
        <p:spPr/>
        <p:txBody>
          <a:bodyPr/>
          <a:lstStyle/>
          <a:p>
            <a:fld id="{0EA11EF4-4075-4B4C-958C-0FB6BADB726D}" type="slidenum">
              <a:rPr lang="es-ES" altLang="es-MX" smtClean="0">
                <a:solidFill>
                  <a:srgbClr val="000000"/>
                </a:solidFill>
              </a:rPr>
              <a:pPr/>
              <a:t>36</a:t>
            </a:fld>
            <a:endParaRPr lang="es-ES" altLang="es-MX">
              <a:solidFill>
                <a:srgbClr val="000000"/>
              </a:solidFill>
            </a:endParaRPr>
          </a:p>
        </p:txBody>
      </p:sp>
    </p:spTree>
    <p:extLst>
      <p:ext uri="{BB962C8B-B14F-4D97-AF65-F5344CB8AC3E}">
        <p14:creationId xmlns:p14="http://schemas.microsoft.com/office/powerpoint/2010/main" val="233613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a:t>Ejercicio</a:t>
            </a:r>
          </a:p>
        </p:txBody>
      </p:sp>
      <p:sp>
        <p:nvSpPr>
          <p:cNvPr id="6" name="5 Marcador de contenido"/>
          <p:cNvSpPr>
            <a:spLocks noGrp="1"/>
          </p:cNvSpPr>
          <p:nvPr>
            <p:ph idx="1"/>
          </p:nvPr>
        </p:nvSpPr>
        <p:spPr/>
        <p:txBody>
          <a:bodyPr>
            <a:normAutofit lnSpcReduction="10000"/>
          </a:bodyPr>
          <a:lstStyle/>
          <a:p>
            <a:r>
              <a:rPr lang="es-MX" sz="1600" dirty="0"/>
              <a:t>[Devore, J. L. (2005). Probabilidad y estadística para ingeniería y ciencias. Thomson. México. Ejercicio 1, Cap. 9, pp. 369 y 370] </a:t>
            </a:r>
            <a:r>
              <a:rPr lang="es-MX" dirty="0"/>
              <a:t>En un artículo de </a:t>
            </a:r>
            <a:r>
              <a:rPr lang="es-MX" i="1" dirty="0" err="1"/>
              <a:t>Consumer</a:t>
            </a:r>
            <a:r>
              <a:rPr lang="es-MX" i="1" dirty="0"/>
              <a:t> </a:t>
            </a:r>
            <a:r>
              <a:rPr lang="es-MX" i="1" dirty="0" err="1"/>
              <a:t>Reports</a:t>
            </a:r>
            <a:r>
              <a:rPr lang="es-MX" dirty="0"/>
              <a:t> de noviembre de 1983 se comparan varios tipos de baterías</a:t>
            </a:r>
          </a:p>
          <a:p>
            <a:r>
              <a:rPr lang="es-MX" dirty="0"/>
              <a:t>Los tiempos de vida promedio de baterías AA alcalinas </a:t>
            </a:r>
            <a:r>
              <a:rPr lang="es-MX" dirty="0" err="1"/>
              <a:t>Duracell</a:t>
            </a:r>
            <a:r>
              <a:rPr lang="es-MX" dirty="0"/>
              <a:t> y baterías AA alcalinas </a:t>
            </a:r>
            <a:r>
              <a:rPr lang="es-MX" dirty="0" err="1"/>
              <a:t>Eveready</a:t>
            </a:r>
            <a:r>
              <a:rPr lang="es-MX" dirty="0"/>
              <a:t> </a:t>
            </a:r>
            <a:r>
              <a:rPr lang="es-MX" dirty="0" err="1"/>
              <a:t>Energizer</a:t>
            </a:r>
            <a:r>
              <a:rPr lang="es-MX" dirty="0"/>
              <a:t> se dieron como 4.1 horas y 4.5 horas, respectivamente</a:t>
            </a:r>
          </a:p>
          <a:p>
            <a:r>
              <a:rPr lang="es-MX" dirty="0"/>
              <a:t>En ambos casos, la muestra fue de 100 baterías</a:t>
            </a:r>
          </a:p>
          <a:p>
            <a:r>
              <a:rPr lang="es-MX" dirty="0"/>
              <a:t>Suponga que las desviaciones estándar poblacionales del tiempo de vida son 1.8 horas para las baterías </a:t>
            </a:r>
            <a:r>
              <a:rPr lang="es-MX" dirty="0" err="1"/>
              <a:t>Duracell</a:t>
            </a:r>
            <a:r>
              <a:rPr lang="es-MX" dirty="0"/>
              <a:t> y 2.0 para las baterías </a:t>
            </a:r>
            <a:r>
              <a:rPr lang="es-MX" dirty="0" err="1"/>
              <a:t>Eveready</a:t>
            </a:r>
            <a:r>
              <a:rPr lang="es-MX" dirty="0"/>
              <a:t> </a:t>
            </a:r>
            <a:r>
              <a:rPr lang="es-MX" dirty="0" err="1"/>
              <a:t>Energizer</a:t>
            </a:r>
            <a:endParaRPr lang="es-MX" dirty="0"/>
          </a:p>
          <a:p>
            <a:r>
              <a:rPr lang="es-MX" dirty="0"/>
              <a:t>Calcule un IC de 90% para la diferencia entre los tiempos promedio de vida de ambos tipos de baterías </a:t>
            </a:r>
            <a:r>
              <a:rPr lang="es-MX" dirty="0">
                <a:solidFill>
                  <a:srgbClr val="FF0000"/>
                </a:solidFill>
              </a:rPr>
              <a:t>R = P([-0.843, 0.043] </a:t>
            </a:r>
            <a:r>
              <a:rPr lang="es-MX" dirty="0">
                <a:solidFill>
                  <a:srgbClr val="FF0000"/>
                </a:solidFill>
                <a:sym typeface="Symbol"/>
              </a:rPr>
              <a:t> </a:t>
            </a:r>
            <a:r>
              <a:rPr lang="es-MX" dirty="0">
                <a:solidFill>
                  <a:srgbClr val="FF0000"/>
                </a:solidFill>
                <a:sym typeface="Symbol" panose="05050102010706020507" pitchFamily="18" charset="2"/>
              </a:rPr>
              <a:t></a:t>
            </a:r>
            <a:r>
              <a:rPr lang="es-MX" baseline="-25000" dirty="0">
                <a:solidFill>
                  <a:srgbClr val="FF0000"/>
                </a:solidFill>
                <a:sym typeface="Symbol" panose="05050102010706020507" pitchFamily="18" charset="2"/>
              </a:rPr>
              <a:t>1</a:t>
            </a:r>
            <a:r>
              <a:rPr lang="es-MX" dirty="0">
                <a:solidFill>
                  <a:srgbClr val="FF0000"/>
                </a:solidFill>
                <a:sym typeface="Symbol" panose="05050102010706020507" pitchFamily="18" charset="2"/>
              </a:rPr>
              <a:t> - </a:t>
            </a:r>
            <a:r>
              <a:rPr lang="es-MX" baseline="-25000" dirty="0">
                <a:solidFill>
                  <a:srgbClr val="FF0000"/>
                </a:solidFill>
                <a:sym typeface="Symbol" panose="05050102010706020507" pitchFamily="18" charset="2"/>
              </a:rPr>
              <a:t>2</a:t>
            </a:r>
            <a:r>
              <a:rPr lang="es-MX" dirty="0">
                <a:solidFill>
                  <a:srgbClr val="FF0000"/>
                </a:solidFill>
                <a:sym typeface="Symbol"/>
              </a:rPr>
              <a:t>) = 0.90</a:t>
            </a:r>
            <a:endParaRPr lang="es-MX" dirty="0"/>
          </a:p>
          <a:p>
            <a:r>
              <a:rPr lang="es-MX" dirty="0"/>
              <a:t>¿Se puede decir que alguna de las marcas dure más que la otra? ¿Cuál? </a:t>
            </a:r>
            <a:r>
              <a:rPr lang="es-MX" dirty="0">
                <a:solidFill>
                  <a:srgbClr val="FF0000"/>
                </a:solidFill>
              </a:rPr>
              <a:t>R = No. Dado que el intervalo contiene al cero, ambas medias son iguales</a:t>
            </a:r>
            <a:endParaRPr lang="es-MX" dirty="0"/>
          </a:p>
        </p:txBody>
      </p:sp>
      <p:sp>
        <p:nvSpPr>
          <p:cNvPr id="2" name="1 Marcador de fecha"/>
          <p:cNvSpPr>
            <a:spLocks noGrp="1"/>
          </p:cNvSpPr>
          <p:nvPr>
            <p:ph type="dt" sz="half" idx="10"/>
          </p:nvPr>
        </p:nvSpPr>
        <p:spPr/>
        <p:txBody>
          <a:bodyPr/>
          <a:lstStyle/>
          <a:p>
            <a:fld id="{A03A165D-D8F0-473B-8BE4-569D9D90C2F5}" type="datetime1">
              <a:rPr lang="es-MX" smtClean="0"/>
              <a:t>10/06/2021</a:t>
            </a:fld>
            <a:endParaRPr lang="es-MX"/>
          </a:p>
        </p:txBody>
      </p:sp>
      <p:sp>
        <p:nvSpPr>
          <p:cNvPr id="3" name="2 Marcador de pie de página"/>
          <p:cNvSpPr>
            <a:spLocks noGrp="1"/>
          </p:cNvSpPr>
          <p:nvPr>
            <p:ph type="ftr" sz="quarter" idx="11"/>
          </p:nvPr>
        </p:nvSpPr>
        <p:spPr/>
        <p:txBody>
          <a:bodyPr/>
          <a:lstStyle/>
          <a:p>
            <a:r>
              <a:rPr lang="es-MX"/>
              <a:t>Estimación por Intervalo</a:t>
            </a:r>
          </a:p>
        </p:txBody>
      </p:sp>
      <p:sp>
        <p:nvSpPr>
          <p:cNvPr id="4" name="3 Marcador de número de diapositiva"/>
          <p:cNvSpPr>
            <a:spLocks noGrp="1"/>
          </p:cNvSpPr>
          <p:nvPr>
            <p:ph type="sldNum" sz="quarter" idx="12"/>
          </p:nvPr>
        </p:nvSpPr>
        <p:spPr/>
        <p:txBody>
          <a:bodyPr/>
          <a:lstStyle/>
          <a:p>
            <a:fld id="{EF8C4BB9-A6D1-487F-837D-27C7A280D6A2}" type="slidenum">
              <a:rPr lang="es-MX" smtClean="0"/>
              <a:t>37</a:t>
            </a:fld>
            <a:endParaRPr lang="es-MX"/>
          </a:p>
        </p:txBody>
      </p:sp>
    </p:spTree>
    <p:extLst>
      <p:ext uri="{BB962C8B-B14F-4D97-AF65-F5344CB8AC3E}">
        <p14:creationId xmlns:p14="http://schemas.microsoft.com/office/powerpoint/2010/main" val="2371011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MX"/>
              <a:t>Intervalo de confianza para la diferencia de proporciones</a:t>
            </a:r>
            <a:endParaRPr lang="es-MX" dirty="0"/>
          </a:p>
        </p:txBody>
      </p:sp>
      <mc:AlternateContent xmlns:mc="http://schemas.openxmlformats.org/markup-compatibility/2006" xmlns:a14="http://schemas.microsoft.com/office/drawing/2010/main">
        <mc:Choice Requires="a14">
          <p:sp>
            <p:nvSpPr>
              <p:cNvPr id="5" name="4 Marcador de contenido"/>
              <p:cNvSpPr>
                <a:spLocks noGrp="1"/>
              </p:cNvSpPr>
              <p:nvPr>
                <p:ph sz="half" idx="1"/>
              </p:nvPr>
            </p:nvSpPr>
            <p:spPr/>
            <p:txBody>
              <a:bodyPr>
                <a:normAutofit fontScale="92500" lnSpcReduction="20000"/>
              </a:bodyPr>
              <a:lstStyle/>
              <a:p>
                <a:r>
                  <a:rPr lang="es-MX" dirty="0"/>
                  <a:t>Utilizamos un IC para una diferencia de proporciones cuando queremos comparar la proporción de una característica en dos poblaciones distintas</a:t>
                </a:r>
              </a:p>
              <a:p>
                <a:r>
                  <a:rPr lang="es-MX" dirty="0"/>
                  <a:t>Si para la población 1 se cumple que</a:t>
                </a:r>
              </a:p>
              <a:p>
                <a:pPr lvl="1"/>
                <a14:m>
                  <m:oMath xmlns:m="http://schemas.openxmlformats.org/officeDocument/2006/math">
                    <m:sSub>
                      <m:sSubPr>
                        <m:ctrlPr>
                          <a:rPr lang="es-MX" i="1" smtClean="0">
                            <a:latin typeface="Cambria Math" panose="02040503050406030204" pitchFamily="18" charset="0"/>
                          </a:rPr>
                        </m:ctrlPr>
                      </m:sSubPr>
                      <m:e>
                        <m:r>
                          <a:rPr lang="es-MX" smtClean="0">
                            <a:latin typeface="Cambria Math" panose="02040503050406030204" pitchFamily="18" charset="0"/>
                          </a:rPr>
                          <m:t>𝑛</m:t>
                        </m:r>
                      </m:e>
                      <m:sub>
                        <m:r>
                          <a:rPr lang="es-MX" smtClean="0">
                            <a:latin typeface="Cambria Math" panose="02040503050406030204" pitchFamily="18" charset="0"/>
                          </a:rPr>
                          <m:t>1</m:t>
                        </m:r>
                      </m:sub>
                    </m:sSub>
                    <m:sSub>
                      <m:sSubPr>
                        <m:ctrlPr>
                          <a:rPr lang="es-MX" i="1" smtClean="0">
                            <a:latin typeface="Cambria Math" panose="02040503050406030204" pitchFamily="18" charset="0"/>
                          </a:rPr>
                        </m:ctrlPr>
                      </m:sSubPr>
                      <m:e>
                        <m:acc>
                          <m:accPr>
                            <m:chr m:val="̂"/>
                            <m:ctrlPr>
                              <a:rPr lang="es-MX" i="1">
                                <a:latin typeface="Cambria Math" panose="02040503050406030204" pitchFamily="18" charset="0"/>
                              </a:rPr>
                            </m:ctrlPr>
                          </m:accPr>
                          <m:e>
                            <m:r>
                              <a:rPr lang="es-MX">
                                <a:latin typeface="Cambria Math" panose="02040503050406030204" pitchFamily="18" charset="0"/>
                              </a:rPr>
                              <m:t>𝑝</m:t>
                            </m:r>
                          </m:e>
                        </m:acc>
                      </m:e>
                      <m:sub>
                        <m:r>
                          <a:rPr lang="es-MX" smtClean="0">
                            <a:latin typeface="Cambria Math" panose="02040503050406030204" pitchFamily="18" charset="0"/>
                          </a:rPr>
                          <m:t>1</m:t>
                        </m:r>
                      </m:sub>
                    </m:sSub>
                    <m:r>
                      <a:rPr lang="es-MX" smtClean="0">
                        <a:latin typeface="Cambria Math" panose="02040503050406030204" pitchFamily="18" charset="0"/>
                      </a:rPr>
                      <m:t>≥5</m:t>
                    </m:r>
                  </m:oMath>
                </a14:m>
                <a:r>
                  <a:rPr lang="es-MX" dirty="0">
                    <a:sym typeface="Symbol"/>
                  </a:rPr>
                  <a:t>,</a:t>
                </a:r>
              </a:p>
              <a:p>
                <a:pPr lvl="1"/>
                <a14:m>
                  <m:oMath xmlns:m="http://schemas.openxmlformats.org/officeDocument/2006/math">
                    <m:sSub>
                      <m:sSubPr>
                        <m:ctrlPr>
                          <a:rPr lang="es-MX" i="1" smtClean="0">
                            <a:latin typeface="Cambria Math" panose="02040503050406030204" pitchFamily="18" charset="0"/>
                          </a:rPr>
                        </m:ctrlPr>
                      </m:sSubPr>
                      <m:e>
                        <m:r>
                          <a:rPr lang="es-MX" smtClean="0">
                            <a:latin typeface="Cambria Math" panose="02040503050406030204" pitchFamily="18" charset="0"/>
                          </a:rPr>
                          <m:t>𝑛</m:t>
                        </m:r>
                      </m:e>
                      <m:sub>
                        <m:r>
                          <a:rPr lang="es-MX" smtClean="0">
                            <a:latin typeface="Cambria Math" panose="02040503050406030204" pitchFamily="18" charset="0"/>
                          </a:rPr>
                          <m:t>1</m:t>
                        </m:r>
                      </m:sub>
                    </m:sSub>
                    <m:d>
                      <m:dPr>
                        <m:ctrlPr>
                          <a:rPr lang="es-MX" i="1" smtClean="0">
                            <a:latin typeface="Cambria Math" panose="02040503050406030204" pitchFamily="18" charset="0"/>
                          </a:rPr>
                        </m:ctrlPr>
                      </m:dPr>
                      <m:e>
                        <m:r>
                          <a:rPr lang="es-MX" smtClean="0">
                            <a:latin typeface="Cambria Math" panose="02040503050406030204" pitchFamily="18" charset="0"/>
                          </a:rPr>
                          <m:t>1−</m:t>
                        </m:r>
                        <m:sSub>
                          <m:sSubPr>
                            <m:ctrlPr>
                              <a:rPr lang="es-MX" i="1">
                                <a:latin typeface="Cambria Math" panose="02040503050406030204" pitchFamily="18" charset="0"/>
                              </a:rPr>
                            </m:ctrlPr>
                          </m:sSubPr>
                          <m:e>
                            <m:acc>
                              <m:accPr>
                                <m:chr m:val="̂"/>
                                <m:ctrlPr>
                                  <a:rPr lang="es-MX" i="1">
                                    <a:latin typeface="Cambria Math" panose="02040503050406030204" pitchFamily="18" charset="0"/>
                                  </a:rPr>
                                </m:ctrlPr>
                              </m:accPr>
                              <m:e>
                                <m:r>
                                  <a:rPr lang="es-MX">
                                    <a:latin typeface="Cambria Math" panose="02040503050406030204" pitchFamily="18" charset="0"/>
                                  </a:rPr>
                                  <m:t>𝑝</m:t>
                                </m:r>
                              </m:e>
                            </m:acc>
                          </m:e>
                          <m:sub>
                            <m:r>
                              <a:rPr lang="es-MX">
                                <a:latin typeface="Cambria Math" panose="02040503050406030204" pitchFamily="18" charset="0"/>
                              </a:rPr>
                              <m:t>1</m:t>
                            </m:r>
                          </m:sub>
                        </m:sSub>
                      </m:e>
                    </m:d>
                    <m:r>
                      <a:rPr lang="es-MX">
                        <a:latin typeface="Cambria Math" panose="02040503050406030204" pitchFamily="18" charset="0"/>
                      </a:rPr>
                      <m:t>≥5</m:t>
                    </m:r>
                  </m:oMath>
                </a14:m>
                <a:r>
                  <a:rPr lang="es-MX" dirty="0">
                    <a:sym typeface="Symbol"/>
                  </a:rPr>
                  <a:t>, </a:t>
                </a:r>
              </a:p>
              <a:p>
                <a:r>
                  <a:rPr lang="es-MX" dirty="0">
                    <a:sym typeface="Symbol"/>
                  </a:rPr>
                  <a:t>y para la población 2 se cumple que</a:t>
                </a:r>
                <a:endParaRPr lang="es-MX" dirty="0"/>
              </a:p>
              <a:p>
                <a:pPr lvl="1"/>
                <a14:m>
                  <m:oMath xmlns:m="http://schemas.openxmlformats.org/officeDocument/2006/math">
                    <m:sSub>
                      <m:sSubPr>
                        <m:ctrlPr>
                          <a:rPr lang="es-MX" i="1" smtClean="0">
                            <a:latin typeface="Cambria Math" panose="02040503050406030204" pitchFamily="18" charset="0"/>
                          </a:rPr>
                        </m:ctrlPr>
                      </m:sSubPr>
                      <m:e>
                        <m:r>
                          <a:rPr lang="es-MX" smtClean="0">
                            <a:latin typeface="Cambria Math" panose="02040503050406030204" pitchFamily="18" charset="0"/>
                          </a:rPr>
                          <m:t>𝑛</m:t>
                        </m:r>
                      </m:e>
                      <m:sub>
                        <m:r>
                          <a:rPr lang="es-MX" smtClean="0">
                            <a:latin typeface="Cambria Math" panose="02040503050406030204" pitchFamily="18" charset="0"/>
                          </a:rPr>
                          <m:t>2</m:t>
                        </m:r>
                      </m:sub>
                    </m:sSub>
                    <m:sSub>
                      <m:sSubPr>
                        <m:ctrlPr>
                          <a:rPr lang="es-MX" i="1">
                            <a:latin typeface="Cambria Math" panose="02040503050406030204" pitchFamily="18" charset="0"/>
                          </a:rPr>
                        </m:ctrlPr>
                      </m:sSubPr>
                      <m:e>
                        <m:acc>
                          <m:accPr>
                            <m:chr m:val="̂"/>
                            <m:ctrlPr>
                              <a:rPr lang="es-MX" i="1">
                                <a:latin typeface="Cambria Math" panose="02040503050406030204" pitchFamily="18" charset="0"/>
                              </a:rPr>
                            </m:ctrlPr>
                          </m:accPr>
                          <m:e>
                            <m:r>
                              <a:rPr lang="es-MX">
                                <a:latin typeface="Cambria Math" panose="02040503050406030204" pitchFamily="18" charset="0"/>
                              </a:rPr>
                              <m:t>𝑝</m:t>
                            </m:r>
                          </m:e>
                        </m:acc>
                      </m:e>
                      <m:sub>
                        <m:r>
                          <a:rPr lang="es-MX" smtClean="0">
                            <a:latin typeface="Cambria Math" panose="02040503050406030204" pitchFamily="18" charset="0"/>
                          </a:rPr>
                          <m:t>2</m:t>
                        </m:r>
                      </m:sub>
                    </m:sSub>
                    <m:r>
                      <a:rPr lang="es-MX">
                        <a:latin typeface="Cambria Math" panose="02040503050406030204" pitchFamily="18" charset="0"/>
                      </a:rPr>
                      <m:t>≥5</m:t>
                    </m:r>
                  </m:oMath>
                </a14:m>
                <a:r>
                  <a:rPr lang="es-MX" dirty="0">
                    <a:sym typeface="Symbol"/>
                  </a:rPr>
                  <a:t>,</a:t>
                </a:r>
                <a:endParaRPr lang="es-MX" dirty="0"/>
              </a:p>
              <a:p>
                <a:pPr lvl="1"/>
                <a14:m>
                  <m:oMath xmlns:m="http://schemas.openxmlformats.org/officeDocument/2006/math">
                    <m:sSub>
                      <m:sSubPr>
                        <m:ctrlPr>
                          <a:rPr lang="es-MX" i="1" smtClean="0">
                            <a:latin typeface="Cambria Math" panose="02040503050406030204" pitchFamily="18" charset="0"/>
                          </a:rPr>
                        </m:ctrlPr>
                      </m:sSubPr>
                      <m:e>
                        <m:r>
                          <a:rPr lang="es-MX" smtClean="0">
                            <a:latin typeface="Cambria Math" panose="02040503050406030204" pitchFamily="18" charset="0"/>
                          </a:rPr>
                          <m:t>𝑛</m:t>
                        </m:r>
                      </m:e>
                      <m:sub>
                        <m:r>
                          <a:rPr lang="es-MX" smtClean="0">
                            <a:latin typeface="Cambria Math" panose="02040503050406030204" pitchFamily="18" charset="0"/>
                          </a:rPr>
                          <m:t>2</m:t>
                        </m:r>
                      </m:sub>
                    </m:sSub>
                    <m:d>
                      <m:dPr>
                        <m:ctrlPr>
                          <a:rPr lang="es-MX" i="1">
                            <a:latin typeface="Cambria Math" panose="02040503050406030204" pitchFamily="18" charset="0"/>
                          </a:rPr>
                        </m:ctrlPr>
                      </m:dPr>
                      <m:e>
                        <m:r>
                          <a:rPr lang="es-MX">
                            <a:latin typeface="Cambria Math" panose="02040503050406030204" pitchFamily="18" charset="0"/>
                          </a:rPr>
                          <m:t>1−</m:t>
                        </m:r>
                        <m:sSub>
                          <m:sSubPr>
                            <m:ctrlPr>
                              <a:rPr lang="es-MX" i="1">
                                <a:latin typeface="Cambria Math" panose="02040503050406030204" pitchFamily="18" charset="0"/>
                              </a:rPr>
                            </m:ctrlPr>
                          </m:sSubPr>
                          <m:e>
                            <m:acc>
                              <m:accPr>
                                <m:chr m:val="̂"/>
                                <m:ctrlPr>
                                  <a:rPr lang="es-MX" i="1">
                                    <a:latin typeface="Cambria Math" panose="02040503050406030204" pitchFamily="18" charset="0"/>
                                  </a:rPr>
                                </m:ctrlPr>
                              </m:accPr>
                              <m:e>
                                <m:r>
                                  <a:rPr lang="es-MX">
                                    <a:latin typeface="Cambria Math" panose="02040503050406030204" pitchFamily="18" charset="0"/>
                                  </a:rPr>
                                  <m:t>𝑝</m:t>
                                </m:r>
                              </m:e>
                            </m:acc>
                          </m:e>
                          <m:sub>
                            <m:r>
                              <a:rPr lang="es-MX" smtClean="0">
                                <a:latin typeface="Cambria Math" panose="02040503050406030204" pitchFamily="18" charset="0"/>
                              </a:rPr>
                              <m:t>2</m:t>
                            </m:r>
                          </m:sub>
                        </m:sSub>
                      </m:e>
                    </m:d>
                    <m:r>
                      <a:rPr lang="es-MX">
                        <a:latin typeface="Cambria Math" panose="02040503050406030204" pitchFamily="18" charset="0"/>
                      </a:rPr>
                      <m:t>≥5</m:t>
                    </m:r>
                  </m:oMath>
                </a14:m>
                <a:r>
                  <a:rPr lang="es-MX" dirty="0">
                    <a:sym typeface="Symbol"/>
                  </a:rPr>
                  <a:t>, </a:t>
                </a:r>
              </a:p>
              <a:p>
                <a:r>
                  <a:rPr lang="es-MX" dirty="0">
                    <a:sym typeface="Symbol"/>
                  </a:rPr>
                  <a:t>Entonces se puede utilizar la aproximación normal para el IC de 100(1-)% para una diferencia de proporciones, dada por las expresiones siguientes</a:t>
                </a:r>
                <a:endParaRPr lang="es-MX" dirty="0"/>
              </a:p>
            </p:txBody>
          </p:sp>
        </mc:Choice>
        <mc:Fallback xmlns="">
          <p:sp>
            <p:nvSpPr>
              <p:cNvPr id="5" name="4 Marcador de contenido"/>
              <p:cNvSpPr>
                <a:spLocks noGrp="1" noRot="1" noChangeAspect="1" noMove="1" noResize="1" noEditPoints="1" noAdjustHandles="1" noChangeArrowheads="1" noChangeShapeType="1" noTextEdit="1"/>
              </p:cNvSpPr>
              <p:nvPr>
                <p:ph sz="half" idx="1"/>
              </p:nvPr>
            </p:nvSpPr>
            <p:spPr>
              <a:blipFill>
                <a:blip r:embed="rId2"/>
                <a:stretch>
                  <a:fillRect l="-1111" t="-2576"/>
                </a:stretch>
              </a:blipFill>
            </p:spPr>
            <p:txBody>
              <a:bodyPr/>
              <a:lstStyle/>
              <a:p>
                <a:r>
                  <a:rPr lang="es-MX">
                    <a:noFill/>
                  </a:rPr>
                  <a:t> </a:t>
                </a:r>
              </a:p>
            </p:txBody>
          </p:sp>
        </mc:Fallback>
      </mc:AlternateContent>
      <p:pic>
        <p:nvPicPr>
          <p:cNvPr id="20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6448425" y="3057525"/>
            <a:ext cx="4476750" cy="1600200"/>
          </a:xfrm>
        </p:spPr>
      </p:pic>
      <p:sp>
        <p:nvSpPr>
          <p:cNvPr id="2" name="1 Marcador de fecha"/>
          <p:cNvSpPr>
            <a:spLocks noGrp="1"/>
          </p:cNvSpPr>
          <p:nvPr>
            <p:ph type="dt" sz="half" idx="10"/>
          </p:nvPr>
        </p:nvSpPr>
        <p:spPr/>
        <p:txBody>
          <a:bodyPr/>
          <a:lstStyle/>
          <a:p>
            <a:fld id="{8F614393-E113-42AA-A6BE-BE265B3DDCF7}" type="datetime1">
              <a:rPr lang="es-MX" smtClean="0"/>
              <a:pPr/>
              <a:t>10/06/2021</a:t>
            </a:fld>
            <a:endParaRPr lang="es-MX"/>
          </a:p>
        </p:txBody>
      </p:sp>
      <p:sp>
        <p:nvSpPr>
          <p:cNvPr id="3" name="2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pPr/>
              <a:t>38</a:t>
            </a:fld>
            <a:endParaRPr lang="es-MX"/>
          </a:p>
        </p:txBody>
      </p:sp>
    </p:spTree>
    <p:extLst>
      <p:ext uri="{BB962C8B-B14F-4D97-AF65-F5344CB8AC3E}">
        <p14:creationId xmlns:p14="http://schemas.microsoft.com/office/powerpoint/2010/main" val="3197910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a:extLst>
              <a:ext uri="{FF2B5EF4-FFF2-40B4-BE49-F238E27FC236}">
                <a16:creationId xmlns:a16="http://schemas.microsoft.com/office/drawing/2014/main" id="{AE199B80-3655-4EBC-842A-AC5A67AA2F76}"/>
              </a:ext>
            </a:extLst>
          </p:cNvPr>
          <p:cNvSpPr>
            <a:spLocks noGrp="1"/>
          </p:cNvSpPr>
          <p:nvPr>
            <p:ph type="dt" sz="half" idx="10"/>
          </p:nvPr>
        </p:nvSpPr>
        <p:spPr/>
        <p:txBody>
          <a:bodyPr/>
          <a:lstStyle/>
          <a:p>
            <a:fld id="{DF917CA7-78D8-4A9B-9819-59026AF94035}" type="datetime1">
              <a:rPr lang="es-MX" altLang="es-MX" smtClean="0">
                <a:solidFill>
                  <a:srgbClr val="000000"/>
                </a:solidFill>
              </a:rPr>
              <a:t>10/06/2021</a:t>
            </a:fld>
            <a:endParaRPr lang="es-ES" altLang="es-MX">
              <a:solidFill>
                <a:srgbClr val="000000"/>
              </a:solidFill>
            </a:endParaRPr>
          </a:p>
        </p:txBody>
      </p:sp>
      <p:sp>
        <p:nvSpPr>
          <p:cNvPr id="6" name="Marcador de pie de página 5">
            <a:extLst>
              <a:ext uri="{FF2B5EF4-FFF2-40B4-BE49-F238E27FC236}">
                <a16:creationId xmlns:a16="http://schemas.microsoft.com/office/drawing/2014/main" id="{8EAB1E67-A6BA-4C0E-8329-E3934949BA0F}"/>
              </a:ext>
            </a:extLst>
          </p:cNvPr>
          <p:cNvSpPr>
            <a:spLocks noGrp="1"/>
          </p:cNvSpPr>
          <p:nvPr>
            <p:ph type="ftr" sz="quarter" idx="11"/>
          </p:nvPr>
        </p:nvSpPr>
        <p:spPr/>
        <p:txBody>
          <a:bodyPr/>
          <a:lstStyle/>
          <a:p>
            <a:r>
              <a:rPr lang="es-ES" altLang="es-MX">
                <a:solidFill>
                  <a:srgbClr val="000000"/>
                </a:solidFill>
              </a:rPr>
              <a:t>Estimación por Intervalo</a:t>
            </a:r>
          </a:p>
        </p:txBody>
      </p:sp>
      <p:sp>
        <p:nvSpPr>
          <p:cNvPr id="7" name="Marcador de número de diapositiva 6">
            <a:extLst>
              <a:ext uri="{FF2B5EF4-FFF2-40B4-BE49-F238E27FC236}">
                <a16:creationId xmlns:a16="http://schemas.microsoft.com/office/drawing/2014/main" id="{9752C0DE-282D-42D7-8745-8D817B93DE9F}"/>
              </a:ext>
            </a:extLst>
          </p:cNvPr>
          <p:cNvSpPr>
            <a:spLocks noGrp="1"/>
          </p:cNvSpPr>
          <p:nvPr>
            <p:ph type="sldNum" sz="quarter" idx="12"/>
          </p:nvPr>
        </p:nvSpPr>
        <p:spPr/>
        <p:txBody>
          <a:bodyPr/>
          <a:lstStyle/>
          <a:p>
            <a:fld id="{BD95FD13-223A-4777-984F-7C7409B023D7}" type="slidenum">
              <a:rPr lang="es-ES" altLang="es-MX" smtClean="0">
                <a:solidFill>
                  <a:srgbClr val="000000"/>
                </a:solidFill>
              </a:rPr>
              <a:pPr/>
              <a:t>39</a:t>
            </a:fld>
            <a:endParaRPr lang="es-ES" altLang="es-MX">
              <a:solidFill>
                <a:srgbClr val="000000"/>
              </a:solidFill>
            </a:endParaRPr>
          </a:p>
        </p:txBody>
      </p:sp>
      <p:grpSp>
        <p:nvGrpSpPr>
          <p:cNvPr id="13" name="Grupo 12">
            <a:extLst>
              <a:ext uri="{FF2B5EF4-FFF2-40B4-BE49-F238E27FC236}">
                <a16:creationId xmlns:a16="http://schemas.microsoft.com/office/drawing/2014/main" id="{3DE1C377-8460-472D-ACC4-3DC3C98E938A}"/>
              </a:ext>
            </a:extLst>
          </p:cNvPr>
          <p:cNvGrpSpPr/>
          <p:nvPr/>
        </p:nvGrpSpPr>
        <p:grpSpPr>
          <a:xfrm>
            <a:off x="572868" y="1273146"/>
            <a:ext cx="8208912" cy="432048"/>
            <a:chOff x="1097280" y="1268760"/>
            <a:chExt cx="10115203" cy="432048"/>
          </a:xfrm>
        </p:grpSpPr>
        <p:cxnSp>
          <p:nvCxnSpPr>
            <p:cNvPr id="9" name="Conector recto de flecha 8">
              <a:extLst>
                <a:ext uri="{FF2B5EF4-FFF2-40B4-BE49-F238E27FC236}">
                  <a16:creationId xmlns:a16="http://schemas.microsoft.com/office/drawing/2014/main" id="{D2658F1F-3121-4947-92F1-474EA1DB4201}"/>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 name="Conector recto 11">
              <a:extLst>
                <a:ext uri="{FF2B5EF4-FFF2-40B4-BE49-F238E27FC236}">
                  <a16:creationId xmlns:a16="http://schemas.microsoft.com/office/drawing/2014/main" id="{DC9C3599-FC52-4254-9656-2EC2B2F40330}"/>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14" name="Abrir corchete 13">
            <a:extLst>
              <a:ext uri="{FF2B5EF4-FFF2-40B4-BE49-F238E27FC236}">
                <a16:creationId xmlns:a16="http://schemas.microsoft.com/office/drawing/2014/main" id="{CCC99AA9-F65C-4AFA-8775-874D027B4872}"/>
              </a:ext>
            </a:extLst>
          </p:cNvPr>
          <p:cNvSpPr/>
          <p:nvPr/>
        </p:nvSpPr>
        <p:spPr>
          <a:xfrm>
            <a:off x="963075" y="1129145"/>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15" name="Conector recto 14">
            <a:extLst>
              <a:ext uri="{FF2B5EF4-FFF2-40B4-BE49-F238E27FC236}">
                <a16:creationId xmlns:a16="http://schemas.microsoft.com/office/drawing/2014/main" id="{AC22A6DE-53FD-4A22-9BB4-112EF19CE409}"/>
              </a:ext>
            </a:extLst>
          </p:cNvPr>
          <p:cNvCxnSpPr/>
          <p:nvPr/>
        </p:nvCxnSpPr>
        <p:spPr>
          <a:xfrm>
            <a:off x="1611147" y="1273146"/>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16" name="Cerrar corchete 15">
            <a:extLst>
              <a:ext uri="{FF2B5EF4-FFF2-40B4-BE49-F238E27FC236}">
                <a16:creationId xmlns:a16="http://schemas.microsoft.com/office/drawing/2014/main" id="{9AF556A7-B11C-467B-8FBB-D9068D7EF798}"/>
              </a:ext>
            </a:extLst>
          </p:cNvPr>
          <p:cNvSpPr/>
          <p:nvPr/>
        </p:nvSpPr>
        <p:spPr>
          <a:xfrm>
            <a:off x="2135753" y="1129145"/>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CCCD9E8-7E01-4147-9AEE-9FE3913FD4B3}"/>
                  </a:ext>
                </a:extLst>
              </p:cNvPr>
              <p:cNvSpPr txBox="1">
                <a:spLocks noChangeAspect="1"/>
              </p:cNvSpPr>
              <p:nvPr/>
            </p:nvSpPr>
            <p:spPr>
              <a:xfrm>
                <a:off x="963075" y="354469"/>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oMath>
                  </m:oMathPara>
                </a14:m>
                <a:endParaRPr lang="es-MX" sz="3200" dirty="0"/>
              </a:p>
            </p:txBody>
          </p:sp>
        </mc:Choice>
        <mc:Fallback xmlns="">
          <p:sp>
            <p:nvSpPr>
              <p:cNvPr id="17" name="CuadroTexto 16">
                <a:extLst>
                  <a:ext uri="{FF2B5EF4-FFF2-40B4-BE49-F238E27FC236}">
                    <a16:creationId xmlns:a16="http://schemas.microsoft.com/office/drawing/2014/main" id="{CCCCD9E8-7E01-4147-9AEE-9FE3913FD4B3}"/>
                  </a:ext>
                </a:extLst>
              </p:cNvPr>
              <p:cNvSpPr txBox="1">
                <a:spLocks noRot="1" noChangeAspect="1" noMove="1" noResize="1" noEditPoints="1" noAdjustHandles="1" noChangeArrowheads="1" noChangeShapeType="1" noTextEdit="1"/>
              </p:cNvSpPr>
              <p:nvPr/>
            </p:nvSpPr>
            <p:spPr>
              <a:xfrm>
                <a:off x="963075" y="354469"/>
                <a:ext cx="1401216" cy="492443"/>
              </a:xfrm>
              <a:prstGeom prst="rect">
                <a:avLst/>
              </a:prstGeom>
              <a:blipFill>
                <a:blip r:embed="rId2"/>
                <a:stretch>
                  <a:fillRect/>
                </a:stretch>
              </a:blipFill>
            </p:spPr>
            <p:txBody>
              <a:bodyPr/>
              <a:lstStyle/>
              <a:p>
                <a:r>
                  <a:rPr lang="es-MX">
                    <a:noFill/>
                  </a:rPr>
                  <a:t> </a:t>
                </a:r>
              </a:p>
            </p:txBody>
          </p:sp>
        </mc:Fallback>
      </mc:AlternateContent>
      <p:sp>
        <p:nvSpPr>
          <p:cNvPr id="18" name="CuadroTexto 17">
            <a:extLst>
              <a:ext uri="{FF2B5EF4-FFF2-40B4-BE49-F238E27FC236}">
                <a16:creationId xmlns:a16="http://schemas.microsoft.com/office/drawing/2014/main" id="{1E9B8793-A549-4C60-A4A4-45B3C32893BB}"/>
              </a:ext>
            </a:extLst>
          </p:cNvPr>
          <p:cNvSpPr txBox="1"/>
          <p:nvPr/>
        </p:nvSpPr>
        <p:spPr>
          <a:xfrm>
            <a:off x="4094187" y="1762677"/>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0F5B97ED-3A34-40D4-AB84-EFC6A90BBA32}"/>
                  </a:ext>
                </a:extLst>
              </p:cNvPr>
              <p:cNvSpPr txBox="1">
                <a:spLocks noChangeAspect="1"/>
              </p:cNvSpPr>
              <p:nvPr/>
            </p:nvSpPr>
            <p:spPr>
              <a:xfrm>
                <a:off x="9077543" y="750506"/>
                <a:ext cx="222843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&lt;0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&lt;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20" name="CuadroTexto 19">
                <a:extLst>
                  <a:ext uri="{FF2B5EF4-FFF2-40B4-BE49-F238E27FC236}">
                    <a16:creationId xmlns:a16="http://schemas.microsoft.com/office/drawing/2014/main" id="{0F5B97ED-3A34-40D4-AB84-EFC6A90BBA32}"/>
                  </a:ext>
                </a:extLst>
              </p:cNvPr>
              <p:cNvSpPr txBox="1">
                <a:spLocks noRot="1" noChangeAspect="1" noMove="1" noResize="1" noEditPoints="1" noAdjustHandles="1" noChangeArrowheads="1" noChangeShapeType="1" noTextEdit="1"/>
              </p:cNvSpPr>
              <p:nvPr/>
            </p:nvSpPr>
            <p:spPr>
              <a:xfrm>
                <a:off x="9077543" y="750506"/>
                <a:ext cx="2228431" cy="1477328"/>
              </a:xfrm>
              <a:prstGeom prst="rect">
                <a:avLst/>
              </a:prstGeom>
              <a:blipFill>
                <a:blip r:embed="rId3"/>
                <a:stretch>
                  <a:fillRect/>
                </a:stretch>
              </a:blipFill>
            </p:spPr>
            <p:txBody>
              <a:bodyPr/>
              <a:lstStyle/>
              <a:p>
                <a:r>
                  <a:rPr lang="es-MX">
                    <a:noFill/>
                  </a:rPr>
                  <a:t> </a:t>
                </a:r>
              </a:p>
            </p:txBody>
          </p:sp>
        </mc:Fallback>
      </mc:AlternateContent>
      <p:sp>
        <p:nvSpPr>
          <p:cNvPr id="21" name="CuadroTexto 20">
            <a:extLst>
              <a:ext uri="{FF2B5EF4-FFF2-40B4-BE49-F238E27FC236}">
                <a16:creationId xmlns:a16="http://schemas.microsoft.com/office/drawing/2014/main" id="{3130FC4F-B156-409C-BD92-CEF99DFAE419}"/>
              </a:ext>
            </a:extLst>
          </p:cNvPr>
          <p:cNvSpPr txBox="1"/>
          <p:nvPr/>
        </p:nvSpPr>
        <p:spPr>
          <a:xfrm>
            <a:off x="603035" y="1938008"/>
            <a:ext cx="720080" cy="461665"/>
          </a:xfrm>
          <a:prstGeom prst="rect">
            <a:avLst/>
          </a:prstGeom>
          <a:noFill/>
        </p:spPr>
        <p:txBody>
          <a:bodyPr wrap="square" rtlCol="0">
            <a:spAutoFit/>
          </a:bodyPr>
          <a:lstStyle/>
          <a:p>
            <a:pPr algn="ctr"/>
            <a:r>
              <a:rPr lang="es-MX" sz="2400" dirty="0"/>
              <a:t>LIC</a:t>
            </a:r>
          </a:p>
        </p:txBody>
      </p:sp>
      <p:sp>
        <p:nvSpPr>
          <p:cNvPr id="22" name="CuadroTexto 21">
            <a:extLst>
              <a:ext uri="{FF2B5EF4-FFF2-40B4-BE49-F238E27FC236}">
                <a16:creationId xmlns:a16="http://schemas.microsoft.com/office/drawing/2014/main" id="{E2EA82B7-D607-4978-81C0-68BAEBF019FE}"/>
              </a:ext>
            </a:extLst>
          </p:cNvPr>
          <p:cNvSpPr txBox="1"/>
          <p:nvPr/>
        </p:nvSpPr>
        <p:spPr>
          <a:xfrm>
            <a:off x="1919715" y="1967206"/>
            <a:ext cx="720080" cy="461665"/>
          </a:xfrm>
          <a:prstGeom prst="rect">
            <a:avLst/>
          </a:prstGeom>
          <a:noFill/>
        </p:spPr>
        <p:txBody>
          <a:bodyPr wrap="square" rtlCol="0">
            <a:spAutoFit/>
          </a:bodyPr>
          <a:lstStyle/>
          <a:p>
            <a:pPr algn="ctr"/>
            <a:r>
              <a:rPr lang="es-MX" sz="2400" dirty="0"/>
              <a:t>LSC</a:t>
            </a:r>
          </a:p>
        </p:txBody>
      </p:sp>
      <p:sp>
        <p:nvSpPr>
          <p:cNvPr id="23" name="CuadroTexto 22">
            <a:extLst>
              <a:ext uri="{FF2B5EF4-FFF2-40B4-BE49-F238E27FC236}">
                <a16:creationId xmlns:a16="http://schemas.microsoft.com/office/drawing/2014/main" id="{EAC284CF-FF91-44CC-B371-C259D8A6E2FF}"/>
              </a:ext>
            </a:extLst>
          </p:cNvPr>
          <p:cNvSpPr txBox="1"/>
          <p:nvPr/>
        </p:nvSpPr>
        <p:spPr>
          <a:xfrm>
            <a:off x="8781780" y="30426"/>
            <a:ext cx="2524194" cy="923330"/>
          </a:xfrm>
          <a:prstGeom prst="rect">
            <a:avLst/>
          </a:prstGeom>
          <a:noFill/>
        </p:spPr>
        <p:txBody>
          <a:bodyPr wrap="square" rtlCol="0">
            <a:spAutoFit/>
          </a:bodyPr>
          <a:lstStyle/>
          <a:p>
            <a:r>
              <a:rPr lang="es-MX" dirty="0"/>
              <a:t>Si ambos límites del intervalo son negativos, entonces </a:t>
            </a:r>
          </a:p>
        </p:txBody>
      </p:sp>
      <p:grpSp>
        <p:nvGrpSpPr>
          <p:cNvPr id="19" name="Grupo 18">
            <a:extLst>
              <a:ext uri="{FF2B5EF4-FFF2-40B4-BE49-F238E27FC236}">
                <a16:creationId xmlns:a16="http://schemas.microsoft.com/office/drawing/2014/main" id="{8ED485B7-2E9A-4F47-BF8F-8DBA4A016C91}"/>
              </a:ext>
            </a:extLst>
          </p:cNvPr>
          <p:cNvGrpSpPr/>
          <p:nvPr/>
        </p:nvGrpSpPr>
        <p:grpSpPr>
          <a:xfrm>
            <a:off x="480279" y="3331407"/>
            <a:ext cx="8208912" cy="432048"/>
            <a:chOff x="1097280" y="1268760"/>
            <a:chExt cx="10115203" cy="432048"/>
          </a:xfrm>
        </p:grpSpPr>
        <p:cxnSp>
          <p:nvCxnSpPr>
            <p:cNvPr id="24" name="Conector recto de flecha 23">
              <a:extLst>
                <a:ext uri="{FF2B5EF4-FFF2-40B4-BE49-F238E27FC236}">
                  <a16:creationId xmlns:a16="http://schemas.microsoft.com/office/drawing/2014/main" id="{CD4F717F-6321-4FE9-8E57-FB5650C8BD59}"/>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Conector recto 24">
              <a:extLst>
                <a:ext uri="{FF2B5EF4-FFF2-40B4-BE49-F238E27FC236}">
                  <a16:creationId xmlns:a16="http://schemas.microsoft.com/office/drawing/2014/main" id="{6F87CCD3-9EED-4942-A08F-E3F667ED310F}"/>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26" name="Abrir corchete 25">
            <a:extLst>
              <a:ext uri="{FF2B5EF4-FFF2-40B4-BE49-F238E27FC236}">
                <a16:creationId xmlns:a16="http://schemas.microsoft.com/office/drawing/2014/main" id="{41C7416E-FF54-40CE-AAF8-52DED24422E0}"/>
              </a:ext>
            </a:extLst>
          </p:cNvPr>
          <p:cNvSpPr/>
          <p:nvPr/>
        </p:nvSpPr>
        <p:spPr>
          <a:xfrm>
            <a:off x="3690988" y="3190407"/>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27" name="Conector recto 26">
            <a:extLst>
              <a:ext uri="{FF2B5EF4-FFF2-40B4-BE49-F238E27FC236}">
                <a16:creationId xmlns:a16="http://schemas.microsoft.com/office/drawing/2014/main" id="{E7D77888-A543-4ABE-B25E-7AE4FB800BD2}"/>
              </a:ext>
            </a:extLst>
          </p:cNvPr>
          <p:cNvCxnSpPr/>
          <p:nvPr/>
        </p:nvCxnSpPr>
        <p:spPr>
          <a:xfrm>
            <a:off x="4339060" y="3334408"/>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28" name="Cerrar corchete 27">
            <a:extLst>
              <a:ext uri="{FF2B5EF4-FFF2-40B4-BE49-F238E27FC236}">
                <a16:creationId xmlns:a16="http://schemas.microsoft.com/office/drawing/2014/main" id="{5C8AC800-BE8E-41C0-A15A-01DF29DAEB88}"/>
              </a:ext>
            </a:extLst>
          </p:cNvPr>
          <p:cNvSpPr/>
          <p:nvPr/>
        </p:nvSpPr>
        <p:spPr>
          <a:xfrm>
            <a:off x="4863666" y="3190407"/>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ADDCC703-1858-4336-86B3-9B2962F80B21}"/>
                  </a:ext>
                </a:extLst>
              </p:cNvPr>
              <p:cNvSpPr txBox="1">
                <a:spLocks noChangeAspect="1"/>
              </p:cNvSpPr>
              <p:nvPr/>
            </p:nvSpPr>
            <p:spPr>
              <a:xfrm>
                <a:off x="3690988" y="2415731"/>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oMath>
                  </m:oMathPara>
                </a14:m>
                <a:endParaRPr lang="es-MX" sz="3200" dirty="0"/>
              </a:p>
            </p:txBody>
          </p:sp>
        </mc:Choice>
        <mc:Fallback xmlns="">
          <p:sp>
            <p:nvSpPr>
              <p:cNvPr id="29" name="CuadroTexto 28">
                <a:extLst>
                  <a:ext uri="{FF2B5EF4-FFF2-40B4-BE49-F238E27FC236}">
                    <a16:creationId xmlns:a16="http://schemas.microsoft.com/office/drawing/2014/main" id="{ADDCC703-1858-4336-86B3-9B2962F80B21}"/>
                  </a:ext>
                </a:extLst>
              </p:cNvPr>
              <p:cNvSpPr txBox="1">
                <a:spLocks noRot="1" noChangeAspect="1" noMove="1" noResize="1" noEditPoints="1" noAdjustHandles="1" noChangeArrowheads="1" noChangeShapeType="1" noTextEdit="1"/>
              </p:cNvSpPr>
              <p:nvPr/>
            </p:nvSpPr>
            <p:spPr>
              <a:xfrm>
                <a:off x="3690988" y="2415731"/>
                <a:ext cx="1401216" cy="492443"/>
              </a:xfrm>
              <a:prstGeom prst="rect">
                <a:avLst/>
              </a:prstGeom>
              <a:blipFill>
                <a:blip r:embed="rId4"/>
                <a:stretch>
                  <a:fillRect/>
                </a:stretch>
              </a:blipFill>
            </p:spPr>
            <p:txBody>
              <a:bodyPr/>
              <a:lstStyle/>
              <a:p>
                <a:r>
                  <a:rPr lang="es-MX">
                    <a:noFill/>
                  </a:rPr>
                  <a:t> </a:t>
                </a:r>
              </a:p>
            </p:txBody>
          </p:sp>
        </mc:Fallback>
      </mc:AlternateContent>
      <p:sp>
        <p:nvSpPr>
          <p:cNvPr id="30" name="CuadroTexto 29">
            <a:extLst>
              <a:ext uri="{FF2B5EF4-FFF2-40B4-BE49-F238E27FC236}">
                <a16:creationId xmlns:a16="http://schemas.microsoft.com/office/drawing/2014/main" id="{504DE34F-428E-450C-B04C-F02DC16CB165}"/>
              </a:ext>
            </a:extLst>
          </p:cNvPr>
          <p:cNvSpPr txBox="1"/>
          <p:nvPr/>
        </p:nvSpPr>
        <p:spPr>
          <a:xfrm>
            <a:off x="4001598" y="3820938"/>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E28D4B17-D27D-4108-A2F0-EF051BBE3F17}"/>
                  </a:ext>
                </a:extLst>
              </p:cNvPr>
              <p:cNvSpPr txBox="1">
                <a:spLocks noChangeAspect="1"/>
              </p:cNvSpPr>
              <p:nvPr/>
            </p:nvSpPr>
            <p:spPr>
              <a:xfrm>
                <a:off x="8984954" y="2808767"/>
                <a:ext cx="2369495"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31" name="CuadroTexto 30">
                <a:extLst>
                  <a:ext uri="{FF2B5EF4-FFF2-40B4-BE49-F238E27FC236}">
                    <a16:creationId xmlns:a16="http://schemas.microsoft.com/office/drawing/2014/main" id="{E28D4B17-D27D-4108-A2F0-EF051BBE3F17}"/>
                  </a:ext>
                </a:extLst>
              </p:cNvPr>
              <p:cNvSpPr txBox="1">
                <a:spLocks noRot="1" noChangeAspect="1" noMove="1" noResize="1" noEditPoints="1" noAdjustHandles="1" noChangeArrowheads="1" noChangeShapeType="1" noTextEdit="1"/>
              </p:cNvSpPr>
              <p:nvPr/>
            </p:nvSpPr>
            <p:spPr>
              <a:xfrm>
                <a:off x="8984954" y="2808767"/>
                <a:ext cx="2369495" cy="1477328"/>
              </a:xfrm>
              <a:prstGeom prst="rect">
                <a:avLst/>
              </a:prstGeom>
              <a:blipFill>
                <a:blip r:embed="rId5"/>
                <a:stretch>
                  <a:fillRect/>
                </a:stretch>
              </a:blipFill>
            </p:spPr>
            <p:txBody>
              <a:bodyPr/>
              <a:lstStyle/>
              <a:p>
                <a:r>
                  <a:rPr lang="es-MX">
                    <a:noFill/>
                  </a:rPr>
                  <a:t> </a:t>
                </a:r>
              </a:p>
            </p:txBody>
          </p:sp>
        </mc:Fallback>
      </mc:AlternateContent>
      <p:sp>
        <p:nvSpPr>
          <p:cNvPr id="32" name="CuadroTexto 31">
            <a:extLst>
              <a:ext uri="{FF2B5EF4-FFF2-40B4-BE49-F238E27FC236}">
                <a16:creationId xmlns:a16="http://schemas.microsoft.com/office/drawing/2014/main" id="{EE2E7B2F-700A-408D-8193-A5E3E2E6F5B8}"/>
              </a:ext>
            </a:extLst>
          </p:cNvPr>
          <p:cNvSpPr txBox="1"/>
          <p:nvPr/>
        </p:nvSpPr>
        <p:spPr>
          <a:xfrm>
            <a:off x="3330948" y="3999270"/>
            <a:ext cx="720080" cy="461665"/>
          </a:xfrm>
          <a:prstGeom prst="rect">
            <a:avLst/>
          </a:prstGeom>
          <a:noFill/>
        </p:spPr>
        <p:txBody>
          <a:bodyPr wrap="square" rtlCol="0">
            <a:spAutoFit/>
          </a:bodyPr>
          <a:lstStyle/>
          <a:p>
            <a:pPr algn="ctr"/>
            <a:r>
              <a:rPr lang="es-MX" sz="2400" dirty="0"/>
              <a:t>LIC</a:t>
            </a:r>
          </a:p>
        </p:txBody>
      </p:sp>
      <p:sp>
        <p:nvSpPr>
          <p:cNvPr id="33" name="CuadroTexto 32">
            <a:extLst>
              <a:ext uri="{FF2B5EF4-FFF2-40B4-BE49-F238E27FC236}">
                <a16:creationId xmlns:a16="http://schemas.microsoft.com/office/drawing/2014/main" id="{3BE37099-5F41-4CAE-AE13-A8040A610E93}"/>
              </a:ext>
            </a:extLst>
          </p:cNvPr>
          <p:cNvSpPr txBox="1"/>
          <p:nvPr/>
        </p:nvSpPr>
        <p:spPr>
          <a:xfrm>
            <a:off x="4647628" y="4028468"/>
            <a:ext cx="720080" cy="461665"/>
          </a:xfrm>
          <a:prstGeom prst="rect">
            <a:avLst/>
          </a:prstGeom>
          <a:noFill/>
        </p:spPr>
        <p:txBody>
          <a:bodyPr wrap="square" rtlCol="0">
            <a:spAutoFit/>
          </a:bodyPr>
          <a:lstStyle/>
          <a:p>
            <a:pPr algn="ctr"/>
            <a:r>
              <a:rPr lang="es-MX" sz="2400" dirty="0"/>
              <a:t>LSC</a:t>
            </a:r>
          </a:p>
        </p:txBody>
      </p:sp>
      <p:sp>
        <p:nvSpPr>
          <p:cNvPr id="34" name="CuadroTexto 33">
            <a:extLst>
              <a:ext uri="{FF2B5EF4-FFF2-40B4-BE49-F238E27FC236}">
                <a16:creationId xmlns:a16="http://schemas.microsoft.com/office/drawing/2014/main" id="{F242AD2C-3332-47BA-AC8A-C243E5EF4E87}"/>
              </a:ext>
            </a:extLst>
          </p:cNvPr>
          <p:cNvSpPr txBox="1"/>
          <p:nvPr/>
        </p:nvSpPr>
        <p:spPr>
          <a:xfrm>
            <a:off x="8689191" y="2088687"/>
            <a:ext cx="2524194" cy="923330"/>
          </a:xfrm>
          <a:prstGeom prst="rect">
            <a:avLst/>
          </a:prstGeom>
          <a:noFill/>
        </p:spPr>
        <p:txBody>
          <a:bodyPr wrap="square" rtlCol="0">
            <a:spAutoFit/>
          </a:bodyPr>
          <a:lstStyle/>
          <a:p>
            <a:r>
              <a:rPr lang="es-MX" dirty="0"/>
              <a:t>Si el límite inferior es negativo y el superior es positivo, entonces </a:t>
            </a:r>
          </a:p>
        </p:txBody>
      </p:sp>
      <p:grpSp>
        <p:nvGrpSpPr>
          <p:cNvPr id="35" name="Grupo 34">
            <a:extLst>
              <a:ext uri="{FF2B5EF4-FFF2-40B4-BE49-F238E27FC236}">
                <a16:creationId xmlns:a16="http://schemas.microsoft.com/office/drawing/2014/main" id="{52095364-4C3A-4487-BC2B-894988BD5E7E}"/>
              </a:ext>
            </a:extLst>
          </p:cNvPr>
          <p:cNvGrpSpPr/>
          <p:nvPr/>
        </p:nvGrpSpPr>
        <p:grpSpPr>
          <a:xfrm>
            <a:off x="479377" y="5326161"/>
            <a:ext cx="8208912" cy="432048"/>
            <a:chOff x="1097280" y="1268760"/>
            <a:chExt cx="10115203" cy="432048"/>
          </a:xfrm>
        </p:grpSpPr>
        <p:cxnSp>
          <p:nvCxnSpPr>
            <p:cNvPr id="36" name="Conector recto de flecha 35">
              <a:extLst>
                <a:ext uri="{FF2B5EF4-FFF2-40B4-BE49-F238E27FC236}">
                  <a16:creationId xmlns:a16="http://schemas.microsoft.com/office/drawing/2014/main" id="{10CFC886-43B2-4C4A-8D7A-9C7FB1D6AAD3}"/>
                </a:ext>
              </a:extLst>
            </p:cNvPr>
            <p:cNvCxnSpPr/>
            <p:nvPr/>
          </p:nvCxnSpPr>
          <p:spPr>
            <a:xfrm>
              <a:off x="1097280" y="1484784"/>
              <a:ext cx="10115203"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Conector recto 36">
              <a:extLst>
                <a:ext uri="{FF2B5EF4-FFF2-40B4-BE49-F238E27FC236}">
                  <a16:creationId xmlns:a16="http://schemas.microsoft.com/office/drawing/2014/main" id="{DC9BC0D3-3915-42AD-B435-CC31F7F81043}"/>
                </a:ext>
              </a:extLst>
            </p:cNvPr>
            <p:cNvCxnSpPr/>
            <p:nvPr/>
          </p:nvCxnSpPr>
          <p:spPr>
            <a:xfrm>
              <a:off x="5879976" y="1268760"/>
              <a:ext cx="0" cy="432048"/>
            </a:xfrm>
            <a:prstGeom prst="line">
              <a:avLst/>
            </a:prstGeom>
          </p:spPr>
          <p:style>
            <a:lnRef idx="3">
              <a:schemeClr val="accent1"/>
            </a:lnRef>
            <a:fillRef idx="0">
              <a:schemeClr val="accent1"/>
            </a:fillRef>
            <a:effectRef idx="2">
              <a:schemeClr val="accent1"/>
            </a:effectRef>
            <a:fontRef idx="minor">
              <a:schemeClr val="tx1"/>
            </a:fontRef>
          </p:style>
        </p:cxnSp>
      </p:grpSp>
      <p:sp>
        <p:nvSpPr>
          <p:cNvPr id="38" name="Abrir corchete 37">
            <a:extLst>
              <a:ext uri="{FF2B5EF4-FFF2-40B4-BE49-F238E27FC236}">
                <a16:creationId xmlns:a16="http://schemas.microsoft.com/office/drawing/2014/main" id="{8E50843C-7B55-41E0-8301-41F42DC60A80}"/>
              </a:ext>
            </a:extLst>
          </p:cNvPr>
          <p:cNvSpPr/>
          <p:nvPr/>
        </p:nvSpPr>
        <p:spPr>
          <a:xfrm>
            <a:off x="6174380" y="5168785"/>
            <a:ext cx="144012" cy="720050"/>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cxnSp>
        <p:nvCxnSpPr>
          <p:cNvPr id="39" name="Conector recto 38">
            <a:extLst>
              <a:ext uri="{FF2B5EF4-FFF2-40B4-BE49-F238E27FC236}">
                <a16:creationId xmlns:a16="http://schemas.microsoft.com/office/drawing/2014/main" id="{95EA7D4C-954E-4AA8-B63C-3F47481A61EA}"/>
              </a:ext>
            </a:extLst>
          </p:cNvPr>
          <p:cNvCxnSpPr/>
          <p:nvPr/>
        </p:nvCxnSpPr>
        <p:spPr>
          <a:xfrm>
            <a:off x="6822452" y="5312786"/>
            <a:ext cx="0" cy="432048"/>
          </a:xfrm>
          <a:prstGeom prst="line">
            <a:avLst/>
          </a:prstGeom>
        </p:spPr>
        <p:style>
          <a:lnRef idx="3">
            <a:schemeClr val="accent3"/>
          </a:lnRef>
          <a:fillRef idx="0">
            <a:schemeClr val="accent3"/>
          </a:fillRef>
          <a:effectRef idx="2">
            <a:schemeClr val="accent3"/>
          </a:effectRef>
          <a:fontRef idx="minor">
            <a:schemeClr val="tx1"/>
          </a:fontRef>
        </p:style>
      </p:cxnSp>
      <p:sp>
        <p:nvSpPr>
          <p:cNvPr id="40" name="Cerrar corchete 39">
            <a:extLst>
              <a:ext uri="{FF2B5EF4-FFF2-40B4-BE49-F238E27FC236}">
                <a16:creationId xmlns:a16="http://schemas.microsoft.com/office/drawing/2014/main" id="{004962A7-C4EF-4427-B767-982C9DD9DB15}"/>
              </a:ext>
            </a:extLst>
          </p:cNvPr>
          <p:cNvSpPr/>
          <p:nvPr/>
        </p:nvSpPr>
        <p:spPr>
          <a:xfrm>
            <a:off x="7347058" y="5168785"/>
            <a:ext cx="144002" cy="72005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8883335E-595C-415B-AFD5-2DACAD25AE1E}"/>
                  </a:ext>
                </a:extLst>
              </p:cNvPr>
              <p:cNvSpPr txBox="1">
                <a:spLocks noChangeAspect="1"/>
              </p:cNvSpPr>
              <p:nvPr/>
            </p:nvSpPr>
            <p:spPr>
              <a:xfrm>
                <a:off x="6174380" y="4394109"/>
                <a:ext cx="14012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oMath>
                  </m:oMathPara>
                </a14:m>
                <a:endParaRPr lang="es-MX" sz="3200" dirty="0"/>
              </a:p>
            </p:txBody>
          </p:sp>
        </mc:Choice>
        <mc:Fallback xmlns="">
          <p:sp>
            <p:nvSpPr>
              <p:cNvPr id="41" name="CuadroTexto 40">
                <a:extLst>
                  <a:ext uri="{FF2B5EF4-FFF2-40B4-BE49-F238E27FC236}">
                    <a16:creationId xmlns:a16="http://schemas.microsoft.com/office/drawing/2014/main" id="{8883335E-595C-415B-AFD5-2DACAD25AE1E}"/>
                  </a:ext>
                </a:extLst>
              </p:cNvPr>
              <p:cNvSpPr txBox="1">
                <a:spLocks noRot="1" noChangeAspect="1" noMove="1" noResize="1" noEditPoints="1" noAdjustHandles="1" noChangeArrowheads="1" noChangeShapeType="1" noTextEdit="1"/>
              </p:cNvSpPr>
              <p:nvPr/>
            </p:nvSpPr>
            <p:spPr>
              <a:xfrm>
                <a:off x="6174380" y="4394109"/>
                <a:ext cx="1401216" cy="492443"/>
              </a:xfrm>
              <a:prstGeom prst="rect">
                <a:avLst/>
              </a:prstGeom>
              <a:blipFill>
                <a:blip r:embed="rId6"/>
                <a:stretch>
                  <a:fillRect/>
                </a:stretch>
              </a:blipFill>
            </p:spPr>
            <p:txBody>
              <a:bodyPr/>
              <a:lstStyle/>
              <a:p>
                <a:r>
                  <a:rPr lang="es-MX">
                    <a:noFill/>
                  </a:rPr>
                  <a:t> </a:t>
                </a:r>
              </a:p>
            </p:txBody>
          </p:sp>
        </mc:Fallback>
      </mc:AlternateContent>
      <p:sp>
        <p:nvSpPr>
          <p:cNvPr id="42" name="CuadroTexto 41">
            <a:extLst>
              <a:ext uri="{FF2B5EF4-FFF2-40B4-BE49-F238E27FC236}">
                <a16:creationId xmlns:a16="http://schemas.microsoft.com/office/drawing/2014/main" id="{1C9F7AD7-431C-4EE5-B786-7BA54C6CF2CD}"/>
              </a:ext>
            </a:extLst>
          </p:cNvPr>
          <p:cNvSpPr txBox="1"/>
          <p:nvPr/>
        </p:nvSpPr>
        <p:spPr>
          <a:xfrm>
            <a:off x="4000696" y="5815692"/>
            <a:ext cx="720080" cy="584775"/>
          </a:xfrm>
          <a:prstGeom prst="rect">
            <a:avLst/>
          </a:prstGeom>
          <a:noFill/>
        </p:spPr>
        <p:txBody>
          <a:bodyPr wrap="square" rtlCol="0">
            <a:spAutoFit/>
          </a:bodyPr>
          <a:lstStyle/>
          <a:p>
            <a:pPr algn="ctr"/>
            <a:r>
              <a:rPr lang="es-MX" sz="3200" dirty="0"/>
              <a:t>0</a:t>
            </a:r>
          </a:p>
        </p:txBody>
      </p:sp>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C03C6457-C77D-44E5-BC7F-DDE44FD96BF3}"/>
                  </a:ext>
                </a:extLst>
              </p:cNvPr>
              <p:cNvSpPr txBox="1">
                <a:spLocks noChangeAspect="1"/>
              </p:cNvSpPr>
              <p:nvPr/>
            </p:nvSpPr>
            <p:spPr>
              <a:xfrm>
                <a:off x="8984052" y="4803521"/>
                <a:ext cx="222843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𝑝</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&gt;0</m:t>
                      </m:r>
                    </m:oMath>
                  </m:oMathPara>
                </a14:m>
                <a:endParaRPr lang="es-MX"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&gt;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𝑝</m:t>
                          </m:r>
                        </m:e>
                        <m:sub>
                          <m:r>
                            <a:rPr lang="es-MX" sz="3200" b="0" i="1" smtClean="0">
                              <a:latin typeface="Cambria Math" panose="02040503050406030204" pitchFamily="18" charset="0"/>
                              <a:ea typeface="Cambria Math" panose="02040503050406030204" pitchFamily="18" charset="0"/>
                            </a:rPr>
                            <m:t>2</m:t>
                          </m:r>
                        </m:sub>
                      </m:sSub>
                    </m:oMath>
                  </m:oMathPara>
                </a14:m>
                <a:endParaRPr lang="es-MX" sz="3200" b="0" dirty="0"/>
              </a:p>
              <a:p>
                <a:endParaRPr lang="es-MX" sz="3200" dirty="0"/>
              </a:p>
            </p:txBody>
          </p:sp>
        </mc:Choice>
        <mc:Fallback xmlns="">
          <p:sp>
            <p:nvSpPr>
              <p:cNvPr id="43" name="CuadroTexto 42">
                <a:extLst>
                  <a:ext uri="{FF2B5EF4-FFF2-40B4-BE49-F238E27FC236}">
                    <a16:creationId xmlns:a16="http://schemas.microsoft.com/office/drawing/2014/main" id="{C03C6457-C77D-44E5-BC7F-DDE44FD96BF3}"/>
                  </a:ext>
                </a:extLst>
              </p:cNvPr>
              <p:cNvSpPr txBox="1">
                <a:spLocks noRot="1" noChangeAspect="1" noMove="1" noResize="1" noEditPoints="1" noAdjustHandles="1" noChangeArrowheads="1" noChangeShapeType="1" noTextEdit="1"/>
              </p:cNvSpPr>
              <p:nvPr/>
            </p:nvSpPr>
            <p:spPr>
              <a:xfrm>
                <a:off x="8984052" y="4803521"/>
                <a:ext cx="2228431" cy="1477328"/>
              </a:xfrm>
              <a:prstGeom prst="rect">
                <a:avLst/>
              </a:prstGeom>
              <a:blipFill>
                <a:blip r:embed="rId7"/>
                <a:stretch>
                  <a:fillRect/>
                </a:stretch>
              </a:blipFill>
            </p:spPr>
            <p:txBody>
              <a:bodyPr/>
              <a:lstStyle/>
              <a:p>
                <a:r>
                  <a:rPr lang="es-MX">
                    <a:noFill/>
                  </a:rPr>
                  <a:t> </a:t>
                </a:r>
              </a:p>
            </p:txBody>
          </p:sp>
        </mc:Fallback>
      </mc:AlternateContent>
      <p:sp>
        <p:nvSpPr>
          <p:cNvPr id="44" name="CuadroTexto 43">
            <a:extLst>
              <a:ext uri="{FF2B5EF4-FFF2-40B4-BE49-F238E27FC236}">
                <a16:creationId xmlns:a16="http://schemas.microsoft.com/office/drawing/2014/main" id="{1A629604-F1CC-4AF2-BB5A-3784060998F7}"/>
              </a:ext>
            </a:extLst>
          </p:cNvPr>
          <p:cNvSpPr txBox="1"/>
          <p:nvPr/>
        </p:nvSpPr>
        <p:spPr>
          <a:xfrm>
            <a:off x="5814340" y="5977648"/>
            <a:ext cx="720080" cy="461665"/>
          </a:xfrm>
          <a:prstGeom prst="rect">
            <a:avLst/>
          </a:prstGeom>
          <a:noFill/>
        </p:spPr>
        <p:txBody>
          <a:bodyPr wrap="square" rtlCol="0">
            <a:spAutoFit/>
          </a:bodyPr>
          <a:lstStyle/>
          <a:p>
            <a:pPr algn="ctr"/>
            <a:r>
              <a:rPr lang="es-MX" sz="2400" dirty="0"/>
              <a:t>LIC</a:t>
            </a:r>
          </a:p>
        </p:txBody>
      </p:sp>
      <p:sp>
        <p:nvSpPr>
          <p:cNvPr id="45" name="CuadroTexto 44">
            <a:extLst>
              <a:ext uri="{FF2B5EF4-FFF2-40B4-BE49-F238E27FC236}">
                <a16:creationId xmlns:a16="http://schemas.microsoft.com/office/drawing/2014/main" id="{25AA6F16-9ECE-4E03-A32B-59806FDEF51D}"/>
              </a:ext>
            </a:extLst>
          </p:cNvPr>
          <p:cNvSpPr txBox="1"/>
          <p:nvPr/>
        </p:nvSpPr>
        <p:spPr>
          <a:xfrm>
            <a:off x="7131020" y="6006846"/>
            <a:ext cx="720080" cy="461665"/>
          </a:xfrm>
          <a:prstGeom prst="rect">
            <a:avLst/>
          </a:prstGeom>
          <a:noFill/>
        </p:spPr>
        <p:txBody>
          <a:bodyPr wrap="square" rtlCol="0">
            <a:spAutoFit/>
          </a:bodyPr>
          <a:lstStyle/>
          <a:p>
            <a:pPr algn="ctr"/>
            <a:r>
              <a:rPr lang="es-MX" sz="2400" dirty="0"/>
              <a:t>LSC</a:t>
            </a:r>
          </a:p>
        </p:txBody>
      </p:sp>
      <p:sp>
        <p:nvSpPr>
          <p:cNvPr id="46" name="CuadroTexto 45">
            <a:extLst>
              <a:ext uri="{FF2B5EF4-FFF2-40B4-BE49-F238E27FC236}">
                <a16:creationId xmlns:a16="http://schemas.microsoft.com/office/drawing/2014/main" id="{35A420EA-52F6-4344-B090-9201AD2CDB47}"/>
              </a:ext>
            </a:extLst>
          </p:cNvPr>
          <p:cNvSpPr txBox="1"/>
          <p:nvPr/>
        </p:nvSpPr>
        <p:spPr>
          <a:xfrm>
            <a:off x="8688289" y="4083441"/>
            <a:ext cx="2524194" cy="923330"/>
          </a:xfrm>
          <a:prstGeom prst="rect">
            <a:avLst/>
          </a:prstGeom>
          <a:noFill/>
        </p:spPr>
        <p:txBody>
          <a:bodyPr wrap="square" rtlCol="0">
            <a:spAutoFit/>
          </a:bodyPr>
          <a:lstStyle/>
          <a:p>
            <a:r>
              <a:rPr lang="es-MX" dirty="0"/>
              <a:t>Si ambos límites del intervalo son positivos, entonces </a:t>
            </a:r>
          </a:p>
        </p:txBody>
      </p:sp>
    </p:spTree>
    <p:extLst>
      <p:ext uri="{BB962C8B-B14F-4D97-AF65-F5344CB8AC3E}">
        <p14:creationId xmlns:p14="http://schemas.microsoft.com/office/powerpoint/2010/main" val="281730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pequeño, tabla, agua, alimentos&#10;&#10;Descripción generada automáticamente">
            <a:extLst>
              <a:ext uri="{FF2B5EF4-FFF2-40B4-BE49-F238E27FC236}">
                <a16:creationId xmlns:a16="http://schemas.microsoft.com/office/drawing/2014/main" id="{4F96C17C-AE37-4B9C-A7E7-AC81B0347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8125" y="4196410"/>
            <a:ext cx="3393875" cy="2256926"/>
          </a:xfrm>
          <a:prstGeom prst="rect">
            <a:avLst/>
          </a:prstGeom>
        </p:spPr>
      </p:pic>
      <p:sp>
        <p:nvSpPr>
          <p:cNvPr id="2" name="1 Título"/>
          <p:cNvSpPr>
            <a:spLocks noGrp="1"/>
          </p:cNvSpPr>
          <p:nvPr>
            <p:ph type="title"/>
          </p:nvPr>
        </p:nvSpPr>
        <p:spPr/>
        <p:txBody>
          <a:bodyPr/>
          <a:lstStyle/>
          <a:p>
            <a:r>
              <a:rPr lang="es-MX" dirty="0"/>
              <a:t>Estimación puntual</a:t>
            </a:r>
          </a:p>
        </p:txBody>
      </p:sp>
      <p:sp>
        <p:nvSpPr>
          <p:cNvPr id="3" name="2 Marcador de contenido"/>
          <p:cNvSpPr>
            <a:spLocks noGrp="1"/>
          </p:cNvSpPr>
          <p:nvPr>
            <p:ph idx="1"/>
          </p:nvPr>
        </p:nvSpPr>
        <p:spPr/>
        <p:txBody>
          <a:bodyPr>
            <a:normAutofit/>
          </a:bodyPr>
          <a:lstStyle/>
          <a:p>
            <a:r>
              <a:rPr lang="es-MX" sz="3200" dirty="0"/>
              <a:t>Se le llama puntual porque se calcula un único punto para aproximar el parámetro</a:t>
            </a:r>
          </a:p>
          <a:p>
            <a:r>
              <a:rPr lang="es-MX" sz="3200" dirty="0"/>
              <a:t>La estimación puntual es útil puesto que nos permite conocer un </a:t>
            </a:r>
            <a:r>
              <a:rPr lang="es-MX" sz="3200" dirty="0">
                <a:solidFill>
                  <a:srgbClr val="FF0000"/>
                </a:solidFill>
              </a:rPr>
              <a:t>valor aproximado </a:t>
            </a:r>
            <a:r>
              <a:rPr lang="es-MX" sz="3200" dirty="0"/>
              <a:t>del </a:t>
            </a:r>
            <a:r>
              <a:rPr lang="es-MX" sz="3200" dirty="0">
                <a:solidFill>
                  <a:srgbClr val="FF0000"/>
                </a:solidFill>
              </a:rPr>
              <a:t>parámetro</a:t>
            </a:r>
            <a:r>
              <a:rPr lang="es-MX" sz="3200" dirty="0"/>
              <a:t> que nos interesa; sin embargo, también tiene ciertas desventajas</a:t>
            </a:r>
          </a:p>
        </p:txBody>
      </p:sp>
      <p:sp>
        <p:nvSpPr>
          <p:cNvPr id="4" name="3 Marcador de fecha"/>
          <p:cNvSpPr>
            <a:spLocks noGrp="1"/>
          </p:cNvSpPr>
          <p:nvPr>
            <p:ph type="dt" sz="half" idx="10"/>
          </p:nvPr>
        </p:nvSpPr>
        <p:spPr/>
        <p:txBody>
          <a:bodyPr/>
          <a:lstStyle/>
          <a:p>
            <a:fld id="{4428B436-5333-4FF6-A8F0-AD51E2E504E5}"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4</a:t>
            </a:fld>
            <a:endParaRPr lang="es-MX"/>
          </a:p>
        </p:txBody>
      </p:sp>
    </p:spTree>
    <p:extLst>
      <p:ext uri="{BB962C8B-B14F-4D97-AF65-F5344CB8AC3E}">
        <p14:creationId xmlns:p14="http://schemas.microsoft.com/office/powerpoint/2010/main" val="3530601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a:t>Ejemplo</a:t>
            </a:r>
          </a:p>
        </p:txBody>
      </p:sp>
      <p:sp>
        <p:nvSpPr>
          <p:cNvPr id="6" name="5 Marcador de contenido"/>
          <p:cNvSpPr>
            <a:spLocks noGrp="1"/>
          </p:cNvSpPr>
          <p:nvPr>
            <p:ph idx="1"/>
          </p:nvPr>
        </p:nvSpPr>
        <p:spPr/>
        <p:txBody>
          <a:bodyPr>
            <a:normAutofit/>
          </a:bodyPr>
          <a:lstStyle/>
          <a:p>
            <a:r>
              <a:rPr lang="es-MX" sz="1400" dirty="0"/>
              <a:t>[Devore, J. L. (2005). Probabilidad y estadística para ingeniería y ciencias. Thomson. México. Ejercicio 47, Cap. 9, p.397] </a:t>
            </a:r>
            <a:r>
              <a:rPr lang="es-MX" dirty="0"/>
              <a:t>¿Alguien que cambia de marca mediante un incentivo económico tiene menos probabilidades de mantenerse leal a la nueva marca que alguien que cambia sin incentivo alguno?</a:t>
            </a:r>
          </a:p>
          <a:p>
            <a:r>
              <a:rPr lang="es-MX" dirty="0"/>
              <a:t>Suponga que p</a:t>
            </a:r>
            <a:r>
              <a:rPr lang="es-MX" baseline="-25000" dirty="0"/>
              <a:t>1</a:t>
            </a:r>
            <a:r>
              <a:rPr lang="es-MX" dirty="0"/>
              <a:t> y p</a:t>
            </a:r>
            <a:r>
              <a:rPr lang="es-MX" baseline="-25000" dirty="0"/>
              <a:t>2</a:t>
            </a:r>
            <a:r>
              <a:rPr lang="es-MX" dirty="0"/>
              <a:t> son las proporciones verdaderas de personas que cambian de marca con y sin incentivos, respectivamente, y después repiten la compra con su nueva marca</a:t>
            </a:r>
          </a:p>
          <a:p>
            <a:r>
              <a:rPr lang="es-MX" dirty="0"/>
              <a:t>Se observó que de 200 personas que cambiaron de marca mediante un incentivo, 30 de ellas se mantuvieron con la marca nueva</a:t>
            </a:r>
          </a:p>
          <a:p>
            <a:r>
              <a:rPr lang="es-MX" dirty="0"/>
              <a:t>Por otro lado, de 600 personas que cambiaron de marca sin requerir incentivo, 180 de ellas se mantuvieron con la marca nueva</a:t>
            </a:r>
          </a:p>
          <a:p>
            <a:r>
              <a:rPr lang="es-MX" dirty="0"/>
              <a:t>Calcule un IC de 99% para la diferencia entre las proporciones de clientes que mantienen la marca con y sin incentivo</a:t>
            </a:r>
          </a:p>
        </p:txBody>
      </p:sp>
      <p:sp>
        <p:nvSpPr>
          <p:cNvPr id="2" name="1 Marcador de fecha"/>
          <p:cNvSpPr>
            <a:spLocks noGrp="1"/>
          </p:cNvSpPr>
          <p:nvPr>
            <p:ph type="dt" sz="half" idx="10"/>
          </p:nvPr>
        </p:nvSpPr>
        <p:spPr/>
        <p:txBody>
          <a:bodyPr/>
          <a:lstStyle/>
          <a:p>
            <a:fld id="{65226077-A7A0-4A77-920A-66034439E66E}" type="datetime1">
              <a:rPr lang="es-MX" smtClean="0"/>
              <a:t>10/06/2021</a:t>
            </a:fld>
            <a:endParaRPr lang="es-MX"/>
          </a:p>
        </p:txBody>
      </p:sp>
      <p:sp>
        <p:nvSpPr>
          <p:cNvPr id="3" name="2 Marcador de pie de página"/>
          <p:cNvSpPr>
            <a:spLocks noGrp="1"/>
          </p:cNvSpPr>
          <p:nvPr>
            <p:ph type="ftr" sz="quarter" idx="11"/>
          </p:nvPr>
        </p:nvSpPr>
        <p:spPr/>
        <p:txBody>
          <a:bodyPr/>
          <a:lstStyle/>
          <a:p>
            <a:r>
              <a:rPr lang="es-MX"/>
              <a:t>Estimación por Intervalo</a:t>
            </a:r>
          </a:p>
        </p:txBody>
      </p:sp>
      <p:sp>
        <p:nvSpPr>
          <p:cNvPr id="4" name="3 Marcador de número de diapositiva"/>
          <p:cNvSpPr>
            <a:spLocks noGrp="1"/>
          </p:cNvSpPr>
          <p:nvPr>
            <p:ph type="sldNum" sz="quarter" idx="12"/>
          </p:nvPr>
        </p:nvSpPr>
        <p:spPr/>
        <p:txBody>
          <a:bodyPr/>
          <a:lstStyle/>
          <a:p>
            <a:fld id="{EF8C4BB9-A6D1-487F-837D-27C7A280D6A2}" type="slidenum">
              <a:rPr lang="es-MX" smtClean="0"/>
              <a:t>40</a:t>
            </a:fld>
            <a:endParaRPr lang="es-MX"/>
          </a:p>
        </p:txBody>
      </p:sp>
    </p:spTree>
    <p:extLst>
      <p:ext uri="{BB962C8B-B14F-4D97-AF65-F5344CB8AC3E}">
        <p14:creationId xmlns:p14="http://schemas.microsoft.com/office/powerpoint/2010/main" val="3797819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Ejercicio</a:t>
            </a:r>
          </a:p>
        </p:txBody>
      </p:sp>
      <p:sp>
        <p:nvSpPr>
          <p:cNvPr id="3" name="2 Marcador de contenido"/>
          <p:cNvSpPr>
            <a:spLocks noGrp="1"/>
          </p:cNvSpPr>
          <p:nvPr>
            <p:ph idx="1"/>
          </p:nvPr>
        </p:nvSpPr>
        <p:spPr/>
        <p:txBody>
          <a:bodyPr/>
          <a:lstStyle/>
          <a:p>
            <a:r>
              <a:rPr lang="es-MX" sz="1100" dirty="0">
                <a:solidFill>
                  <a:srgbClr val="292934"/>
                </a:solidFill>
              </a:rPr>
              <a:t>[Devore, J. L. (2005). Probabilidad y estadística para ingeniería y ciencias. Thomson. México. Ejercicio 48 (</a:t>
            </a:r>
            <a:r>
              <a:rPr lang="es-MX" sz="1100" dirty="0">
                <a:solidFill>
                  <a:srgbClr val="292934"/>
                </a:solidFill>
                <a:sym typeface="Symbol"/>
              </a:rPr>
              <a:t>)</a:t>
            </a:r>
            <a:r>
              <a:rPr lang="es-MX" sz="1100" dirty="0">
                <a:solidFill>
                  <a:srgbClr val="292934"/>
                </a:solidFill>
              </a:rPr>
              <a:t>, Cap. 9, p.397] </a:t>
            </a:r>
            <a:r>
              <a:rPr lang="es-MX" sz="2000" dirty="0">
                <a:solidFill>
                  <a:srgbClr val="292934"/>
                </a:solidFill>
              </a:rPr>
              <a:t>En una muestra de 300 residentes adultos de una zona urbana de un estado en particular se encontró que 63 estaban a favor de aumentar el límite de velocidad en carreteras de 88 a 104 km/</a:t>
            </a:r>
            <a:r>
              <a:rPr lang="es-MX" sz="2000" dirty="0" err="1">
                <a:solidFill>
                  <a:srgbClr val="292934"/>
                </a:solidFill>
              </a:rPr>
              <a:t>hr</a:t>
            </a:r>
            <a:r>
              <a:rPr lang="es-MX" sz="2000" dirty="0">
                <a:solidFill>
                  <a:srgbClr val="292934"/>
                </a:solidFill>
              </a:rPr>
              <a:t>, mientras que en una muestra de 180 residentes rurales se encontró que 75 favorecían el incremento de velocidad</a:t>
            </a:r>
          </a:p>
          <a:p>
            <a:r>
              <a:rPr lang="es-MX" sz="2000" dirty="0">
                <a:solidFill>
                  <a:srgbClr val="292934"/>
                </a:solidFill>
              </a:rPr>
              <a:t>Obtenga un intervalo de confianza de 95% para la diferencia entre las proporciones de residentes en zonas urbanas y rurales que apoyan el aumento de velocidad </a:t>
            </a:r>
            <a:r>
              <a:rPr lang="es-MX" dirty="0">
                <a:solidFill>
                  <a:srgbClr val="FF0000"/>
                </a:solidFill>
              </a:rPr>
              <a:t>R = P([-0.292, -0.121] </a:t>
            </a:r>
            <a:r>
              <a:rPr lang="es-MX" dirty="0">
                <a:solidFill>
                  <a:srgbClr val="FF0000"/>
                </a:solidFill>
                <a:sym typeface="Symbol"/>
              </a:rPr>
              <a:t> </a:t>
            </a:r>
            <a:r>
              <a:rPr lang="es-MX" dirty="0">
                <a:solidFill>
                  <a:srgbClr val="FF0000"/>
                </a:solidFill>
                <a:sym typeface="Symbol" panose="05050102010706020507" pitchFamily="18" charset="2"/>
              </a:rPr>
              <a:t>p</a:t>
            </a:r>
            <a:r>
              <a:rPr lang="es-MX" baseline="-25000" dirty="0">
                <a:solidFill>
                  <a:srgbClr val="FF0000"/>
                </a:solidFill>
                <a:sym typeface="Symbol" panose="05050102010706020507" pitchFamily="18" charset="2"/>
              </a:rPr>
              <a:t>1</a:t>
            </a:r>
            <a:r>
              <a:rPr lang="es-MX" dirty="0">
                <a:solidFill>
                  <a:srgbClr val="FF0000"/>
                </a:solidFill>
                <a:sym typeface="Symbol" panose="05050102010706020507" pitchFamily="18" charset="2"/>
              </a:rPr>
              <a:t> - p</a:t>
            </a:r>
            <a:r>
              <a:rPr lang="es-MX" baseline="-25000" dirty="0">
                <a:solidFill>
                  <a:srgbClr val="FF0000"/>
                </a:solidFill>
                <a:sym typeface="Symbol" panose="05050102010706020507" pitchFamily="18" charset="2"/>
              </a:rPr>
              <a:t>2</a:t>
            </a:r>
            <a:r>
              <a:rPr lang="es-MX" dirty="0">
                <a:solidFill>
                  <a:srgbClr val="FF0000"/>
                </a:solidFill>
                <a:sym typeface="Symbol"/>
              </a:rPr>
              <a:t>) = 0.95</a:t>
            </a:r>
            <a:endParaRPr lang="es-MX" sz="2000" dirty="0">
              <a:solidFill>
                <a:srgbClr val="292934"/>
              </a:solidFill>
            </a:endParaRPr>
          </a:p>
          <a:p>
            <a:r>
              <a:rPr lang="es-MX" sz="2000" dirty="0">
                <a:solidFill>
                  <a:srgbClr val="292934"/>
                </a:solidFill>
              </a:rPr>
              <a:t>¿Alguno de los dos grupos de residentes parece apoyar más el incremento? ¿Cuál?</a:t>
            </a:r>
            <a:endParaRPr lang="es-MX" dirty="0"/>
          </a:p>
        </p:txBody>
      </p:sp>
      <p:sp>
        <p:nvSpPr>
          <p:cNvPr id="4" name="3 Marcador de fecha"/>
          <p:cNvSpPr>
            <a:spLocks noGrp="1"/>
          </p:cNvSpPr>
          <p:nvPr>
            <p:ph type="dt" sz="half" idx="10"/>
          </p:nvPr>
        </p:nvSpPr>
        <p:spPr/>
        <p:txBody>
          <a:bodyPr/>
          <a:lstStyle/>
          <a:p>
            <a:fld id="{D8C5F0E6-D411-40B0-A4B9-665A973460C8}"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41</a:t>
            </a:fld>
            <a:endParaRPr lang="es-MX"/>
          </a:p>
        </p:txBody>
      </p:sp>
    </p:spTree>
    <p:extLst>
      <p:ext uri="{BB962C8B-B14F-4D97-AF65-F5344CB8AC3E}">
        <p14:creationId xmlns:p14="http://schemas.microsoft.com/office/powerpoint/2010/main" val="1988013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a:t>Ejemplo</a:t>
            </a:r>
          </a:p>
        </p:txBody>
      </p:sp>
      <p:sp>
        <p:nvSpPr>
          <p:cNvPr id="6" name="5 Marcador de contenido"/>
          <p:cNvSpPr>
            <a:spLocks noGrp="1"/>
          </p:cNvSpPr>
          <p:nvPr>
            <p:ph idx="1"/>
          </p:nvPr>
        </p:nvSpPr>
        <p:spPr/>
        <p:txBody>
          <a:bodyPr>
            <a:normAutofit/>
          </a:bodyPr>
          <a:lstStyle/>
          <a:p>
            <a:r>
              <a:rPr lang="es-MX" sz="1400" dirty="0"/>
              <a:t>[Devore, J. L. (2005). Probabilidad y estadística para ingeniería y ciencias. Thomson. México. Ejercicio 7, Cap. 9, p.370]</a:t>
            </a:r>
            <a:r>
              <a:rPr lang="es-MX" dirty="0"/>
              <a:t> ¿Se aburren con más facilidad los estudiantes universitarios varones que sus contrapartes mujeres?... artículo “</a:t>
            </a:r>
            <a:r>
              <a:rPr lang="es-MX" dirty="0" err="1"/>
              <a:t>Boredom</a:t>
            </a:r>
            <a:r>
              <a:rPr lang="es-MX" dirty="0"/>
              <a:t> in </a:t>
            </a:r>
            <a:r>
              <a:rPr lang="es-MX" dirty="0" err="1"/>
              <a:t>young</a:t>
            </a:r>
            <a:r>
              <a:rPr lang="es-MX" dirty="0"/>
              <a:t> </a:t>
            </a:r>
            <a:r>
              <a:rPr lang="es-MX" dirty="0" err="1"/>
              <a:t>adults</a:t>
            </a:r>
            <a:r>
              <a:rPr lang="es-MX" dirty="0"/>
              <a:t> – </a:t>
            </a:r>
            <a:r>
              <a:rPr lang="es-MX" dirty="0" err="1"/>
              <a:t>gender</a:t>
            </a:r>
            <a:r>
              <a:rPr lang="es-MX" dirty="0"/>
              <a:t> and cultural </a:t>
            </a:r>
            <a:r>
              <a:rPr lang="es-MX" dirty="0" err="1"/>
              <a:t>comparisons</a:t>
            </a:r>
            <a:r>
              <a:rPr lang="es-MX" dirty="0"/>
              <a:t>” J. of Cross-cultural </a:t>
            </a:r>
            <a:r>
              <a:rPr lang="es-MX" dirty="0" err="1"/>
              <a:t>psych</a:t>
            </a:r>
            <a:r>
              <a:rPr lang="es-MX" dirty="0"/>
              <a:t>., 1991: 209-223). Los autores proporcionaron una escala denominada “Escala de Propensión al Aburrimiento (EPA)” para 97 varones y 148 mujeres estudiantes universitarios estadounidenses. El interés era responder la pregunta inicial. Los datos se presentan en la tabla siguiente. Obtenga un IC de 95% para la diferencia entre los valores de la EPA para hombres y mujeres</a:t>
            </a:r>
          </a:p>
        </p:txBody>
      </p:sp>
      <p:sp>
        <p:nvSpPr>
          <p:cNvPr id="2" name="1 Marcador de fecha"/>
          <p:cNvSpPr>
            <a:spLocks noGrp="1"/>
          </p:cNvSpPr>
          <p:nvPr>
            <p:ph type="dt" sz="half" idx="10"/>
          </p:nvPr>
        </p:nvSpPr>
        <p:spPr/>
        <p:txBody>
          <a:bodyPr/>
          <a:lstStyle/>
          <a:p>
            <a:fld id="{F4AD6ABA-6CBA-49AA-A3CD-EE51342E0DA8}" type="datetime1">
              <a:rPr lang="es-MX" smtClean="0"/>
              <a:t>10/06/2021</a:t>
            </a:fld>
            <a:endParaRPr lang="es-MX"/>
          </a:p>
        </p:txBody>
      </p:sp>
      <p:sp>
        <p:nvSpPr>
          <p:cNvPr id="3" name="2 Marcador de pie de página"/>
          <p:cNvSpPr>
            <a:spLocks noGrp="1"/>
          </p:cNvSpPr>
          <p:nvPr>
            <p:ph type="ftr" sz="quarter" idx="11"/>
          </p:nvPr>
        </p:nvSpPr>
        <p:spPr/>
        <p:txBody>
          <a:bodyPr/>
          <a:lstStyle/>
          <a:p>
            <a:r>
              <a:rPr lang="es-MX"/>
              <a:t>Estimación por Intervalo</a:t>
            </a:r>
          </a:p>
        </p:txBody>
      </p:sp>
      <p:sp>
        <p:nvSpPr>
          <p:cNvPr id="4" name="3 Marcador de número de diapositiva"/>
          <p:cNvSpPr>
            <a:spLocks noGrp="1"/>
          </p:cNvSpPr>
          <p:nvPr>
            <p:ph type="sldNum" sz="quarter" idx="12"/>
          </p:nvPr>
        </p:nvSpPr>
        <p:spPr/>
        <p:txBody>
          <a:bodyPr/>
          <a:lstStyle/>
          <a:p>
            <a:fld id="{EF8C4BB9-A6D1-487F-837D-27C7A280D6A2}" type="slidenum">
              <a:rPr lang="es-MX" smtClean="0"/>
              <a:t>42</a:t>
            </a:fld>
            <a:endParaRPr lang="es-MX"/>
          </a:p>
        </p:txBody>
      </p:sp>
    </p:spTree>
    <p:extLst>
      <p:ext uri="{BB962C8B-B14F-4D97-AF65-F5344CB8AC3E}">
        <p14:creationId xmlns:p14="http://schemas.microsoft.com/office/powerpoint/2010/main" val="98826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Estimación</a:t>
            </a:r>
          </a:p>
        </p:txBody>
      </p:sp>
      <p:sp>
        <p:nvSpPr>
          <p:cNvPr id="3" name="2 Marcador de contenido"/>
          <p:cNvSpPr>
            <a:spLocks noGrp="1"/>
          </p:cNvSpPr>
          <p:nvPr>
            <p:ph idx="1"/>
          </p:nvPr>
        </p:nvSpPr>
        <p:spPr/>
        <p:txBody>
          <a:bodyPr>
            <a:normAutofit/>
          </a:bodyPr>
          <a:lstStyle/>
          <a:p>
            <a:r>
              <a:rPr lang="es-MX" sz="2800" dirty="0"/>
              <a:t>La principal desventaja de la estimación puntual radica en que </a:t>
            </a:r>
            <a:r>
              <a:rPr lang="es-MX" sz="2800" dirty="0">
                <a:solidFill>
                  <a:srgbClr val="FF0000"/>
                </a:solidFill>
              </a:rPr>
              <a:t>el valor del estimador depende de los individuos </a:t>
            </a:r>
            <a:r>
              <a:rPr lang="es-MX" sz="2800" dirty="0"/>
              <a:t>que efectivamente son incluidos en la muestra</a:t>
            </a:r>
          </a:p>
          <a:p>
            <a:r>
              <a:rPr lang="es-MX" sz="2800" dirty="0"/>
              <a:t>Si tomáramos una muestra distinta a la primera, con individuos diferentes, es muy probable que el valor de nuestra aproximación mostrara una variación (tal vez una pequeña)</a:t>
            </a:r>
          </a:p>
        </p:txBody>
      </p:sp>
      <p:sp>
        <p:nvSpPr>
          <p:cNvPr id="4" name="3 Marcador de fecha"/>
          <p:cNvSpPr>
            <a:spLocks noGrp="1"/>
          </p:cNvSpPr>
          <p:nvPr>
            <p:ph type="dt" sz="half" idx="10"/>
          </p:nvPr>
        </p:nvSpPr>
        <p:spPr/>
        <p:txBody>
          <a:bodyPr/>
          <a:lstStyle/>
          <a:p>
            <a:fld id="{17385257-F339-40A8-BAD6-65C2C24BC8BD}"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5</a:t>
            </a:fld>
            <a:endParaRPr lang="es-MX"/>
          </a:p>
        </p:txBody>
      </p:sp>
      <p:grpSp>
        <p:nvGrpSpPr>
          <p:cNvPr id="7" name="44 Grupo">
            <a:extLst>
              <a:ext uri="{FF2B5EF4-FFF2-40B4-BE49-F238E27FC236}">
                <a16:creationId xmlns:a16="http://schemas.microsoft.com/office/drawing/2014/main" id="{7341E927-74D8-45D2-9518-B3BED5861FCF}"/>
              </a:ext>
            </a:extLst>
          </p:cNvPr>
          <p:cNvGrpSpPr/>
          <p:nvPr/>
        </p:nvGrpSpPr>
        <p:grpSpPr>
          <a:xfrm>
            <a:off x="8680874" y="4750974"/>
            <a:ext cx="1216338" cy="957415"/>
            <a:chOff x="7575278" y="3030117"/>
            <a:chExt cx="1216338" cy="957415"/>
          </a:xfrm>
        </p:grpSpPr>
        <p:pic>
          <p:nvPicPr>
            <p:cNvPr id="8" name="33 Imagen">
              <a:extLst>
                <a:ext uri="{FF2B5EF4-FFF2-40B4-BE49-F238E27FC236}">
                  <a16:creationId xmlns:a16="http://schemas.microsoft.com/office/drawing/2014/main" id="{9632CCC4-40A3-4B50-A107-1FCCD26E49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1216" y="3512332"/>
              <a:ext cx="475200" cy="475200"/>
            </a:xfrm>
            <a:prstGeom prst="rect">
              <a:avLst/>
            </a:prstGeom>
          </p:spPr>
        </p:pic>
        <p:pic>
          <p:nvPicPr>
            <p:cNvPr id="9" name="34 Imagen">
              <a:extLst>
                <a:ext uri="{FF2B5EF4-FFF2-40B4-BE49-F238E27FC236}">
                  <a16:creationId xmlns:a16="http://schemas.microsoft.com/office/drawing/2014/main" id="{8610DEA8-FA08-413C-9979-BFD40329B4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5278" y="3077562"/>
              <a:ext cx="475200" cy="475200"/>
            </a:xfrm>
            <a:prstGeom prst="rect">
              <a:avLst/>
            </a:prstGeom>
          </p:spPr>
        </p:pic>
        <p:pic>
          <p:nvPicPr>
            <p:cNvPr id="10" name="35 Imagen">
              <a:extLst>
                <a:ext uri="{FF2B5EF4-FFF2-40B4-BE49-F238E27FC236}">
                  <a16:creationId xmlns:a16="http://schemas.microsoft.com/office/drawing/2014/main" id="{5920AD08-6E34-4A08-B064-81AEFA1107D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6416" y="3502095"/>
              <a:ext cx="475200" cy="475200"/>
            </a:xfrm>
            <a:prstGeom prst="rect">
              <a:avLst/>
            </a:prstGeom>
          </p:spPr>
        </p:pic>
        <p:pic>
          <p:nvPicPr>
            <p:cNvPr id="11" name="36 Imagen">
              <a:extLst>
                <a:ext uri="{FF2B5EF4-FFF2-40B4-BE49-F238E27FC236}">
                  <a16:creationId xmlns:a16="http://schemas.microsoft.com/office/drawing/2014/main" id="{B2BC0118-F0E0-4491-ADDB-48F0C4C1A4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659" y="3030117"/>
              <a:ext cx="475200" cy="475200"/>
            </a:xfrm>
            <a:prstGeom prst="rect">
              <a:avLst/>
            </a:prstGeom>
          </p:spPr>
        </p:pic>
      </p:grpSp>
      <p:grpSp>
        <p:nvGrpSpPr>
          <p:cNvPr id="60" name="Grupo 59">
            <a:extLst>
              <a:ext uri="{FF2B5EF4-FFF2-40B4-BE49-F238E27FC236}">
                <a16:creationId xmlns:a16="http://schemas.microsoft.com/office/drawing/2014/main" id="{332F5981-6BDB-485E-B0DB-015E4B20D9FD}"/>
              </a:ext>
            </a:extLst>
          </p:cNvPr>
          <p:cNvGrpSpPr/>
          <p:nvPr/>
        </p:nvGrpSpPr>
        <p:grpSpPr>
          <a:xfrm>
            <a:off x="4795807" y="4271170"/>
            <a:ext cx="2392080" cy="2104658"/>
            <a:chOff x="4795807" y="4271170"/>
            <a:chExt cx="2392080" cy="2104658"/>
          </a:xfrm>
        </p:grpSpPr>
        <p:pic>
          <p:nvPicPr>
            <p:cNvPr id="13" name="11 Imagen">
              <a:extLst>
                <a:ext uri="{FF2B5EF4-FFF2-40B4-BE49-F238E27FC236}">
                  <a16:creationId xmlns:a16="http://schemas.microsoft.com/office/drawing/2014/main" id="{CA934ADE-6F50-4D38-94AD-CBF4D0900E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95807" y="4998309"/>
              <a:ext cx="475200" cy="475200"/>
            </a:xfrm>
            <a:prstGeom prst="rect">
              <a:avLst/>
            </a:prstGeom>
          </p:spPr>
        </p:pic>
        <p:pic>
          <p:nvPicPr>
            <p:cNvPr id="14" name="14 Imagen">
              <a:extLst>
                <a:ext uri="{FF2B5EF4-FFF2-40B4-BE49-F238E27FC236}">
                  <a16:creationId xmlns:a16="http://schemas.microsoft.com/office/drawing/2014/main" id="{7C208BC4-7CBA-40DC-B22A-1B2F896185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3407" y="4737274"/>
              <a:ext cx="475200" cy="475200"/>
            </a:xfrm>
            <a:prstGeom prst="rect">
              <a:avLst/>
            </a:prstGeom>
          </p:spPr>
        </p:pic>
        <p:pic>
          <p:nvPicPr>
            <p:cNvPr id="15" name="16 Imagen">
              <a:extLst>
                <a:ext uri="{FF2B5EF4-FFF2-40B4-BE49-F238E27FC236}">
                  <a16:creationId xmlns:a16="http://schemas.microsoft.com/office/drawing/2014/main" id="{0F77EF32-2F15-49A8-B46E-4561F44C66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6274" y="4981273"/>
              <a:ext cx="475200" cy="475200"/>
            </a:xfrm>
            <a:prstGeom prst="rect">
              <a:avLst/>
            </a:prstGeom>
          </p:spPr>
        </p:pic>
        <p:pic>
          <p:nvPicPr>
            <p:cNvPr id="16" name="18 Imagen">
              <a:extLst>
                <a:ext uri="{FF2B5EF4-FFF2-40B4-BE49-F238E27FC236}">
                  <a16:creationId xmlns:a16="http://schemas.microsoft.com/office/drawing/2014/main" id="{BF39180D-1617-461D-A75A-D385555EE1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5410" y="4451584"/>
              <a:ext cx="475200" cy="475200"/>
            </a:xfrm>
            <a:prstGeom prst="rect">
              <a:avLst/>
            </a:prstGeom>
          </p:spPr>
        </p:pic>
        <p:pic>
          <p:nvPicPr>
            <p:cNvPr id="17" name="20 Imagen">
              <a:extLst>
                <a:ext uri="{FF2B5EF4-FFF2-40B4-BE49-F238E27FC236}">
                  <a16:creationId xmlns:a16="http://schemas.microsoft.com/office/drawing/2014/main" id="{3BBB26FC-1921-436F-99E2-D0EB7F612D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70098" y="4857282"/>
              <a:ext cx="475200" cy="475200"/>
            </a:xfrm>
            <a:prstGeom prst="rect">
              <a:avLst/>
            </a:prstGeom>
          </p:spPr>
        </p:pic>
        <p:pic>
          <p:nvPicPr>
            <p:cNvPr id="18" name="22 Imagen">
              <a:extLst>
                <a:ext uri="{FF2B5EF4-FFF2-40B4-BE49-F238E27FC236}">
                  <a16:creationId xmlns:a16="http://schemas.microsoft.com/office/drawing/2014/main" id="{8095A2E6-3FA4-42DE-AA6C-52D93D9B2B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9805" y="5439074"/>
              <a:ext cx="475200" cy="475200"/>
            </a:xfrm>
            <a:prstGeom prst="rect">
              <a:avLst/>
            </a:prstGeom>
          </p:spPr>
        </p:pic>
        <p:pic>
          <p:nvPicPr>
            <p:cNvPr id="19" name="23 Imagen">
              <a:extLst>
                <a:ext uri="{FF2B5EF4-FFF2-40B4-BE49-F238E27FC236}">
                  <a16:creationId xmlns:a16="http://schemas.microsoft.com/office/drawing/2014/main" id="{932E35E8-AC4A-4C79-8014-0DF4E3E0D9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3023" y="5270764"/>
              <a:ext cx="475200" cy="475200"/>
            </a:xfrm>
            <a:prstGeom prst="rect">
              <a:avLst/>
            </a:prstGeom>
          </p:spPr>
        </p:pic>
        <p:pic>
          <p:nvPicPr>
            <p:cNvPr id="20" name="25 Imagen">
              <a:extLst>
                <a:ext uri="{FF2B5EF4-FFF2-40B4-BE49-F238E27FC236}">
                  <a16:creationId xmlns:a16="http://schemas.microsoft.com/office/drawing/2014/main" id="{303E091F-D5F2-4C56-9F2B-1E36FEC94D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3874" y="4271170"/>
              <a:ext cx="475200" cy="475200"/>
            </a:xfrm>
            <a:prstGeom prst="rect">
              <a:avLst/>
            </a:prstGeom>
          </p:spPr>
        </p:pic>
        <p:pic>
          <p:nvPicPr>
            <p:cNvPr id="21" name="26 Imagen">
              <a:extLst>
                <a:ext uri="{FF2B5EF4-FFF2-40B4-BE49-F238E27FC236}">
                  <a16:creationId xmlns:a16="http://schemas.microsoft.com/office/drawing/2014/main" id="{AEF75BBA-05FD-447B-9D77-690C46C7E3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7698" y="5663028"/>
              <a:ext cx="475200" cy="475200"/>
            </a:xfrm>
            <a:prstGeom prst="rect">
              <a:avLst/>
            </a:prstGeom>
          </p:spPr>
        </p:pic>
        <p:pic>
          <p:nvPicPr>
            <p:cNvPr id="22" name="27 Imagen">
              <a:extLst>
                <a:ext uri="{FF2B5EF4-FFF2-40B4-BE49-F238E27FC236}">
                  <a16:creationId xmlns:a16="http://schemas.microsoft.com/office/drawing/2014/main" id="{D152A3DD-C4CE-495F-9322-84A452661A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7675" y="5158574"/>
              <a:ext cx="475200" cy="475200"/>
            </a:xfrm>
            <a:prstGeom prst="rect">
              <a:avLst/>
            </a:prstGeom>
          </p:spPr>
        </p:pic>
        <p:pic>
          <p:nvPicPr>
            <p:cNvPr id="23" name="29 Imagen">
              <a:extLst>
                <a:ext uri="{FF2B5EF4-FFF2-40B4-BE49-F238E27FC236}">
                  <a16:creationId xmlns:a16="http://schemas.microsoft.com/office/drawing/2014/main" id="{E225EFCB-1F79-4C76-8BF5-98DDE748EDA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06513" y="4716863"/>
              <a:ext cx="475200" cy="475200"/>
            </a:xfrm>
            <a:prstGeom prst="rect">
              <a:avLst/>
            </a:prstGeom>
          </p:spPr>
        </p:pic>
        <p:pic>
          <p:nvPicPr>
            <p:cNvPr id="24" name="30 Imagen">
              <a:extLst>
                <a:ext uri="{FF2B5EF4-FFF2-40B4-BE49-F238E27FC236}">
                  <a16:creationId xmlns:a16="http://schemas.microsoft.com/office/drawing/2014/main" id="{3817C891-A7F0-4691-8F4A-FD544E5F85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31973" y="5797249"/>
              <a:ext cx="476250" cy="476250"/>
            </a:xfrm>
            <a:prstGeom prst="rect">
              <a:avLst/>
            </a:prstGeom>
          </p:spPr>
        </p:pic>
        <p:pic>
          <p:nvPicPr>
            <p:cNvPr id="25" name="31 Imagen">
              <a:extLst>
                <a:ext uri="{FF2B5EF4-FFF2-40B4-BE49-F238E27FC236}">
                  <a16:creationId xmlns:a16="http://schemas.microsoft.com/office/drawing/2014/main" id="{AB9F3231-A2A4-443B-A701-F1E6037FEF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5676" y="5576713"/>
              <a:ext cx="475200" cy="475200"/>
            </a:xfrm>
            <a:prstGeom prst="rect">
              <a:avLst/>
            </a:prstGeom>
          </p:spPr>
        </p:pic>
        <p:pic>
          <p:nvPicPr>
            <p:cNvPr id="26" name="32 Imagen">
              <a:extLst>
                <a:ext uri="{FF2B5EF4-FFF2-40B4-BE49-F238E27FC236}">
                  <a16:creationId xmlns:a16="http://schemas.microsoft.com/office/drawing/2014/main" id="{4903C009-6A34-480E-9609-D8DE420A7F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4854" y="5900628"/>
              <a:ext cx="475200" cy="475200"/>
            </a:xfrm>
            <a:prstGeom prst="rect">
              <a:avLst/>
            </a:prstGeom>
          </p:spPr>
        </p:pic>
        <p:pic>
          <p:nvPicPr>
            <p:cNvPr id="27" name="21 Imagen">
              <a:extLst>
                <a:ext uri="{FF2B5EF4-FFF2-40B4-BE49-F238E27FC236}">
                  <a16:creationId xmlns:a16="http://schemas.microsoft.com/office/drawing/2014/main" id="{A2C762D8-9435-4FAC-B4EE-A47E00F96E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56285" y="4450534"/>
              <a:ext cx="476250" cy="476250"/>
            </a:xfrm>
            <a:prstGeom prst="rect">
              <a:avLst/>
            </a:prstGeom>
          </p:spPr>
        </p:pic>
        <p:pic>
          <p:nvPicPr>
            <p:cNvPr id="28" name="19 Imagen">
              <a:extLst>
                <a:ext uri="{FF2B5EF4-FFF2-40B4-BE49-F238E27FC236}">
                  <a16:creationId xmlns:a16="http://schemas.microsoft.com/office/drawing/2014/main" id="{0F927CDF-B658-44C7-9B90-46BED3B760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7975" y="4378043"/>
              <a:ext cx="475200" cy="475200"/>
            </a:xfrm>
            <a:prstGeom prst="rect">
              <a:avLst/>
            </a:prstGeom>
          </p:spPr>
        </p:pic>
        <p:pic>
          <p:nvPicPr>
            <p:cNvPr id="29" name="28 Imagen">
              <a:extLst>
                <a:ext uri="{FF2B5EF4-FFF2-40B4-BE49-F238E27FC236}">
                  <a16:creationId xmlns:a16="http://schemas.microsoft.com/office/drawing/2014/main" id="{8EEB20F2-05AA-4F10-94EE-67FA827983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2687" y="4853243"/>
              <a:ext cx="475200" cy="475200"/>
            </a:xfrm>
            <a:prstGeom prst="rect">
              <a:avLst/>
            </a:prstGeom>
          </p:spPr>
        </p:pic>
      </p:grpSp>
      <p:grpSp>
        <p:nvGrpSpPr>
          <p:cNvPr id="62" name="Grupo 61">
            <a:extLst>
              <a:ext uri="{FF2B5EF4-FFF2-40B4-BE49-F238E27FC236}">
                <a16:creationId xmlns:a16="http://schemas.microsoft.com/office/drawing/2014/main" id="{93FD6404-8B01-490A-94FE-6827F3EBD503}"/>
              </a:ext>
            </a:extLst>
          </p:cNvPr>
          <p:cNvGrpSpPr/>
          <p:nvPr/>
        </p:nvGrpSpPr>
        <p:grpSpPr>
          <a:xfrm>
            <a:off x="4965722" y="4416950"/>
            <a:ext cx="1865770" cy="1781541"/>
            <a:chOff x="4965722" y="4416950"/>
            <a:chExt cx="1865770" cy="1781541"/>
          </a:xfrm>
        </p:grpSpPr>
        <p:sp>
          <p:nvSpPr>
            <p:cNvPr id="31" name="37 Rectángulo redondeado">
              <a:extLst>
                <a:ext uri="{FF2B5EF4-FFF2-40B4-BE49-F238E27FC236}">
                  <a16:creationId xmlns:a16="http://schemas.microsoft.com/office/drawing/2014/main" id="{430665A9-D614-4BC3-91D0-A391A6919C16}"/>
                </a:ext>
              </a:extLst>
            </p:cNvPr>
            <p:cNvSpPr/>
            <p:nvPr/>
          </p:nvSpPr>
          <p:spPr>
            <a:xfrm>
              <a:off x="4965722" y="4416950"/>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dirty="0"/>
            </a:p>
          </p:txBody>
        </p:sp>
        <p:sp>
          <p:nvSpPr>
            <p:cNvPr id="32" name="39 Rectángulo redondeado">
              <a:extLst>
                <a:ext uri="{FF2B5EF4-FFF2-40B4-BE49-F238E27FC236}">
                  <a16:creationId xmlns:a16="http://schemas.microsoft.com/office/drawing/2014/main" id="{D8D07A7B-EB64-4D1B-8C98-F5CF3617FEBD}"/>
                </a:ext>
              </a:extLst>
            </p:cNvPr>
            <p:cNvSpPr/>
            <p:nvPr/>
          </p:nvSpPr>
          <p:spPr>
            <a:xfrm>
              <a:off x="6133615" y="5622071"/>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33" name="40 Rectángulo redondeado">
              <a:extLst>
                <a:ext uri="{FF2B5EF4-FFF2-40B4-BE49-F238E27FC236}">
                  <a16:creationId xmlns:a16="http://schemas.microsoft.com/office/drawing/2014/main" id="{A73629C2-46A6-48F1-9142-08AD7557F5F9}"/>
                </a:ext>
              </a:extLst>
            </p:cNvPr>
            <p:cNvSpPr/>
            <p:nvPr/>
          </p:nvSpPr>
          <p:spPr>
            <a:xfrm>
              <a:off x="5633666" y="5274816"/>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34" name="38 Rectángulo redondeado">
              <a:extLst>
                <a:ext uri="{FF2B5EF4-FFF2-40B4-BE49-F238E27FC236}">
                  <a16:creationId xmlns:a16="http://schemas.microsoft.com/office/drawing/2014/main" id="{5EA56D8E-1931-4D21-8BDC-B969F171368C}"/>
                </a:ext>
              </a:extLst>
            </p:cNvPr>
            <p:cNvSpPr/>
            <p:nvPr/>
          </p:nvSpPr>
          <p:spPr>
            <a:xfrm>
              <a:off x="6288843" y="4714263"/>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grpSp>
      <p:sp>
        <p:nvSpPr>
          <p:cNvPr id="35" name="45 Flecha abajo">
            <a:extLst>
              <a:ext uri="{FF2B5EF4-FFF2-40B4-BE49-F238E27FC236}">
                <a16:creationId xmlns:a16="http://schemas.microsoft.com/office/drawing/2014/main" id="{3B3F113E-F2A1-4B11-831B-2D68D2468FEB}"/>
              </a:ext>
            </a:extLst>
          </p:cNvPr>
          <p:cNvSpPr/>
          <p:nvPr/>
        </p:nvSpPr>
        <p:spPr>
          <a:xfrm rot="16200000">
            <a:off x="7688663" y="4774895"/>
            <a:ext cx="532912" cy="89519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pic>
        <p:nvPicPr>
          <p:cNvPr id="36" name="46 Imagen">
            <a:extLst>
              <a:ext uri="{FF2B5EF4-FFF2-40B4-BE49-F238E27FC236}">
                <a16:creationId xmlns:a16="http://schemas.microsoft.com/office/drawing/2014/main" id="{040712DD-BC87-40F5-BEC9-8B6594455647}"/>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116630" y="5159319"/>
            <a:ext cx="192024" cy="228600"/>
          </a:xfrm>
          <a:prstGeom prst="rect">
            <a:avLst/>
          </a:prstGeom>
        </p:spPr>
      </p:pic>
      <p:sp>
        <p:nvSpPr>
          <p:cNvPr id="40" name="39 Rectángulo redondeado">
            <a:extLst>
              <a:ext uri="{FF2B5EF4-FFF2-40B4-BE49-F238E27FC236}">
                <a16:creationId xmlns:a16="http://schemas.microsoft.com/office/drawing/2014/main" id="{CC1C69BB-A851-41E0-ABAE-0C503063C4AF}"/>
              </a:ext>
            </a:extLst>
          </p:cNvPr>
          <p:cNvSpPr/>
          <p:nvPr/>
        </p:nvSpPr>
        <p:spPr>
          <a:xfrm>
            <a:off x="9953409" y="5014580"/>
            <a:ext cx="542649" cy="576420"/>
          </a:xfrm>
          <a:prstGeom prst="roundRect">
            <a:avLst/>
          </a:prstGeom>
          <a:no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grpSp>
        <p:nvGrpSpPr>
          <p:cNvPr id="61" name="Grupo 60">
            <a:extLst>
              <a:ext uri="{FF2B5EF4-FFF2-40B4-BE49-F238E27FC236}">
                <a16:creationId xmlns:a16="http://schemas.microsoft.com/office/drawing/2014/main" id="{32DF6759-2750-4B6C-B5EA-3B64594A6A3C}"/>
              </a:ext>
            </a:extLst>
          </p:cNvPr>
          <p:cNvGrpSpPr/>
          <p:nvPr/>
        </p:nvGrpSpPr>
        <p:grpSpPr>
          <a:xfrm>
            <a:off x="4695594" y="4430929"/>
            <a:ext cx="1750525" cy="2014585"/>
            <a:chOff x="4695594" y="4430929"/>
            <a:chExt cx="1750525" cy="2014585"/>
          </a:xfrm>
        </p:grpSpPr>
        <p:sp>
          <p:nvSpPr>
            <p:cNvPr id="42" name="39 Rectángulo redondeado">
              <a:extLst>
                <a:ext uri="{FF2B5EF4-FFF2-40B4-BE49-F238E27FC236}">
                  <a16:creationId xmlns:a16="http://schemas.microsoft.com/office/drawing/2014/main" id="{4C8B5F68-A1E3-4CD0-9FEF-057732F2788A}"/>
                </a:ext>
              </a:extLst>
            </p:cNvPr>
            <p:cNvSpPr/>
            <p:nvPr/>
          </p:nvSpPr>
          <p:spPr>
            <a:xfrm>
              <a:off x="5187586" y="5869094"/>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
          <p:nvSpPr>
            <p:cNvPr id="43" name="39 Rectángulo redondeado">
              <a:extLst>
                <a:ext uri="{FF2B5EF4-FFF2-40B4-BE49-F238E27FC236}">
                  <a16:creationId xmlns:a16="http://schemas.microsoft.com/office/drawing/2014/main" id="{5A97B62D-6B6E-4E58-894D-CC062DDDD87C}"/>
                </a:ext>
              </a:extLst>
            </p:cNvPr>
            <p:cNvSpPr/>
            <p:nvPr/>
          </p:nvSpPr>
          <p:spPr>
            <a:xfrm>
              <a:off x="5627282" y="5759963"/>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
          <p:nvSpPr>
            <p:cNvPr id="44" name="39 Rectángulo redondeado">
              <a:extLst>
                <a:ext uri="{FF2B5EF4-FFF2-40B4-BE49-F238E27FC236}">
                  <a16:creationId xmlns:a16="http://schemas.microsoft.com/office/drawing/2014/main" id="{9C55DC2A-2697-4919-8665-5A87D2E8A807}"/>
                </a:ext>
              </a:extLst>
            </p:cNvPr>
            <p:cNvSpPr/>
            <p:nvPr/>
          </p:nvSpPr>
          <p:spPr>
            <a:xfrm>
              <a:off x="5903470" y="4430929"/>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
          <p:nvSpPr>
            <p:cNvPr id="45" name="39 Rectángulo redondeado">
              <a:extLst>
                <a:ext uri="{FF2B5EF4-FFF2-40B4-BE49-F238E27FC236}">
                  <a16:creationId xmlns:a16="http://schemas.microsoft.com/office/drawing/2014/main" id="{5AB52B14-DC0E-4C9F-A9F7-E8678A7BB67C}"/>
                </a:ext>
              </a:extLst>
            </p:cNvPr>
            <p:cNvSpPr/>
            <p:nvPr/>
          </p:nvSpPr>
          <p:spPr>
            <a:xfrm>
              <a:off x="4695594" y="4966454"/>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grpSp>
      <p:sp>
        <p:nvSpPr>
          <p:cNvPr id="46" name="45 Flecha abajo">
            <a:extLst>
              <a:ext uri="{FF2B5EF4-FFF2-40B4-BE49-F238E27FC236}">
                <a16:creationId xmlns:a16="http://schemas.microsoft.com/office/drawing/2014/main" id="{F884B531-B0FD-46AD-BD7B-D6B12D466598}"/>
              </a:ext>
            </a:extLst>
          </p:cNvPr>
          <p:cNvSpPr/>
          <p:nvPr/>
        </p:nvSpPr>
        <p:spPr>
          <a:xfrm rot="5400000" flipH="1">
            <a:off x="3351742" y="4788708"/>
            <a:ext cx="532912" cy="895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3" name="Grupo 62">
            <a:extLst>
              <a:ext uri="{FF2B5EF4-FFF2-40B4-BE49-F238E27FC236}">
                <a16:creationId xmlns:a16="http://schemas.microsoft.com/office/drawing/2014/main" id="{3E778D19-2D72-44FF-8B5B-80A3A1D1C3F5}"/>
              </a:ext>
            </a:extLst>
          </p:cNvPr>
          <p:cNvGrpSpPr/>
          <p:nvPr/>
        </p:nvGrpSpPr>
        <p:grpSpPr>
          <a:xfrm>
            <a:off x="765954" y="4746117"/>
            <a:ext cx="1715217" cy="1051132"/>
            <a:chOff x="765954" y="4746117"/>
            <a:chExt cx="1715217" cy="1051132"/>
          </a:xfrm>
        </p:grpSpPr>
        <p:sp>
          <p:nvSpPr>
            <p:cNvPr id="41" name="39 Rectángulo redondeado">
              <a:extLst>
                <a:ext uri="{FF2B5EF4-FFF2-40B4-BE49-F238E27FC236}">
                  <a16:creationId xmlns:a16="http://schemas.microsoft.com/office/drawing/2014/main" id="{E5CA7841-9A28-4F0C-8CB8-896E8048BD42}"/>
                </a:ext>
              </a:extLst>
            </p:cNvPr>
            <p:cNvSpPr/>
            <p:nvPr/>
          </p:nvSpPr>
          <p:spPr>
            <a:xfrm>
              <a:off x="765954" y="5023470"/>
              <a:ext cx="542649" cy="576420"/>
            </a:xfrm>
            <a:prstGeom prst="roundRect">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pic>
          <p:nvPicPr>
            <p:cNvPr id="47" name="11 Imagen">
              <a:extLst>
                <a:ext uri="{FF2B5EF4-FFF2-40B4-BE49-F238E27FC236}">
                  <a16:creationId xmlns:a16="http://schemas.microsoft.com/office/drawing/2014/main" id="{6063B56D-9FD5-408B-A096-87C28AC480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8998" y="4746117"/>
              <a:ext cx="475200" cy="475200"/>
            </a:xfrm>
            <a:prstGeom prst="rect">
              <a:avLst/>
            </a:prstGeom>
          </p:spPr>
        </p:pic>
        <p:pic>
          <p:nvPicPr>
            <p:cNvPr id="48" name="30 Imagen">
              <a:extLst>
                <a:ext uri="{FF2B5EF4-FFF2-40B4-BE49-F238E27FC236}">
                  <a16:creationId xmlns:a16="http://schemas.microsoft.com/office/drawing/2014/main" id="{7CE6ABEC-CC43-4558-B465-06163CB5D45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71430" y="5307605"/>
              <a:ext cx="476250" cy="476250"/>
            </a:xfrm>
            <a:prstGeom prst="rect">
              <a:avLst/>
            </a:prstGeom>
          </p:spPr>
        </p:pic>
        <p:pic>
          <p:nvPicPr>
            <p:cNvPr id="49" name="32 Imagen">
              <a:extLst>
                <a:ext uri="{FF2B5EF4-FFF2-40B4-BE49-F238E27FC236}">
                  <a16:creationId xmlns:a16="http://schemas.microsoft.com/office/drawing/2014/main" id="{C1D16E48-E7A4-4D6D-9546-1CBF83362F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1598" y="5322049"/>
              <a:ext cx="475200" cy="475200"/>
            </a:xfrm>
            <a:prstGeom prst="rect">
              <a:avLst/>
            </a:prstGeom>
          </p:spPr>
        </p:pic>
        <p:pic>
          <p:nvPicPr>
            <p:cNvPr id="50" name="21 Imagen">
              <a:extLst>
                <a:ext uri="{FF2B5EF4-FFF2-40B4-BE49-F238E27FC236}">
                  <a16:creationId xmlns:a16="http://schemas.microsoft.com/office/drawing/2014/main" id="{393775BA-F48C-4973-B9F5-EDF2C9D8A7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04921" y="4746117"/>
              <a:ext cx="476250" cy="476250"/>
            </a:xfrm>
            <a:prstGeom prst="rect">
              <a:avLst/>
            </a:prstGeom>
          </p:spPr>
        </p:pic>
        <p:pic>
          <p:nvPicPr>
            <p:cNvPr id="57" name="46 Imagen">
              <a:extLst>
                <a:ext uri="{FF2B5EF4-FFF2-40B4-BE49-F238E27FC236}">
                  <a16:creationId xmlns:a16="http://schemas.microsoft.com/office/drawing/2014/main" id="{05A73CF2-2545-43DB-A2E7-C35B98A41920}"/>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946466" y="5176383"/>
              <a:ext cx="192024" cy="228600"/>
            </a:xfrm>
            <a:prstGeom prst="rect">
              <a:avLst/>
            </a:prstGeom>
          </p:spPr>
        </p:pic>
        <p:sp>
          <p:nvSpPr>
            <p:cNvPr id="58" name="CuadroTexto 57">
              <a:extLst>
                <a:ext uri="{FF2B5EF4-FFF2-40B4-BE49-F238E27FC236}">
                  <a16:creationId xmlns:a16="http://schemas.microsoft.com/office/drawing/2014/main" id="{F4F971AB-6CCF-4FA0-8832-CC0D853466A1}"/>
                </a:ext>
              </a:extLst>
            </p:cNvPr>
            <p:cNvSpPr txBox="1"/>
            <p:nvPr/>
          </p:nvSpPr>
          <p:spPr>
            <a:xfrm>
              <a:off x="1022393" y="5254664"/>
              <a:ext cx="342097" cy="307777"/>
            </a:xfrm>
            <a:prstGeom prst="rect">
              <a:avLst/>
            </a:prstGeom>
            <a:noFill/>
          </p:spPr>
          <p:txBody>
            <a:bodyPr wrap="square" rtlCol="0">
              <a:spAutoFit/>
            </a:bodyPr>
            <a:lstStyle/>
            <a:p>
              <a:pPr algn="ctr"/>
              <a:r>
                <a:rPr lang="es-MX" sz="1400" dirty="0"/>
                <a:t>1</a:t>
              </a:r>
            </a:p>
          </p:txBody>
        </p:sp>
      </p:grpSp>
      <p:sp>
        <p:nvSpPr>
          <p:cNvPr id="59" name="CuadroTexto 58">
            <a:extLst>
              <a:ext uri="{FF2B5EF4-FFF2-40B4-BE49-F238E27FC236}">
                <a16:creationId xmlns:a16="http://schemas.microsoft.com/office/drawing/2014/main" id="{7C67B29A-6E0B-4A5B-B9CE-B4AC5F86F0A9}"/>
              </a:ext>
            </a:extLst>
          </p:cNvPr>
          <p:cNvSpPr txBox="1"/>
          <p:nvPr/>
        </p:nvSpPr>
        <p:spPr>
          <a:xfrm>
            <a:off x="10187079" y="5220744"/>
            <a:ext cx="342097" cy="307777"/>
          </a:xfrm>
          <a:prstGeom prst="rect">
            <a:avLst/>
          </a:prstGeom>
          <a:noFill/>
        </p:spPr>
        <p:txBody>
          <a:bodyPr wrap="square" rtlCol="0">
            <a:spAutoFit/>
          </a:bodyPr>
          <a:lstStyle/>
          <a:p>
            <a:pPr algn="ctr"/>
            <a:r>
              <a:rPr lang="es-MX" sz="1400" dirty="0"/>
              <a:t>2</a:t>
            </a:r>
          </a:p>
        </p:txBody>
      </p:sp>
    </p:spTree>
    <p:extLst>
      <p:ext uri="{BB962C8B-B14F-4D97-AF65-F5344CB8AC3E}">
        <p14:creationId xmlns:p14="http://schemas.microsoft.com/office/powerpoint/2010/main" val="3530601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righ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right)">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8"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left)">
                                      <p:cBhvr>
                                        <p:cTn id="50" dur="500"/>
                                        <p:tgtEl>
                                          <p:spTgt spid="3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left)">
                                      <p:cBhvr>
                                        <p:cTn id="53" dur="500"/>
                                        <p:tgtEl>
                                          <p:spTgt spid="4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wipe(left)">
                                      <p:cBhvr>
                                        <p:cTn id="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5" grpId="0" animBg="1"/>
      <p:bldP spid="40" grpId="0" animBg="1"/>
      <p:bldP spid="46" grpId="0" animBg="1"/>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Estimación puntual</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85000" lnSpcReduction="10000"/>
              </a:bodyPr>
              <a:lstStyle/>
              <a:p>
                <a:pPr algn="just"/>
                <a:r>
                  <a:rPr lang="es-MX" sz="3600" dirty="0"/>
                  <a:t>Observamos entonces que </a:t>
                </a:r>
                <a:r>
                  <a:rPr lang="es-MX" sz="3600" dirty="0">
                    <a:solidFill>
                      <a:srgbClr val="FF0000"/>
                    </a:solidFill>
                  </a:rPr>
                  <a:t>un estadístico</a:t>
                </a:r>
                <a:r>
                  <a:rPr lang="es-MX" sz="3600" dirty="0"/>
                  <a:t> en particular, por ejemplo la media aritmética, </a:t>
                </a:r>
                <a14:m>
                  <m:oMath xmlns:m="http://schemas.openxmlformats.org/officeDocument/2006/math">
                    <m:acc>
                      <m:accPr>
                        <m:chr m:val="̅"/>
                        <m:ctrlPr>
                          <a:rPr lang="es-MX" sz="3600" i="1">
                            <a:latin typeface="Cambria Math" panose="02040503050406030204" pitchFamily="18" charset="0"/>
                          </a:rPr>
                        </m:ctrlPr>
                      </m:accPr>
                      <m:e>
                        <m:r>
                          <a:rPr lang="es-MX" sz="3600" i="1">
                            <a:latin typeface="Cambria Math"/>
                          </a:rPr>
                          <m:t>𝑋</m:t>
                        </m:r>
                      </m:e>
                    </m:acc>
                  </m:oMath>
                </a14:m>
                <a:r>
                  <a:rPr lang="es-MX" sz="3600" dirty="0"/>
                  <a:t>, </a:t>
                </a:r>
                <a:r>
                  <a:rPr lang="es-MX" sz="3600" dirty="0">
                    <a:solidFill>
                      <a:srgbClr val="FF0000"/>
                    </a:solidFill>
                  </a:rPr>
                  <a:t>es en sí mismo una variable aleatoria</a:t>
                </a:r>
              </a:p>
              <a:p>
                <a:pPr algn="just"/>
                <a:r>
                  <a:rPr lang="es-MX" sz="3600" dirty="0"/>
                  <a:t>Como es una variable aleatoria, entonces tiene una </a:t>
                </a:r>
                <a:r>
                  <a:rPr lang="es-MX" sz="3600" dirty="0">
                    <a:solidFill>
                      <a:srgbClr val="FF0000"/>
                    </a:solidFill>
                  </a:rPr>
                  <a:t>distribución de probabilidad</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1455" t="-4091" r="-2364"/>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0DAA8FAC-9456-49D7-9472-B15EACE94F7B}"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6</a:t>
            </a:fld>
            <a:endParaRPr lang="es-MX" dirty="0"/>
          </a:p>
        </p:txBody>
      </p:sp>
    </p:spTree>
    <p:extLst>
      <p:ext uri="{BB962C8B-B14F-4D97-AF65-F5344CB8AC3E}">
        <p14:creationId xmlns:p14="http://schemas.microsoft.com/office/powerpoint/2010/main" val="3437053646"/>
      </p:ext>
    </p:extLst>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44">
            <a:extLst>
              <a:ext uri="{FF2B5EF4-FFF2-40B4-BE49-F238E27FC236}">
                <a16:creationId xmlns:a16="http://schemas.microsoft.com/office/drawing/2014/main" id="{BB87A6CE-C82E-4104-92C7-5831FF491E27}"/>
              </a:ext>
            </a:extLst>
          </p:cNvPr>
          <p:cNvSpPr txBox="1"/>
          <p:nvPr/>
        </p:nvSpPr>
        <p:spPr>
          <a:xfrm>
            <a:off x="6888088" y="4293096"/>
            <a:ext cx="3529955" cy="646331"/>
          </a:xfrm>
          <a:prstGeom prst="rect">
            <a:avLst/>
          </a:prstGeom>
          <a:solidFill>
            <a:schemeClr val="bg1"/>
          </a:solidFill>
        </p:spPr>
        <p:txBody>
          <a:bodyPr wrap="square" rtlCol="0">
            <a:spAutoFit/>
          </a:bodyPr>
          <a:lstStyle/>
          <a:p>
            <a:pPr algn="ctr"/>
            <a:r>
              <a:rPr lang="es-MX" dirty="0" err="1">
                <a:solidFill>
                  <a:schemeClr val="bg1"/>
                </a:solidFill>
              </a:rPr>
              <a:t>Varianz</a:t>
            </a:r>
            <a:endParaRPr lang="es-MX" dirty="0">
              <a:solidFill>
                <a:schemeClr val="bg1"/>
              </a:solidFill>
            </a:endParaRPr>
          </a:p>
          <a:p>
            <a:pPr algn="ctr"/>
            <a:endParaRPr lang="es-MX" dirty="0">
              <a:solidFill>
                <a:schemeClr val="bg1"/>
              </a:solidFill>
            </a:endParaRPr>
          </a:p>
        </p:txBody>
      </p:sp>
      <p:sp>
        <p:nvSpPr>
          <p:cNvPr id="2" name="1 Título"/>
          <p:cNvSpPr>
            <a:spLocks noGrp="1"/>
          </p:cNvSpPr>
          <p:nvPr>
            <p:ph type="title"/>
          </p:nvPr>
        </p:nvSpPr>
        <p:spPr/>
        <p:txBody>
          <a:bodyPr/>
          <a:lstStyle/>
          <a:p>
            <a:r>
              <a:rPr lang="es-MX" dirty="0"/>
              <a:t>Distribución muestral</a:t>
            </a:r>
          </a:p>
        </p:txBody>
      </p:sp>
      <p:sp>
        <p:nvSpPr>
          <p:cNvPr id="3" name="2 Marcador de contenido"/>
          <p:cNvSpPr>
            <a:spLocks noGrp="1"/>
          </p:cNvSpPr>
          <p:nvPr>
            <p:ph sz="half" idx="1"/>
          </p:nvPr>
        </p:nvSpPr>
        <p:spPr/>
        <p:txBody>
          <a:bodyPr>
            <a:normAutofit fontScale="92500" lnSpcReduction="20000"/>
          </a:bodyPr>
          <a:lstStyle/>
          <a:p>
            <a:r>
              <a:rPr lang="es-MX" sz="3600" dirty="0"/>
              <a:t>Dicha distribución de probabilidad tiene una posición central, que corresponde con su </a:t>
            </a:r>
            <a:r>
              <a:rPr lang="es-MX" sz="3600" dirty="0">
                <a:solidFill>
                  <a:srgbClr val="FF0000"/>
                </a:solidFill>
              </a:rPr>
              <a:t>valor esperado</a:t>
            </a:r>
          </a:p>
          <a:p>
            <a:r>
              <a:rPr lang="es-MX" sz="3600" dirty="0"/>
              <a:t>También tiene una variabilidad que se puede medir a través de su </a:t>
            </a:r>
            <a:r>
              <a:rPr lang="es-MX" sz="3600" dirty="0">
                <a:solidFill>
                  <a:srgbClr val="FF0000"/>
                </a:solidFill>
              </a:rPr>
              <a:t>varianza o desviación estándar</a:t>
            </a:r>
          </a:p>
        </p:txBody>
      </p:sp>
      <p:sp>
        <p:nvSpPr>
          <p:cNvPr id="4" name="3 Marcador de fecha"/>
          <p:cNvSpPr>
            <a:spLocks noGrp="1"/>
          </p:cNvSpPr>
          <p:nvPr>
            <p:ph type="dt" sz="half" idx="10"/>
          </p:nvPr>
        </p:nvSpPr>
        <p:spPr/>
        <p:txBody>
          <a:bodyPr/>
          <a:lstStyle/>
          <a:p>
            <a:fld id="{28306D04-B5EA-4107-9AA0-86158C346915}"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7</a:t>
            </a:fld>
            <a:endParaRPr lang="es-MX" dirty="0"/>
          </a:p>
        </p:txBody>
      </p:sp>
      <p:grpSp>
        <p:nvGrpSpPr>
          <p:cNvPr id="25" name="Grupo 24">
            <a:extLst>
              <a:ext uri="{FF2B5EF4-FFF2-40B4-BE49-F238E27FC236}">
                <a16:creationId xmlns:a16="http://schemas.microsoft.com/office/drawing/2014/main" id="{789CD8E6-E89F-4741-BEA9-327BB22D4C85}"/>
              </a:ext>
            </a:extLst>
          </p:cNvPr>
          <p:cNvGrpSpPr/>
          <p:nvPr/>
        </p:nvGrpSpPr>
        <p:grpSpPr>
          <a:xfrm>
            <a:off x="6888088" y="1845734"/>
            <a:ext cx="3529955" cy="1735063"/>
            <a:chOff x="6816080" y="2310008"/>
            <a:chExt cx="3529955" cy="1735063"/>
          </a:xfrm>
        </p:grpSpPr>
        <p:pic>
          <p:nvPicPr>
            <p:cNvPr id="9" name="Imagen 8" descr="Gráfico, Gráfico de dispersión&#10;&#10;Descripción generada automáticamente">
              <a:extLst>
                <a:ext uri="{FF2B5EF4-FFF2-40B4-BE49-F238E27FC236}">
                  <a16:creationId xmlns:a16="http://schemas.microsoft.com/office/drawing/2014/main" id="{98910455-BBC7-46FC-A227-713E4F048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080" y="2310008"/>
              <a:ext cx="3529955" cy="1735063"/>
            </a:xfrm>
            <a:prstGeom prst="rect">
              <a:avLst/>
            </a:prstGeom>
          </p:spPr>
        </p:pic>
        <p:sp>
          <p:nvSpPr>
            <p:cNvPr id="11" name="CuadroTexto 10">
              <a:extLst>
                <a:ext uri="{FF2B5EF4-FFF2-40B4-BE49-F238E27FC236}">
                  <a16:creationId xmlns:a16="http://schemas.microsoft.com/office/drawing/2014/main" id="{651FD9CA-F4BD-4B50-A713-98A118D1F11E}"/>
                </a:ext>
              </a:extLst>
            </p:cNvPr>
            <p:cNvSpPr txBox="1"/>
            <p:nvPr/>
          </p:nvSpPr>
          <p:spPr>
            <a:xfrm>
              <a:off x="7752184" y="2492896"/>
              <a:ext cx="1944216" cy="369332"/>
            </a:xfrm>
            <a:prstGeom prst="rect">
              <a:avLst/>
            </a:prstGeom>
            <a:solidFill>
              <a:schemeClr val="bg1"/>
            </a:solidFill>
          </p:spPr>
          <p:txBody>
            <a:bodyPr wrap="square" rtlCol="0">
              <a:spAutoFit/>
            </a:bodyPr>
            <a:lstStyle/>
            <a:p>
              <a:pPr algn="ctr"/>
              <a:r>
                <a:rPr lang="es-MX" dirty="0">
                  <a:solidFill>
                    <a:srgbClr val="FF0000"/>
                  </a:solidFill>
                </a:rPr>
                <a:t>Valor Esperado</a:t>
              </a:r>
            </a:p>
          </p:txBody>
        </p:sp>
        <p:grpSp>
          <p:nvGrpSpPr>
            <p:cNvPr id="24" name="Grupo 23">
              <a:extLst>
                <a:ext uri="{FF2B5EF4-FFF2-40B4-BE49-F238E27FC236}">
                  <a16:creationId xmlns:a16="http://schemas.microsoft.com/office/drawing/2014/main" id="{D3F58829-7142-458D-8875-9C522C2658EB}"/>
                </a:ext>
              </a:extLst>
            </p:cNvPr>
            <p:cNvGrpSpPr/>
            <p:nvPr/>
          </p:nvGrpSpPr>
          <p:grpSpPr>
            <a:xfrm>
              <a:off x="7102549" y="2487538"/>
              <a:ext cx="2310424" cy="618473"/>
              <a:chOff x="1391068" y="4486890"/>
              <a:chExt cx="2310424" cy="618473"/>
            </a:xfrm>
          </p:grpSpPr>
          <p:pic>
            <p:nvPicPr>
              <p:cNvPr id="10" name="46 Imagen">
                <a:extLst>
                  <a:ext uri="{FF2B5EF4-FFF2-40B4-BE49-F238E27FC236}">
                    <a16:creationId xmlns:a16="http://schemas.microsoft.com/office/drawing/2014/main" id="{9491B287-16A8-4D11-B13D-E740926772B2}"/>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91068" y="4486890"/>
                <a:ext cx="192024" cy="228600"/>
              </a:xfrm>
              <a:prstGeom prst="rect">
                <a:avLst/>
              </a:prstGeom>
            </p:spPr>
          </p:pic>
          <p:cxnSp>
            <p:nvCxnSpPr>
              <p:cNvPr id="13" name="Conector recto de flecha 12">
                <a:extLst>
                  <a:ext uri="{FF2B5EF4-FFF2-40B4-BE49-F238E27FC236}">
                    <a16:creationId xmlns:a16="http://schemas.microsoft.com/office/drawing/2014/main" id="{CFB2D19C-C5F1-49D2-9240-7A18632EC7F1}"/>
                  </a:ext>
                </a:extLst>
              </p:cNvPr>
              <p:cNvCxnSpPr>
                <a:cxnSpLocks/>
              </p:cNvCxnSpPr>
              <p:nvPr/>
            </p:nvCxnSpPr>
            <p:spPr>
              <a:xfrm>
                <a:off x="1602911" y="4736078"/>
                <a:ext cx="254150" cy="244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39081402-D0B7-4F6E-8D2D-2463BD439FDE}"/>
                  </a:ext>
                </a:extLst>
              </p:cNvPr>
              <p:cNvCxnSpPr>
                <a:cxnSpLocks/>
              </p:cNvCxnSpPr>
              <p:nvPr/>
            </p:nvCxnSpPr>
            <p:spPr>
              <a:xfrm>
                <a:off x="1602911" y="4715490"/>
                <a:ext cx="1612769" cy="389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B641E982-0DA2-42D8-96F1-D83504CF1BC2}"/>
                  </a:ext>
                </a:extLst>
              </p:cNvPr>
              <p:cNvCxnSpPr>
                <a:cxnSpLocks/>
              </p:cNvCxnSpPr>
              <p:nvPr/>
            </p:nvCxnSpPr>
            <p:spPr>
              <a:xfrm>
                <a:off x="1729986" y="4715490"/>
                <a:ext cx="1971506" cy="28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27" name="Imagen 26" descr="Gráfico, Gráfico de dispersión&#10;&#10;Descripción generada automáticamente">
            <a:extLst>
              <a:ext uri="{FF2B5EF4-FFF2-40B4-BE49-F238E27FC236}">
                <a16:creationId xmlns:a16="http://schemas.microsoft.com/office/drawing/2014/main" id="{1368A2EA-1F27-4033-8325-915F28BE9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510" y="3857414"/>
            <a:ext cx="3529955" cy="1735063"/>
          </a:xfrm>
          <a:prstGeom prst="rect">
            <a:avLst/>
          </a:prstGeom>
        </p:spPr>
      </p:pic>
      <p:sp>
        <p:nvSpPr>
          <p:cNvPr id="28" name="CuadroTexto 27">
            <a:extLst>
              <a:ext uri="{FF2B5EF4-FFF2-40B4-BE49-F238E27FC236}">
                <a16:creationId xmlns:a16="http://schemas.microsoft.com/office/drawing/2014/main" id="{9BE757B8-9070-4FE1-AC6C-27CD39E23741}"/>
              </a:ext>
            </a:extLst>
          </p:cNvPr>
          <p:cNvSpPr txBox="1"/>
          <p:nvPr/>
        </p:nvSpPr>
        <p:spPr>
          <a:xfrm>
            <a:off x="7863575" y="4040302"/>
            <a:ext cx="2554467" cy="369332"/>
          </a:xfrm>
          <a:prstGeom prst="rect">
            <a:avLst/>
          </a:prstGeom>
          <a:solidFill>
            <a:schemeClr val="bg1"/>
          </a:solidFill>
        </p:spPr>
        <p:txBody>
          <a:bodyPr wrap="square" rtlCol="0">
            <a:spAutoFit/>
          </a:bodyPr>
          <a:lstStyle/>
          <a:p>
            <a:pPr algn="ctr"/>
            <a:r>
              <a:rPr lang="es-MX" dirty="0">
                <a:solidFill>
                  <a:schemeClr val="bg1"/>
                </a:solidFill>
              </a:rPr>
              <a:t>Varianza</a:t>
            </a:r>
          </a:p>
        </p:txBody>
      </p:sp>
      <p:grpSp>
        <p:nvGrpSpPr>
          <p:cNvPr id="46" name="Grupo 45">
            <a:extLst>
              <a:ext uri="{FF2B5EF4-FFF2-40B4-BE49-F238E27FC236}">
                <a16:creationId xmlns:a16="http://schemas.microsoft.com/office/drawing/2014/main" id="{60D4181C-8C11-4F32-B0F7-F576856CEFD6}"/>
              </a:ext>
            </a:extLst>
          </p:cNvPr>
          <p:cNvGrpSpPr/>
          <p:nvPr/>
        </p:nvGrpSpPr>
        <p:grpSpPr>
          <a:xfrm>
            <a:off x="6927472" y="4245575"/>
            <a:ext cx="3336724" cy="584692"/>
            <a:chOff x="6927472" y="4245575"/>
            <a:chExt cx="3336724" cy="584692"/>
          </a:xfrm>
        </p:grpSpPr>
        <p:sp>
          <p:nvSpPr>
            <p:cNvPr id="34" name="Elipse 33">
              <a:extLst>
                <a:ext uri="{FF2B5EF4-FFF2-40B4-BE49-F238E27FC236}">
                  <a16:creationId xmlns:a16="http://schemas.microsoft.com/office/drawing/2014/main" id="{4741659F-CE74-4FB6-A1C2-BAFEF165A959}"/>
                </a:ext>
              </a:extLst>
            </p:cNvPr>
            <p:cNvSpPr/>
            <p:nvPr/>
          </p:nvSpPr>
          <p:spPr>
            <a:xfrm>
              <a:off x="6927472" y="4666416"/>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5" name="Elipse 34">
              <a:extLst>
                <a:ext uri="{FF2B5EF4-FFF2-40B4-BE49-F238E27FC236}">
                  <a16:creationId xmlns:a16="http://schemas.microsoft.com/office/drawing/2014/main" id="{3A1F2748-ADBB-4594-BF85-97585B8A3D2F}"/>
                </a:ext>
              </a:extLst>
            </p:cNvPr>
            <p:cNvSpPr/>
            <p:nvPr/>
          </p:nvSpPr>
          <p:spPr>
            <a:xfrm>
              <a:off x="7752184" y="4666416"/>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49DE90CE-702B-4370-980C-7CAE435F85E9}"/>
                </a:ext>
              </a:extLst>
            </p:cNvPr>
            <p:cNvSpPr/>
            <p:nvPr/>
          </p:nvSpPr>
          <p:spPr>
            <a:xfrm>
              <a:off x="8094367" y="4446000"/>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96921EE8-E999-4218-ADC3-88A85321D464}"/>
                </a:ext>
              </a:extLst>
            </p:cNvPr>
            <p:cNvSpPr/>
            <p:nvPr/>
          </p:nvSpPr>
          <p:spPr>
            <a:xfrm>
              <a:off x="8100072" y="4657579"/>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E4890A4A-5CC1-4D38-832F-F4DECF0BB1EE}"/>
                </a:ext>
              </a:extLst>
            </p:cNvPr>
            <p:cNvSpPr/>
            <p:nvPr/>
          </p:nvSpPr>
          <p:spPr>
            <a:xfrm>
              <a:off x="10120180" y="4686251"/>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2EBF68D5-3C18-4334-B549-73F6F086620D}"/>
                </a:ext>
              </a:extLst>
            </p:cNvPr>
            <p:cNvSpPr/>
            <p:nvPr/>
          </p:nvSpPr>
          <p:spPr>
            <a:xfrm>
              <a:off x="9068800" y="4657579"/>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7E55C754-EFF4-4BC4-8649-49977AA937B5}"/>
                </a:ext>
              </a:extLst>
            </p:cNvPr>
            <p:cNvSpPr/>
            <p:nvPr/>
          </p:nvSpPr>
          <p:spPr>
            <a:xfrm>
              <a:off x="9624392" y="4666416"/>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7E040603-DC68-4915-B898-1952959C51DB}"/>
                </a:ext>
              </a:extLst>
            </p:cNvPr>
            <p:cNvSpPr/>
            <p:nvPr/>
          </p:nvSpPr>
          <p:spPr>
            <a:xfrm>
              <a:off x="8105176" y="4245575"/>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CF24A797-DABB-451B-929E-F8F4CAC988FE}"/>
                </a:ext>
              </a:extLst>
            </p:cNvPr>
            <p:cNvSpPr/>
            <p:nvPr/>
          </p:nvSpPr>
          <p:spPr>
            <a:xfrm>
              <a:off x="9618687" y="4513563"/>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DCCD2B54-6B18-47B6-9E6D-2DAA63E20B78}"/>
                </a:ext>
              </a:extLst>
            </p:cNvPr>
            <p:cNvSpPr/>
            <p:nvPr/>
          </p:nvSpPr>
          <p:spPr>
            <a:xfrm>
              <a:off x="9068800" y="4499418"/>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sp>
          <p:nvSpPr>
            <p:cNvPr id="44" name="Elipse 43">
              <a:extLst>
                <a:ext uri="{FF2B5EF4-FFF2-40B4-BE49-F238E27FC236}">
                  <a16:creationId xmlns:a16="http://schemas.microsoft.com/office/drawing/2014/main" id="{7E597597-9FC4-4839-AC7B-3C647D83E9B8}"/>
                </a:ext>
              </a:extLst>
            </p:cNvPr>
            <p:cNvSpPr/>
            <p:nvPr/>
          </p:nvSpPr>
          <p:spPr>
            <a:xfrm>
              <a:off x="7730250" y="4486479"/>
              <a:ext cx="144016" cy="14401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MX"/>
            </a:p>
          </p:txBody>
        </p:sp>
      </p:grpSp>
      <p:cxnSp>
        <p:nvCxnSpPr>
          <p:cNvPr id="48" name="Conector recto de flecha 47">
            <a:extLst>
              <a:ext uri="{FF2B5EF4-FFF2-40B4-BE49-F238E27FC236}">
                <a16:creationId xmlns:a16="http://schemas.microsoft.com/office/drawing/2014/main" id="{47320761-AC0C-4B56-A486-429B8E36B704}"/>
              </a:ext>
            </a:extLst>
          </p:cNvPr>
          <p:cNvCxnSpPr/>
          <p:nvPr/>
        </p:nvCxnSpPr>
        <p:spPr>
          <a:xfrm>
            <a:off x="6999480" y="5733256"/>
            <a:ext cx="3344992"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49" name="CuadroTexto 48">
            <a:extLst>
              <a:ext uri="{FF2B5EF4-FFF2-40B4-BE49-F238E27FC236}">
                <a16:creationId xmlns:a16="http://schemas.microsoft.com/office/drawing/2014/main" id="{2A4DA8E7-8322-42DE-8F87-78788680E48E}"/>
              </a:ext>
            </a:extLst>
          </p:cNvPr>
          <p:cNvSpPr txBox="1"/>
          <p:nvPr/>
        </p:nvSpPr>
        <p:spPr>
          <a:xfrm>
            <a:off x="7426253" y="5869094"/>
            <a:ext cx="2554467" cy="369332"/>
          </a:xfrm>
          <a:prstGeom prst="rect">
            <a:avLst/>
          </a:prstGeom>
          <a:solidFill>
            <a:schemeClr val="bg1"/>
          </a:solidFill>
        </p:spPr>
        <p:txBody>
          <a:bodyPr wrap="square" rtlCol="0">
            <a:spAutoFit/>
          </a:bodyPr>
          <a:lstStyle/>
          <a:p>
            <a:pPr algn="ctr"/>
            <a:r>
              <a:rPr lang="es-MX" dirty="0">
                <a:solidFill>
                  <a:srgbClr val="FF0000"/>
                </a:solidFill>
              </a:rPr>
              <a:t>Varianza</a:t>
            </a:r>
          </a:p>
        </p:txBody>
      </p:sp>
    </p:spTree>
    <p:extLst>
      <p:ext uri="{BB962C8B-B14F-4D97-AF65-F5344CB8AC3E}">
        <p14:creationId xmlns:p14="http://schemas.microsoft.com/office/powerpoint/2010/main" val="3437053646"/>
      </p:ext>
    </p:extLst>
  </p:cSld>
  <p:clrMapOvr>
    <a:masterClrMapping/>
  </p:clrMapOvr>
  <p:transition spd="slow">
    <p:pull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Distribución de muestreo</a:t>
            </a:r>
          </a:p>
        </p:txBody>
      </p:sp>
      <p:sp>
        <p:nvSpPr>
          <p:cNvPr id="3" name="2 Marcador de contenido"/>
          <p:cNvSpPr>
            <a:spLocks noGrp="1"/>
          </p:cNvSpPr>
          <p:nvPr>
            <p:ph idx="1"/>
          </p:nvPr>
        </p:nvSpPr>
        <p:spPr/>
        <p:txBody>
          <a:bodyPr>
            <a:noAutofit/>
          </a:bodyPr>
          <a:lstStyle/>
          <a:p>
            <a:r>
              <a:rPr lang="es-MX" sz="3600" dirty="0"/>
              <a:t>A la distribución de probabilidad de un estadístico se le denomina </a:t>
            </a:r>
            <a:r>
              <a:rPr lang="es-MX" sz="3600" i="1" dirty="0">
                <a:solidFill>
                  <a:srgbClr val="FF0000"/>
                </a:solidFill>
              </a:rPr>
              <a:t>distribución de muestreo</a:t>
            </a:r>
            <a:endParaRPr lang="es-MX" sz="3600" dirty="0">
              <a:solidFill>
                <a:srgbClr val="FF0000"/>
              </a:solidFill>
            </a:endParaRPr>
          </a:p>
          <a:p>
            <a:r>
              <a:rPr lang="es-MX" sz="3600" dirty="0"/>
              <a:t>Las distribuciones de muestreo de los estadísticos más comunes han sido ampliamente estudiadas y podemos conocer algunas de sus características</a:t>
            </a:r>
          </a:p>
        </p:txBody>
      </p:sp>
      <p:sp>
        <p:nvSpPr>
          <p:cNvPr id="4" name="3 Marcador de fecha"/>
          <p:cNvSpPr>
            <a:spLocks noGrp="1"/>
          </p:cNvSpPr>
          <p:nvPr>
            <p:ph type="dt" sz="half" idx="10"/>
          </p:nvPr>
        </p:nvSpPr>
        <p:spPr/>
        <p:txBody>
          <a:bodyPr/>
          <a:lstStyle/>
          <a:p>
            <a:fld id="{D4E7138C-EE88-4161-B98A-6434C8165CEF}"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8</a:t>
            </a:fld>
            <a:endParaRPr lang="es-MX"/>
          </a:p>
        </p:txBody>
      </p:sp>
    </p:spTree>
    <p:extLst>
      <p:ext uri="{BB962C8B-B14F-4D97-AF65-F5344CB8AC3E}">
        <p14:creationId xmlns:p14="http://schemas.microsoft.com/office/powerpoint/2010/main" val="3440837438"/>
      </p:ext>
    </p:extLst>
  </p:cSld>
  <p:clrMapOvr>
    <a:masterClrMapping/>
  </p:clrMapOvr>
  <p:transition spd="slow">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Distribución de la media aritmética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Autofit/>
              </a:bodyPr>
              <a:lstStyle/>
              <a:p>
                <a:r>
                  <a:rPr lang="es-MX" sz="4800" b="1" dirty="0"/>
                  <a:t>Teorema.</a:t>
                </a:r>
                <a:r>
                  <a:rPr lang="es-MX" sz="4800" dirty="0"/>
                  <a:t> Si </a:t>
                </a:r>
                <a:r>
                  <a:rPr lang="es-MX" sz="4800" i="1" dirty="0">
                    <a:latin typeface="Times New Roman" panose="02020603050405020304" pitchFamily="18" charset="0"/>
                    <a:cs typeface="Times New Roman" panose="02020603050405020304" pitchFamily="18" charset="0"/>
                  </a:rPr>
                  <a:t>X</a:t>
                </a:r>
                <a:r>
                  <a:rPr lang="es-MX" sz="4800" dirty="0"/>
                  <a:t>~</a:t>
                </a:r>
                <a:r>
                  <a:rPr lang="es-MX" sz="4800" i="1" dirty="0">
                    <a:latin typeface="Times New Roman" panose="02020603050405020304" pitchFamily="18" charset="0"/>
                    <a:cs typeface="Times New Roman" panose="02020603050405020304" pitchFamily="18" charset="0"/>
                  </a:rPr>
                  <a:t>N</a:t>
                </a:r>
                <a:r>
                  <a:rPr lang="es-MX" sz="4800" dirty="0"/>
                  <a:t>(</a:t>
                </a:r>
                <a:r>
                  <a:rPr lang="es-MX" sz="4800" dirty="0">
                    <a:sym typeface="Symbol"/>
                  </a:rPr>
                  <a:t>,</a:t>
                </a:r>
                <a:r>
                  <a:rPr lang="es-MX" sz="4800" baseline="30000" dirty="0">
                    <a:sym typeface="Symbol"/>
                  </a:rPr>
                  <a:t>2</a:t>
                </a:r>
                <a:r>
                  <a:rPr lang="es-MX" sz="4800" dirty="0">
                    <a:sym typeface="Symbol"/>
                  </a:rPr>
                  <a:t>) y se toman muestras de tamaño </a:t>
                </a:r>
                <a:r>
                  <a:rPr lang="es-MX" sz="4800" i="1" dirty="0">
                    <a:latin typeface="Times New Roman" panose="02020603050405020304" pitchFamily="18" charset="0"/>
                    <a:cs typeface="Times New Roman" panose="02020603050405020304" pitchFamily="18" charset="0"/>
                    <a:sym typeface="Symbol"/>
                  </a:rPr>
                  <a:t>n</a:t>
                </a:r>
                <a:r>
                  <a:rPr lang="es-MX" sz="4800" dirty="0">
                    <a:sym typeface="Symbol"/>
                  </a:rPr>
                  <a:t> de dicha distribución, entonces la media aritmética cumple que </a:t>
                </a:r>
                <a14:m>
                  <m:oMath xmlns:m="http://schemas.openxmlformats.org/officeDocument/2006/math">
                    <m:acc>
                      <m:accPr>
                        <m:chr m:val="̅"/>
                        <m:ctrlPr>
                          <a:rPr lang="es-MX" sz="4800" i="1">
                            <a:latin typeface="Cambria Math" panose="02040503050406030204" pitchFamily="18" charset="0"/>
                            <a:sym typeface="Symbol"/>
                          </a:rPr>
                        </m:ctrlPr>
                      </m:accPr>
                      <m:e>
                        <m:r>
                          <a:rPr lang="es-MX" sz="4800" i="1">
                            <a:latin typeface="Cambria Math"/>
                            <a:sym typeface="Symbol"/>
                          </a:rPr>
                          <m:t>𝑋</m:t>
                        </m:r>
                      </m:e>
                    </m:acc>
                    <m:r>
                      <a:rPr lang="es-MX" sz="4800" i="1">
                        <a:latin typeface="Cambria Math"/>
                        <a:sym typeface="Symbol"/>
                      </a:rPr>
                      <m:t>~</m:t>
                    </m:r>
                    <m:r>
                      <a:rPr lang="es-MX" sz="4800" i="1">
                        <a:latin typeface="Cambria Math"/>
                        <a:sym typeface="Symbol"/>
                      </a:rPr>
                      <m:t>𝑁</m:t>
                    </m:r>
                    <m:r>
                      <a:rPr lang="es-MX" sz="4800" i="1">
                        <a:latin typeface="Cambria Math"/>
                        <a:sym typeface="Symbol"/>
                      </a:rPr>
                      <m:t>(</m:t>
                    </m:r>
                    <m:r>
                      <a:rPr lang="es-MX" sz="4800" i="1">
                        <a:latin typeface="Cambria Math"/>
                        <a:ea typeface="Cambria Math"/>
                        <a:sym typeface="Symbol"/>
                      </a:rPr>
                      <m:t>𝜇</m:t>
                    </m:r>
                    <m:r>
                      <a:rPr lang="es-MX" sz="4800" i="1">
                        <a:latin typeface="Cambria Math"/>
                        <a:ea typeface="Cambria Math"/>
                        <a:sym typeface="Symbol"/>
                      </a:rPr>
                      <m:t>,</m:t>
                    </m:r>
                    <m:f>
                      <m:fPr>
                        <m:ctrlPr>
                          <a:rPr lang="es-MX" sz="4800" i="1">
                            <a:latin typeface="Cambria Math" panose="02040503050406030204" pitchFamily="18" charset="0"/>
                            <a:ea typeface="Cambria Math"/>
                            <a:sym typeface="Symbol"/>
                          </a:rPr>
                        </m:ctrlPr>
                      </m:fPr>
                      <m:num>
                        <m:sSup>
                          <m:sSupPr>
                            <m:ctrlPr>
                              <a:rPr lang="es-MX" sz="4800" i="1">
                                <a:latin typeface="Cambria Math" panose="02040503050406030204" pitchFamily="18" charset="0"/>
                                <a:ea typeface="Cambria Math"/>
                                <a:sym typeface="Symbol"/>
                              </a:rPr>
                            </m:ctrlPr>
                          </m:sSupPr>
                          <m:e>
                            <m:r>
                              <a:rPr lang="es-MX" sz="4800" i="1">
                                <a:latin typeface="Cambria Math"/>
                                <a:ea typeface="Cambria Math"/>
                                <a:sym typeface="Symbol"/>
                              </a:rPr>
                              <m:t>𝜎</m:t>
                            </m:r>
                          </m:e>
                          <m:sup>
                            <m:r>
                              <a:rPr lang="es-MX" sz="4800" i="1">
                                <a:latin typeface="Cambria Math"/>
                                <a:ea typeface="Cambria Math"/>
                                <a:sym typeface="Symbol"/>
                              </a:rPr>
                              <m:t>2</m:t>
                            </m:r>
                          </m:sup>
                        </m:sSup>
                      </m:num>
                      <m:den>
                        <m:r>
                          <a:rPr lang="es-MX" sz="4800" i="1">
                            <a:latin typeface="Cambria Math"/>
                            <a:ea typeface="Cambria Math"/>
                            <a:sym typeface="Symbol"/>
                          </a:rPr>
                          <m:t>𝑛</m:t>
                        </m:r>
                      </m:den>
                    </m:f>
                    <m:r>
                      <a:rPr lang="es-MX" sz="4800" i="1">
                        <a:latin typeface="Cambria Math"/>
                        <a:ea typeface="Cambria Math"/>
                        <a:sym typeface="Symbol"/>
                      </a:rPr>
                      <m:t>)</m:t>
                    </m:r>
                  </m:oMath>
                </a14:m>
                <a:endParaRPr lang="es-MX" sz="4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2727" t="-5909"/>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fld id="{AD7F73E0-52E2-4015-819F-18402E017085}" type="datetime1">
              <a:rPr lang="es-MX" smtClean="0"/>
              <a:t>10/06/2021</a:t>
            </a:fld>
            <a:endParaRPr lang="es-MX"/>
          </a:p>
        </p:txBody>
      </p:sp>
      <p:sp>
        <p:nvSpPr>
          <p:cNvPr id="5" name="4 Marcador de pie de página"/>
          <p:cNvSpPr>
            <a:spLocks noGrp="1"/>
          </p:cNvSpPr>
          <p:nvPr>
            <p:ph type="ftr" sz="quarter" idx="11"/>
          </p:nvPr>
        </p:nvSpPr>
        <p:spPr/>
        <p:txBody>
          <a:bodyPr/>
          <a:lstStyle/>
          <a:p>
            <a:r>
              <a:rPr lang="es-MX"/>
              <a:t>Estimación por Intervalo</a:t>
            </a:r>
          </a:p>
        </p:txBody>
      </p:sp>
      <p:sp>
        <p:nvSpPr>
          <p:cNvPr id="6" name="5 Marcador de número de diapositiva"/>
          <p:cNvSpPr>
            <a:spLocks noGrp="1"/>
          </p:cNvSpPr>
          <p:nvPr>
            <p:ph type="sldNum" sz="quarter" idx="12"/>
          </p:nvPr>
        </p:nvSpPr>
        <p:spPr/>
        <p:txBody>
          <a:bodyPr/>
          <a:lstStyle/>
          <a:p>
            <a:fld id="{EF8C4BB9-A6D1-487F-837D-27C7A280D6A2}" type="slidenum">
              <a:rPr lang="es-MX" smtClean="0"/>
              <a:t>9</a:t>
            </a:fld>
            <a:endParaRPr lang="es-MX"/>
          </a:p>
        </p:txBody>
      </p:sp>
    </p:spTree>
    <p:extLst>
      <p:ext uri="{BB962C8B-B14F-4D97-AF65-F5344CB8AC3E}">
        <p14:creationId xmlns:p14="http://schemas.microsoft.com/office/powerpoint/2010/main" val="160456394"/>
      </p:ext>
    </p:extLst>
  </p:cSld>
  <p:clrMapOvr>
    <a:masterClrMapping/>
  </p:clrMapOvr>
  <p:transition spd="slow">
    <p:pull dir="r"/>
  </p:transition>
</p:sld>
</file>

<file path=ppt/tags/tag1.xml><?xml version="1.0" encoding="utf-8"?>
<p:tagLst xmlns:a="http://schemas.openxmlformats.org/drawingml/2006/main" xmlns:r="http://schemas.openxmlformats.org/officeDocument/2006/relationships" xmlns:p="http://schemas.openxmlformats.org/presentationml/2006/main">
  <p:tag name="ORIGINALHEIGHT" val="75"/>
  <p:tag name="ORIGINALWIDTH" val="63"/>
  <p:tag name="OUTPUTDPI" val="1200"/>
  <p:tag name="LATEXADDIN" val="\documentclass{article}&#10;\usepackage{amsmath}&#10;\pagestyle{empty}&#10;\begin{document}&#10;&#10;$\bar{x}$&#10;&#10;\end{document}"/>
  <p:tag name="IGUANATEXSIZE" val="30"/>
  <p:tag name="IGUANATEXCURSOR" val="88"/>
  <p:tag name="TRANSPARENCY" val="Verdadero"/>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75"/>
  <p:tag name="ORIGINALWIDTH" val="63"/>
  <p:tag name="OUTPUTDPI" val="1200"/>
  <p:tag name="LATEXADDIN" val="\documentclass{article}&#10;\usepackage{amsmath}&#10;\pagestyle{empty}&#10;\begin{document}&#10;&#10;$\bar{x}$&#10;&#10;\end{document}"/>
  <p:tag name="IGUANATEXSIZE" val="30"/>
  <p:tag name="IGUANATEXCURSOR" val="88"/>
  <p:tag name="TRANSPARENCY" val="Verdadero"/>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75"/>
  <p:tag name="ORIGINALWIDTH" val="63"/>
  <p:tag name="OUTPUTDPI" val="1200"/>
  <p:tag name="LATEXADDIN" val="\documentclass{article}&#10;\usepackage{amsmath}&#10;\pagestyle{empty}&#10;\begin{document}&#10;&#10;$\bar{x}$&#10;&#10;\end{document}"/>
  <p:tag name="IGUANATEXSIZE" val="30"/>
  <p:tag name="IGUANATEXCURSOR" val="88"/>
  <p:tag name="TRANSPARENCY" val="Verdadero"/>
  <p:tag name="FILENAME" val=""/>
  <p:tag name="INPUTTYPE" val="0"/>
  <p:tag name="LATEXENGINEID" val="0"/>
  <p:tag name="TEMPFOLDER" val="c:\temp\"/>
</p:tagLst>
</file>

<file path=ppt/theme/theme1.xml><?xml version="1.0" encoding="utf-8"?>
<a:theme xmlns:a="http://schemas.openxmlformats.org/drawingml/2006/main" name="Retrospecció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29028</TotalTime>
  <Words>2936</Words>
  <Application>Microsoft Office PowerPoint</Application>
  <PresentationFormat>Panorámica</PresentationFormat>
  <Paragraphs>350</Paragraphs>
  <Slides>42</Slides>
  <Notes>1</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42</vt:i4>
      </vt:variant>
    </vt:vector>
  </HeadingPairs>
  <TitlesOfParts>
    <vt:vector size="48" baseType="lpstr">
      <vt:lpstr>Calibri</vt:lpstr>
      <vt:lpstr>Calibri Light</vt:lpstr>
      <vt:lpstr>Cambria Math</vt:lpstr>
      <vt:lpstr>Symbol</vt:lpstr>
      <vt:lpstr>Times New Roman</vt:lpstr>
      <vt:lpstr>Retrospección</vt:lpstr>
      <vt:lpstr>Estimación por Intervalo</vt:lpstr>
      <vt:lpstr>Estimación puntual</vt:lpstr>
      <vt:lpstr>Estimación puntual</vt:lpstr>
      <vt:lpstr>Estimación puntual</vt:lpstr>
      <vt:lpstr>Estimación</vt:lpstr>
      <vt:lpstr>Estimación puntual</vt:lpstr>
      <vt:lpstr>Distribución muestral</vt:lpstr>
      <vt:lpstr>Distribución de muestreo</vt:lpstr>
      <vt:lpstr>Distribución de la media aritmética</vt:lpstr>
      <vt:lpstr>Distribución de la media aritmética</vt:lpstr>
      <vt:lpstr>Actividad</vt:lpstr>
      <vt:lpstr>Estimación por Intervalo</vt:lpstr>
      <vt:lpstr>Intervalo de confianza</vt:lpstr>
      <vt:lpstr>Intervalo de confianza</vt:lpstr>
      <vt:lpstr>Intervalo de confianza</vt:lpstr>
      <vt:lpstr>Intervalo de confianza por el método pivotal</vt:lpstr>
      <vt:lpstr>Cálculo de una Estimación por Intervalo para un Parámetro</vt:lpstr>
      <vt:lpstr>IC para la media de una distribución normal con varianza conocida</vt:lpstr>
      <vt:lpstr>Valores de Za/2 para los valores de a más utilizados</vt:lpstr>
      <vt:lpstr>Ejemplo</vt:lpstr>
      <vt:lpstr>Ejemplo</vt:lpstr>
      <vt:lpstr>Ejemplo</vt:lpstr>
      <vt:lpstr>Ejemplo</vt:lpstr>
      <vt:lpstr>Preguntas existenciales</vt:lpstr>
      <vt:lpstr>Ejercicio</vt:lpstr>
      <vt:lpstr>Ejemplo</vt:lpstr>
      <vt:lpstr>Ejercicio. Solución</vt:lpstr>
      <vt:lpstr>Ejercicio</vt:lpstr>
      <vt:lpstr>Intervalos de confianza para muestras grandes basados en la distribución normal</vt:lpstr>
      <vt:lpstr>Intervalo de confianza para una proporción, mediante la aproximación normal</vt:lpstr>
      <vt:lpstr>Ejemplo</vt:lpstr>
      <vt:lpstr>Ejercicio</vt:lpstr>
      <vt:lpstr>Intervalos de Confianza para comparar dos poblaciones</vt:lpstr>
      <vt:lpstr>Intervalo de confianza para una diferencia de medias</vt:lpstr>
      <vt:lpstr>Presentación de PowerPoint</vt:lpstr>
      <vt:lpstr>¿Alguna de las medias es mayor que la otra?</vt:lpstr>
      <vt:lpstr>Ejercicio</vt:lpstr>
      <vt:lpstr>Intervalo de confianza para la diferencia de proporciones</vt:lpstr>
      <vt:lpstr>Presentación de PowerPoint</vt:lpstr>
      <vt:lpstr>Ejemplo</vt:lpstr>
      <vt:lpstr>Ejercicio</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Estimación por intervalo</dc:title>
  <dc:creator>PaulRC</dc:creator>
  <cp:lastModifiedBy>Paul Ramirez de la Cruz</cp:lastModifiedBy>
  <cp:revision>96</cp:revision>
  <dcterms:created xsi:type="dcterms:W3CDTF">2013-06-21T23:18:16Z</dcterms:created>
  <dcterms:modified xsi:type="dcterms:W3CDTF">2021-06-10T08:54:50Z</dcterms:modified>
</cp:coreProperties>
</file>