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330" r:id="rId4"/>
    <p:sldId id="423" r:id="rId5"/>
    <p:sldId id="432" r:id="rId6"/>
    <p:sldId id="433" r:id="rId7"/>
    <p:sldId id="434" r:id="rId8"/>
    <p:sldId id="435" r:id="rId9"/>
    <p:sldId id="436" r:id="rId10"/>
    <p:sldId id="389" r:id="rId11"/>
    <p:sldId id="390" r:id="rId12"/>
    <p:sldId id="391" r:id="rId13"/>
    <p:sldId id="392" r:id="rId14"/>
    <p:sldId id="393" r:id="rId15"/>
    <p:sldId id="394" r:id="rId16"/>
    <p:sldId id="395" r:id="rId17"/>
    <p:sldId id="396" r:id="rId18"/>
    <p:sldId id="397" r:id="rId19"/>
    <p:sldId id="398" r:id="rId20"/>
    <p:sldId id="401" r:id="rId21"/>
    <p:sldId id="400" r:id="rId22"/>
    <p:sldId id="402" r:id="rId23"/>
    <p:sldId id="403" r:id="rId24"/>
    <p:sldId id="425" r:id="rId25"/>
    <p:sldId id="431" r:id="rId26"/>
    <p:sldId id="404" r:id="rId27"/>
    <p:sldId id="426" r:id="rId28"/>
    <p:sldId id="405" r:id="rId29"/>
    <p:sldId id="406" r:id="rId30"/>
    <p:sldId id="407" r:id="rId31"/>
    <p:sldId id="408" r:id="rId32"/>
    <p:sldId id="409" r:id="rId33"/>
    <p:sldId id="419" r:id="rId34"/>
    <p:sldId id="420" r:id="rId35"/>
    <p:sldId id="421" r:id="rId36"/>
    <p:sldId id="422" r:id="rId37"/>
    <p:sldId id="314" r:id="rId38"/>
    <p:sldId id="427" r:id="rId39"/>
    <p:sldId id="428" r:id="rId40"/>
    <p:sldId id="429" r:id="rId41"/>
    <p:sldId id="430" r:id="rId4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7C80"/>
    <a:srgbClr val="CCFFFF"/>
    <a:srgbClr val="FFCCFF"/>
    <a:srgbClr val="FFFFCC"/>
    <a:srgbClr val="99CCFF"/>
    <a:srgbClr val="FFFF00"/>
    <a:srgbClr val="FF0066"/>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26"/>
      </p:cViewPr>
      <p:guideLst>
        <p:guide orient="horz" pos="2160"/>
        <p:guide pos="2880"/>
      </p:guideLst>
    </p:cSldViewPr>
  </p:slideViewPr>
  <p:notesTextViewPr>
    <p:cViewPr>
      <p:scale>
        <a:sx n="1" d="1"/>
        <a:sy n="1" d="1"/>
      </p:scale>
      <p:origin x="0" y="0"/>
    </p:cViewPr>
  </p:notesTextViewPr>
  <p:sorterViewPr>
    <p:cViewPr>
      <p:scale>
        <a:sx n="100" d="100"/>
        <a:sy n="100" d="100"/>
      </p:scale>
      <p:origin x="0" y="32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59" tIns="47380" rIns="94759" bIns="47380" rtlCol="0"/>
          <a:lstStyle>
            <a:lvl1pPr algn="l">
              <a:defRPr sz="1200"/>
            </a:lvl1pPr>
          </a:lstStyle>
          <a:p>
            <a:endParaRPr lang="en-US"/>
          </a:p>
        </p:txBody>
      </p:sp>
      <p:sp>
        <p:nvSpPr>
          <p:cNvPr id="3" name="Date Placeholder 2"/>
          <p:cNvSpPr>
            <a:spLocks noGrp="1"/>
          </p:cNvSpPr>
          <p:nvPr>
            <p:ph type="dt" idx="1"/>
          </p:nvPr>
        </p:nvSpPr>
        <p:spPr>
          <a:xfrm>
            <a:off x="4021295" y="0"/>
            <a:ext cx="3076363" cy="511731"/>
          </a:xfrm>
          <a:prstGeom prst="rect">
            <a:avLst/>
          </a:prstGeom>
        </p:spPr>
        <p:txBody>
          <a:bodyPr vert="horz" lIns="94759" tIns="47380" rIns="94759" bIns="47380" rtlCol="0"/>
          <a:lstStyle>
            <a:lvl1pPr algn="r">
              <a:defRPr sz="1200"/>
            </a:lvl1pPr>
          </a:lstStyle>
          <a:p>
            <a:fld id="{1AEC33A2-D4C8-4BD0-A087-7B9C7E9E80CC}" type="datetimeFigureOut">
              <a:rPr lang="en-US" smtClean="0"/>
              <a:pPr/>
              <a:t>10/14/2019</a:t>
            </a:fld>
            <a:endParaRPr lang="en-US"/>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4759" tIns="47380" rIns="94759" bIns="47380"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4759" tIns="47380" rIns="94759" bIns="473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4759" tIns="47380" rIns="94759" bIns="47380" rtlCol="0" anchor="b"/>
          <a:lstStyle>
            <a:lvl1pPr algn="l">
              <a:defRPr sz="1200"/>
            </a:lvl1pPr>
          </a:lstStyle>
          <a:p>
            <a:endParaRPr lang="en-US"/>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59" tIns="47380" rIns="94759" bIns="47380" rtlCol="0" anchor="b"/>
          <a:lstStyle>
            <a:lvl1pPr algn="r">
              <a:defRPr sz="1200"/>
            </a:lvl1pPr>
          </a:lstStyle>
          <a:p>
            <a:fld id="{B66B7B91-195C-4685-8EF9-FE0F5951D74C}" type="slidenum">
              <a:rPr lang="en-US" smtClean="0"/>
              <a:pPr/>
              <a:t>‹#›</a:t>
            </a:fld>
            <a:endParaRPr lang="en-US"/>
          </a:p>
        </p:txBody>
      </p:sp>
    </p:spTree>
    <p:extLst>
      <p:ext uri="{BB962C8B-B14F-4D97-AF65-F5344CB8AC3E}">
        <p14:creationId xmlns:p14="http://schemas.microsoft.com/office/powerpoint/2010/main" val="225123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32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6B7B91-195C-4685-8EF9-FE0F5951D74C}"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78E3CA-BEBD-4B0D-BF07-F6A225CA223C}" type="datetime1">
              <a:rPr lang="en-US" smtClean="0"/>
              <a:t>10/14/2019</a:t>
            </a:fld>
            <a:endParaRPr lang="en-US"/>
          </a:p>
        </p:txBody>
      </p:sp>
      <p:sp>
        <p:nvSpPr>
          <p:cNvPr id="5" name="Footer Placeholder 4"/>
          <p:cNvSpPr>
            <a:spLocks noGrp="1"/>
          </p:cNvSpPr>
          <p:nvPr>
            <p:ph type="ftr" sz="quarter" idx="11"/>
          </p:nvPr>
        </p:nvSpPr>
        <p:spPr/>
        <p:txBody>
          <a:bodyPr/>
          <a:lstStyle/>
          <a:p>
            <a:r>
              <a:rPr lang="en-US"/>
              <a:t>Valeri Skliarov                                                                      2019/2020</a:t>
            </a:r>
          </a:p>
        </p:txBody>
      </p:sp>
      <p:sp>
        <p:nvSpPr>
          <p:cNvPr id="6" name="Slide Number Placeholder 5"/>
          <p:cNvSpPr>
            <a:spLocks noGrp="1"/>
          </p:cNvSpPr>
          <p:nvPr>
            <p:ph type="sldNum" sz="quarter" idx="12"/>
          </p:nvPr>
        </p:nvSpPr>
        <p:spPr/>
        <p:txBody>
          <a:bodyPr/>
          <a:lstStyle/>
          <a:p>
            <a:fld id="{02ABCBE6-3241-4AC8-98A5-4EDB47BFBF63}" type="slidenum">
              <a:rPr lang="en-US" smtClean="0"/>
              <a:pPr/>
              <a:t>‹#›</a:t>
            </a:fld>
            <a:endParaRPr lang="en-US"/>
          </a:p>
        </p:txBody>
      </p:sp>
    </p:spTree>
    <p:extLst>
      <p:ext uri="{BB962C8B-B14F-4D97-AF65-F5344CB8AC3E}">
        <p14:creationId xmlns:p14="http://schemas.microsoft.com/office/powerpoint/2010/main" val="2915981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1556E2-D29A-4066-AF5A-2D18196C171C}" type="datetime1">
              <a:rPr lang="en-US" smtClean="0"/>
              <a:t>10/14/2019</a:t>
            </a:fld>
            <a:endParaRPr lang="en-US"/>
          </a:p>
        </p:txBody>
      </p:sp>
      <p:sp>
        <p:nvSpPr>
          <p:cNvPr id="5" name="Footer Placeholder 4"/>
          <p:cNvSpPr>
            <a:spLocks noGrp="1"/>
          </p:cNvSpPr>
          <p:nvPr>
            <p:ph type="ftr" sz="quarter" idx="11"/>
          </p:nvPr>
        </p:nvSpPr>
        <p:spPr/>
        <p:txBody>
          <a:bodyPr/>
          <a:lstStyle/>
          <a:p>
            <a:r>
              <a:rPr lang="en-US"/>
              <a:t>Valeri Skliarov                                                                      2019/2020</a:t>
            </a:r>
          </a:p>
        </p:txBody>
      </p:sp>
      <p:sp>
        <p:nvSpPr>
          <p:cNvPr id="6" name="Slide Number Placeholder 5"/>
          <p:cNvSpPr>
            <a:spLocks noGrp="1"/>
          </p:cNvSpPr>
          <p:nvPr>
            <p:ph type="sldNum" sz="quarter" idx="12"/>
          </p:nvPr>
        </p:nvSpPr>
        <p:spPr/>
        <p:txBody>
          <a:bodyPr/>
          <a:lstStyle/>
          <a:p>
            <a:fld id="{02ABCBE6-3241-4AC8-98A5-4EDB47BFBF63}" type="slidenum">
              <a:rPr lang="en-US" smtClean="0"/>
              <a:pPr/>
              <a:t>‹#›</a:t>
            </a:fld>
            <a:endParaRPr lang="en-US"/>
          </a:p>
        </p:txBody>
      </p:sp>
    </p:spTree>
    <p:extLst>
      <p:ext uri="{BB962C8B-B14F-4D97-AF65-F5344CB8AC3E}">
        <p14:creationId xmlns:p14="http://schemas.microsoft.com/office/powerpoint/2010/main" val="116471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0C52D-A5BE-4E86-8B6F-B374F4AC6835}" type="datetime1">
              <a:rPr lang="en-US" smtClean="0"/>
              <a:t>10/14/2019</a:t>
            </a:fld>
            <a:endParaRPr lang="en-US"/>
          </a:p>
        </p:txBody>
      </p:sp>
      <p:sp>
        <p:nvSpPr>
          <p:cNvPr id="5" name="Footer Placeholder 4"/>
          <p:cNvSpPr>
            <a:spLocks noGrp="1"/>
          </p:cNvSpPr>
          <p:nvPr>
            <p:ph type="ftr" sz="quarter" idx="11"/>
          </p:nvPr>
        </p:nvSpPr>
        <p:spPr/>
        <p:txBody>
          <a:bodyPr/>
          <a:lstStyle/>
          <a:p>
            <a:r>
              <a:rPr lang="en-US"/>
              <a:t>Valeri Skliarov                                                                      2019/2020</a:t>
            </a:r>
          </a:p>
        </p:txBody>
      </p:sp>
      <p:sp>
        <p:nvSpPr>
          <p:cNvPr id="6" name="Slide Number Placeholder 5"/>
          <p:cNvSpPr>
            <a:spLocks noGrp="1"/>
          </p:cNvSpPr>
          <p:nvPr>
            <p:ph type="sldNum" sz="quarter" idx="12"/>
          </p:nvPr>
        </p:nvSpPr>
        <p:spPr/>
        <p:txBody>
          <a:bodyPr/>
          <a:lstStyle/>
          <a:p>
            <a:fld id="{02ABCBE6-3241-4AC8-98A5-4EDB47BFBF63}" type="slidenum">
              <a:rPr lang="en-US" smtClean="0"/>
              <a:pPr/>
              <a:t>‹#›</a:t>
            </a:fld>
            <a:endParaRPr lang="en-US"/>
          </a:p>
        </p:txBody>
      </p:sp>
    </p:spTree>
    <p:extLst>
      <p:ext uri="{BB962C8B-B14F-4D97-AF65-F5344CB8AC3E}">
        <p14:creationId xmlns:p14="http://schemas.microsoft.com/office/powerpoint/2010/main" val="270498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BAAFB2-472A-4A69-9439-32A14B31B1D4}" type="datetime1">
              <a:rPr lang="en-US" smtClean="0"/>
              <a:t>10/14/2019</a:t>
            </a:fld>
            <a:endParaRPr lang="en-US"/>
          </a:p>
        </p:txBody>
      </p:sp>
      <p:sp>
        <p:nvSpPr>
          <p:cNvPr id="5" name="Footer Placeholder 4"/>
          <p:cNvSpPr>
            <a:spLocks noGrp="1"/>
          </p:cNvSpPr>
          <p:nvPr>
            <p:ph type="ftr" sz="quarter" idx="11"/>
          </p:nvPr>
        </p:nvSpPr>
        <p:spPr/>
        <p:txBody>
          <a:bodyPr/>
          <a:lstStyle/>
          <a:p>
            <a:r>
              <a:rPr lang="en-US"/>
              <a:t>Valeri Skliarov                                                                      2019/2020</a:t>
            </a:r>
          </a:p>
        </p:txBody>
      </p:sp>
      <p:sp>
        <p:nvSpPr>
          <p:cNvPr id="6" name="Slide Number Placeholder 5"/>
          <p:cNvSpPr>
            <a:spLocks noGrp="1"/>
          </p:cNvSpPr>
          <p:nvPr>
            <p:ph type="sldNum" sz="quarter" idx="12"/>
          </p:nvPr>
        </p:nvSpPr>
        <p:spPr/>
        <p:txBody>
          <a:bodyPr/>
          <a:lstStyle/>
          <a:p>
            <a:fld id="{02ABCBE6-3241-4AC8-98A5-4EDB47BFBF63}" type="slidenum">
              <a:rPr lang="en-US" smtClean="0"/>
              <a:pPr/>
              <a:t>‹#›</a:t>
            </a:fld>
            <a:endParaRPr lang="en-US"/>
          </a:p>
        </p:txBody>
      </p:sp>
    </p:spTree>
    <p:extLst>
      <p:ext uri="{BB962C8B-B14F-4D97-AF65-F5344CB8AC3E}">
        <p14:creationId xmlns:p14="http://schemas.microsoft.com/office/powerpoint/2010/main" val="1475568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911654-1C43-4588-AC68-AECA613A248D}" type="datetime1">
              <a:rPr lang="en-US" smtClean="0"/>
              <a:t>10/14/2019</a:t>
            </a:fld>
            <a:endParaRPr lang="en-US"/>
          </a:p>
        </p:txBody>
      </p:sp>
      <p:sp>
        <p:nvSpPr>
          <p:cNvPr id="5" name="Footer Placeholder 4"/>
          <p:cNvSpPr>
            <a:spLocks noGrp="1"/>
          </p:cNvSpPr>
          <p:nvPr>
            <p:ph type="ftr" sz="quarter" idx="11"/>
          </p:nvPr>
        </p:nvSpPr>
        <p:spPr/>
        <p:txBody>
          <a:bodyPr/>
          <a:lstStyle/>
          <a:p>
            <a:r>
              <a:rPr lang="en-US"/>
              <a:t>Valeri Skliarov                                                                      2019/2020</a:t>
            </a:r>
          </a:p>
        </p:txBody>
      </p:sp>
      <p:sp>
        <p:nvSpPr>
          <p:cNvPr id="6" name="Slide Number Placeholder 5"/>
          <p:cNvSpPr>
            <a:spLocks noGrp="1"/>
          </p:cNvSpPr>
          <p:nvPr>
            <p:ph type="sldNum" sz="quarter" idx="12"/>
          </p:nvPr>
        </p:nvSpPr>
        <p:spPr/>
        <p:txBody>
          <a:bodyPr/>
          <a:lstStyle/>
          <a:p>
            <a:fld id="{02ABCBE6-3241-4AC8-98A5-4EDB47BFBF63}" type="slidenum">
              <a:rPr lang="en-US" smtClean="0"/>
              <a:pPr/>
              <a:t>‹#›</a:t>
            </a:fld>
            <a:endParaRPr lang="en-US"/>
          </a:p>
        </p:txBody>
      </p:sp>
    </p:spTree>
    <p:extLst>
      <p:ext uri="{BB962C8B-B14F-4D97-AF65-F5344CB8AC3E}">
        <p14:creationId xmlns:p14="http://schemas.microsoft.com/office/powerpoint/2010/main" val="95714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CB21CE-D31B-4919-9F85-94D491BFD5E5}" type="datetime1">
              <a:rPr lang="en-US" smtClean="0"/>
              <a:t>10/14/2019</a:t>
            </a:fld>
            <a:endParaRPr lang="en-US"/>
          </a:p>
        </p:txBody>
      </p:sp>
      <p:sp>
        <p:nvSpPr>
          <p:cNvPr id="6" name="Footer Placeholder 5"/>
          <p:cNvSpPr>
            <a:spLocks noGrp="1"/>
          </p:cNvSpPr>
          <p:nvPr>
            <p:ph type="ftr" sz="quarter" idx="11"/>
          </p:nvPr>
        </p:nvSpPr>
        <p:spPr/>
        <p:txBody>
          <a:bodyPr/>
          <a:lstStyle/>
          <a:p>
            <a:r>
              <a:rPr lang="en-US"/>
              <a:t>Valeri Skliarov                                                                      2019/2020</a:t>
            </a:r>
          </a:p>
        </p:txBody>
      </p:sp>
      <p:sp>
        <p:nvSpPr>
          <p:cNvPr id="7" name="Slide Number Placeholder 6"/>
          <p:cNvSpPr>
            <a:spLocks noGrp="1"/>
          </p:cNvSpPr>
          <p:nvPr>
            <p:ph type="sldNum" sz="quarter" idx="12"/>
          </p:nvPr>
        </p:nvSpPr>
        <p:spPr/>
        <p:txBody>
          <a:bodyPr/>
          <a:lstStyle/>
          <a:p>
            <a:fld id="{02ABCBE6-3241-4AC8-98A5-4EDB47BFBF63}" type="slidenum">
              <a:rPr lang="en-US" smtClean="0"/>
              <a:pPr/>
              <a:t>‹#›</a:t>
            </a:fld>
            <a:endParaRPr lang="en-US"/>
          </a:p>
        </p:txBody>
      </p:sp>
    </p:spTree>
    <p:extLst>
      <p:ext uri="{BB962C8B-B14F-4D97-AF65-F5344CB8AC3E}">
        <p14:creationId xmlns:p14="http://schemas.microsoft.com/office/powerpoint/2010/main" val="126426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87D781-1926-4BBA-BEB2-D0F698EF3E75}" type="datetime1">
              <a:rPr lang="en-US" smtClean="0"/>
              <a:t>10/14/2019</a:t>
            </a:fld>
            <a:endParaRPr lang="en-US"/>
          </a:p>
        </p:txBody>
      </p:sp>
      <p:sp>
        <p:nvSpPr>
          <p:cNvPr id="8" name="Footer Placeholder 7"/>
          <p:cNvSpPr>
            <a:spLocks noGrp="1"/>
          </p:cNvSpPr>
          <p:nvPr>
            <p:ph type="ftr" sz="quarter" idx="11"/>
          </p:nvPr>
        </p:nvSpPr>
        <p:spPr/>
        <p:txBody>
          <a:bodyPr/>
          <a:lstStyle/>
          <a:p>
            <a:r>
              <a:rPr lang="en-US"/>
              <a:t>Valeri Skliarov                                                                      2019/2020</a:t>
            </a:r>
          </a:p>
        </p:txBody>
      </p:sp>
      <p:sp>
        <p:nvSpPr>
          <p:cNvPr id="9" name="Slide Number Placeholder 8"/>
          <p:cNvSpPr>
            <a:spLocks noGrp="1"/>
          </p:cNvSpPr>
          <p:nvPr>
            <p:ph type="sldNum" sz="quarter" idx="12"/>
          </p:nvPr>
        </p:nvSpPr>
        <p:spPr/>
        <p:txBody>
          <a:bodyPr/>
          <a:lstStyle/>
          <a:p>
            <a:fld id="{02ABCBE6-3241-4AC8-98A5-4EDB47BFBF63}" type="slidenum">
              <a:rPr lang="en-US" smtClean="0"/>
              <a:pPr/>
              <a:t>‹#›</a:t>
            </a:fld>
            <a:endParaRPr lang="en-US"/>
          </a:p>
        </p:txBody>
      </p:sp>
    </p:spTree>
    <p:extLst>
      <p:ext uri="{BB962C8B-B14F-4D97-AF65-F5344CB8AC3E}">
        <p14:creationId xmlns:p14="http://schemas.microsoft.com/office/powerpoint/2010/main" val="2314689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C9E10E-49D3-4947-9BAF-6F0F56217F9C}" type="datetime1">
              <a:rPr lang="en-US" smtClean="0"/>
              <a:t>10/14/2019</a:t>
            </a:fld>
            <a:endParaRPr lang="en-US"/>
          </a:p>
        </p:txBody>
      </p:sp>
      <p:sp>
        <p:nvSpPr>
          <p:cNvPr id="4" name="Footer Placeholder 3"/>
          <p:cNvSpPr>
            <a:spLocks noGrp="1"/>
          </p:cNvSpPr>
          <p:nvPr>
            <p:ph type="ftr" sz="quarter" idx="11"/>
          </p:nvPr>
        </p:nvSpPr>
        <p:spPr/>
        <p:txBody>
          <a:bodyPr/>
          <a:lstStyle/>
          <a:p>
            <a:r>
              <a:rPr lang="en-US"/>
              <a:t>Valeri Skliarov                                                                      2019/2020</a:t>
            </a:r>
          </a:p>
        </p:txBody>
      </p:sp>
      <p:sp>
        <p:nvSpPr>
          <p:cNvPr id="5" name="Slide Number Placeholder 4"/>
          <p:cNvSpPr>
            <a:spLocks noGrp="1"/>
          </p:cNvSpPr>
          <p:nvPr>
            <p:ph type="sldNum" sz="quarter" idx="12"/>
          </p:nvPr>
        </p:nvSpPr>
        <p:spPr/>
        <p:txBody>
          <a:bodyPr/>
          <a:lstStyle/>
          <a:p>
            <a:fld id="{02ABCBE6-3241-4AC8-98A5-4EDB47BFBF63}" type="slidenum">
              <a:rPr lang="en-US" smtClean="0"/>
              <a:pPr/>
              <a:t>‹#›</a:t>
            </a:fld>
            <a:endParaRPr lang="en-US"/>
          </a:p>
        </p:txBody>
      </p:sp>
    </p:spTree>
    <p:extLst>
      <p:ext uri="{BB962C8B-B14F-4D97-AF65-F5344CB8AC3E}">
        <p14:creationId xmlns:p14="http://schemas.microsoft.com/office/powerpoint/2010/main" val="1180865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28D171-FB97-4345-8D58-0819C7F43452}" type="datetime1">
              <a:rPr lang="en-US" smtClean="0"/>
              <a:t>10/14/2019</a:t>
            </a:fld>
            <a:endParaRPr lang="en-US"/>
          </a:p>
        </p:txBody>
      </p:sp>
      <p:sp>
        <p:nvSpPr>
          <p:cNvPr id="3" name="Footer Placeholder 2"/>
          <p:cNvSpPr>
            <a:spLocks noGrp="1"/>
          </p:cNvSpPr>
          <p:nvPr>
            <p:ph type="ftr" sz="quarter" idx="11"/>
          </p:nvPr>
        </p:nvSpPr>
        <p:spPr/>
        <p:txBody>
          <a:bodyPr/>
          <a:lstStyle/>
          <a:p>
            <a:r>
              <a:rPr lang="en-US"/>
              <a:t>Valeri Skliarov                                                                      2019/2020</a:t>
            </a:r>
          </a:p>
        </p:txBody>
      </p:sp>
      <p:sp>
        <p:nvSpPr>
          <p:cNvPr id="4" name="Slide Number Placeholder 3"/>
          <p:cNvSpPr>
            <a:spLocks noGrp="1"/>
          </p:cNvSpPr>
          <p:nvPr>
            <p:ph type="sldNum" sz="quarter" idx="12"/>
          </p:nvPr>
        </p:nvSpPr>
        <p:spPr/>
        <p:txBody>
          <a:bodyPr/>
          <a:lstStyle/>
          <a:p>
            <a:fld id="{02ABCBE6-3241-4AC8-98A5-4EDB47BFBF63}" type="slidenum">
              <a:rPr lang="en-US" smtClean="0"/>
              <a:pPr/>
              <a:t>‹#›</a:t>
            </a:fld>
            <a:endParaRPr lang="en-US"/>
          </a:p>
        </p:txBody>
      </p:sp>
    </p:spTree>
    <p:extLst>
      <p:ext uri="{BB962C8B-B14F-4D97-AF65-F5344CB8AC3E}">
        <p14:creationId xmlns:p14="http://schemas.microsoft.com/office/powerpoint/2010/main" val="397461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79BA69-4CFF-4F59-9CA7-3AD9E54825D6}" type="datetime1">
              <a:rPr lang="en-US" smtClean="0"/>
              <a:t>10/14/2019</a:t>
            </a:fld>
            <a:endParaRPr lang="en-US"/>
          </a:p>
        </p:txBody>
      </p:sp>
      <p:sp>
        <p:nvSpPr>
          <p:cNvPr id="6" name="Footer Placeholder 5"/>
          <p:cNvSpPr>
            <a:spLocks noGrp="1"/>
          </p:cNvSpPr>
          <p:nvPr>
            <p:ph type="ftr" sz="quarter" idx="11"/>
          </p:nvPr>
        </p:nvSpPr>
        <p:spPr/>
        <p:txBody>
          <a:bodyPr/>
          <a:lstStyle/>
          <a:p>
            <a:r>
              <a:rPr lang="en-US"/>
              <a:t>Valeri Skliarov                                                                      2019/2020</a:t>
            </a:r>
          </a:p>
        </p:txBody>
      </p:sp>
      <p:sp>
        <p:nvSpPr>
          <p:cNvPr id="7" name="Slide Number Placeholder 6"/>
          <p:cNvSpPr>
            <a:spLocks noGrp="1"/>
          </p:cNvSpPr>
          <p:nvPr>
            <p:ph type="sldNum" sz="quarter" idx="12"/>
          </p:nvPr>
        </p:nvSpPr>
        <p:spPr/>
        <p:txBody>
          <a:bodyPr/>
          <a:lstStyle/>
          <a:p>
            <a:fld id="{02ABCBE6-3241-4AC8-98A5-4EDB47BFBF63}" type="slidenum">
              <a:rPr lang="en-US" smtClean="0"/>
              <a:pPr/>
              <a:t>‹#›</a:t>
            </a:fld>
            <a:endParaRPr lang="en-US"/>
          </a:p>
        </p:txBody>
      </p:sp>
    </p:spTree>
    <p:extLst>
      <p:ext uri="{BB962C8B-B14F-4D97-AF65-F5344CB8AC3E}">
        <p14:creationId xmlns:p14="http://schemas.microsoft.com/office/powerpoint/2010/main" val="413269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A76E82-BF0A-4CBF-A9A2-C3684EAD0574}" type="datetime1">
              <a:rPr lang="en-US" smtClean="0"/>
              <a:t>10/14/2019</a:t>
            </a:fld>
            <a:endParaRPr lang="en-US"/>
          </a:p>
        </p:txBody>
      </p:sp>
      <p:sp>
        <p:nvSpPr>
          <p:cNvPr id="6" name="Footer Placeholder 5"/>
          <p:cNvSpPr>
            <a:spLocks noGrp="1"/>
          </p:cNvSpPr>
          <p:nvPr>
            <p:ph type="ftr" sz="quarter" idx="11"/>
          </p:nvPr>
        </p:nvSpPr>
        <p:spPr/>
        <p:txBody>
          <a:bodyPr/>
          <a:lstStyle/>
          <a:p>
            <a:r>
              <a:rPr lang="en-US"/>
              <a:t>Valeri Skliarov                                                                      2019/2020</a:t>
            </a:r>
          </a:p>
        </p:txBody>
      </p:sp>
      <p:sp>
        <p:nvSpPr>
          <p:cNvPr id="7" name="Slide Number Placeholder 6"/>
          <p:cNvSpPr>
            <a:spLocks noGrp="1"/>
          </p:cNvSpPr>
          <p:nvPr>
            <p:ph type="sldNum" sz="quarter" idx="12"/>
          </p:nvPr>
        </p:nvSpPr>
        <p:spPr/>
        <p:txBody>
          <a:bodyPr/>
          <a:lstStyle/>
          <a:p>
            <a:fld id="{02ABCBE6-3241-4AC8-98A5-4EDB47BFBF63}" type="slidenum">
              <a:rPr lang="en-US" smtClean="0"/>
              <a:pPr/>
              <a:t>‹#›</a:t>
            </a:fld>
            <a:endParaRPr lang="en-US"/>
          </a:p>
        </p:txBody>
      </p:sp>
    </p:spTree>
    <p:extLst>
      <p:ext uri="{BB962C8B-B14F-4D97-AF65-F5344CB8AC3E}">
        <p14:creationId xmlns:p14="http://schemas.microsoft.com/office/powerpoint/2010/main" val="15248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17450-8DEE-4FE5-A886-D662273401BE}" type="datetime1">
              <a:rPr lang="en-US" smtClean="0"/>
              <a:t>10/14/2019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Valeri Skliarov                                                                      2019/2020</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ABCBE6-3241-4AC8-98A5-4EDB47BFBF63}" type="slidenum">
              <a:rPr lang="en-US" smtClean="0"/>
              <a:pPr/>
              <a:t>‹#›</a:t>
            </a:fld>
            <a:endParaRPr lang="en-US"/>
          </a:p>
        </p:txBody>
      </p:sp>
    </p:spTree>
    <p:extLst>
      <p:ext uri="{BB962C8B-B14F-4D97-AF65-F5344CB8AC3E}">
        <p14:creationId xmlns:p14="http://schemas.microsoft.com/office/powerpoint/2010/main" val="1935854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80999" y="838200"/>
            <a:ext cx="8226425" cy="5005388"/>
          </a:xfrm>
          <a:prstGeom prst="rect">
            <a:avLst/>
          </a:prstGeom>
          <a:ln/>
        </p:spPr>
        <p:txBody>
          <a:bodyPr vert="horz" lIns="91440" tIns="45720" rIns="91440" bIns="45720" rtlCol="0">
            <a:normAutofit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PT" dirty="0"/>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PT" sz="4000" b="1" dirty="0">
                <a:solidFill>
                  <a:schemeClr val="tx1"/>
                </a:solidFill>
              </a:rPr>
              <a:t>Programação 1</a:t>
            </a: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PT" sz="4000" b="1" dirty="0">
              <a:solidFill>
                <a:schemeClr val="tx1"/>
              </a:solidFill>
            </a:endParaRP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PT" sz="4000" b="1" dirty="0">
                <a:solidFill>
                  <a:schemeClr val="tx1"/>
                </a:solidFill>
              </a:rPr>
              <a:t>Aula 4</a:t>
            </a: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PT" dirty="0"/>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PT" sz="2800" dirty="0"/>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PT" sz="1800" dirty="0">
                <a:solidFill>
                  <a:schemeClr val="tx1"/>
                </a:solidFill>
              </a:rPr>
              <a:t>Departamento de </a:t>
            </a:r>
            <a:r>
              <a:rPr lang="pt-PT" sz="1800" dirty="0" err="1">
                <a:solidFill>
                  <a:schemeClr val="tx1"/>
                </a:solidFill>
              </a:rPr>
              <a:t>Eletrónica</a:t>
            </a:r>
            <a:r>
              <a:rPr lang="pt-PT" sz="1800" dirty="0">
                <a:solidFill>
                  <a:schemeClr val="tx1"/>
                </a:solidFill>
              </a:rPr>
              <a:t>, Telecomunicações e Informática</a:t>
            </a: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PT" sz="2000" dirty="0">
                <a:solidFill>
                  <a:schemeClr val="tx1"/>
                </a:solidFill>
              </a:rPr>
              <a:t>Universidade de Aveiro</a:t>
            </a:r>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PT" sz="2400" dirty="0"/>
          </a:p>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PT" sz="1600" dirty="0">
                <a:latin typeface="Courier New" pitchFamily="49" charset="0"/>
              </a:rPr>
              <a:t>http://elearning.ua.pt/</a:t>
            </a:r>
          </a:p>
        </p:txBody>
      </p:sp>
      <p:sp>
        <p:nvSpPr>
          <p:cNvPr id="5" name="Footer Placeholder 4"/>
          <p:cNvSpPr>
            <a:spLocks noGrp="1"/>
          </p:cNvSpPr>
          <p:nvPr>
            <p:ph type="ftr" sz="quarter" idx="11"/>
          </p:nvPr>
        </p:nvSpPr>
        <p:spPr/>
        <p:txBody>
          <a:bodyPr/>
          <a:lstStyle/>
          <a:p>
            <a:r>
              <a:rPr lang="en-US"/>
              <a:t>Valeri Skliarov                                                                      2019/2020</a:t>
            </a:r>
            <a:endParaRPr lang="en-US" dirty="0"/>
          </a:p>
        </p:txBody>
      </p:sp>
      <p:sp>
        <p:nvSpPr>
          <p:cNvPr id="6" name="Slide Number Placeholder 5"/>
          <p:cNvSpPr>
            <a:spLocks noGrp="1"/>
          </p:cNvSpPr>
          <p:nvPr>
            <p:ph type="sldNum" sz="quarter" idx="12"/>
          </p:nvPr>
        </p:nvSpPr>
        <p:spPr/>
        <p:txBody>
          <a:bodyPr/>
          <a:lstStyle/>
          <a:p>
            <a:fld id="{02ABCBE6-3241-4AC8-98A5-4EDB47BFBF63}" type="slidenum">
              <a:rPr lang="en-US" smtClean="0"/>
              <a:pPr/>
              <a:t>1</a:t>
            </a:fld>
            <a:endParaRPr lang="en-US"/>
          </a:p>
        </p:txBody>
      </p:sp>
    </p:spTree>
    <p:extLst>
      <p:ext uri="{BB962C8B-B14F-4D97-AF65-F5344CB8AC3E}">
        <p14:creationId xmlns:p14="http://schemas.microsoft.com/office/powerpoint/2010/main" val="3200013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10</a:t>
            </a:fld>
            <a:endParaRPr lang="en-US"/>
          </a:p>
        </p:txBody>
      </p:sp>
      <p:sp>
        <p:nvSpPr>
          <p:cNvPr id="4" name="Rectangle 2"/>
          <p:cNvSpPr txBox="1">
            <a:spLocks noChangeArrowheads="1"/>
          </p:cNvSpPr>
          <p:nvPr/>
        </p:nvSpPr>
        <p:spPr>
          <a:xfrm>
            <a:off x="457200" y="1295400"/>
            <a:ext cx="6019800" cy="2743200"/>
          </a:xfrm>
          <a:prstGeom prst="rect">
            <a:avLst/>
          </a:prstGeom>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PT" sz="2800" dirty="0"/>
              <a:t>Introdução à programação modular</a:t>
            </a:r>
          </a:p>
          <a:p>
            <a:r>
              <a:rPr lang="pt-PT" sz="2800" dirty="0"/>
              <a:t>Funções</a:t>
            </a:r>
          </a:p>
          <a:p>
            <a:r>
              <a:rPr lang="pt-PT" sz="2800" dirty="0"/>
              <a:t>Tipos primitivos como argumentos </a:t>
            </a:r>
          </a:p>
          <a:p>
            <a:r>
              <a:rPr lang="pt-PT" sz="2800" dirty="0"/>
              <a:t>Visibilidade das variáveis</a:t>
            </a:r>
          </a:p>
          <a:p>
            <a:r>
              <a:rPr lang="pt-PT" sz="2800" dirty="0"/>
              <a:t>Exemplos</a:t>
            </a:r>
          </a:p>
          <a:p>
            <a:pPr marL="0" indent="0">
              <a:buNone/>
            </a:pPr>
            <a:endParaRPr lang="pt-PT" dirty="0">
              <a:cs typeface="Courier New" pitchFamily="49" charset="0"/>
            </a:endParaRPr>
          </a:p>
          <a:p>
            <a:endParaRPr lang="pt-PT" dirty="0">
              <a:cs typeface="Courier New" pitchFamily="49" charset="0"/>
            </a:endParaRPr>
          </a:p>
          <a:p>
            <a:endParaRPr lang="pt-PT" dirty="0"/>
          </a:p>
          <a:p>
            <a:endParaRPr lang="en-US" dirty="0"/>
          </a:p>
        </p:txBody>
      </p:sp>
      <p:sp>
        <p:nvSpPr>
          <p:cNvPr id="5" name="Rectangle 4"/>
          <p:cNvSpPr/>
          <p:nvPr/>
        </p:nvSpPr>
        <p:spPr>
          <a:xfrm>
            <a:off x="3467100" y="0"/>
            <a:ext cx="199605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Aula 4</a:t>
            </a:r>
          </a:p>
        </p:txBody>
      </p:sp>
    </p:spTree>
    <p:extLst>
      <p:ext uri="{BB962C8B-B14F-4D97-AF65-F5344CB8AC3E}">
        <p14:creationId xmlns:p14="http://schemas.microsoft.com/office/powerpoint/2010/main" val="845900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11</a:t>
            </a:fld>
            <a:endParaRPr lang="en-US"/>
          </a:p>
        </p:txBody>
      </p:sp>
      <p:sp>
        <p:nvSpPr>
          <p:cNvPr id="4" name="Marcador de Posição de Conteúdo 2"/>
          <p:cNvSpPr txBox="1">
            <a:spLocks/>
          </p:cNvSpPr>
          <p:nvPr/>
        </p:nvSpPr>
        <p:spPr>
          <a:xfrm>
            <a:off x="251520" y="914400"/>
            <a:ext cx="8568952"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pt-PT" sz="2400" dirty="0"/>
              <a:t>Na especificação de um problema obtemos um conjunto de tarefas básicas (</a:t>
            </a:r>
            <a:r>
              <a:rPr lang="pt-PT" sz="2400" dirty="0" err="1"/>
              <a:t>ex</a:t>
            </a:r>
            <a:r>
              <a:rPr lang="pt-PT" sz="2400" dirty="0"/>
              <a:t>: </a:t>
            </a:r>
            <a:r>
              <a:rPr lang="pt-PT" sz="2400" dirty="0">
                <a:solidFill>
                  <a:srgbClr val="C00000"/>
                </a:solidFill>
                <a:latin typeface="Courier New" pitchFamily="49" charset="0"/>
                <a:cs typeface="Courier New" pitchFamily="49" charset="0"/>
              </a:rPr>
              <a:t>ler</a:t>
            </a:r>
            <a:r>
              <a:rPr lang="pt-PT" sz="2400" dirty="0">
                <a:latin typeface="Courier New" pitchFamily="49" charset="0"/>
                <a:cs typeface="Courier New" pitchFamily="49" charset="0"/>
              </a:rPr>
              <a:t>, </a:t>
            </a:r>
            <a:r>
              <a:rPr lang="pt-PT" sz="2400" dirty="0">
                <a:solidFill>
                  <a:srgbClr val="C00000"/>
                </a:solidFill>
                <a:latin typeface="Courier New" pitchFamily="49" charset="0"/>
                <a:cs typeface="Courier New" pitchFamily="49" charset="0"/>
              </a:rPr>
              <a:t>calcular</a:t>
            </a:r>
            <a:r>
              <a:rPr lang="pt-PT" sz="2400" dirty="0">
                <a:latin typeface="Courier New" pitchFamily="49" charset="0"/>
                <a:cs typeface="Courier New" pitchFamily="49" charset="0"/>
              </a:rPr>
              <a:t>, </a:t>
            </a:r>
            <a:r>
              <a:rPr lang="pt-PT" sz="2400" dirty="0">
                <a:solidFill>
                  <a:srgbClr val="C00000"/>
                </a:solidFill>
                <a:latin typeface="Courier New" pitchFamily="49" charset="0"/>
                <a:cs typeface="Courier New" pitchFamily="49" charset="0"/>
              </a:rPr>
              <a:t>imprimir</a:t>
            </a:r>
            <a:r>
              <a:rPr lang="pt-PT" sz="2400" dirty="0"/>
              <a:t>).</a:t>
            </a:r>
          </a:p>
          <a:p>
            <a:pPr algn="just"/>
            <a:r>
              <a:rPr lang="pt-PT" sz="2400" dirty="0"/>
              <a:t>Com o aumento da complexidade dos problemas que queremos resolver, torna-se vantajoso a implementação e teste de cada uma dessas tarefas em separado.</a:t>
            </a:r>
            <a:endParaRPr lang="pt-PT" dirty="0"/>
          </a:p>
          <a:p>
            <a:pPr algn="just"/>
            <a:r>
              <a:rPr lang="pt-PT" sz="2400" dirty="0"/>
              <a:t>A linguagem JAVA permite-nos criar </a:t>
            </a:r>
            <a:r>
              <a:rPr lang="pt-PT" sz="2400" b="1" dirty="0"/>
              <a:t>funções</a:t>
            </a:r>
            <a:r>
              <a:rPr lang="pt-PT" sz="2400" dirty="0"/>
              <a:t> para implementar as várias tarefas básicas de um programa.</a:t>
            </a:r>
          </a:p>
          <a:p>
            <a:pPr algn="just"/>
            <a:r>
              <a:rPr lang="pt-PT" sz="2400" dirty="0"/>
              <a:t>Uma </a:t>
            </a:r>
            <a:r>
              <a:rPr lang="pt-PT" sz="2400" b="1" dirty="0"/>
              <a:t>função</a:t>
            </a:r>
            <a:r>
              <a:rPr lang="pt-PT" sz="2400" dirty="0"/>
              <a:t> permite realizar um determinado conjunto de operações e, se necessário, devolver um valor.</a:t>
            </a:r>
          </a:p>
          <a:p>
            <a:pPr algn="just"/>
            <a:r>
              <a:rPr lang="pt-PT" sz="2400" dirty="0"/>
              <a:t>As funções desenvolvidas pelo programador são chamadas no programa da mesma forma que as funções criadas por terceiros (por exemplo as funções de leitura ou escrita de dados ou as funções da classe </a:t>
            </a:r>
            <a:r>
              <a:rPr lang="pt-PT" sz="2400" dirty="0" err="1">
                <a:latin typeface="Courier New" pitchFamily="49" charset="0"/>
                <a:cs typeface="Courier New" pitchFamily="49" charset="0"/>
              </a:rPr>
              <a:t>Math</a:t>
            </a:r>
            <a:r>
              <a:rPr lang="pt-PT" sz="2400" dirty="0"/>
              <a:t>).</a:t>
            </a:r>
          </a:p>
          <a:p>
            <a:pPr algn="just"/>
            <a:endParaRPr lang="pt-PT" sz="2400" dirty="0"/>
          </a:p>
        </p:txBody>
      </p:sp>
      <p:sp>
        <p:nvSpPr>
          <p:cNvPr id="5" name="Rectangle 4"/>
          <p:cNvSpPr/>
          <p:nvPr/>
        </p:nvSpPr>
        <p:spPr>
          <a:xfrm>
            <a:off x="730764" y="0"/>
            <a:ext cx="7727436" cy="707886"/>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pt-PT"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Introdução à programação modular</a:t>
            </a:r>
            <a:endParaRPr lang="en-US"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2003165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12</a:t>
            </a:fld>
            <a:endParaRPr lang="en-US"/>
          </a:p>
        </p:txBody>
      </p:sp>
      <p:sp>
        <p:nvSpPr>
          <p:cNvPr id="4" name="TextBox 3"/>
          <p:cNvSpPr txBox="1"/>
          <p:nvPr/>
        </p:nvSpPr>
        <p:spPr>
          <a:xfrm>
            <a:off x="228600" y="8165"/>
            <a:ext cx="8610600" cy="830997"/>
          </a:xfrm>
          <a:prstGeom prst="rect">
            <a:avLst/>
          </a:prstGeom>
          <a:noFill/>
        </p:spPr>
        <p:txBody>
          <a:bodyPr wrap="square" rtlCol="0">
            <a:spAutoFit/>
          </a:bodyPr>
          <a:lstStyle/>
          <a:p>
            <a:pPr algn="ctr"/>
            <a:r>
              <a:rPr lang="pt-PT" sz="2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Programação modular permite descrever o código de programa hierarquicamente</a:t>
            </a:r>
            <a:endParaRPr lang="en-US" sz="2400" dirty="0"/>
          </a:p>
        </p:txBody>
      </p:sp>
      <p:sp>
        <p:nvSpPr>
          <p:cNvPr id="5" name="TextBox 4"/>
          <p:cNvSpPr txBox="1"/>
          <p:nvPr/>
        </p:nvSpPr>
        <p:spPr>
          <a:xfrm>
            <a:off x="381000" y="1030069"/>
            <a:ext cx="8610600" cy="1477328"/>
          </a:xfrm>
          <a:prstGeom prst="rect">
            <a:avLst/>
          </a:prstGeom>
          <a:noFill/>
        </p:spPr>
        <p:txBody>
          <a:bodyPr wrap="square" rtlCol="0">
            <a:spAutoFit/>
          </a:bodyPr>
          <a:lstStyle/>
          <a:p>
            <a:pPr marL="342900" indent="-342900">
              <a:buAutoNum type="arabicPeriod"/>
            </a:pPr>
            <a:r>
              <a:rPr lang="pt-PT" b="1" dirty="0">
                <a:ln>
                  <a:prstDash val="solid"/>
                </a:ln>
                <a:solidFill>
                  <a:srgbClr val="002060"/>
                </a:solidFill>
                <a:effectLst>
                  <a:outerShdw blurRad="88000" dist="50800" dir="5040000" algn="tl">
                    <a:schemeClr val="accent4">
                      <a:tint val="80000"/>
                      <a:satMod val="250000"/>
                      <a:alpha val="45000"/>
                    </a:schemeClr>
                  </a:outerShdw>
                </a:effectLst>
              </a:rPr>
              <a:t>Descrever módulos do nível mais baixo (ponto 1);</a:t>
            </a:r>
          </a:p>
          <a:p>
            <a:pPr marL="342900" indent="-342900">
              <a:buAutoNum type="arabicPeriod"/>
            </a:pPr>
            <a:r>
              <a:rPr lang="pt-PT" b="1" dirty="0">
                <a:ln>
                  <a:prstDash val="solid"/>
                </a:ln>
                <a:solidFill>
                  <a:srgbClr val="002060"/>
                </a:solidFill>
                <a:effectLst>
                  <a:outerShdw blurRad="88000" dist="50800" dir="5040000" algn="tl">
                    <a:schemeClr val="accent4">
                      <a:tint val="80000"/>
                      <a:satMod val="250000"/>
                      <a:alpha val="45000"/>
                    </a:schemeClr>
                  </a:outerShdw>
                </a:effectLst>
              </a:rPr>
              <a:t>Descrever módulos do nível 2 (utilizando módulos do ponto 1);</a:t>
            </a:r>
          </a:p>
          <a:p>
            <a:pPr marL="342900" indent="-342900">
              <a:buAutoNum type="arabicPeriod"/>
            </a:pPr>
            <a:r>
              <a:rPr lang="pt-PT" b="1" dirty="0">
                <a:ln>
                  <a:prstDash val="solid"/>
                </a:ln>
                <a:solidFill>
                  <a:srgbClr val="002060"/>
                </a:solidFill>
                <a:effectLst>
                  <a:outerShdw blurRad="88000" dist="50800" dir="5040000" algn="tl">
                    <a:schemeClr val="accent4">
                      <a:tint val="80000"/>
                      <a:satMod val="250000"/>
                      <a:alpha val="45000"/>
                    </a:schemeClr>
                  </a:outerShdw>
                </a:effectLst>
              </a:rPr>
              <a:t>Descrever módulos do nível 3 (utilizando módulos dos pontos 1 e 2); </a:t>
            </a:r>
          </a:p>
          <a:p>
            <a:r>
              <a:rPr lang="pt-PT" b="1" dirty="0">
                <a:ln>
                  <a:prstDash val="solid"/>
                </a:ln>
                <a:solidFill>
                  <a:srgbClr val="002060"/>
                </a:solidFill>
                <a:effectLst>
                  <a:outerShdw blurRad="88000" dist="50800" dir="5040000" algn="tl">
                    <a:schemeClr val="accent4">
                      <a:tint val="80000"/>
                      <a:satMod val="250000"/>
                      <a:alpha val="45000"/>
                    </a:schemeClr>
                  </a:outerShdw>
                </a:effectLst>
              </a:rPr>
              <a:t>………………………………………………………………</a:t>
            </a:r>
          </a:p>
          <a:p>
            <a:r>
              <a:rPr lang="pt-PT" b="1" dirty="0">
                <a:ln>
                  <a:prstDash val="solid"/>
                </a:ln>
                <a:solidFill>
                  <a:srgbClr val="002060"/>
                </a:solidFill>
                <a:effectLst>
                  <a:outerShdw blurRad="88000" dist="50800" dir="5040000" algn="tl">
                    <a:schemeClr val="accent4">
                      <a:tint val="80000"/>
                      <a:satMod val="250000"/>
                      <a:alpha val="45000"/>
                    </a:schemeClr>
                  </a:outerShdw>
                </a:effectLst>
              </a:rPr>
              <a:t>Descrever módulos do nível de topo (utilizando módulos dos pontos anteriores); </a:t>
            </a:r>
            <a:endParaRPr lang="en-US" dirty="0">
              <a:solidFill>
                <a:srgbClr val="002060"/>
              </a:solidFill>
            </a:endParaRPr>
          </a:p>
        </p:txBody>
      </p:sp>
      <p:sp>
        <p:nvSpPr>
          <p:cNvPr id="6" name="TextBox 5"/>
          <p:cNvSpPr txBox="1"/>
          <p:nvPr/>
        </p:nvSpPr>
        <p:spPr>
          <a:xfrm>
            <a:off x="228600" y="3021568"/>
            <a:ext cx="1905000" cy="369332"/>
          </a:xfrm>
          <a:prstGeom prst="rect">
            <a:avLst/>
          </a:prstGeom>
          <a:noFill/>
        </p:spPr>
        <p:txBody>
          <a:bodyPr wrap="square" rtlCol="0">
            <a:spAutoFit/>
          </a:bodyPr>
          <a:lstStyle/>
          <a:p>
            <a:r>
              <a:rPr lang="pt-PT"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Exemplo: </a:t>
            </a:r>
            <a:endParaRPr lang="en-US" dirty="0"/>
          </a:p>
        </p:txBody>
      </p:sp>
      <p:sp>
        <p:nvSpPr>
          <p:cNvPr id="7" name="Rectangle 6"/>
          <p:cNvSpPr/>
          <p:nvPr/>
        </p:nvSpPr>
        <p:spPr>
          <a:xfrm>
            <a:off x="2057400" y="5631180"/>
            <a:ext cx="502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Módulos  para leitura e impressão de dados</a:t>
            </a:r>
            <a:endParaRPr lang="en-US" dirty="0"/>
          </a:p>
        </p:txBody>
      </p:sp>
      <p:sp>
        <p:nvSpPr>
          <p:cNvPr id="9" name="TextBox 8"/>
          <p:cNvSpPr txBox="1"/>
          <p:nvPr/>
        </p:nvSpPr>
        <p:spPr>
          <a:xfrm>
            <a:off x="381000" y="5705594"/>
            <a:ext cx="1700658" cy="369332"/>
          </a:xfrm>
          <a:prstGeom prst="rect">
            <a:avLst/>
          </a:prstGeom>
          <a:noFill/>
        </p:spPr>
        <p:txBody>
          <a:bodyPr wrap="none" rtlCol="0">
            <a:spAutoFit/>
          </a:bodyPr>
          <a:lstStyle/>
          <a:p>
            <a:r>
              <a:rPr lang="pt-PT" dirty="0"/>
              <a:t>Nível mais baixo</a:t>
            </a:r>
            <a:endParaRPr lang="en-US" dirty="0"/>
          </a:p>
        </p:txBody>
      </p:sp>
      <p:grpSp>
        <p:nvGrpSpPr>
          <p:cNvPr id="28" name="Group 27"/>
          <p:cNvGrpSpPr/>
          <p:nvPr/>
        </p:nvGrpSpPr>
        <p:grpSpPr>
          <a:xfrm>
            <a:off x="3200400" y="4800600"/>
            <a:ext cx="3886200" cy="830580"/>
            <a:chOff x="3200400" y="4800600"/>
            <a:chExt cx="3886200" cy="830580"/>
          </a:xfrm>
        </p:grpSpPr>
        <p:sp>
          <p:nvSpPr>
            <p:cNvPr id="10" name="Rectangle 9"/>
            <p:cNvSpPr/>
            <p:nvPr/>
          </p:nvSpPr>
          <p:spPr>
            <a:xfrm>
              <a:off x="3200400" y="4800600"/>
              <a:ext cx="3886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Módulos  para operações aritméticas</a:t>
              </a:r>
              <a:endParaRPr lang="en-US" dirty="0"/>
            </a:p>
          </p:txBody>
        </p:sp>
        <p:cxnSp>
          <p:nvCxnSpPr>
            <p:cNvPr id="14" name="Straight Arrow Connector 13"/>
            <p:cNvCxnSpPr>
              <a:stCxn id="7" idx="0"/>
            </p:cNvCxnSpPr>
            <p:nvPr/>
          </p:nvCxnSpPr>
          <p:spPr>
            <a:xfrm flipV="1">
              <a:off x="4572000" y="5334000"/>
              <a:ext cx="0" cy="29718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2895600" y="3962400"/>
            <a:ext cx="4191000" cy="1668780"/>
            <a:chOff x="2895600" y="3962400"/>
            <a:chExt cx="4191000" cy="1668780"/>
          </a:xfrm>
        </p:grpSpPr>
        <p:sp>
          <p:nvSpPr>
            <p:cNvPr id="11" name="Rectangle 10"/>
            <p:cNvSpPr/>
            <p:nvPr/>
          </p:nvSpPr>
          <p:spPr>
            <a:xfrm>
              <a:off x="4343400" y="3962400"/>
              <a:ext cx="2743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Módulos  para expressões</a:t>
              </a:r>
              <a:endParaRPr lang="en-US" dirty="0"/>
            </a:p>
          </p:txBody>
        </p:sp>
        <p:cxnSp>
          <p:nvCxnSpPr>
            <p:cNvPr id="16" name="Elbow Connector 15"/>
            <p:cNvCxnSpPr>
              <a:endCxn id="11" idx="1"/>
            </p:cNvCxnSpPr>
            <p:nvPr/>
          </p:nvCxnSpPr>
          <p:spPr>
            <a:xfrm flipV="1">
              <a:off x="2895600" y="4229100"/>
              <a:ext cx="1447800" cy="1402080"/>
            </a:xfrm>
            <a:prstGeom prst="bentConnector3">
              <a:avLst>
                <a:gd name="adj1" fmla="val 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2"/>
            </p:cNvCxnSpPr>
            <p:nvPr/>
          </p:nvCxnSpPr>
          <p:spPr>
            <a:xfrm flipV="1">
              <a:off x="5715000" y="4495800"/>
              <a:ext cx="0" cy="3048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2438400" y="3124200"/>
            <a:ext cx="4660900" cy="2506980"/>
            <a:chOff x="2438400" y="3124200"/>
            <a:chExt cx="4660900" cy="2506980"/>
          </a:xfrm>
        </p:grpSpPr>
        <p:sp>
          <p:nvSpPr>
            <p:cNvPr id="12" name="Rectangle 11"/>
            <p:cNvSpPr/>
            <p:nvPr/>
          </p:nvSpPr>
          <p:spPr>
            <a:xfrm>
              <a:off x="4114800" y="3124200"/>
              <a:ext cx="2971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Nível de topo (função </a:t>
              </a:r>
              <a:r>
                <a:rPr lang="pt-PT" dirty="0" err="1"/>
                <a:t>main</a:t>
              </a:r>
              <a:r>
                <a:rPr lang="pt-PT" dirty="0"/>
                <a:t>)</a:t>
              </a:r>
              <a:endParaRPr lang="en-US" dirty="0"/>
            </a:p>
          </p:txBody>
        </p:sp>
        <p:cxnSp>
          <p:nvCxnSpPr>
            <p:cNvPr id="21" name="Elbow Connector 20"/>
            <p:cNvCxnSpPr>
              <a:endCxn id="12" idx="1"/>
            </p:cNvCxnSpPr>
            <p:nvPr/>
          </p:nvCxnSpPr>
          <p:spPr>
            <a:xfrm rot="5400000" flipH="1" flipV="1">
              <a:off x="2156460" y="3672840"/>
              <a:ext cx="2240280" cy="1676400"/>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0" idx="3"/>
              <a:endCxn id="12" idx="3"/>
            </p:cNvCxnSpPr>
            <p:nvPr/>
          </p:nvCxnSpPr>
          <p:spPr>
            <a:xfrm flipV="1">
              <a:off x="7086600" y="3390900"/>
              <a:ext cx="12700" cy="1676400"/>
            </a:xfrm>
            <a:prstGeom prst="bentConnector3">
              <a:avLst>
                <a:gd name="adj1" fmla="val 180000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0"/>
            </p:cNvCxnSpPr>
            <p:nvPr/>
          </p:nvCxnSpPr>
          <p:spPr>
            <a:xfrm flipV="1">
              <a:off x="5715000" y="3657600"/>
              <a:ext cx="0" cy="3048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131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down)">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endParaRPr lang="en-US" dirty="0"/>
          </a:p>
        </p:txBody>
      </p:sp>
      <p:sp>
        <p:nvSpPr>
          <p:cNvPr id="3" name="Slide Number Placeholder 2"/>
          <p:cNvSpPr>
            <a:spLocks noGrp="1"/>
          </p:cNvSpPr>
          <p:nvPr>
            <p:ph type="sldNum" sz="quarter" idx="12"/>
          </p:nvPr>
        </p:nvSpPr>
        <p:spPr/>
        <p:txBody>
          <a:bodyPr/>
          <a:lstStyle/>
          <a:p>
            <a:fld id="{02ABCBE6-3241-4AC8-98A5-4EDB47BFBF63}" type="slidenum">
              <a:rPr lang="en-US" smtClean="0"/>
              <a:pPr/>
              <a:t>13</a:t>
            </a:fld>
            <a:endParaRPr lang="en-US"/>
          </a:p>
        </p:txBody>
      </p:sp>
      <p:sp>
        <p:nvSpPr>
          <p:cNvPr id="4" name="Marcador de Posição de Conteúdo 2"/>
          <p:cNvSpPr txBox="1">
            <a:spLocks/>
          </p:cNvSpPr>
          <p:nvPr/>
        </p:nvSpPr>
        <p:spPr>
          <a:xfrm>
            <a:off x="179512" y="228600"/>
            <a:ext cx="8784976" cy="5638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PT" sz="2400" dirty="0"/>
              <a:t>Estrutura de um programa (relembrar):</a:t>
            </a:r>
          </a:p>
          <a:p>
            <a:pPr marL="457200" lvl="1" indent="0">
              <a:buNone/>
            </a:pPr>
            <a:r>
              <a:rPr lang="pt-PT" sz="2000" dirty="0">
                <a:latin typeface="Courier New" pitchFamily="49" charset="0"/>
                <a:cs typeface="Courier New" pitchFamily="49" charset="0"/>
              </a:rPr>
              <a:t>//inclusão de classes externas</a:t>
            </a:r>
          </a:p>
          <a:p>
            <a:pPr marL="457200" lvl="1" indent="0">
              <a:buNone/>
            </a:pPr>
            <a:r>
              <a:rPr lang="pt-PT" sz="2000" b="1" dirty="0">
                <a:latin typeface="Courier New" pitchFamily="49" charset="0"/>
                <a:cs typeface="Courier New" pitchFamily="49" charset="0"/>
              </a:rPr>
              <a:t>public </a:t>
            </a:r>
            <a:r>
              <a:rPr lang="pt-PT" sz="2000" b="1" dirty="0" err="1">
                <a:latin typeface="Courier New" pitchFamily="49" charset="0"/>
                <a:cs typeface="Courier New" pitchFamily="49" charset="0"/>
              </a:rPr>
              <a:t>class</a:t>
            </a:r>
            <a:r>
              <a:rPr lang="pt-PT" sz="2000" dirty="0">
                <a:latin typeface="Courier New" pitchFamily="49" charset="0"/>
                <a:cs typeface="Courier New" pitchFamily="49" charset="0"/>
              </a:rPr>
              <a:t> </a:t>
            </a:r>
            <a:r>
              <a:rPr lang="pt-PT" sz="2000" b="1" dirty="0">
                <a:solidFill>
                  <a:srgbClr val="00B050"/>
                </a:solidFill>
                <a:latin typeface="Courier New" pitchFamily="49" charset="0"/>
                <a:cs typeface="Courier New" pitchFamily="49" charset="0"/>
              </a:rPr>
              <a:t>Programa</a:t>
            </a:r>
          </a:p>
          <a:p>
            <a:pPr marL="457200" lvl="1" indent="0">
              <a:buNone/>
            </a:pPr>
            <a:r>
              <a:rPr lang="pt-PT" sz="2000" dirty="0">
                <a:latin typeface="Courier New" pitchFamily="49" charset="0"/>
                <a:cs typeface="Courier New" pitchFamily="49" charset="0"/>
              </a:rPr>
              <a:t>{// declaração de constantes e variáveis visíveis em </a:t>
            </a:r>
          </a:p>
          <a:p>
            <a:pPr marL="457200" lvl="1" indent="0">
              <a:buNone/>
            </a:pPr>
            <a:r>
              <a:rPr lang="pt-PT" sz="2000" dirty="0">
                <a:latin typeface="Courier New" pitchFamily="49" charset="0"/>
                <a:cs typeface="Courier New" pitchFamily="49" charset="0"/>
              </a:rPr>
              <a:t> // classe </a:t>
            </a:r>
            <a:r>
              <a:rPr lang="pt-PT" sz="2000" b="1" dirty="0">
                <a:solidFill>
                  <a:srgbClr val="00B050"/>
                </a:solidFill>
                <a:latin typeface="Courier New" pitchFamily="49" charset="0"/>
                <a:cs typeface="Courier New" pitchFamily="49" charset="0"/>
              </a:rPr>
              <a:t>Programa</a:t>
            </a:r>
          </a:p>
          <a:p>
            <a:pPr marL="457200" lvl="1" indent="0">
              <a:buNone/>
            </a:pPr>
            <a:r>
              <a:rPr lang="pt-PT" sz="2000" dirty="0">
                <a:latin typeface="Courier New" pitchFamily="49" charset="0"/>
                <a:cs typeface="Courier New" pitchFamily="49" charset="0"/>
              </a:rPr>
              <a:t>  </a:t>
            </a:r>
            <a:r>
              <a:rPr lang="pt-PT" sz="2000" b="1" dirty="0">
                <a:solidFill>
                  <a:srgbClr val="0070C0"/>
                </a:solidFill>
                <a:latin typeface="Courier New" pitchFamily="49" charset="0"/>
                <a:cs typeface="Courier New" pitchFamily="49" charset="0"/>
              </a:rPr>
              <a:t>public </a:t>
            </a:r>
            <a:r>
              <a:rPr lang="pt-PT" sz="2000" b="1" dirty="0" err="1">
                <a:solidFill>
                  <a:srgbClr val="0070C0"/>
                </a:solidFill>
                <a:latin typeface="Courier New" pitchFamily="49" charset="0"/>
                <a:cs typeface="Courier New" pitchFamily="49" charset="0"/>
              </a:rPr>
              <a:t>static</a:t>
            </a:r>
            <a:r>
              <a:rPr lang="pt-PT" sz="2000" b="1" dirty="0">
                <a:solidFill>
                  <a:srgbClr val="0070C0"/>
                </a:solidFill>
                <a:latin typeface="Courier New" pitchFamily="49" charset="0"/>
                <a:cs typeface="Courier New" pitchFamily="49" charset="0"/>
              </a:rPr>
              <a:t> </a:t>
            </a:r>
            <a:r>
              <a:rPr lang="pt-PT" sz="2000" b="1" dirty="0" err="1">
                <a:solidFill>
                  <a:srgbClr val="0070C0"/>
                </a:solidFill>
                <a:latin typeface="Courier New" pitchFamily="49" charset="0"/>
                <a:cs typeface="Courier New" pitchFamily="49" charset="0"/>
              </a:rPr>
              <a:t>void</a:t>
            </a:r>
            <a:r>
              <a:rPr lang="pt-PT" sz="2000" dirty="0">
                <a:solidFill>
                  <a:srgbClr val="0070C0"/>
                </a:solidFill>
                <a:latin typeface="Courier New" pitchFamily="49" charset="0"/>
                <a:cs typeface="Courier New" pitchFamily="49" charset="0"/>
              </a:rPr>
              <a:t> </a:t>
            </a:r>
            <a:r>
              <a:rPr lang="pt-PT" sz="2000" dirty="0" err="1">
                <a:solidFill>
                  <a:srgbClr val="0070C0"/>
                </a:solidFill>
                <a:latin typeface="Courier New" pitchFamily="49" charset="0"/>
                <a:cs typeface="Courier New" pitchFamily="49" charset="0"/>
              </a:rPr>
              <a:t>main</a:t>
            </a:r>
            <a:r>
              <a:rPr lang="pt-PT" sz="2000" dirty="0">
                <a:solidFill>
                  <a:srgbClr val="0070C0"/>
                </a:solidFill>
                <a:latin typeface="Courier New" pitchFamily="49" charset="0"/>
                <a:cs typeface="Courier New" pitchFamily="49" charset="0"/>
              </a:rPr>
              <a:t> (</a:t>
            </a:r>
            <a:r>
              <a:rPr lang="pt-PT" sz="2000" dirty="0" err="1">
                <a:solidFill>
                  <a:srgbClr val="0070C0"/>
                </a:solidFill>
                <a:latin typeface="Courier New" pitchFamily="49" charset="0"/>
                <a:cs typeface="Courier New" pitchFamily="49" charset="0"/>
              </a:rPr>
              <a:t>String</a:t>
            </a:r>
            <a:r>
              <a:rPr lang="pt-PT" sz="2000" dirty="0">
                <a:solidFill>
                  <a:srgbClr val="0070C0"/>
                </a:solidFill>
                <a:latin typeface="Courier New" pitchFamily="49" charset="0"/>
                <a:cs typeface="Courier New" pitchFamily="49" charset="0"/>
              </a:rPr>
              <a:t>[] </a:t>
            </a:r>
            <a:r>
              <a:rPr lang="pt-PT" sz="2000" dirty="0" err="1">
                <a:solidFill>
                  <a:srgbClr val="0070C0"/>
                </a:solidFill>
                <a:latin typeface="Courier New" pitchFamily="49" charset="0"/>
                <a:cs typeface="Courier New" pitchFamily="49" charset="0"/>
              </a:rPr>
              <a:t>args</a:t>
            </a:r>
            <a:r>
              <a:rPr lang="pt-PT" sz="2000" dirty="0">
                <a:solidFill>
                  <a:srgbClr val="0070C0"/>
                </a:solidFill>
                <a:latin typeface="Courier New" pitchFamily="49" charset="0"/>
                <a:cs typeface="Courier New" pitchFamily="49" charset="0"/>
              </a:rPr>
              <a:t>)</a:t>
            </a:r>
          </a:p>
          <a:p>
            <a:pPr marL="457200" lvl="1" indent="0">
              <a:buNone/>
            </a:pPr>
            <a:r>
              <a:rPr lang="pt-PT" sz="2000" dirty="0">
                <a:solidFill>
                  <a:srgbClr val="0070C0"/>
                </a:solidFill>
                <a:latin typeface="Courier New" pitchFamily="49" charset="0"/>
                <a:cs typeface="Courier New" pitchFamily="49" charset="0"/>
              </a:rPr>
              <a:t>  {</a:t>
            </a:r>
          </a:p>
          <a:p>
            <a:pPr marL="457200" lvl="1" indent="0">
              <a:buNone/>
            </a:pPr>
            <a:r>
              <a:rPr lang="pt-PT" sz="2000" dirty="0">
                <a:solidFill>
                  <a:srgbClr val="0070C0"/>
                </a:solidFill>
                <a:latin typeface="Courier New" pitchFamily="49" charset="0"/>
                <a:cs typeface="Courier New" pitchFamily="49" charset="0"/>
              </a:rPr>
              <a:t>    // declaração de constantes e variáveis locais</a:t>
            </a:r>
          </a:p>
          <a:p>
            <a:pPr marL="457200" lvl="1" indent="0">
              <a:buNone/>
            </a:pPr>
            <a:r>
              <a:rPr lang="pt-PT" sz="2000" dirty="0">
                <a:solidFill>
                  <a:srgbClr val="0070C0"/>
                </a:solidFill>
                <a:latin typeface="Courier New" pitchFamily="49" charset="0"/>
                <a:cs typeface="Courier New" pitchFamily="49" charset="0"/>
              </a:rPr>
              <a:t>    // sequências de instruções </a:t>
            </a:r>
          </a:p>
          <a:p>
            <a:pPr marL="457200" lvl="1" indent="0">
              <a:buNone/>
            </a:pPr>
            <a:r>
              <a:rPr lang="pt-PT" sz="2000" dirty="0">
                <a:solidFill>
                  <a:srgbClr val="0070C0"/>
                </a:solidFill>
                <a:latin typeface="Courier New" pitchFamily="49" charset="0"/>
                <a:cs typeface="Courier New" pitchFamily="49" charset="0"/>
              </a:rPr>
              <a:t>  }</a:t>
            </a:r>
          </a:p>
          <a:p>
            <a:pPr marL="457200" lvl="1" indent="0">
              <a:buNone/>
            </a:pPr>
            <a:r>
              <a:rPr lang="pt-PT" sz="2000" dirty="0">
                <a:solidFill>
                  <a:srgbClr val="0070C0"/>
                </a:solidFill>
                <a:latin typeface="Courier New" pitchFamily="49" charset="0"/>
                <a:cs typeface="Courier New" pitchFamily="49" charset="0"/>
              </a:rPr>
              <a:t>	</a:t>
            </a:r>
            <a:r>
              <a:rPr lang="pt-PT" sz="2000" b="1" dirty="0">
                <a:latin typeface="Courier New" pitchFamily="49" charset="0"/>
                <a:cs typeface="Courier New" pitchFamily="49" charset="0"/>
              </a:rPr>
              <a:t>funções desenvolvidas pelo programador</a:t>
            </a:r>
          </a:p>
          <a:p>
            <a:pPr marL="457200" lvl="1" indent="0">
              <a:buNone/>
            </a:pPr>
            <a:r>
              <a:rPr lang="pt-PT" sz="2000" dirty="0">
                <a:latin typeface="Courier New" pitchFamily="49" charset="0"/>
                <a:cs typeface="Courier New" pitchFamily="49" charset="0"/>
              </a:rPr>
              <a:t>}</a:t>
            </a:r>
          </a:p>
          <a:p>
            <a:pPr marL="457200" lvl="1" indent="0">
              <a:buNone/>
            </a:pPr>
            <a:r>
              <a:rPr lang="pt-PT" sz="2000" dirty="0">
                <a:latin typeface="Courier New" pitchFamily="49" charset="0"/>
                <a:cs typeface="Courier New" pitchFamily="49" charset="0"/>
              </a:rPr>
              <a:t>// definição de tipos de dados (registos)</a:t>
            </a:r>
          </a:p>
          <a:p>
            <a:pPr algn="just"/>
            <a:r>
              <a:rPr lang="pt-PT" sz="2400" dirty="0"/>
              <a:t>As funções são criadas depois </a:t>
            </a:r>
            <a:r>
              <a:rPr lang="pt-PT" sz="2400" dirty="0">
                <a:solidFill>
                  <a:srgbClr val="C00000"/>
                </a:solidFill>
              </a:rPr>
              <a:t>ou antes</a:t>
            </a:r>
            <a:r>
              <a:rPr lang="pt-PT" sz="2400" dirty="0"/>
              <a:t> da definição da função </a:t>
            </a:r>
            <a:r>
              <a:rPr lang="pt-PT" sz="2400" dirty="0" err="1">
                <a:latin typeface="Courier New" pitchFamily="49" charset="0"/>
                <a:cs typeface="Courier New" pitchFamily="49" charset="0"/>
              </a:rPr>
              <a:t>main</a:t>
            </a:r>
            <a:r>
              <a:rPr lang="pt-PT" sz="2400" dirty="0"/>
              <a:t>.</a:t>
            </a:r>
          </a:p>
        </p:txBody>
      </p:sp>
      <p:sp>
        <p:nvSpPr>
          <p:cNvPr id="5" name="Left Brace 4"/>
          <p:cNvSpPr/>
          <p:nvPr/>
        </p:nvSpPr>
        <p:spPr>
          <a:xfrm>
            <a:off x="609600" y="2667000"/>
            <a:ext cx="381000" cy="1143000"/>
          </a:xfrm>
          <a:prstGeom prst="lef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228600" y="1475334"/>
            <a:ext cx="381000" cy="324906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8882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14</a:t>
            </a:fld>
            <a:endParaRPr lang="en-US"/>
          </a:p>
        </p:txBody>
      </p:sp>
      <p:sp>
        <p:nvSpPr>
          <p:cNvPr id="4" name="Título 1"/>
          <p:cNvSpPr txBox="1">
            <a:spLocks/>
          </p:cNvSpPr>
          <p:nvPr/>
        </p:nvSpPr>
        <p:spPr>
          <a:xfrm>
            <a:off x="1331640" y="0"/>
            <a:ext cx="7045598"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PT" dirty="0"/>
              <a:t>Definição de uma função</a:t>
            </a:r>
          </a:p>
        </p:txBody>
      </p:sp>
      <p:sp>
        <p:nvSpPr>
          <p:cNvPr id="5" name="Marcador de Posição de Conteúdo 2"/>
          <p:cNvSpPr txBox="1">
            <a:spLocks/>
          </p:cNvSpPr>
          <p:nvPr/>
        </p:nvSpPr>
        <p:spPr>
          <a:xfrm>
            <a:off x="251520" y="914400"/>
            <a:ext cx="8568952"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r>
              <a:rPr lang="pt-PT" sz="2000" dirty="0">
                <a:latin typeface="Courier New" pitchFamily="49" charset="0"/>
                <a:cs typeface="Courier New" pitchFamily="49" charset="0"/>
              </a:rPr>
              <a:t>// cabeçalho da função</a:t>
            </a:r>
          </a:p>
          <a:p>
            <a:pPr marL="457200" lvl="1" indent="0">
              <a:buNone/>
            </a:pPr>
            <a:r>
              <a:rPr lang="pt-PT" sz="2000" dirty="0">
                <a:latin typeface="Courier New" pitchFamily="49" charset="0"/>
                <a:cs typeface="Courier New" pitchFamily="49" charset="0"/>
              </a:rPr>
              <a:t>{</a:t>
            </a:r>
          </a:p>
          <a:p>
            <a:pPr marL="457200" lvl="1" indent="0">
              <a:buNone/>
            </a:pPr>
            <a:r>
              <a:rPr lang="pt-PT" sz="2000" dirty="0">
                <a:latin typeface="Courier New" pitchFamily="49" charset="0"/>
                <a:cs typeface="Courier New" pitchFamily="49" charset="0"/>
              </a:rPr>
              <a:t>    // corpo da função</a:t>
            </a:r>
          </a:p>
          <a:p>
            <a:pPr marL="457200" lvl="1" indent="0">
              <a:buNone/>
            </a:pPr>
            <a:r>
              <a:rPr lang="pt-PT" sz="2000" dirty="0">
                <a:latin typeface="Courier New" pitchFamily="49" charset="0"/>
                <a:cs typeface="Courier New" pitchFamily="49" charset="0"/>
              </a:rPr>
              <a:t>}</a:t>
            </a:r>
          </a:p>
          <a:p>
            <a:pPr marL="0" indent="0" algn="just">
              <a:buNone/>
            </a:pPr>
            <a:r>
              <a:rPr lang="pt-PT" sz="2400" dirty="0">
                <a:cs typeface="Courier New" pitchFamily="49" charset="0"/>
              </a:rPr>
              <a:t>No cabeçalho da função indicam-se os qualificadores de acesso (neste momento sempre </a:t>
            </a:r>
            <a:r>
              <a:rPr lang="pt-PT" sz="2400" b="1" dirty="0">
                <a:latin typeface="Courier New" pitchFamily="49" charset="0"/>
                <a:cs typeface="Courier New" pitchFamily="49" charset="0"/>
              </a:rPr>
              <a:t>public static</a:t>
            </a:r>
            <a:r>
              <a:rPr lang="pt-PT" sz="2400" dirty="0">
                <a:cs typeface="Courier New" pitchFamily="49" charset="0"/>
              </a:rPr>
              <a:t>), o tipo de resultado, o nome da função e dentro de parênteses curvos a lista de argumentos.</a:t>
            </a:r>
          </a:p>
          <a:p>
            <a:pPr lvl="1"/>
            <a:endParaRPr lang="pt-PT" sz="1000" dirty="0">
              <a:latin typeface="Courier New" pitchFamily="49" charset="0"/>
              <a:cs typeface="Courier New" pitchFamily="49" charset="0"/>
            </a:endParaRPr>
          </a:p>
          <a:p>
            <a:pPr marL="457200" lvl="1" indent="0">
              <a:buNone/>
            </a:pPr>
            <a:r>
              <a:rPr lang="pt-PT" sz="2000" b="1" dirty="0">
                <a:latin typeface="Courier New" pitchFamily="49" charset="0"/>
                <a:cs typeface="Courier New" pitchFamily="49" charset="0"/>
              </a:rPr>
              <a:t>public </a:t>
            </a:r>
            <a:r>
              <a:rPr lang="pt-PT" sz="2000" b="1" dirty="0" err="1">
                <a:latin typeface="Courier New" pitchFamily="49" charset="0"/>
                <a:cs typeface="Courier New" pitchFamily="49" charset="0"/>
              </a:rPr>
              <a:t>static</a:t>
            </a:r>
            <a:r>
              <a:rPr lang="pt-PT" sz="2000" b="1" dirty="0">
                <a:latin typeface="Courier New" pitchFamily="49" charset="0"/>
                <a:cs typeface="Courier New" pitchFamily="49" charset="0"/>
              </a:rPr>
              <a:t> </a:t>
            </a:r>
            <a:r>
              <a:rPr lang="pt-PT" sz="2000" dirty="0">
                <a:latin typeface="Courier New" pitchFamily="49" charset="0"/>
                <a:cs typeface="Courier New" pitchFamily="49" charset="0"/>
              </a:rPr>
              <a:t>tipo nome (argumentos)</a:t>
            </a:r>
          </a:p>
          <a:p>
            <a:pPr marL="457200" lvl="3" indent="0">
              <a:spcBef>
                <a:spcPts val="800"/>
              </a:spcBef>
              <a:buNone/>
            </a:pPr>
            <a:r>
              <a:rPr lang="pt-PT" dirty="0">
                <a:latin typeface="Courier New" pitchFamily="49" charset="0"/>
                <a:cs typeface="Courier New" pitchFamily="49" charset="0"/>
              </a:rPr>
              <a:t>{</a:t>
            </a:r>
          </a:p>
          <a:p>
            <a:pPr marL="457200" lvl="3" indent="0">
              <a:spcBef>
                <a:spcPts val="800"/>
              </a:spcBef>
              <a:buNone/>
            </a:pPr>
            <a:r>
              <a:rPr lang="pt-PT" dirty="0">
                <a:latin typeface="Courier New" pitchFamily="49" charset="0"/>
                <a:cs typeface="Courier New" pitchFamily="49" charset="0"/>
              </a:rPr>
              <a:t>	// declaração de variáveis</a:t>
            </a:r>
          </a:p>
          <a:p>
            <a:pPr marL="457200" lvl="3" indent="0">
              <a:spcBef>
                <a:spcPts val="800"/>
              </a:spcBef>
              <a:buNone/>
            </a:pPr>
            <a:r>
              <a:rPr lang="pt-PT" dirty="0">
                <a:latin typeface="Courier New" pitchFamily="49" charset="0"/>
                <a:cs typeface="Courier New" pitchFamily="49" charset="0"/>
              </a:rPr>
              <a:t>	// sequências de instruções </a:t>
            </a:r>
          </a:p>
          <a:p>
            <a:pPr marL="457200" lvl="3" indent="0">
              <a:spcBef>
                <a:spcPts val="800"/>
              </a:spcBef>
              <a:buNone/>
            </a:pPr>
            <a:r>
              <a:rPr lang="pt-BR" dirty="0">
                <a:latin typeface="Courier New" pitchFamily="49" charset="0"/>
                <a:cs typeface="Courier New" pitchFamily="49" charset="0"/>
              </a:rPr>
              <a:t>}</a:t>
            </a:r>
          </a:p>
          <a:p>
            <a:pPr marL="342900" lvl="2" indent="-342900" algn="just">
              <a:spcBef>
                <a:spcPts val="800"/>
              </a:spcBef>
            </a:pPr>
            <a:endParaRPr lang="pt-BR" dirty="0"/>
          </a:p>
        </p:txBody>
      </p:sp>
    </p:spTree>
    <p:extLst>
      <p:ext uri="{BB962C8B-B14F-4D97-AF65-F5344CB8AC3E}">
        <p14:creationId xmlns:p14="http://schemas.microsoft.com/office/powerpoint/2010/main" val="2516343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15</a:t>
            </a:fld>
            <a:endParaRPr lang="en-US"/>
          </a:p>
        </p:txBody>
      </p:sp>
      <p:sp>
        <p:nvSpPr>
          <p:cNvPr id="4" name="Título 1"/>
          <p:cNvSpPr txBox="1">
            <a:spLocks/>
          </p:cNvSpPr>
          <p:nvPr/>
        </p:nvSpPr>
        <p:spPr>
          <a:xfrm>
            <a:off x="1331640" y="0"/>
            <a:ext cx="7045598"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PT" dirty="0"/>
              <a:t>Definição de uma função</a:t>
            </a:r>
          </a:p>
        </p:txBody>
      </p:sp>
      <p:sp>
        <p:nvSpPr>
          <p:cNvPr id="5" name="Marcador de Posição de Conteúdo 2"/>
          <p:cNvSpPr txBox="1">
            <a:spLocks/>
          </p:cNvSpPr>
          <p:nvPr/>
        </p:nvSpPr>
        <p:spPr>
          <a:xfrm>
            <a:off x="251520" y="792087"/>
            <a:ext cx="8568952" cy="545631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lvl="2" indent="-342900" algn="just">
              <a:spcBef>
                <a:spcPts val="800"/>
              </a:spcBef>
            </a:pPr>
            <a:r>
              <a:rPr lang="pt-BR" sz="2100" dirty="0"/>
              <a:t>Uma função é uma unidade auto-contida que recebe dados do exterior através dos argumentos, se necessário, realiza tarefas e devolve um resultado, se necessário.</a:t>
            </a:r>
          </a:p>
          <a:p>
            <a:pPr marL="342900" lvl="2" indent="-342900" algn="just">
              <a:spcBef>
                <a:spcPts val="800"/>
              </a:spcBef>
            </a:pPr>
            <a:r>
              <a:rPr lang="pt-BR" sz="2100" dirty="0"/>
              <a:t>O resultado de saída de uma função pode ser de qualquer tipo primitivo (</a:t>
            </a:r>
            <a:r>
              <a:rPr lang="pt-BR" sz="2100" b="1" dirty="0">
                <a:latin typeface="Courier New" pitchFamily="49" charset="0"/>
                <a:cs typeface="Courier New" pitchFamily="49" charset="0"/>
              </a:rPr>
              <a:t>int</a:t>
            </a:r>
            <a:r>
              <a:rPr lang="pt-BR" sz="2100" dirty="0">
                <a:latin typeface="Courier New" pitchFamily="49" charset="0"/>
                <a:cs typeface="Courier New" pitchFamily="49" charset="0"/>
              </a:rPr>
              <a:t>, </a:t>
            </a:r>
            <a:r>
              <a:rPr lang="pt-BR" sz="2100" b="1" dirty="0">
                <a:latin typeface="Courier New" pitchFamily="49" charset="0"/>
                <a:cs typeface="Courier New" pitchFamily="49" charset="0"/>
              </a:rPr>
              <a:t>double</a:t>
            </a:r>
            <a:r>
              <a:rPr lang="pt-BR" sz="2100" dirty="0">
                <a:latin typeface="Courier New" pitchFamily="49" charset="0"/>
                <a:cs typeface="Courier New" pitchFamily="49" charset="0"/>
              </a:rPr>
              <a:t>, </a:t>
            </a:r>
            <a:r>
              <a:rPr lang="pt-BR" sz="2100" b="1" dirty="0">
                <a:latin typeface="Courier New" pitchFamily="49" charset="0"/>
                <a:cs typeface="Courier New" pitchFamily="49" charset="0"/>
              </a:rPr>
              <a:t>char</a:t>
            </a:r>
            <a:r>
              <a:rPr lang="pt-BR" sz="2100" dirty="0">
                <a:latin typeface="Courier New" pitchFamily="49" charset="0"/>
                <a:cs typeface="Courier New" pitchFamily="49" charset="0"/>
              </a:rPr>
              <a:t>, ...</a:t>
            </a:r>
            <a:r>
              <a:rPr lang="pt-BR" sz="2100" dirty="0"/>
              <a:t>), de qualquer tipo referência (iremos ver mais à frente) ou </a:t>
            </a:r>
            <a:r>
              <a:rPr lang="pt-BR" sz="2100" b="1" dirty="0">
                <a:latin typeface="Courier New" pitchFamily="49" charset="0"/>
                <a:cs typeface="Courier New" pitchFamily="49" charset="0"/>
              </a:rPr>
              <a:t>void</a:t>
            </a:r>
            <a:r>
              <a:rPr lang="pt-BR" sz="2100" dirty="0"/>
              <a:t> ( no caso de uma função não devolver um valor).</a:t>
            </a:r>
          </a:p>
          <a:p>
            <a:pPr marL="342900" lvl="2" indent="-342900" algn="just">
              <a:spcBef>
                <a:spcPts val="800"/>
              </a:spcBef>
            </a:pPr>
            <a:r>
              <a:rPr lang="pt-BR" sz="2100" dirty="0"/>
              <a:t>A lista de argumentos (ou parâmetros) é uma lista de pares de indentificadores separados por vírgula, onde para cada argumento se indica o seu tipo de dados e o seu nome.</a:t>
            </a:r>
            <a:endParaRPr lang="pt-PT" sz="2100" dirty="0"/>
          </a:p>
          <a:p>
            <a:pPr marL="342900" lvl="2" indent="-342900" algn="just">
              <a:spcBef>
                <a:spcPts val="800"/>
              </a:spcBef>
            </a:pPr>
            <a:r>
              <a:rPr lang="pt-PT" sz="2100" dirty="0"/>
              <a:t>O corpo da função assemelha-se à estrutura de um </a:t>
            </a:r>
            <a:r>
              <a:rPr lang="pt-PT" sz="2100" dirty="0">
                <a:solidFill>
                  <a:srgbClr val="C00000"/>
                </a:solidFill>
              </a:rPr>
              <a:t>módulo</a:t>
            </a:r>
            <a:r>
              <a:rPr lang="pt-PT" sz="2100" dirty="0"/>
              <a:t>.</a:t>
            </a:r>
          </a:p>
          <a:p>
            <a:pPr marL="342900" lvl="2" indent="-342900" algn="just">
              <a:spcBef>
                <a:spcPts val="800"/>
              </a:spcBef>
            </a:pPr>
            <a:r>
              <a:rPr lang="pt-PT" sz="2100" dirty="0"/>
              <a:t>Se a função devolver um valor utiliza-se a palavra reservada </a:t>
            </a:r>
            <a:r>
              <a:rPr lang="pt-PT" sz="2100" b="1" dirty="0" err="1">
                <a:latin typeface="Courier New" pitchFamily="49" charset="0"/>
                <a:cs typeface="Courier New" pitchFamily="49" charset="0"/>
              </a:rPr>
              <a:t>return</a:t>
            </a:r>
            <a:r>
              <a:rPr lang="pt-PT" sz="2100" dirty="0">
                <a:latin typeface="Courier New" pitchFamily="49" charset="0"/>
                <a:cs typeface="Courier New" pitchFamily="49" charset="0"/>
              </a:rPr>
              <a:t> </a:t>
            </a:r>
            <a:r>
              <a:rPr lang="pt-PT" sz="2100" dirty="0">
                <a:cs typeface="Courier New" pitchFamily="49" charset="0"/>
              </a:rPr>
              <a:t>para o devolver</a:t>
            </a:r>
            <a:r>
              <a:rPr lang="pt-PT" sz="2100" dirty="0"/>
              <a:t>.</a:t>
            </a:r>
          </a:p>
          <a:p>
            <a:pPr marL="342900" lvl="2" indent="-342900" algn="just">
              <a:spcBef>
                <a:spcPts val="800"/>
              </a:spcBef>
            </a:pPr>
            <a:r>
              <a:rPr lang="pt-PT" sz="2100" dirty="0"/>
              <a:t>O valor devolvido na instrução de </a:t>
            </a:r>
            <a:r>
              <a:rPr lang="pt-PT" sz="2100" b="1" dirty="0" err="1">
                <a:latin typeface="Courier New" pitchFamily="49" charset="0"/>
                <a:cs typeface="Courier New" pitchFamily="49" charset="0"/>
              </a:rPr>
              <a:t>return</a:t>
            </a:r>
            <a:r>
              <a:rPr lang="pt-PT" sz="2100" dirty="0"/>
              <a:t> deve ser compatível com o tipo de saída da função.</a:t>
            </a:r>
          </a:p>
        </p:txBody>
      </p:sp>
    </p:spTree>
    <p:extLst>
      <p:ext uri="{BB962C8B-B14F-4D97-AF65-F5344CB8AC3E}">
        <p14:creationId xmlns:p14="http://schemas.microsoft.com/office/powerpoint/2010/main" val="3659575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16</a:t>
            </a:fld>
            <a:endParaRPr lang="en-US"/>
          </a:p>
        </p:txBody>
      </p:sp>
      <p:sp>
        <p:nvSpPr>
          <p:cNvPr id="4" name="TextBox 3"/>
          <p:cNvSpPr txBox="1"/>
          <p:nvPr/>
        </p:nvSpPr>
        <p:spPr>
          <a:xfrm>
            <a:off x="1219200" y="609600"/>
            <a:ext cx="6519798" cy="6186309"/>
          </a:xfrm>
          <a:prstGeom prst="rect">
            <a:avLst/>
          </a:prstGeom>
          <a:solidFill>
            <a:schemeClr val="bg1">
              <a:lumMod val="95000"/>
            </a:schemeClr>
          </a:solidFill>
        </p:spPr>
        <p:txBody>
          <a:bodyPr wrap="none" rtlCol="0">
            <a:spAutoFit/>
          </a:bodyPr>
          <a:lstStyle/>
          <a:p>
            <a:r>
              <a:rPr lang="en-US" b="1" dirty="0"/>
              <a:t>import</a:t>
            </a:r>
            <a:r>
              <a:rPr lang="en-US" dirty="0"/>
              <a:t> </a:t>
            </a:r>
            <a:r>
              <a:rPr lang="en-US" dirty="0" err="1"/>
              <a:t>java.util</a:t>
            </a:r>
            <a:r>
              <a:rPr lang="en-US" dirty="0"/>
              <a:t>.*;</a:t>
            </a:r>
          </a:p>
          <a:p>
            <a:r>
              <a:rPr lang="en-US" b="1" dirty="0"/>
              <a:t>public class</a:t>
            </a:r>
            <a:r>
              <a:rPr lang="en-US" dirty="0"/>
              <a:t> </a:t>
            </a:r>
            <a:r>
              <a:rPr lang="en-US" dirty="0" err="1"/>
              <a:t>Ler</a:t>
            </a:r>
            <a:endParaRPr lang="en-US" dirty="0"/>
          </a:p>
          <a:p>
            <a:r>
              <a:rPr lang="en-US" dirty="0">
                <a:solidFill>
                  <a:schemeClr val="accent4">
                    <a:lumMod val="50000"/>
                  </a:schemeClr>
                </a:solidFill>
              </a:rPr>
              <a:t>{</a:t>
            </a:r>
          </a:p>
          <a:p>
            <a:r>
              <a:rPr lang="en-US" dirty="0"/>
              <a:t>    </a:t>
            </a:r>
            <a:r>
              <a:rPr lang="en-US" b="1" dirty="0"/>
              <a:t>static</a:t>
            </a:r>
            <a:r>
              <a:rPr lang="en-US" dirty="0"/>
              <a:t> Scanner kb = </a:t>
            </a:r>
            <a:r>
              <a:rPr lang="en-US" b="1" dirty="0"/>
              <a:t>new</a:t>
            </a:r>
            <a:r>
              <a:rPr lang="en-US" dirty="0"/>
              <a:t> Scanner(System.in);</a:t>
            </a:r>
          </a:p>
          <a:p>
            <a:r>
              <a:rPr lang="en-US" dirty="0">
                <a:solidFill>
                  <a:srgbClr val="002060"/>
                </a:solidFill>
              </a:rPr>
              <a:t>    </a:t>
            </a:r>
            <a:r>
              <a:rPr lang="en-US" b="1" dirty="0">
                <a:solidFill>
                  <a:srgbClr val="002060"/>
                </a:solidFill>
              </a:rPr>
              <a:t>public static </a:t>
            </a:r>
            <a:r>
              <a:rPr lang="en-US" b="1" dirty="0" err="1">
                <a:solidFill>
                  <a:srgbClr val="002060"/>
                </a:solidFill>
              </a:rPr>
              <a:t>int</a:t>
            </a:r>
            <a:r>
              <a:rPr lang="en-US" b="1" dirty="0">
                <a:solidFill>
                  <a:srgbClr val="002060"/>
                </a:solidFill>
              </a:rPr>
              <a:t> </a:t>
            </a:r>
            <a:r>
              <a:rPr lang="en-US" dirty="0" err="1">
                <a:solidFill>
                  <a:srgbClr val="002060"/>
                </a:solidFill>
              </a:rPr>
              <a:t>lerPositivo</a:t>
            </a:r>
            <a:r>
              <a:rPr lang="en-US" dirty="0">
                <a:solidFill>
                  <a:srgbClr val="002060"/>
                </a:solidFill>
              </a:rPr>
              <a:t>()    	{</a:t>
            </a:r>
          </a:p>
          <a:p>
            <a:r>
              <a:rPr lang="en-US" dirty="0">
                <a:solidFill>
                  <a:srgbClr val="002060"/>
                </a:solidFill>
              </a:rPr>
              <a:t>  	</a:t>
            </a:r>
            <a:r>
              <a:rPr lang="en-US" b="1" dirty="0" err="1">
                <a:solidFill>
                  <a:srgbClr val="002060"/>
                </a:solidFill>
              </a:rPr>
              <a:t>int</a:t>
            </a:r>
            <a:r>
              <a:rPr lang="en-US" dirty="0">
                <a:solidFill>
                  <a:srgbClr val="002060"/>
                </a:solidFill>
              </a:rPr>
              <a:t> x;</a:t>
            </a:r>
          </a:p>
          <a:p>
            <a:r>
              <a:rPr lang="en-US" dirty="0">
                <a:solidFill>
                  <a:srgbClr val="002060"/>
                </a:solidFill>
              </a:rPr>
              <a:t>  	</a:t>
            </a:r>
            <a:r>
              <a:rPr lang="en-US" b="1" dirty="0">
                <a:solidFill>
                  <a:srgbClr val="002060"/>
                </a:solidFill>
              </a:rPr>
              <a:t>do </a:t>
            </a:r>
            <a:r>
              <a:rPr lang="en-US" dirty="0">
                <a:solidFill>
                  <a:srgbClr val="002060"/>
                </a:solidFill>
              </a:rPr>
              <a:t>{</a:t>
            </a:r>
          </a:p>
          <a:p>
            <a:r>
              <a:rPr lang="en-US" dirty="0">
                <a:solidFill>
                  <a:srgbClr val="002060"/>
                </a:solidFill>
              </a:rPr>
              <a:t>    		</a:t>
            </a:r>
            <a:r>
              <a:rPr lang="en-US" dirty="0" err="1">
                <a:solidFill>
                  <a:srgbClr val="002060"/>
                </a:solidFill>
              </a:rPr>
              <a:t>System.out.print</a:t>
            </a:r>
            <a:r>
              <a:rPr lang="en-US" dirty="0">
                <a:solidFill>
                  <a:srgbClr val="002060"/>
                </a:solidFill>
              </a:rPr>
              <a:t>("Valor </a:t>
            </a:r>
            <a:r>
              <a:rPr lang="en-US" dirty="0" err="1">
                <a:solidFill>
                  <a:srgbClr val="002060"/>
                </a:solidFill>
              </a:rPr>
              <a:t>inteiro</a:t>
            </a:r>
            <a:r>
              <a:rPr lang="en-US" dirty="0">
                <a:solidFill>
                  <a:srgbClr val="002060"/>
                </a:solidFill>
              </a:rPr>
              <a:t>: ");</a:t>
            </a:r>
          </a:p>
          <a:p>
            <a:r>
              <a:rPr lang="en-US" dirty="0">
                <a:solidFill>
                  <a:srgbClr val="002060"/>
                </a:solidFill>
              </a:rPr>
              <a:t>   		x = </a:t>
            </a:r>
            <a:r>
              <a:rPr lang="en-US" dirty="0" err="1">
                <a:solidFill>
                  <a:srgbClr val="002060"/>
                </a:solidFill>
              </a:rPr>
              <a:t>kb.nextInt</a:t>
            </a:r>
            <a:r>
              <a:rPr lang="en-US" dirty="0">
                <a:solidFill>
                  <a:srgbClr val="002060"/>
                </a:solidFill>
              </a:rPr>
              <a:t>();</a:t>
            </a:r>
          </a:p>
          <a:p>
            <a:r>
              <a:rPr lang="en-US" dirty="0">
                <a:solidFill>
                  <a:srgbClr val="002060"/>
                </a:solidFill>
              </a:rPr>
              <a:t>  	} </a:t>
            </a:r>
            <a:r>
              <a:rPr lang="en-US" b="1" dirty="0">
                <a:solidFill>
                  <a:srgbClr val="002060"/>
                </a:solidFill>
              </a:rPr>
              <a:t>while</a:t>
            </a:r>
            <a:r>
              <a:rPr lang="en-US" dirty="0">
                <a:solidFill>
                  <a:srgbClr val="002060"/>
                </a:solidFill>
              </a:rPr>
              <a:t>(x &lt; 0);</a:t>
            </a:r>
          </a:p>
          <a:p>
            <a:r>
              <a:rPr lang="en-US" dirty="0">
                <a:solidFill>
                  <a:srgbClr val="002060"/>
                </a:solidFill>
              </a:rPr>
              <a:t>  	</a:t>
            </a:r>
            <a:r>
              <a:rPr lang="en-US" b="1" dirty="0">
                <a:solidFill>
                  <a:srgbClr val="002060"/>
                </a:solidFill>
              </a:rPr>
              <a:t>return</a:t>
            </a:r>
            <a:r>
              <a:rPr lang="en-US" dirty="0">
                <a:solidFill>
                  <a:srgbClr val="002060"/>
                </a:solidFill>
              </a:rPr>
              <a:t> x;</a:t>
            </a:r>
          </a:p>
          <a:p>
            <a:r>
              <a:rPr lang="en-US" dirty="0">
                <a:solidFill>
                  <a:srgbClr val="002060"/>
                </a:solidFill>
              </a:rPr>
              <a:t>			 	}</a:t>
            </a:r>
          </a:p>
          <a:p>
            <a:r>
              <a:rPr lang="en-US" b="1" dirty="0">
                <a:solidFill>
                  <a:srgbClr val="C00000"/>
                </a:solidFill>
              </a:rPr>
              <a:t>public static void </a:t>
            </a:r>
            <a:r>
              <a:rPr lang="en-US" dirty="0">
                <a:solidFill>
                  <a:srgbClr val="C00000"/>
                </a:solidFill>
              </a:rPr>
              <a:t>main(String[] </a:t>
            </a:r>
            <a:r>
              <a:rPr lang="en-US" dirty="0" err="1">
                <a:solidFill>
                  <a:srgbClr val="C00000"/>
                </a:solidFill>
              </a:rPr>
              <a:t>args</a:t>
            </a:r>
            <a:r>
              <a:rPr lang="en-US" dirty="0">
                <a:solidFill>
                  <a:srgbClr val="C00000"/>
                </a:solidFill>
              </a:rPr>
              <a:t>)</a:t>
            </a:r>
          </a:p>
          <a:p>
            <a:r>
              <a:rPr lang="en-US" dirty="0">
                <a:solidFill>
                  <a:srgbClr val="C00000"/>
                </a:solidFill>
              </a:rPr>
              <a:t>{</a:t>
            </a:r>
          </a:p>
          <a:p>
            <a:r>
              <a:rPr lang="en-US" dirty="0">
                <a:solidFill>
                  <a:srgbClr val="C00000"/>
                </a:solidFill>
              </a:rPr>
              <a:t>  </a:t>
            </a:r>
            <a:r>
              <a:rPr lang="en-US" dirty="0" err="1">
                <a:solidFill>
                  <a:srgbClr val="C00000"/>
                </a:solidFill>
              </a:rPr>
              <a:t>System.out.printf</a:t>
            </a:r>
            <a:r>
              <a:rPr lang="en-US" dirty="0">
                <a:solidFill>
                  <a:srgbClr val="C00000"/>
                </a:solidFill>
              </a:rPr>
              <a:t>("soma = %d\n", soma(</a:t>
            </a:r>
            <a:r>
              <a:rPr lang="en-US" dirty="0" err="1">
                <a:solidFill>
                  <a:srgbClr val="C00000"/>
                </a:solidFill>
              </a:rPr>
              <a:t>lerPositivo</a:t>
            </a:r>
            <a:r>
              <a:rPr lang="en-US" dirty="0">
                <a:solidFill>
                  <a:srgbClr val="C00000"/>
                </a:solidFill>
              </a:rPr>
              <a:t>(),</a:t>
            </a:r>
            <a:r>
              <a:rPr lang="en-US" dirty="0" err="1">
                <a:solidFill>
                  <a:srgbClr val="C00000"/>
                </a:solidFill>
              </a:rPr>
              <a:t>lerPositivo</a:t>
            </a:r>
            <a:r>
              <a:rPr lang="en-US" dirty="0">
                <a:solidFill>
                  <a:srgbClr val="C00000"/>
                </a:solidFill>
              </a:rPr>
              <a:t>());</a:t>
            </a:r>
          </a:p>
          <a:p>
            <a:r>
              <a:rPr lang="en-US" dirty="0">
                <a:solidFill>
                  <a:srgbClr val="C00000"/>
                </a:solidFill>
              </a:rPr>
              <a:t>}</a:t>
            </a:r>
          </a:p>
          <a:p>
            <a:r>
              <a:rPr lang="en-US" b="1" dirty="0">
                <a:solidFill>
                  <a:schemeClr val="accent6">
                    <a:lumMod val="50000"/>
                  </a:schemeClr>
                </a:solidFill>
              </a:rPr>
              <a:t>public static </a:t>
            </a:r>
            <a:r>
              <a:rPr lang="en-US" b="1" dirty="0" err="1">
                <a:solidFill>
                  <a:schemeClr val="accent6">
                    <a:lumMod val="50000"/>
                  </a:schemeClr>
                </a:solidFill>
              </a:rPr>
              <a:t>int</a:t>
            </a:r>
            <a:r>
              <a:rPr lang="en-US" b="1" dirty="0">
                <a:solidFill>
                  <a:schemeClr val="accent6">
                    <a:lumMod val="50000"/>
                  </a:schemeClr>
                </a:solidFill>
              </a:rPr>
              <a:t> </a:t>
            </a:r>
            <a:r>
              <a:rPr lang="en-US" dirty="0">
                <a:solidFill>
                  <a:schemeClr val="accent6">
                    <a:lumMod val="50000"/>
                  </a:schemeClr>
                </a:solidFill>
              </a:rPr>
              <a:t>soma (</a:t>
            </a:r>
            <a:r>
              <a:rPr lang="en-US" b="1" dirty="0" err="1">
                <a:solidFill>
                  <a:schemeClr val="accent6">
                    <a:lumMod val="50000"/>
                  </a:schemeClr>
                </a:solidFill>
              </a:rPr>
              <a:t>int</a:t>
            </a:r>
            <a:r>
              <a:rPr lang="en-US" dirty="0">
                <a:solidFill>
                  <a:schemeClr val="accent6">
                    <a:lumMod val="50000"/>
                  </a:schemeClr>
                </a:solidFill>
              </a:rPr>
              <a:t> x, </a:t>
            </a:r>
            <a:r>
              <a:rPr lang="en-US" b="1" dirty="0" err="1">
                <a:solidFill>
                  <a:schemeClr val="accent6">
                    <a:lumMod val="50000"/>
                  </a:schemeClr>
                </a:solidFill>
              </a:rPr>
              <a:t>int</a:t>
            </a:r>
            <a:r>
              <a:rPr lang="en-US" dirty="0">
                <a:solidFill>
                  <a:schemeClr val="accent6">
                    <a:lumMod val="50000"/>
                  </a:schemeClr>
                </a:solidFill>
              </a:rPr>
              <a:t> y)	{</a:t>
            </a:r>
          </a:p>
          <a:p>
            <a:r>
              <a:rPr lang="en-US" dirty="0">
                <a:solidFill>
                  <a:schemeClr val="accent6">
                    <a:lumMod val="50000"/>
                  </a:schemeClr>
                </a:solidFill>
              </a:rPr>
              <a:t>  </a:t>
            </a:r>
            <a:r>
              <a:rPr lang="en-US" b="1" dirty="0" err="1">
                <a:solidFill>
                  <a:schemeClr val="accent6">
                    <a:lumMod val="50000"/>
                  </a:schemeClr>
                </a:solidFill>
              </a:rPr>
              <a:t>int</a:t>
            </a:r>
            <a:r>
              <a:rPr lang="en-US" dirty="0">
                <a:solidFill>
                  <a:schemeClr val="accent6">
                    <a:lumMod val="50000"/>
                  </a:schemeClr>
                </a:solidFill>
              </a:rPr>
              <a:t> soma;</a:t>
            </a:r>
          </a:p>
          <a:p>
            <a:r>
              <a:rPr lang="en-US" dirty="0">
                <a:solidFill>
                  <a:schemeClr val="accent6">
                    <a:lumMod val="50000"/>
                  </a:schemeClr>
                </a:solidFill>
              </a:rPr>
              <a:t>  soma = x + y;</a:t>
            </a:r>
          </a:p>
          <a:p>
            <a:r>
              <a:rPr lang="en-US" dirty="0">
                <a:solidFill>
                  <a:schemeClr val="accent6">
                    <a:lumMod val="50000"/>
                  </a:schemeClr>
                </a:solidFill>
              </a:rPr>
              <a:t>  </a:t>
            </a:r>
            <a:r>
              <a:rPr lang="en-US" b="1" dirty="0">
                <a:solidFill>
                  <a:schemeClr val="accent6">
                    <a:lumMod val="50000"/>
                  </a:schemeClr>
                </a:solidFill>
              </a:rPr>
              <a:t>return</a:t>
            </a:r>
            <a:r>
              <a:rPr lang="en-US" dirty="0">
                <a:solidFill>
                  <a:schemeClr val="accent6">
                    <a:lumMod val="50000"/>
                  </a:schemeClr>
                </a:solidFill>
              </a:rPr>
              <a:t> soma;</a:t>
            </a:r>
          </a:p>
          <a:p>
            <a:r>
              <a:rPr lang="en-US" dirty="0">
                <a:solidFill>
                  <a:schemeClr val="accent6">
                    <a:lumMod val="50000"/>
                  </a:schemeClr>
                </a:solidFill>
              </a:rPr>
              <a:t>				}</a:t>
            </a:r>
          </a:p>
          <a:p>
            <a:r>
              <a:rPr lang="en-US" dirty="0">
                <a:solidFill>
                  <a:schemeClr val="accent4">
                    <a:lumMod val="50000"/>
                  </a:schemeClr>
                </a:solidFill>
              </a:rPr>
              <a:t>}</a:t>
            </a:r>
          </a:p>
        </p:txBody>
      </p:sp>
      <p:sp>
        <p:nvSpPr>
          <p:cNvPr id="5" name="TextBox 4"/>
          <p:cNvSpPr txBox="1"/>
          <p:nvPr/>
        </p:nvSpPr>
        <p:spPr>
          <a:xfrm>
            <a:off x="0" y="-66020"/>
            <a:ext cx="1812547" cy="523220"/>
          </a:xfrm>
          <a:prstGeom prst="rect">
            <a:avLst/>
          </a:prstGeom>
          <a:noFill/>
        </p:spPr>
        <p:txBody>
          <a:bodyPr wrap="none" rtlCol="0">
            <a:spAutoFit/>
          </a:bodyPr>
          <a:lstStyle/>
          <a:p>
            <a:r>
              <a:rPr lang="pt-PT" sz="2800" b="1" i="1" dirty="0"/>
              <a:t>Exemplo 1:</a:t>
            </a:r>
          </a:p>
        </p:txBody>
      </p:sp>
      <p:grpSp>
        <p:nvGrpSpPr>
          <p:cNvPr id="18" name="Group 17"/>
          <p:cNvGrpSpPr/>
          <p:nvPr/>
        </p:nvGrpSpPr>
        <p:grpSpPr>
          <a:xfrm>
            <a:off x="1447800" y="1219200"/>
            <a:ext cx="6781800" cy="5410200"/>
            <a:chOff x="1447800" y="1219200"/>
            <a:chExt cx="6781800" cy="5410200"/>
          </a:xfrm>
        </p:grpSpPr>
        <p:cxnSp>
          <p:nvCxnSpPr>
            <p:cNvPr id="9" name="Straight Arrow Connector 8"/>
            <p:cNvCxnSpPr/>
            <p:nvPr/>
          </p:nvCxnSpPr>
          <p:spPr>
            <a:xfrm flipH="1">
              <a:off x="1447800" y="6553200"/>
              <a:ext cx="6553200"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447800" y="1371600"/>
              <a:ext cx="6553200"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715000" y="1641390"/>
              <a:ext cx="2286000"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715000" y="1905000"/>
              <a:ext cx="2286000"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715000" y="4114800"/>
              <a:ext cx="2286000"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715000" y="5181600"/>
              <a:ext cx="2286000"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Right Brace 14"/>
            <p:cNvSpPr/>
            <p:nvPr/>
          </p:nvSpPr>
          <p:spPr>
            <a:xfrm>
              <a:off x="7924800" y="1219200"/>
              <a:ext cx="304800" cy="54102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 name="TextBox 16"/>
          <p:cNvSpPr txBox="1"/>
          <p:nvPr/>
        </p:nvSpPr>
        <p:spPr>
          <a:xfrm>
            <a:off x="7441392" y="2819400"/>
            <a:ext cx="1261884" cy="369332"/>
          </a:xfrm>
          <a:prstGeom prst="rect">
            <a:avLst/>
          </a:prstGeom>
          <a:solidFill>
            <a:srgbClr val="92D050"/>
          </a:solidFill>
        </p:spPr>
        <p:txBody>
          <a:bodyPr wrap="none" rtlCol="0">
            <a:spAutoFit/>
          </a:bodyPr>
          <a:lstStyle/>
          <a:p>
            <a:r>
              <a:rPr lang="pt-PT" dirty="0"/>
              <a:t>Visibilidade</a:t>
            </a:r>
            <a:endParaRPr lang="en-US" dirty="0"/>
          </a:p>
        </p:txBody>
      </p:sp>
    </p:spTree>
    <p:extLst>
      <p:ext uri="{BB962C8B-B14F-4D97-AF65-F5344CB8AC3E}">
        <p14:creationId xmlns:p14="http://schemas.microsoft.com/office/powerpoint/2010/main" val="30027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2000"/>
                                        <p:tgtEl>
                                          <p:spTgt spid="18"/>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1000" fill="hold"/>
                                        <p:tgtEl>
                                          <p:spTgt spid="17"/>
                                        </p:tgtEl>
                                        <p:attrNameLst>
                                          <p:attrName>ppt_w</p:attrName>
                                        </p:attrNameLst>
                                      </p:cBhvr>
                                      <p:tavLst>
                                        <p:tav tm="0">
                                          <p:val>
                                            <p:fltVal val="0"/>
                                          </p:val>
                                        </p:tav>
                                        <p:tav tm="100000">
                                          <p:val>
                                            <p:strVal val="#ppt_w"/>
                                          </p:val>
                                        </p:tav>
                                      </p:tavLst>
                                    </p:anim>
                                    <p:anim calcmode="lin" valueType="num">
                                      <p:cBhvr>
                                        <p:cTn id="12" dur="1000" fill="hold"/>
                                        <p:tgtEl>
                                          <p:spTgt spid="17"/>
                                        </p:tgtEl>
                                        <p:attrNameLst>
                                          <p:attrName>ppt_h</p:attrName>
                                        </p:attrNameLst>
                                      </p:cBhvr>
                                      <p:tavLst>
                                        <p:tav tm="0">
                                          <p:val>
                                            <p:fltVal val="0"/>
                                          </p:val>
                                        </p:tav>
                                        <p:tav tm="100000">
                                          <p:val>
                                            <p:strVal val="#ppt_h"/>
                                          </p:val>
                                        </p:tav>
                                      </p:tavLst>
                                    </p:anim>
                                    <p:anim calcmode="lin" valueType="num">
                                      <p:cBhvr>
                                        <p:cTn id="13" dur="1000" fill="hold"/>
                                        <p:tgtEl>
                                          <p:spTgt spid="17"/>
                                        </p:tgtEl>
                                        <p:attrNameLst>
                                          <p:attrName>style.rotation</p:attrName>
                                        </p:attrNameLst>
                                      </p:cBhvr>
                                      <p:tavLst>
                                        <p:tav tm="0">
                                          <p:val>
                                            <p:fltVal val="90"/>
                                          </p:val>
                                        </p:tav>
                                        <p:tav tm="100000">
                                          <p:val>
                                            <p:fltVal val="0"/>
                                          </p:val>
                                        </p:tav>
                                      </p:tavLst>
                                    </p:anim>
                                    <p:animEffect transition="in" filter="fade">
                                      <p:cBhvr>
                                        <p:cTn id="1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17</a:t>
            </a:fld>
            <a:endParaRPr lang="en-US"/>
          </a:p>
        </p:txBody>
      </p:sp>
      <p:sp>
        <p:nvSpPr>
          <p:cNvPr id="4" name="TextBox 3"/>
          <p:cNvSpPr txBox="1"/>
          <p:nvPr/>
        </p:nvSpPr>
        <p:spPr>
          <a:xfrm>
            <a:off x="2667000" y="3399472"/>
            <a:ext cx="3950120" cy="1477328"/>
          </a:xfrm>
          <a:prstGeom prst="rect">
            <a:avLst/>
          </a:prstGeom>
          <a:solidFill>
            <a:schemeClr val="bg1">
              <a:lumMod val="95000"/>
            </a:schemeClr>
          </a:solidFill>
        </p:spPr>
        <p:txBody>
          <a:bodyPr wrap="none" rtlCol="0">
            <a:spAutoFit/>
          </a:bodyPr>
          <a:lstStyle/>
          <a:p>
            <a:r>
              <a:rPr lang="en-US" b="1" dirty="0">
                <a:solidFill>
                  <a:schemeClr val="accent6">
                    <a:lumMod val="50000"/>
                  </a:schemeClr>
                </a:solidFill>
              </a:rPr>
              <a:t>public static </a:t>
            </a:r>
            <a:r>
              <a:rPr lang="en-US" b="1" dirty="0" err="1">
                <a:solidFill>
                  <a:schemeClr val="accent6">
                    <a:lumMod val="50000"/>
                  </a:schemeClr>
                </a:solidFill>
              </a:rPr>
              <a:t>int</a:t>
            </a:r>
            <a:r>
              <a:rPr lang="en-US" b="1" dirty="0">
                <a:solidFill>
                  <a:schemeClr val="accent6">
                    <a:lumMod val="50000"/>
                  </a:schemeClr>
                </a:solidFill>
              </a:rPr>
              <a:t> </a:t>
            </a:r>
            <a:r>
              <a:rPr lang="en-US" dirty="0">
                <a:solidFill>
                  <a:schemeClr val="accent6">
                    <a:lumMod val="50000"/>
                  </a:schemeClr>
                </a:solidFill>
              </a:rPr>
              <a:t>soma (</a:t>
            </a:r>
            <a:r>
              <a:rPr lang="en-US" b="1" dirty="0" err="1">
                <a:solidFill>
                  <a:schemeClr val="accent6">
                    <a:lumMod val="50000"/>
                  </a:schemeClr>
                </a:solidFill>
              </a:rPr>
              <a:t>int</a:t>
            </a:r>
            <a:r>
              <a:rPr lang="en-US" dirty="0">
                <a:solidFill>
                  <a:schemeClr val="accent6">
                    <a:lumMod val="50000"/>
                  </a:schemeClr>
                </a:solidFill>
              </a:rPr>
              <a:t> x, </a:t>
            </a:r>
            <a:r>
              <a:rPr lang="en-US" b="1" dirty="0" err="1">
                <a:solidFill>
                  <a:schemeClr val="accent6">
                    <a:lumMod val="50000"/>
                  </a:schemeClr>
                </a:solidFill>
              </a:rPr>
              <a:t>int</a:t>
            </a:r>
            <a:r>
              <a:rPr lang="en-US" dirty="0">
                <a:solidFill>
                  <a:schemeClr val="accent6">
                    <a:lumMod val="50000"/>
                  </a:schemeClr>
                </a:solidFill>
              </a:rPr>
              <a:t> y)	{</a:t>
            </a:r>
          </a:p>
          <a:p>
            <a:r>
              <a:rPr lang="en-US" dirty="0">
                <a:solidFill>
                  <a:schemeClr val="accent6">
                    <a:lumMod val="50000"/>
                  </a:schemeClr>
                </a:solidFill>
              </a:rPr>
              <a:t>  </a:t>
            </a:r>
            <a:r>
              <a:rPr lang="en-US" b="1" dirty="0" err="1">
                <a:solidFill>
                  <a:schemeClr val="accent6">
                    <a:lumMod val="50000"/>
                  </a:schemeClr>
                </a:solidFill>
              </a:rPr>
              <a:t>int</a:t>
            </a:r>
            <a:r>
              <a:rPr lang="en-US" dirty="0">
                <a:solidFill>
                  <a:schemeClr val="accent6">
                    <a:lumMod val="50000"/>
                  </a:schemeClr>
                </a:solidFill>
              </a:rPr>
              <a:t> soma;</a:t>
            </a:r>
          </a:p>
          <a:p>
            <a:r>
              <a:rPr lang="en-US" dirty="0">
                <a:solidFill>
                  <a:schemeClr val="accent6">
                    <a:lumMod val="50000"/>
                  </a:schemeClr>
                </a:solidFill>
              </a:rPr>
              <a:t>  soma = x + y;</a:t>
            </a:r>
          </a:p>
          <a:p>
            <a:r>
              <a:rPr lang="en-US" dirty="0">
                <a:solidFill>
                  <a:schemeClr val="accent6">
                    <a:lumMod val="50000"/>
                  </a:schemeClr>
                </a:solidFill>
              </a:rPr>
              <a:t>  </a:t>
            </a:r>
            <a:r>
              <a:rPr lang="en-US" b="1" dirty="0">
                <a:solidFill>
                  <a:schemeClr val="accent6">
                    <a:lumMod val="50000"/>
                  </a:schemeClr>
                </a:solidFill>
              </a:rPr>
              <a:t>return</a:t>
            </a:r>
            <a:r>
              <a:rPr lang="en-US" dirty="0">
                <a:solidFill>
                  <a:schemeClr val="accent6">
                    <a:lumMod val="50000"/>
                  </a:schemeClr>
                </a:solidFill>
              </a:rPr>
              <a:t> soma;</a:t>
            </a:r>
          </a:p>
          <a:p>
            <a:r>
              <a:rPr lang="en-US" dirty="0">
                <a:solidFill>
                  <a:schemeClr val="accent6">
                    <a:lumMod val="50000"/>
                  </a:schemeClr>
                </a:solidFill>
              </a:rPr>
              <a:t>				}</a:t>
            </a:r>
          </a:p>
        </p:txBody>
      </p:sp>
      <p:sp>
        <p:nvSpPr>
          <p:cNvPr id="5" name="TextBox 4"/>
          <p:cNvSpPr txBox="1"/>
          <p:nvPr/>
        </p:nvSpPr>
        <p:spPr>
          <a:xfrm>
            <a:off x="0" y="-66020"/>
            <a:ext cx="1812547" cy="523220"/>
          </a:xfrm>
          <a:prstGeom prst="rect">
            <a:avLst/>
          </a:prstGeom>
          <a:noFill/>
        </p:spPr>
        <p:txBody>
          <a:bodyPr wrap="none" rtlCol="0">
            <a:spAutoFit/>
          </a:bodyPr>
          <a:lstStyle/>
          <a:p>
            <a:r>
              <a:rPr lang="pt-PT" sz="2800" b="1" i="1" dirty="0"/>
              <a:t>Exemplo 1:</a:t>
            </a:r>
          </a:p>
        </p:txBody>
      </p:sp>
      <p:grpSp>
        <p:nvGrpSpPr>
          <p:cNvPr id="19" name="Group 18"/>
          <p:cNvGrpSpPr/>
          <p:nvPr/>
        </p:nvGrpSpPr>
        <p:grpSpPr>
          <a:xfrm>
            <a:off x="49428" y="1963340"/>
            <a:ext cx="3989172" cy="1512332"/>
            <a:chOff x="49428" y="1307068"/>
            <a:chExt cx="3989172" cy="1512332"/>
          </a:xfrm>
        </p:grpSpPr>
        <p:cxnSp>
          <p:nvCxnSpPr>
            <p:cNvPr id="8" name="Straight Arrow Connector 7"/>
            <p:cNvCxnSpPr/>
            <p:nvPr/>
          </p:nvCxnSpPr>
          <p:spPr>
            <a:xfrm>
              <a:off x="2438400" y="1600200"/>
              <a:ext cx="1600200" cy="1219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428" y="1307068"/>
              <a:ext cx="2463880" cy="369332"/>
            </a:xfrm>
            <a:prstGeom prst="rect">
              <a:avLst/>
            </a:prstGeom>
            <a:noFill/>
          </p:spPr>
          <p:txBody>
            <a:bodyPr wrap="none" rtlCol="0">
              <a:spAutoFit/>
            </a:bodyPr>
            <a:lstStyle/>
            <a:p>
              <a:r>
                <a:rPr lang="pt-PT" dirty="0">
                  <a:solidFill>
                    <a:srgbClr val="0070C0"/>
                  </a:solidFill>
                </a:rPr>
                <a:t>Tipo do valor de retorno</a:t>
              </a:r>
              <a:endParaRPr lang="en-US" dirty="0">
                <a:solidFill>
                  <a:srgbClr val="0070C0"/>
                </a:solidFill>
              </a:endParaRPr>
            </a:p>
          </p:txBody>
        </p:sp>
      </p:grpSp>
      <p:grpSp>
        <p:nvGrpSpPr>
          <p:cNvPr id="23" name="Group 22"/>
          <p:cNvGrpSpPr/>
          <p:nvPr/>
        </p:nvGrpSpPr>
        <p:grpSpPr>
          <a:xfrm>
            <a:off x="3399173" y="1945493"/>
            <a:ext cx="1736053" cy="1544597"/>
            <a:chOff x="3399173" y="1289221"/>
            <a:chExt cx="1736053" cy="1544597"/>
          </a:xfrm>
        </p:grpSpPr>
        <p:cxnSp>
          <p:nvCxnSpPr>
            <p:cNvPr id="21" name="Straight Arrow Connector 20"/>
            <p:cNvCxnSpPr/>
            <p:nvPr/>
          </p:nvCxnSpPr>
          <p:spPr>
            <a:xfrm>
              <a:off x="4267200" y="1582352"/>
              <a:ext cx="228600" cy="1251466"/>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99173" y="1289221"/>
              <a:ext cx="1736053" cy="369332"/>
            </a:xfrm>
            <a:prstGeom prst="rect">
              <a:avLst/>
            </a:prstGeom>
            <a:noFill/>
          </p:spPr>
          <p:txBody>
            <a:bodyPr wrap="none" rtlCol="0">
              <a:spAutoFit/>
            </a:bodyPr>
            <a:lstStyle/>
            <a:p>
              <a:r>
                <a:rPr lang="pt-PT" dirty="0">
                  <a:solidFill>
                    <a:srgbClr val="00B050"/>
                  </a:solidFill>
                </a:rPr>
                <a:t>Nome da função</a:t>
              </a:r>
              <a:endParaRPr lang="en-US" dirty="0">
                <a:solidFill>
                  <a:srgbClr val="00B050"/>
                </a:solidFill>
              </a:endParaRPr>
            </a:p>
          </p:txBody>
        </p:sp>
      </p:grpSp>
      <p:grpSp>
        <p:nvGrpSpPr>
          <p:cNvPr id="29" name="Group 28"/>
          <p:cNvGrpSpPr/>
          <p:nvPr/>
        </p:nvGrpSpPr>
        <p:grpSpPr>
          <a:xfrm>
            <a:off x="4762500" y="584886"/>
            <a:ext cx="1600200" cy="2905204"/>
            <a:chOff x="4762500" y="584886"/>
            <a:chExt cx="1600200" cy="2905204"/>
          </a:xfrm>
        </p:grpSpPr>
        <p:cxnSp>
          <p:nvCxnSpPr>
            <p:cNvPr id="25" name="Straight Arrow Connector 24"/>
            <p:cNvCxnSpPr/>
            <p:nvPr/>
          </p:nvCxnSpPr>
          <p:spPr>
            <a:xfrm flipH="1">
              <a:off x="5029200" y="1723072"/>
              <a:ext cx="533400" cy="176701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181600" y="1723072"/>
              <a:ext cx="381000" cy="176701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62500" y="584886"/>
              <a:ext cx="1600200" cy="1200329"/>
            </a:xfrm>
            <a:prstGeom prst="rect">
              <a:avLst/>
            </a:prstGeom>
            <a:noFill/>
          </p:spPr>
          <p:txBody>
            <a:bodyPr wrap="square" rtlCol="0">
              <a:spAutoFit/>
            </a:bodyPr>
            <a:lstStyle/>
            <a:p>
              <a:pPr algn="ctr"/>
              <a:r>
                <a:rPr lang="pt-PT" dirty="0">
                  <a:solidFill>
                    <a:srgbClr val="C00000"/>
                  </a:solidFill>
                </a:rPr>
                <a:t>Tipo (</a:t>
              </a:r>
              <a:r>
                <a:rPr lang="pt-PT" b="1" dirty="0">
                  <a:solidFill>
                    <a:srgbClr val="C00000"/>
                  </a:solidFill>
                </a:rPr>
                <a:t>int</a:t>
              </a:r>
              <a:r>
                <a:rPr lang="pt-PT" dirty="0">
                  <a:solidFill>
                    <a:srgbClr val="C00000"/>
                  </a:solidFill>
                </a:rPr>
                <a:t>) e nome (x) do primeiro argumento </a:t>
              </a:r>
              <a:endParaRPr lang="en-US" dirty="0">
                <a:solidFill>
                  <a:srgbClr val="C00000"/>
                </a:solidFill>
              </a:endParaRPr>
            </a:p>
          </p:txBody>
        </p:sp>
      </p:grpSp>
      <p:grpSp>
        <p:nvGrpSpPr>
          <p:cNvPr id="35" name="Group 34"/>
          <p:cNvGrpSpPr/>
          <p:nvPr/>
        </p:nvGrpSpPr>
        <p:grpSpPr>
          <a:xfrm>
            <a:off x="5562600" y="1135099"/>
            <a:ext cx="2209800" cy="2357744"/>
            <a:chOff x="5562600" y="1135099"/>
            <a:chExt cx="2209800" cy="2357744"/>
          </a:xfrm>
        </p:grpSpPr>
        <p:cxnSp>
          <p:nvCxnSpPr>
            <p:cNvPr id="31" name="Straight Arrow Connector 30"/>
            <p:cNvCxnSpPr/>
            <p:nvPr/>
          </p:nvCxnSpPr>
          <p:spPr>
            <a:xfrm flipH="1">
              <a:off x="5562600" y="2256472"/>
              <a:ext cx="1054520" cy="1233618"/>
            </a:xfrm>
            <a:prstGeom prst="straightConnector1">
              <a:avLst/>
            </a:prstGeom>
            <a:ln w="190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5750011" y="2238624"/>
              <a:ext cx="867109" cy="1254219"/>
            </a:xfrm>
            <a:prstGeom prst="straightConnector1">
              <a:avLst/>
            </a:prstGeom>
            <a:ln w="190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72200" y="1135099"/>
              <a:ext cx="1600200" cy="1200329"/>
            </a:xfrm>
            <a:prstGeom prst="rect">
              <a:avLst/>
            </a:prstGeom>
            <a:noFill/>
          </p:spPr>
          <p:txBody>
            <a:bodyPr wrap="square" rtlCol="0">
              <a:spAutoFit/>
            </a:bodyPr>
            <a:lstStyle/>
            <a:p>
              <a:pPr algn="ctr"/>
              <a:r>
                <a:rPr lang="pt-PT" dirty="0">
                  <a:solidFill>
                    <a:schemeClr val="accent3">
                      <a:lumMod val="50000"/>
                    </a:schemeClr>
                  </a:solidFill>
                </a:rPr>
                <a:t>Tipo (</a:t>
              </a:r>
              <a:r>
                <a:rPr lang="pt-PT" b="1" dirty="0">
                  <a:solidFill>
                    <a:schemeClr val="accent3">
                      <a:lumMod val="50000"/>
                    </a:schemeClr>
                  </a:solidFill>
                </a:rPr>
                <a:t>int</a:t>
              </a:r>
              <a:r>
                <a:rPr lang="pt-PT" dirty="0">
                  <a:solidFill>
                    <a:schemeClr val="accent3">
                      <a:lumMod val="50000"/>
                    </a:schemeClr>
                  </a:solidFill>
                </a:rPr>
                <a:t>) e nome (y) do segundo argumento </a:t>
              </a:r>
              <a:endParaRPr lang="en-US" dirty="0">
                <a:solidFill>
                  <a:schemeClr val="accent3">
                    <a:lumMod val="50000"/>
                  </a:schemeClr>
                </a:solidFill>
              </a:endParaRPr>
            </a:p>
          </p:txBody>
        </p:sp>
      </p:grpSp>
      <p:grpSp>
        <p:nvGrpSpPr>
          <p:cNvPr id="40" name="Group 39"/>
          <p:cNvGrpSpPr/>
          <p:nvPr/>
        </p:nvGrpSpPr>
        <p:grpSpPr>
          <a:xfrm>
            <a:off x="2292461" y="4528752"/>
            <a:ext cx="1723485" cy="1108676"/>
            <a:chOff x="2292461" y="4528752"/>
            <a:chExt cx="1723485" cy="1108676"/>
          </a:xfrm>
        </p:grpSpPr>
        <p:cxnSp>
          <p:nvCxnSpPr>
            <p:cNvPr id="37" name="Straight Arrow Connector 36"/>
            <p:cNvCxnSpPr/>
            <p:nvPr/>
          </p:nvCxnSpPr>
          <p:spPr>
            <a:xfrm flipV="1">
              <a:off x="3124200" y="4528752"/>
              <a:ext cx="533400" cy="838200"/>
            </a:xfrm>
            <a:prstGeom prst="straightConnector1">
              <a:avLst/>
            </a:prstGeom>
            <a:ln w="19050">
              <a:solidFill>
                <a:srgbClr val="FF0066"/>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92461" y="5268096"/>
              <a:ext cx="1723485" cy="369332"/>
            </a:xfrm>
            <a:prstGeom prst="rect">
              <a:avLst/>
            </a:prstGeom>
            <a:noFill/>
          </p:spPr>
          <p:txBody>
            <a:bodyPr wrap="none" rtlCol="0">
              <a:spAutoFit/>
            </a:bodyPr>
            <a:lstStyle/>
            <a:p>
              <a:r>
                <a:rPr lang="pt-PT" dirty="0">
                  <a:solidFill>
                    <a:srgbClr val="FF0066"/>
                  </a:solidFill>
                </a:rPr>
                <a:t>Valor de retorno</a:t>
              </a:r>
              <a:endParaRPr lang="en-US" dirty="0">
                <a:solidFill>
                  <a:srgbClr val="FF0066"/>
                </a:solidFill>
              </a:endParaRPr>
            </a:p>
          </p:txBody>
        </p:sp>
      </p:grpSp>
      <p:sp>
        <p:nvSpPr>
          <p:cNvPr id="41" name="Rectangle 40"/>
          <p:cNvSpPr/>
          <p:nvPr/>
        </p:nvSpPr>
        <p:spPr>
          <a:xfrm>
            <a:off x="1583501" y="984995"/>
            <a:ext cx="1859613"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pt-PT"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Função soma</a:t>
            </a:r>
          </a:p>
        </p:txBody>
      </p:sp>
    </p:spTree>
    <p:extLst>
      <p:ext uri="{BB962C8B-B14F-4D97-AF65-F5344CB8AC3E}">
        <p14:creationId xmlns:p14="http://schemas.microsoft.com/office/powerpoint/2010/main" val="175183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20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500"/>
                                        <p:tgtEl>
                                          <p:spTgt spid="29"/>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812547" y="2514600"/>
            <a:ext cx="5240922" cy="2308324"/>
          </a:xfrm>
          <a:prstGeom prst="rect">
            <a:avLst/>
          </a:prstGeom>
          <a:solidFill>
            <a:schemeClr val="bg1">
              <a:lumMod val="95000"/>
            </a:schemeClr>
          </a:solidFill>
        </p:spPr>
        <p:txBody>
          <a:bodyPr wrap="none" rtlCol="0">
            <a:spAutoFit/>
          </a:bodyPr>
          <a:lstStyle/>
          <a:p>
            <a:r>
              <a:rPr lang="en-US" b="1" dirty="0">
                <a:solidFill>
                  <a:srgbClr val="002060"/>
                </a:solidFill>
              </a:rPr>
              <a:t>public static </a:t>
            </a:r>
            <a:r>
              <a:rPr lang="en-US" b="1" dirty="0" err="1">
                <a:solidFill>
                  <a:srgbClr val="002060"/>
                </a:solidFill>
              </a:rPr>
              <a:t>int</a:t>
            </a:r>
            <a:r>
              <a:rPr lang="en-US" b="1" dirty="0">
                <a:solidFill>
                  <a:srgbClr val="002060"/>
                </a:solidFill>
              </a:rPr>
              <a:t> </a:t>
            </a:r>
            <a:r>
              <a:rPr lang="en-US" dirty="0" err="1">
                <a:solidFill>
                  <a:srgbClr val="002060"/>
                </a:solidFill>
              </a:rPr>
              <a:t>lerPositivo</a:t>
            </a:r>
            <a:r>
              <a:rPr lang="en-US" dirty="0">
                <a:solidFill>
                  <a:srgbClr val="002060"/>
                </a:solidFill>
              </a:rPr>
              <a:t>()    	{</a:t>
            </a:r>
          </a:p>
          <a:p>
            <a:r>
              <a:rPr lang="en-US" dirty="0">
                <a:solidFill>
                  <a:srgbClr val="002060"/>
                </a:solidFill>
              </a:rPr>
              <a:t>  	</a:t>
            </a:r>
            <a:r>
              <a:rPr lang="en-US" b="1" dirty="0" err="1">
                <a:solidFill>
                  <a:srgbClr val="002060"/>
                </a:solidFill>
              </a:rPr>
              <a:t>int</a:t>
            </a:r>
            <a:r>
              <a:rPr lang="en-US" dirty="0">
                <a:solidFill>
                  <a:srgbClr val="002060"/>
                </a:solidFill>
              </a:rPr>
              <a:t> x;</a:t>
            </a:r>
          </a:p>
          <a:p>
            <a:r>
              <a:rPr lang="en-US" dirty="0">
                <a:solidFill>
                  <a:srgbClr val="002060"/>
                </a:solidFill>
              </a:rPr>
              <a:t>  	</a:t>
            </a:r>
            <a:r>
              <a:rPr lang="en-US" b="1" dirty="0">
                <a:solidFill>
                  <a:srgbClr val="002060"/>
                </a:solidFill>
              </a:rPr>
              <a:t>do </a:t>
            </a:r>
            <a:r>
              <a:rPr lang="en-US" dirty="0">
                <a:solidFill>
                  <a:srgbClr val="002060"/>
                </a:solidFill>
              </a:rPr>
              <a:t>{</a:t>
            </a:r>
          </a:p>
          <a:p>
            <a:r>
              <a:rPr lang="en-US" dirty="0">
                <a:solidFill>
                  <a:srgbClr val="002060"/>
                </a:solidFill>
              </a:rPr>
              <a:t>    		</a:t>
            </a:r>
            <a:r>
              <a:rPr lang="en-US" dirty="0" err="1">
                <a:solidFill>
                  <a:srgbClr val="002060"/>
                </a:solidFill>
              </a:rPr>
              <a:t>System.out.print</a:t>
            </a:r>
            <a:r>
              <a:rPr lang="en-US" dirty="0">
                <a:solidFill>
                  <a:srgbClr val="002060"/>
                </a:solidFill>
              </a:rPr>
              <a:t>("Valor </a:t>
            </a:r>
            <a:r>
              <a:rPr lang="en-US" dirty="0" err="1">
                <a:solidFill>
                  <a:srgbClr val="002060"/>
                </a:solidFill>
              </a:rPr>
              <a:t>inteiro</a:t>
            </a:r>
            <a:r>
              <a:rPr lang="en-US" dirty="0">
                <a:solidFill>
                  <a:srgbClr val="002060"/>
                </a:solidFill>
              </a:rPr>
              <a:t>: ");</a:t>
            </a:r>
          </a:p>
          <a:p>
            <a:r>
              <a:rPr lang="en-US" dirty="0">
                <a:solidFill>
                  <a:srgbClr val="002060"/>
                </a:solidFill>
              </a:rPr>
              <a:t>   		x = </a:t>
            </a:r>
            <a:r>
              <a:rPr lang="en-US" dirty="0" err="1">
                <a:solidFill>
                  <a:srgbClr val="002060"/>
                </a:solidFill>
              </a:rPr>
              <a:t>kb.nextInt</a:t>
            </a:r>
            <a:r>
              <a:rPr lang="en-US" dirty="0">
                <a:solidFill>
                  <a:srgbClr val="002060"/>
                </a:solidFill>
              </a:rPr>
              <a:t>();</a:t>
            </a:r>
          </a:p>
          <a:p>
            <a:r>
              <a:rPr lang="en-US" dirty="0">
                <a:solidFill>
                  <a:srgbClr val="002060"/>
                </a:solidFill>
              </a:rPr>
              <a:t>  	} </a:t>
            </a:r>
            <a:r>
              <a:rPr lang="en-US" b="1" dirty="0">
                <a:solidFill>
                  <a:srgbClr val="002060"/>
                </a:solidFill>
              </a:rPr>
              <a:t>while</a:t>
            </a:r>
            <a:r>
              <a:rPr lang="en-US" dirty="0">
                <a:solidFill>
                  <a:srgbClr val="002060"/>
                </a:solidFill>
              </a:rPr>
              <a:t>(x &lt; 0);</a:t>
            </a:r>
          </a:p>
          <a:p>
            <a:r>
              <a:rPr lang="en-US" dirty="0">
                <a:solidFill>
                  <a:srgbClr val="002060"/>
                </a:solidFill>
              </a:rPr>
              <a:t>  	</a:t>
            </a:r>
            <a:r>
              <a:rPr lang="en-US" b="1" dirty="0">
                <a:solidFill>
                  <a:srgbClr val="002060"/>
                </a:solidFill>
              </a:rPr>
              <a:t>return</a:t>
            </a:r>
            <a:r>
              <a:rPr lang="en-US" dirty="0">
                <a:solidFill>
                  <a:srgbClr val="002060"/>
                </a:solidFill>
              </a:rPr>
              <a:t> x;</a:t>
            </a:r>
          </a:p>
          <a:p>
            <a:r>
              <a:rPr lang="en-US" dirty="0">
                <a:solidFill>
                  <a:srgbClr val="002060"/>
                </a:solidFill>
              </a:rPr>
              <a:t>			 	}</a:t>
            </a:r>
          </a:p>
        </p:txBody>
      </p:sp>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18</a:t>
            </a:fld>
            <a:endParaRPr lang="en-US"/>
          </a:p>
        </p:txBody>
      </p:sp>
      <p:sp>
        <p:nvSpPr>
          <p:cNvPr id="5" name="TextBox 4"/>
          <p:cNvSpPr txBox="1"/>
          <p:nvPr/>
        </p:nvSpPr>
        <p:spPr>
          <a:xfrm>
            <a:off x="0" y="-66020"/>
            <a:ext cx="1812547" cy="523220"/>
          </a:xfrm>
          <a:prstGeom prst="rect">
            <a:avLst/>
          </a:prstGeom>
          <a:noFill/>
        </p:spPr>
        <p:txBody>
          <a:bodyPr wrap="none" rtlCol="0">
            <a:spAutoFit/>
          </a:bodyPr>
          <a:lstStyle/>
          <a:p>
            <a:r>
              <a:rPr lang="pt-PT" sz="2800" b="1" i="1" dirty="0"/>
              <a:t>Exemplo 1:</a:t>
            </a:r>
          </a:p>
        </p:txBody>
      </p:sp>
      <p:grpSp>
        <p:nvGrpSpPr>
          <p:cNvPr id="19" name="Group 18"/>
          <p:cNvGrpSpPr/>
          <p:nvPr/>
        </p:nvGrpSpPr>
        <p:grpSpPr>
          <a:xfrm>
            <a:off x="49428" y="1963340"/>
            <a:ext cx="3155091" cy="672768"/>
            <a:chOff x="49428" y="1307068"/>
            <a:chExt cx="3155091" cy="672768"/>
          </a:xfrm>
        </p:grpSpPr>
        <p:cxnSp>
          <p:nvCxnSpPr>
            <p:cNvPr id="8" name="Straight Arrow Connector 7"/>
            <p:cNvCxnSpPr/>
            <p:nvPr/>
          </p:nvCxnSpPr>
          <p:spPr>
            <a:xfrm>
              <a:off x="2438400" y="1600200"/>
              <a:ext cx="766119" cy="3796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428" y="1307068"/>
              <a:ext cx="2463880" cy="369332"/>
            </a:xfrm>
            <a:prstGeom prst="rect">
              <a:avLst/>
            </a:prstGeom>
            <a:noFill/>
          </p:spPr>
          <p:txBody>
            <a:bodyPr wrap="none" rtlCol="0">
              <a:spAutoFit/>
            </a:bodyPr>
            <a:lstStyle/>
            <a:p>
              <a:r>
                <a:rPr lang="pt-PT" dirty="0">
                  <a:solidFill>
                    <a:srgbClr val="0070C0"/>
                  </a:solidFill>
                </a:rPr>
                <a:t>Tipo do valor de retorno</a:t>
              </a:r>
              <a:endParaRPr lang="en-US" dirty="0">
                <a:solidFill>
                  <a:srgbClr val="0070C0"/>
                </a:solidFill>
              </a:endParaRPr>
            </a:p>
          </p:txBody>
        </p:sp>
      </p:grpSp>
      <p:grpSp>
        <p:nvGrpSpPr>
          <p:cNvPr id="23" name="Group 22"/>
          <p:cNvGrpSpPr/>
          <p:nvPr/>
        </p:nvGrpSpPr>
        <p:grpSpPr>
          <a:xfrm>
            <a:off x="3399173" y="1945493"/>
            <a:ext cx="1736053" cy="661088"/>
            <a:chOff x="3399173" y="1289221"/>
            <a:chExt cx="1736053" cy="661088"/>
          </a:xfrm>
        </p:grpSpPr>
        <p:cxnSp>
          <p:nvCxnSpPr>
            <p:cNvPr id="21" name="Straight Arrow Connector 20"/>
            <p:cNvCxnSpPr/>
            <p:nvPr/>
          </p:nvCxnSpPr>
          <p:spPr>
            <a:xfrm flipH="1">
              <a:off x="4015946" y="1582352"/>
              <a:ext cx="251254" cy="367957"/>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99173" y="1289221"/>
              <a:ext cx="1736053" cy="369332"/>
            </a:xfrm>
            <a:prstGeom prst="rect">
              <a:avLst/>
            </a:prstGeom>
            <a:noFill/>
          </p:spPr>
          <p:txBody>
            <a:bodyPr wrap="none" rtlCol="0">
              <a:spAutoFit/>
            </a:bodyPr>
            <a:lstStyle/>
            <a:p>
              <a:r>
                <a:rPr lang="pt-PT" dirty="0">
                  <a:solidFill>
                    <a:srgbClr val="00B050"/>
                  </a:solidFill>
                </a:rPr>
                <a:t>Nome da função</a:t>
              </a:r>
              <a:endParaRPr lang="en-US" dirty="0">
                <a:solidFill>
                  <a:srgbClr val="00B050"/>
                </a:solidFill>
              </a:endParaRPr>
            </a:p>
          </p:txBody>
        </p:sp>
      </p:grpSp>
      <p:grpSp>
        <p:nvGrpSpPr>
          <p:cNvPr id="40" name="Group 39"/>
          <p:cNvGrpSpPr/>
          <p:nvPr/>
        </p:nvGrpSpPr>
        <p:grpSpPr>
          <a:xfrm>
            <a:off x="2292461" y="4481384"/>
            <a:ext cx="1723485" cy="1156044"/>
            <a:chOff x="2292461" y="4481384"/>
            <a:chExt cx="1723485" cy="1156044"/>
          </a:xfrm>
        </p:grpSpPr>
        <p:cxnSp>
          <p:nvCxnSpPr>
            <p:cNvPr id="37" name="Straight Arrow Connector 36"/>
            <p:cNvCxnSpPr/>
            <p:nvPr/>
          </p:nvCxnSpPr>
          <p:spPr>
            <a:xfrm flipV="1">
              <a:off x="3124200" y="4481384"/>
              <a:ext cx="409832" cy="885568"/>
            </a:xfrm>
            <a:prstGeom prst="straightConnector1">
              <a:avLst/>
            </a:prstGeom>
            <a:ln w="19050">
              <a:solidFill>
                <a:srgbClr val="FF0066"/>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92461" y="5268096"/>
              <a:ext cx="1723485" cy="369332"/>
            </a:xfrm>
            <a:prstGeom prst="rect">
              <a:avLst/>
            </a:prstGeom>
            <a:noFill/>
          </p:spPr>
          <p:txBody>
            <a:bodyPr wrap="none" rtlCol="0">
              <a:spAutoFit/>
            </a:bodyPr>
            <a:lstStyle/>
            <a:p>
              <a:r>
                <a:rPr lang="pt-PT" dirty="0">
                  <a:solidFill>
                    <a:srgbClr val="FF0066"/>
                  </a:solidFill>
                </a:rPr>
                <a:t>Valor de retorno</a:t>
              </a:r>
              <a:endParaRPr lang="en-US" dirty="0">
                <a:solidFill>
                  <a:srgbClr val="FF0066"/>
                </a:solidFill>
              </a:endParaRPr>
            </a:p>
          </p:txBody>
        </p:sp>
      </p:grpSp>
      <p:sp>
        <p:nvSpPr>
          <p:cNvPr id="41" name="Rectangle 40"/>
          <p:cNvSpPr/>
          <p:nvPr/>
        </p:nvSpPr>
        <p:spPr>
          <a:xfrm>
            <a:off x="1252387" y="984995"/>
            <a:ext cx="2521845"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pt-PT"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Função </a:t>
            </a:r>
            <a:r>
              <a:rPr lang="pt-PT" sz="2400" b="1" cap="none" spc="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lerPositivo</a:t>
            </a:r>
            <a:endParaRPr lang="pt-PT"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nvGrpSpPr>
          <p:cNvPr id="12" name="Group 11"/>
          <p:cNvGrpSpPr/>
          <p:nvPr/>
        </p:nvGrpSpPr>
        <p:grpSpPr>
          <a:xfrm>
            <a:off x="4448432" y="1243803"/>
            <a:ext cx="4222737" cy="1351116"/>
            <a:chOff x="4448432" y="1243803"/>
            <a:chExt cx="4222737" cy="1351116"/>
          </a:xfrm>
        </p:grpSpPr>
        <p:sp>
          <p:nvSpPr>
            <p:cNvPr id="10" name="Freeform 9"/>
            <p:cNvSpPr/>
            <p:nvPr/>
          </p:nvSpPr>
          <p:spPr>
            <a:xfrm>
              <a:off x="4448432" y="1548714"/>
              <a:ext cx="2026509" cy="1046205"/>
            </a:xfrm>
            <a:custGeom>
              <a:avLst/>
              <a:gdLst>
                <a:gd name="connsiteX0" fmla="*/ 2026509 w 2026509"/>
                <a:gd name="connsiteY0" fmla="*/ 0 h 1046205"/>
                <a:gd name="connsiteX1" fmla="*/ 560173 w 2026509"/>
                <a:gd name="connsiteY1" fmla="*/ 832021 h 1046205"/>
                <a:gd name="connsiteX2" fmla="*/ 172995 w 2026509"/>
                <a:gd name="connsiteY2" fmla="*/ 766118 h 1046205"/>
                <a:gd name="connsiteX3" fmla="*/ 0 w 2026509"/>
                <a:gd name="connsiteY3" fmla="*/ 1046205 h 1046205"/>
              </a:gdLst>
              <a:ahLst/>
              <a:cxnLst>
                <a:cxn ang="0">
                  <a:pos x="connsiteX0" y="connsiteY0"/>
                </a:cxn>
                <a:cxn ang="0">
                  <a:pos x="connsiteX1" y="connsiteY1"/>
                </a:cxn>
                <a:cxn ang="0">
                  <a:pos x="connsiteX2" y="connsiteY2"/>
                </a:cxn>
                <a:cxn ang="0">
                  <a:pos x="connsiteX3" y="connsiteY3"/>
                </a:cxn>
              </a:cxnLst>
              <a:rect l="l" t="t" r="r" b="b"/>
              <a:pathLst>
                <a:path w="2026509" h="1046205">
                  <a:moveTo>
                    <a:pt x="2026509" y="0"/>
                  </a:moveTo>
                  <a:cubicBezTo>
                    <a:pt x="1447800" y="352167"/>
                    <a:pt x="869092" y="704335"/>
                    <a:pt x="560173" y="832021"/>
                  </a:cubicBezTo>
                  <a:cubicBezTo>
                    <a:pt x="251254" y="959707"/>
                    <a:pt x="266357" y="730421"/>
                    <a:pt x="172995" y="766118"/>
                  </a:cubicBezTo>
                  <a:cubicBezTo>
                    <a:pt x="79633" y="801815"/>
                    <a:pt x="39816" y="924010"/>
                    <a:pt x="0" y="1046205"/>
                  </a:cubicBezTo>
                </a:path>
              </a:pathLst>
            </a:custGeom>
            <a:noFill/>
            <a:ln w="9525">
              <a:solidFill>
                <a:schemeClr val="accent4">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38800" y="1243803"/>
              <a:ext cx="3032369" cy="369332"/>
            </a:xfrm>
            <a:prstGeom prst="rect">
              <a:avLst/>
            </a:prstGeom>
            <a:noFill/>
          </p:spPr>
          <p:txBody>
            <a:bodyPr wrap="none" rtlCol="0">
              <a:spAutoFit/>
            </a:bodyPr>
            <a:lstStyle/>
            <a:p>
              <a:r>
                <a:rPr lang="pt-PT" dirty="0">
                  <a:solidFill>
                    <a:schemeClr val="accent4">
                      <a:lumMod val="50000"/>
                    </a:schemeClr>
                  </a:solidFill>
                </a:rPr>
                <a:t>Lista de argumentos está vazia</a:t>
              </a:r>
              <a:endParaRPr lang="en-US" dirty="0">
                <a:solidFill>
                  <a:schemeClr val="accent4">
                    <a:lumMod val="50000"/>
                  </a:schemeClr>
                </a:solidFill>
              </a:endParaRPr>
            </a:p>
          </p:txBody>
        </p:sp>
      </p:grpSp>
    </p:spTree>
    <p:extLst>
      <p:ext uri="{BB962C8B-B14F-4D97-AF65-F5344CB8AC3E}">
        <p14:creationId xmlns:p14="http://schemas.microsoft.com/office/powerpoint/2010/main" val="390401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20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down)">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19</a:t>
            </a:fld>
            <a:endParaRPr lang="en-US"/>
          </a:p>
        </p:txBody>
      </p:sp>
      <p:sp>
        <p:nvSpPr>
          <p:cNvPr id="5" name="TextBox 4"/>
          <p:cNvSpPr txBox="1"/>
          <p:nvPr/>
        </p:nvSpPr>
        <p:spPr>
          <a:xfrm>
            <a:off x="0" y="-66020"/>
            <a:ext cx="3046283" cy="523220"/>
          </a:xfrm>
          <a:prstGeom prst="rect">
            <a:avLst/>
          </a:prstGeom>
          <a:noFill/>
        </p:spPr>
        <p:txBody>
          <a:bodyPr wrap="none" rtlCol="0">
            <a:spAutoFit/>
          </a:bodyPr>
          <a:lstStyle/>
          <a:p>
            <a:r>
              <a:rPr lang="pt-PT" sz="2800" b="1" i="1" dirty="0"/>
              <a:t>Código alternativo:</a:t>
            </a:r>
          </a:p>
        </p:txBody>
      </p:sp>
      <p:sp>
        <p:nvSpPr>
          <p:cNvPr id="20" name="TextBox 19"/>
          <p:cNvSpPr txBox="1"/>
          <p:nvPr/>
        </p:nvSpPr>
        <p:spPr>
          <a:xfrm>
            <a:off x="228600" y="1981200"/>
            <a:ext cx="3950120" cy="1477328"/>
          </a:xfrm>
          <a:prstGeom prst="rect">
            <a:avLst/>
          </a:prstGeom>
          <a:solidFill>
            <a:schemeClr val="bg1">
              <a:lumMod val="95000"/>
            </a:schemeClr>
          </a:solidFill>
        </p:spPr>
        <p:txBody>
          <a:bodyPr wrap="none" rtlCol="0">
            <a:spAutoFit/>
          </a:bodyPr>
          <a:lstStyle/>
          <a:p>
            <a:r>
              <a:rPr lang="en-US" b="1" dirty="0">
                <a:solidFill>
                  <a:schemeClr val="accent6">
                    <a:lumMod val="50000"/>
                  </a:schemeClr>
                </a:solidFill>
              </a:rPr>
              <a:t>public static </a:t>
            </a:r>
            <a:r>
              <a:rPr lang="en-US" b="1" dirty="0" err="1">
                <a:solidFill>
                  <a:schemeClr val="accent6">
                    <a:lumMod val="50000"/>
                  </a:schemeClr>
                </a:solidFill>
              </a:rPr>
              <a:t>int</a:t>
            </a:r>
            <a:r>
              <a:rPr lang="en-US" b="1" dirty="0">
                <a:solidFill>
                  <a:schemeClr val="accent6">
                    <a:lumMod val="50000"/>
                  </a:schemeClr>
                </a:solidFill>
              </a:rPr>
              <a:t> </a:t>
            </a:r>
            <a:r>
              <a:rPr lang="en-US" dirty="0">
                <a:solidFill>
                  <a:schemeClr val="accent6">
                    <a:lumMod val="50000"/>
                  </a:schemeClr>
                </a:solidFill>
              </a:rPr>
              <a:t>soma (</a:t>
            </a:r>
            <a:r>
              <a:rPr lang="en-US" b="1" dirty="0" err="1">
                <a:solidFill>
                  <a:schemeClr val="accent6">
                    <a:lumMod val="50000"/>
                  </a:schemeClr>
                </a:solidFill>
              </a:rPr>
              <a:t>int</a:t>
            </a:r>
            <a:r>
              <a:rPr lang="en-US" dirty="0">
                <a:solidFill>
                  <a:schemeClr val="accent6">
                    <a:lumMod val="50000"/>
                  </a:schemeClr>
                </a:solidFill>
              </a:rPr>
              <a:t> x, </a:t>
            </a:r>
            <a:r>
              <a:rPr lang="en-US" b="1" dirty="0" err="1">
                <a:solidFill>
                  <a:schemeClr val="accent6">
                    <a:lumMod val="50000"/>
                  </a:schemeClr>
                </a:solidFill>
              </a:rPr>
              <a:t>int</a:t>
            </a:r>
            <a:r>
              <a:rPr lang="en-US" dirty="0">
                <a:solidFill>
                  <a:schemeClr val="accent6">
                    <a:lumMod val="50000"/>
                  </a:schemeClr>
                </a:solidFill>
              </a:rPr>
              <a:t> y)	{</a:t>
            </a:r>
          </a:p>
          <a:p>
            <a:r>
              <a:rPr lang="en-US" dirty="0">
                <a:solidFill>
                  <a:schemeClr val="accent6">
                    <a:lumMod val="50000"/>
                  </a:schemeClr>
                </a:solidFill>
              </a:rPr>
              <a:t>  </a:t>
            </a:r>
            <a:r>
              <a:rPr lang="en-US" b="1" dirty="0" err="1">
                <a:solidFill>
                  <a:schemeClr val="accent6">
                    <a:lumMod val="50000"/>
                  </a:schemeClr>
                </a:solidFill>
              </a:rPr>
              <a:t>int</a:t>
            </a:r>
            <a:r>
              <a:rPr lang="en-US" dirty="0">
                <a:solidFill>
                  <a:schemeClr val="accent6">
                    <a:lumMod val="50000"/>
                  </a:schemeClr>
                </a:solidFill>
              </a:rPr>
              <a:t> soma;</a:t>
            </a:r>
          </a:p>
          <a:p>
            <a:r>
              <a:rPr lang="en-US" dirty="0">
                <a:solidFill>
                  <a:schemeClr val="accent6">
                    <a:lumMod val="50000"/>
                  </a:schemeClr>
                </a:solidFill>
              </a:rPr>
              <a:t>  soma = x + y;</a:t>
            </a:r>
          </a:p>
          <a:p>
            <a:r>
              <a:rPr lang="en-US" dirty="0">
                <a:solidFill>
                  <a:schemeClr val="accent6">
                    <a:lumMod val="50000"/>
                  </a:schemeClr>
                </a:solidFill>
              </a:rPr>
              <a:t>  </a:t>
            </a:r>
            <a:r>
              <a:rPr lang="en-US" b="1" dirty="0">
                <a:solidFill>
                  <a:schemeClr val="accent6">
                    <a:lumMod val="50000"/>
                  </a:schemeClr>
                </a:solidFill>
              </a:rPr>
              <a:t>return</a:t>
            </a:r>
            <a:r>
              <a:rPr lang="en-US" dirty="0">
                <a:solidFill>
                  <a:schemeClr val="accent6">
                    <a:lumMod val="50000"/>
                  </a:schemeClr>
                </a:solidFill>
              </a:rPr>
              <a:t> soma;</a:t>
            </a:r>
          </a:p>
          <a:p>
            <a:r>
              <a:rPr lang="en-US" dirty="0">
                <a:solidFill>
                  <a:schemeClr val="accent6">
                    <a:lumMod val="50000"/>
                  </a:schemeClr>
                </a:solidFill>
              </a:rPr>
              <a:t>				}</a:t>
            </a:r>
          </a:p>
        </p:txBody>
      </p:sp>
      <p:sp>
        <p:nvSpPr>
          <p:cNvPr id="25" name="TextBox 24"/>
          <p:cNvSpPr txBox="1"/>
          <p:nvPr/>
        </p:nvSpPr>
        <p:spPr>
          <a:xfrm>
            <a:off x="4952923" y="2288058"/>
            <a:ext cx="3950120" cy="923330"/>
          </a:xfrm>
          <a:prstGeom prst="rect">
            <a:avLst/>
          </a:prstGeom>
          <a:solidFill>
            <a:schemeClr val="bg1">
              <a:lumMod val="95000"/>
            </a:schemeClr>
          </a:solidFill>
        </p:spPr>
        <p:txBody>
          <a:bodyPr wrap="none" rtlCol="0">
            <a:spAutoFit/>
          </a:bodyPr>
          <a:lstStyle/>
          <a:p>
            <a:r>
              <a:rPr lang="en-US" b="1" dirty="0">
                <a:solidFill>
                  <a:schemeClr val="accent6">
                    <a:lumMod val="50000"/>
                  </a:schemeClr>
                </a:solidFill>
              </a:rPr>
              <a:t>public static </a:t>
            </a:r>
            <a:r>
              <a:rPr lang="en-US" b="1" dirty="0" err="1">
                <a:solidFill>
                  <a:schemeClr val="accent6">
                    <a:lumMod val="50000"/>
                  </a:schemeClr>
                </a:solidFill>
              </a:rPr>
              <a:t>int</a:t>
            </a:r>
            <a:r>
              <a:rPr lang="en-US" b="1" dirty="0">
                <a:solidFill>
                  <a:schemeClr val="accent6">
                    <a:lumMod val="50000"/>
                  </a:schemeClr>
                </a:solidFill>
              </a:rPr>
              <a:t> </a:t>
            </a:r>
            <a:r>
              <a:rPr lang="en-US" dirty="0">
                <a:solidFill>
                  <a:schemeClr val="accent6">
                    <a:lumMod val="50000"/>
                  </a:schemeClr>
                </a:solidFill>
              </a:rPr>
              <a:t>soma (</a:t>
            </a:r>
            <a:r>
              <a:rPr lang="en-US" b="1" dirty="0" err="1">
                <a:solidFill>
                  <a:schemeClr val="accent6">
                    <a:lumMod val="50000"/>
                  </a:schemeClr>
                </a:solidFill>
              </a:rPr>
              <a:t>int</a:t>
            </a:r>
            <a:r>
              <a:rPr lang="en-US" dirty="0">
                <a:solidFill>
                  <a:schemeClr val="accent6">
                    <a:lumMod val="50000"/>
                  </a:schemeClr>
                </a:solidFill>
              </a:rPr>
              <a:t> x, </a:t>
            </a:r>
            <a:r>
              <a:rPr lang="en-US" b="1" dirty="0" err="1">
                <a:solidFill>
                  <a:schemeClr val="accent6">
                    <a:lumMod val="50000"/>
                  </a:schemeClr>
                </a:solidFill>
              </a:rPr>
              <a:t>int</a:t>
            </a:r>
            <a:r>
              <a:rPr lang="en-US" dirty="0">
                <a:solidFill>
                  <a:schemeClr val="accent6">
                    <a:lumMod val="50000"/>
                  </a:schemeClr>
                </a:solidFill>
              </a:rPr>
              <a:t> y)	{</a:t>
            </a:r>
          </a:p>
          <a:p>
            <a:r>
              <a:rPr lang="en-US" dirty="0">
                <a:solidFill>
                  <a:schemeClr val="accent6">
                    <a:lumMod val="50000"/>
                  </a:schemeClr>
                </a:solidFill>
              </a:rPr>
              <a:t>  </a:t>
            </a:r>
            <a:r>
              <a:rPr lang="en-US" b="1" dirty="0">
                <a:solidFill>
                  <a:schemeClr val="accent6">
                    <a:lumMod val="50000"/>
                  </a:schemeClr>
                </a:solidFill>
              </a:rPr>
              <a:t>return</a:t>
            </a:r>
            <a:r>
              <a:rPr lang="en-US" dirty="0">
                <a:solidFill>
                  <a:schemeClr val="accent6">
                    <a:lumMod val="50000"/>
                  </a:schemeClr>
                </a:solidFill>
              </a:rPr>
              <a:t> x + y;</a:t>
            </a:r>
          </a:p>
          <a:p>
            <a:r>
              <a:rPr lang="en-US" dirty="0">
                <a:solidFill>
                  <a:schemeClr val="accent6">
                    <a:lumMod val="50000"/>
                  </a:schemeClr>
                </a:solidFill>
              </a:rPr>
              <a:t>				}</a:t>
            </a:r>
          </a:p>
        </p:txBody>
      </p:sp>
      <p:sp>
        <p:nvSpPr>
          <p:cNvPr id="4" name="TextBox 3"/>
          <p:cNvSpPr txBox="1"/>
          <p:nvPr/>
        </p:nvSpPr>
        <p:spPr>
          <a:xfrm>
            <a:off x="4306251" y="2179249"/>
            <a:ext cx="567784" cy="1015663"/>
          </a:xfrm>
          <a:prstGeom prst="rect">
            <a:avLst/>
          </a:prstGeom>
          <a:noFill/>
        </p:spPr>
        <p:txBody>
          <a:bodyPr wrap="none" rtlCol="0">
            <a:spAutoFit/>
          </a:bodyPr>
          <a:lstStyle/>
          <a:p>
            <a:r>
              <a:rPr lang="pt-PT" sz="6000" dirty="0"/>
              <a:t>=</a:t>
            </a:r>
            <a:endParaRPr lang="en-US" sz="6000" dirty="0"/>
          </a:p>
        </p:txBody>
      </p:sp>
    </p:spTree>
    <p:extLst>
      <p:ext uri="{BB962C8B-B14F-4D97-AF65-F5344CB8AC3E}">
        <p14:creationId xmlns:p14="http://schemas.microsoft.com/office/powerpoint/2010/main" val="381946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2</a:t>
            </a:fld>
            <a:endParaRPr lang="en-US"/>
          </a:p>
        </p:txBody>
      </p:sp>
      <p:sp>
        <p:nvSpPr>
          <p:cNvPr id="5" name="Rectangle 4"/>
          <p:cNvSpPr/>
          <p:nvPr/>
        </p:nvSpPr>
        <p:spPr>
          <a:xfrm>
            <a:off x="1066800" y="2362200"/>
            <a:ext cx="7126118" cy="923330"/>
          </a:xfrm>
          <a:prstGeom prst="rect">
            <a:avLst/>
          </a:prstGeom>
          <a:noFill/>
        </p:spPr>
        <p:txBody>
          <a:bodyPr wrap="none" lIns="91440" tIns="45720" rIns="91440" bIns="45720">
            <a:spAutoFit/>
          </a:bodyPr>
          <a:lstStyle/>
          <a:p>
            <a:pPr algn="ctr"/>
            <a:r>
              <a:rPr lang="pt-PT"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Revisão</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da aula anterior</a:t>
            </a:r>
          </a:p>
        </p:txBody>
      </p:sp>
    </p:spTree>
    <p:extLst>
      <p:ext uri="{BB962C8B-B14F-4D97-AF65-F5344CB8AC3E}">
        <p14:creationId xmlns:p14="http://schemas.microsoft.com/office/powerpoint/2010/main" val="2864248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20</a:t>
            </a:fld>
            <a:endParaRPr lang="en-US"/>
          </a:p>
        </p:txBody>
      </p:sp>
      <p:sp>
        <p:nvSpPr>
          <p:cNvPr id="4" name="Marcador de Posição de Conteúdo 2"/>
          <p:cNvSpPr txBox="1">
            <a:spLocks/>
          </p:cNvSpPr>
          <p:nvPr/>
        </p:nvSpPr>
        <p:spPr>
          <a:xfrm>
            <a:off x="304800" y="685800"/>
            <a:ext cx="8583613" cy="5105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r>
              <a:rPr lang="pt-PT" sz="1400" dirty="0">
                <a:latin typeface="Courier New" pitchFamily="49" charset="0"/>
                <a:cs typeface="Courier New" pitchFamily="49" charset="0"/>
              </a:rPr>
              <a:t>... </a:t>
            </a:r>
            <a:r>
              <a:rPr lang="pt-PT" sz="1400" dirty="0" err="1">
                <a:latin typeface="Courier New" pitchFamily="49" charset="0"/>
                <a:cs typeface="Courier New" pitchFamily="49" charset="0"/>
              </a:rPr>
              <a:t>main</a:t>
            </a:r>
            <a:r>
              <a:rPr lang="pt-PT" sz="1400" dirty="0">
                <a:latin typeface="Courier New" pitchFamily="49" charset="0"/>
                <a:cs typeface="Courier New" pitchFamily="49" charset="0"/>
              </a:rPr>
              <a:t> (...){ </a:t>
            </a:r>
            <a:r>
              <a:rPr lang="pt-PT" sz="1400" dirty="0">
                <a:solidFill>
                  <a:schemeClr val="accent2"/>
                </a:solidFill>
                <a:latin typeface="Courier New" pitchFamily="49" charset="0"/>
                <a:cs typeface="Courier New" pitchFamily="49" charset="0"/>
              </a:rPr>
              <a:t>// Soma de dois números positivos</a:t>
            </a:r>
          </a:p>
          <a:p>
            <a:pPr marL="457200" lvl="1" indent="0">
              <a:buNone/>
            </a:pPr>
            <a:r>
              <a:rPr lang="pt-PT" sz="1400" dirty="0">
                <a:latin typeface="Courier New" pitchFamily="49" charset="0"/>
                <a:cs typeface="Courier New" pitchFamily="49" charset="0"/>
              </a:rPr>
              <a:t>  </a:t>
            </a:r>
            <a:r>
              <a:rPr lang="pt-PT" sz="1400" b="1" dirty="0" err="1">
                <a:latin typeface="Courier New" pitchFamily="49" charset="0"/>
                <a:cs typeface="Courier New" pitchFamily="49" charset="0"/>
              </a:rPr>
              <a:t>in</a:t>
            </a:r>
            <a:r>
              <a:rPr lang="pt-PT" sz="1400" dirty="0" err="1">
                <a:latin typeface="Courier New" pitchFamily="49" charset="0"/>
                <a:cs typeface="Courier New" pitchFamily="49" charset="0"/>
              </a:rPr>
              <a:t>t</a:t>
            </a:r>
            <a:r>
              <a:rPr lang="pt-PT" sz="1400" dirty="0">
                <a:latin typeface="Courier New" pitchFamily="49" charset="0"/>
                <a:cs typeface="Courier New" pitchFamily="49" charset="0"/>
              </a:rPr>
              <a:t> a, b, r;</a:t>
            </a:r>
          </a:p>
          <a:p>
            <a:pPr marL="457200" lvl="1" indent="0">
              <a:buNone/>
            </a:pPr>
            <a:r>
              <a:rPr lang="pt-PT" sz="1400" dirty="0">
                <a:latin typeface="Courier New" pitchFamily="49" charset="0"/>
                <a:cs typeface="Courier New" pitchFamily="49" charset="0"/>
              </a:rPr>
              <a:t>  a = </a:t>
            </a:r>
            <a:r>
              <a:rPr lang="pt-PT" sz="1400" dirty="0" err="1">
                <a:latin typeface="Courier New" pitchFamily="49" charset="0"/>
                <a:cs typeface="Courier New" pitchFamily="49" charset="0"/>
              </a:rPr>
              <a:t>lerPositivo</a:t>
            </a:r>
            <a:r>
              <a:rPr lang="pt-PT" sz="1400" dirty="0">
                <a:latin typeface="Courier New" pitchFamily="49" charset="0"/>
                <a:cs typeface="Courier New" pitchFamily="49" charset="0"/>
              </a:rPr>
              <a:t>(); </a:t>
            </a:r>
            <a:r>
              <a:rPr lang="pt-PT" sz="1400" dirty="0">
                <a:solidFill>
                  <a:schemeClr val="accent2"/>
                </a:solidFill>
                <a:latin typeface="Courier New" pitchFamily="49" charset="0"/>
                <a:cs typeface="Courier New" pitchFamily="49" charset="0"/>
              </a:rPr>
              <a:t>// utilização das funções definidas pelo programador</a:t>
            </a:r>
          </a:p>
          <a:p>
            <a:pPr marL="457200" lvl="1" indent="0">
              <a:buNone/>
            </a:pPr>
            <a:r>
              <a:rPr lang="pt-PT" sz="1400" dirty="0">
                <a:latin typeface="Courier New" pitchFamily="49" charset="0"/>
                <a:cs typeface="Courier New" pitchFamily="49" charset="0"/>
              </a:rPr>
              <a:t>  b = </a:t>
            </a:r>
            <a:r>
              <a:rPr lang="pt-PT" sz="1400" dirty="0" err="1">
                <a:latin typeface="Courier New" pitchFamily="49" charset="0"/>
                <a:cs typeface="Courier New" pitchFamily="49" charset="0"/>
              </a:rPr>
              <a:t>lerPositivo</a:t>
            </a:r>
            <a:r>
              <a:rPr lang="pt-PT" sz="1400" dirty="0">
                <a:latin typeface="Courier New" pitchFamily="49" charset="0"/>
                <a:cs typeface="Courier New" pitchFamily="49" charset="0"/>
              </a:rPr>
              <a:t>(); </a:t>
            </a:r>
            <a:r>
              <a:rPr lang="pt-PT" sz="1400" dirty="0">
                <a:solidFill>
                  <a:schemeClr val="accent2"/>
                </a:solidFill>
                <a:latin typeface="Courier New" pitchFamily="49" charset="0"/>
                <a:cs typeface="Courier New" pitchFamily="49" charset="0"/>
              </a:rPr>
              <a:t>// da mesma forma que utilizamos todas as outras...</a:t>
            </a:r>
          </a:p>
          <a:p>
            <a:pPr marL="457200" lvl="1" indent="0">
              <a:buNone/>
            </a:pPr>
            <a:r>
              <a:rPr lang="pt-PT" sz="1400" dirty="0">
                <a:latin typeface="Courier New" pitchFamily="49" charset="0"/>
                <a:cs typeface="Courier New" pitchFamily="49" charset="0"/>
              </a:rPr>
              <a:t>  r = soma(a, b);  </a:t>
            </a:r>
            <a:r>
              <a:rPr lang="pt-PT" sz="1400" dirty="0">
                <a:solidFill>
                  <a:schemeClr val="accent2"/>
                </a:solidFill>
                <a:latin typeface="Courier New" pitchFamily="49" charset="0"/>
                <a:cs typeface="Courier New" pitchFamily="49" charset="0"/>
              </a:rPr>
              <a:t>// o valor de a e b são passados á função soma</a:t>
            </a:r>
          </a:p>
          <a:p>
            <a:pPr marL="457200" lvl="1" indent="0">
              <a:buNone/>
            </a:pPr>
            <a:r>
              <a:rPr lang="pt-PT" sz="1400" dirty="0">
                <a:latin typeface="Courier New" pitchFamily="49" charset="0"/>
                <a:cs typeface="Courier New" pitchFamily="49" charset="0"/>
              </a:rPr>
              <a:t>  printf("%d + %d = %d\n", a, b, r);</a:t>
            </a:r>
          </a:p>
          <a:p>
            <a:pPr marL="457200" lvl="1" indent="0">
              <a:buNone/>
            </a:pPr>
            <a:r>
              <a:rPr lang="pt-PT" sz="1400" dirty="0">
                <a:latin typeface="Courier New" pitchFamily="49" charset="0"/>
                <a:cs typeface="Courier New" pitchFamily="49" charset="0"/>
              </a:rPr>
              <a:t>}</a:t>
            </a:r>
          </a:p>
          <a:p>
            <a:pPr marL="457200" lvl="1" indent="0">
              <a:buNone/>
            </a:pPr>
            <a:r>
              <a:rPr lang="pt-PT" sz="1400" b="1" dirty="0">
                <a:latin typeface="Courier New" pitchFamily="49" charset="0"/>
                <a:cs typeface="Courier New" pitchFamily="49" charset="0"/>
              </a:rPr>
              <a:t>public </a:t>
            </a:r>
            <a:r>
              <a:rPr lang="pt-PT" sz="1400" b="1" dirty="0" err="1">
                <a:latin typeface="Courier New" pitchFamily="49" charset="0"/>
                <a:cs typeface="Courier New" pitchFamily="49" charset="0"/>
              </a:rPr>
              <a:t>static</a:t>
            </a:r>
            <a:r>
              <a:rPr lang="pt-PT" sz="1400" b="1" dirty="0">
                <a:latin typeface="Courier New" pitchFamily="49" charset="0"/>
                <a:cs typeface="Courier New" pitchFamily="49" charset="0"/>
              </a:rPr>
              <a:t> </a:t>
            </a:r>
            <a:r>
              <a:rPr lang="pt-PT" sz="1400" b="1" dirty="0" err="1">
                <a:latin typeface="Courier New" pitchFamily="49" charset="0"/>
                <a:cs typeface="Courier New" pitchFamily="49" charset="0"/>
              </a:rPr>
              <a:t>int</a:t>
            </a:r>
            <a:r>
              <a:rPr lang="pt-PT" sz="1400" b="1" dirty="0">
                <a:latin typeface="Courier New" pitchFamily="49" charset="0"/>
                <a:cs typeface="Courier New" pitchFamily="49" charset="0"/>
              </a:rPr>
              <a:t> </a:t>
            </a:r>
            <a:r>
              <a:rPr lang="pt-PT" sz="1400" dirty="0" err="1">
                <a:latin typeface="Courier New" pitchFamily="49" charset="0"/>
                <a:cs typeface="Courier New" pitchFamily="49" charset="0"/>
              </a:rPr>
              <a:t>lerPositivo</a:t>
            </a:r>
            <a:r>
              <a:rPr lang="pt-PT" sz="1400" dirty="0">
                <a:latin typeface="Courier New" pitchFamily="49" charset="0"/>
                <a:cs typeface="Courier New" pitchFamily="49" charset="0"/>
              </a:rPr>
              <a:t>(){</a:t>
            </a:r>
          </a:p>
          <a:p>
            <a:pPr marL="457200" lvl="1" indent="0">
              <a:buNone/>
            </a:pPr>
            <a:r>
              <a:rPr lang="pt-PT" sz="1400" dirty="0">
                <a:latin typeface="Courier New" pitchFamily="49" charset="0"/>
                <a:cs typeface="Courier New" pitchFamily="49" charset="0"/>
              </a:rPr>
              <a:t>  ...</a:t>
            </a:r>
          </a:p>
          <a:p>
            <a:pPr marL="457200" lvl="1" indent="0">
              <a:buNone/>
            </a:pPr>
            <a:r>
              <a:rPr lang="pt-PT" sz="1400" dirty="0">
                <a:latin typeface="Courier New" pitchFamily="49" charset="0"/>
                <a:cs typeface="Courier New" pitchFamily="49" charset="0"/>
              </a:rPr>
              <a:t>  </a:t>
            </a:r>
            <a:r>
              <a:rPr lang="pt-PT" sz="1400" b="1" dirty="0">
                <a:latin typeface="Courier New" pitchFamily="49" charset="0"/>
                <a:cs typeface="Courier New" pitchFamily="49" charset="0"/>
              </a:rPr>
              <a:t>do</a:t>
            </a:r>
            <a:r>
              <a:rPr lang="pt-PT" sz="1400" dirty="0">
                <a:latin typeface="Courier New" pitchFamily="49" charset="0"/>
                <a:cs typeface="Courier New" pitchFamily="49" charset="0"/>
              </a:rPr>
              <a:t>{</a:t>
            </a:r>
          </a:p>
          <a:p>
            <a:pPr marL="457200" lvl="1" indent="0">
              <a:buNone/>
            </a:pPr>
            <a:r>
              <a:rPr lang="pt-PT" sz="1400" dirty="0">
                <a:latin typeface="Courier New" pitchFamily="49" charset="0"/>
                <a:cs typeface="Courier New" pitchFamily="49" charset="0"/>
              </a:rPr>
              <a:t>    ...</a:t>
            </a:r>
          </a:p>
          <a:p>
            <a:pPr marL="457200" lvl="1" indent="0">
              <a:buNone/>
            </a:pPr>
            <a:r>
              <a:rPr lang="pt-PT" sz="1400" dirty="0">
                <a:latin typeface="Courier New" pitchFamily="49" charset="0"/>
                <a:cs typeface="Courier New" pitchFamily="49" charset="0"/>
              </a:rPr>
              <a:t>  }</a:t>
            </a:r>
            <a:r>
              <a:rPr lang="pt-PT" sz="1400" b="1" dirty="0" err="1">
                <a:latin typeface="Courier New" pitchFamily="49" charset="0"/>
                <a:cs typeface="Courier New" pitchFamily="49" charset="0"/>
              </a:rPr>
              <a:t>while</a:t>
            </a:r>
            <a:r>
              <a:rPr lang="pt-PT" sz="1400" dirty="0">
                <a:latin typeface="Courier New" pitchFamily="49" charset="0"/>
                <a:cs typeface="Courier New" pitchFamily="49" charset="0"/>
              </a:rPr>
              <a:t>(x &lt; 0);</a:t>
            </a:r>
          </a:p>
          <a:p>
            <a:pPr marL="457200" lvl="1" indent="0">
              <a:buNone/>
            </a:pPr>
            <a:r>
              <a:rPr lang="pt-PT" sz="1400" dirty="0">
                <a:latin typeface="Courier New" pitchFamily="49" charset="0"/>
                <a:cs typeface="Courier New" pitchFamily="49" charset="0"/>
              </a:rPr>
              <a:t>  </a:t>
            </a:r>
            <a:r>
              <a:rPr lang="pt-PT" sz="1400" b="1" dirty="0" err="1">
                <a:latin typeface="Courier New" pitchFamily="49" charset="0"/>
                <a:cs typeface="Courier New" pitchFamily="49" charset="0"/>
              </a:rPr>
              <a:t>return</a:t>
            </a:r>
            <a:r>
              <a:rPr lang="pt-PT" sz="1400" dirty="0">
                <a:latin typeface="Courier New" pitchFamily="49" charset="0"/>
                <a:cs typeface="Courier New" pitchFamily="49" charset="0"/>
              </a:rPr>
              <a:t> x; </a:t>
            </a:r>
            <a:r>
              <a:rPr lang="pt-PT" sz="1400" dirty="0">
                <a:solidFill>
                  <a:schemeClr val="accent2"/>
                </a:solidFill>
                <a:latin typeface="Courier New" pitchFamily="49" charset="0"/>
                <a:cs typeface="Courier New" pitchFamily="49" charset="0"/>
              </a:rPr>
              <a:t>// devolução do valor lido através do teclado, após validação</a:t>
            </a:r>
          </a:p>
          <a:p>
            <a:pPr marL="457200" lvl="1" indent="0">
              <a:buNone/>
            </a:pPr>
            <a:r>
              <a:rPr lang="pt-PT" sz="1400" dirty="0">
                <a:latin typeface="Courier New" pitchFamily="49" charset="0"/>
                <a:cs typeface="Courier New" pitchFamily="49" charset="0"/>
              </a:rPr>
              <a:t>}</a:t>
            </a:r>
          </a:p>
          <a:p>
            <a:pPr marL="457200" lvl="1" indent="0">
              <a:buNone/>
            </a:pPr>
            <a:r>
              <a:rPr lang="pt-PT" sz="1400" b="1" dirty="0">
                <a:latin typeface="Courier New" pitchFamily="49" charset="0"/>
                <a:cs typeface="Courier New" pitchFamily="49" charset="0"/>
              </a:rPr>
              <a:t>public </a:t>
            </a:r>
            <a:r>
              <a:rPr lang="pt-PT" sz="1400" b="1" dirty="0" err="1">
                <a:latin typeface="Courier New" pitchFamily="49" charset="0"/>
                <a:cs typeface="Courier New" pitchFamily="49" charset="0"/>
              </a:rPr>
              <a:t>static</a:t>
            </a:r>
            <a:r>
              <a:rPr lang="pt-PT" sz="1400" b="1" dirty="0">
                <a:latin typeface="Courier New" pitchFamily="49" charset="0"/>
                <a:cs typeface="Courier New" pitchFamily="49" charset="0"/>
              </a:rPr>
              <a:t> </a:t>
            </a:r>
            <a:r>
              <a:rPr lang="pt-PT" sz="1400" b="1" dirty="0" err="1">
                <a:latin typeface="Courier New" pitchFamily="49" charset="0"/>
                <a:cs typeface="Courier New" pitchFamily="49" charset="0"/>
              </a:rPr>
              <a:t>int</a:t>
            </a:r>
            <a:r>
              <a:rPr lang="pt-PT" sz="1400" b="1" dirty="0">
                <a:latin typeface="Courier New" pitchFamily="49" charset="0"/>
                <a:cs typeface="Courier New" pitchFamily="49" charset="0"/>
              </a:rPr>
              <a:t> </a:t>
            </a:r>
            <a:r>
              <a:rPr lang="pt-PT" sz="1400" dirty="0">
                <a:latin typeface="Courier New" pitchFamily="49" charset="0"/>
                <a:cs typeface="Courier New" pitchFamily="49" charset="0"/>
              </a:rPr>
              <a:t>soma (</a:t>
            </a:r>
            <a:r>
              <a:rPr lang="pt-PT" sz="1400" b="1" dirty="0" err="1">
                <a:latin typeface="Courier New" pitchFamily="49" charset="0"/>
                <a:cs typeface="Courier New" pitchFamily="49" charset="0"/>
              </a:rPr>
              <a:t>int</a:t>
            </a:r>
            <a:r>
              <a:rPr lang="pt-PT" sz="1400" dirty="0">
                <a:latin typeface="Courier New" pitchFamily="49" charset="0"/>
                <a:cs typeface="Courier New" pitchFamily="49" charset="0"/>
              </a:rPr>
              <a:t> x, </a:t>
            </a:r>
            <a:r>
              <a:rPr lang="pt-PT" sz="1400" b="1" dirty="0" err="1">
                <a:latin typeface="Courier New" pitchFamily="49" charset="0"/>
                <a:cs typeface="Courier New" pitchFamily="49" charset="0"/>
              </a:rPr>
              <a:t>in</a:t>
            </a:r>
            <a:r>
              <a:rPr lang="pt-PT" sz="1400" dirty="0" err="1">
                <a:latin typeface="Courier New" pitchFamily="49" charset="0"/>
                <a:cs typeface="Courier New" pitchFamily="49" charset="0"/>
              </a:rPr>
              <a:t>t</a:t>
            </a:r>
            <a:r>
              <a:rPr lang="pt-PT" sz="1400" dirty="0">
                <a:latin typeface="Courier New" pitchFamily="49" charset="0"/>
                <a:cs typeface="Courier New" pitchFamily="49" charset="0"/>
              </a:rPr>
              <a:t> y){ </a:t>
            </a:r>
            <a:r>
              <a:rPr lang="pt-PT" sz="1400" dirty="0">
                <a:solidFill>
                  <a:schemeClr val="accent2"/>
                </a:solidFill>
                <a:latin typeface="Courier New" pitchFamily="49" charset="0"/>
                <a:cs typeface="Courier New" pitchFamily="49" charset="0"/>
              </a:rPr>
              <a:t>// neste exemplo x = a e y = b</a:t>
            </a:r>
          </a:p>
          <a:p>
            <a:pPr marL="457200" lvl="1" indent="0">
              <a:buNone/>
            </a:pPr>
            <a:r>
              <a:rPr lang="pt-PT" sz="1400" dirty="0">
                <a:latin typeface="Courier New" pitchFamily="49" charset="0"/>
                <a:cs typeface="Courier New" pitchFamily="49" charset="0"/>
              </a:rPr>
              <a:t>  </a:t>
            </a:r>
            <a:r>
              <a:rPr lang="pt-PT" sz="1400" b="1" dirty="0" err="1">
                <a:latin typeface="Courier New" pitchFamily="49" charset="0"/>
                <a:cs typeface="Courier New" pitchFamily="49" charset="0"/>
              </a:rPr>
              <a:t>int</a:t>
            </a:r>
            <a:r>
              <a:rPr lang="pt-PT" sz="1400" dirty="0">
                <a:latin typeface="Courier New" pitchFamily="49" charset="0"/>
                <a:cs typeface="Courier New" pitchFamily="49" charset="0"/>
              </a:rPr>
              <a:t> soma;</a:t>
            </a:r>
          </a:p>
          <a:p>
            <a:pPr marL="457200" lvl="1" indent="0">
              <a:buNone/>
            </a:pPr>
            <a:r>
              <a:rPr lang="pt-PT" sz="1400" dirty="0">
                <a:latin typeface="Courier New" pitchFamily="49" charset="0"/>
                <a:cs typeface="Courier New" pitchFamily="49" charset="0"/>
              </a:rPr>
              <a:t>  soma = x + y;</a:t>
            </a:r>
          </a:p>
          <a:p>
            <a:pPr marL="457200" lvl="1" indent="0">
              <a:buNone/>
            </a:pPr>
            <a:r>
              <a:rPr lang="pt-PT" sz="1400" dirty="0">
                <a:solidFill>
                  <a:schemeClr val="accent2"/>
                </a:solidFill>
                <a:latin typeface="Courier New" pitchFamily="49" charset="0"/>
                <a:cs typeface="Courier New" pitchFamily="49" charset="0"/>
              </a:rPr>
              <a:t>  </a:t>
            </a:r>
            <a:r>
              <a:rPr lang="pt-PT" sz="1400" b="1" dirty="0" err="1">
                <a:latin typeface="Courier New" pitchFamily="49" charset="0"/>
                <a:cs typeface="Courier New" pitchFamily="49" charset="0"/>
              </a:rPr>
              <a:t>return</a:t>
            </a:r>
            <a:r>
              <a:rPr lang="pt-PT" sz="1400" dirty="0">
                <a:latin typeface="Courier New" pitchFamily="49" charset="0"/>
                <a:cs typeface="Courier New" pitchFamily="49" charset="0"/>
              </a:rPr>
              <a:t> soma;</a:t>
            </a:r>
          </a:p>
          <a:p>
            <a:pPr marL="457200" lvl="1" indent="0">
              <a:buNone/>
            </a:pPr>
            <a:r>
              <a:rPr lang="pt-PT" sz="1400" dirty="0">
                <a:latin typeface="Courier New" pitchFamily="49" charset="0"/>
                <a:cs typeface="Courier New" pitchFamily="49" charset="0"/>
              </a:rPr>
              <a:t>}</a:t>
            </a:r>
          </a:p>
        </p:txBody>
      </p:sp>
      <p:sp>
        <p:nvSpPr>
          <p:cNvPr id="6" name="TextBox 5"/>
          <p:cNvSpPr txBox="1"/>
          <p:nvPr/>
        </p:nvSpPr>
        <p:spPr>
          <a:xfrm>
            <a:off x="4419600" y="5029200"/>
            <a:ext cx="3950120" cy="923330"/>
          </a:xfrm>
          <a:prstGeom prst="rect">
            <a:avLst/>
          </a:prstGeom>
          <a:solidFill>
            <a:schemeClr val="bg1">
              <a:lumMod val="95000"/>
            </a:schemeClr>
          </a:solidFill>
        </p:spPr>
        <p:txBody>
          <a:bodyPr wrap="none" rtlCol="0">
            <a:spAutoFit/>
          </a:bodyPr>
          <a:lstStyle/>
          <a:p>
            <a:r>
              <a:rPr lang="en-US" b="1" dirty="0">
                <a:solidFill>
                  <a:schemeClr val="accent6">
                    <a:lumMod val="50000"/>
                  </a:schemeClr>
                </a:solidFill>
              </a:rPr>
              <a:t>public static </a:t>
            </a:r>
            <a:r>
              <a:rPr lang="en-US" b="1" dirty="0" err="1">
                <a:solidFill>
                  <a:schemeClr val="accent6">
                    <a:lumMod val="50000"/>
                  </a:schemeClr>
                </a:solidFill>
              </a:rPr>
              <a:t>int</a:t>
            </a:r>
            <a:r>
              <a:rPr lang="en-US" b="1" dirty="0">
                <a:solidFill>
                  <a:schemeClr val="accent6">
                    <a:lumMod val="50000"/>
                  </a:schemeClr>
                </a:solidFill>
              </a:rPr>
              <a:t> </a:t>
            </a:r>
            <a:r>
              <a:rPr lang="en-US" dirty="0">
                <a:solidFill>
                  <a:schemeClr val="accent6">
                    <a:lumMod val="50000"/>
                  </a:schemeClr>
                </a:solidFill>
              </a:rPr>
              <a:t>soma (</a:t>
            </a:r>
            <a:r>
              <a:rPr lang="en-US" b="1" dirty="0" err="1">
                <a:solidFill>
                  <a:schemeClr val="accent6">
                    <a:lumMod val="50000"/>
                  </a:schemeClr>
                </a:solidFill>
              </a:rPr>
              <a:t>int</a:t>
            </a:r>
            <a:r>
              <a:rPr lang="en-US" dirty="0">
                <a:solidFill>
                  <a:schemeClr val="accent6">
                    <a:lumMod val="50000"/>
                  </a:schemeClr>
                </a:solidFill>
              </a:rPr>
              <a:t> x, </a:t>
            </a:r>
            <a:r>
              <a:rPr lang="en-US" b="1" dirty="0" err="1">
                <a:solidFill>
                  <a:schemeClr val="accent6">
                    <a:lumMod val="50000"/>
                  </a:schemeClr>
                </a:solidFill>
              </a:rPr>
              <a:t>int</a:t>
            </a:r>
            <a:r>
              <a:rPr lang="en-US" dirty="0">
                <a:solidFill>
                  <a:schemeClr val="accent6">
                    <a:lumMod val="50000"/>
                  </a:schemeClr>
                </a:solidFill>
              </a:rPr>
              <a:t> y)	{</a:t>
            </a:r>
          </a:p>
          <a:p>
            <a:r>
              <a:rPr lang="en-US" dirty="0">
                <a:solidFill>
                  <a:schemeClr val="accent6">
                    <a:lumMod val="50000"/>
                  </a:schemeClr>
                </a:solidFill>
              </a:rPr>
              <a:t>  </a:t>
            </a:r>
            <a:r>
              <a:rPr lang="en-US" b="1" dirty="0">
                <a:solidFill>
                  <a:schemeClr val="accent6">
                    <a:lumMod val="50000"/>
                  </a:schemeClr>
                </a:solidFill>
              </a:rPr>
              <a:t>return</a:t>
            </a:r>
            <a:r>
              <a:rPr lang="en-US" dirty="0">
                <a:solidFill>
                  <a:schemeClr val="accent6">
                    <a:lumMod val="50000"/>
                  </a:schemeClr>
                </a:solidFill>
              </a:rPr>
              <a:t> x + y;</a:t>
            </a:r>
          </a:p>
          <a:p>
            <a:r>
              <a:rPr lang="en-US" dirty="0">
                <a:solidFill>
                  <a:schemeClr val="accent6">
                    <a:lumMod val="50000"/>
                  </a:schemeClr>
                </a:solidFill>
              </a:rPr>
              <a:t>				}</a:t>
            </a:r>
          </a:p>
        </p:txBody>
      </p:sp>
      <p:sp>
        <p:nvSpPr>
          <p:cNvPr id="5" name="Rectangle 4"/>
          <p:cNvSpPr/>
          <p:nvPr/>
        </p:nvSpPr>
        <p:spPr>
          <a:xfrm>
            <a:off x="762000" y="4267200"/>
            <a:ext cx="4025153" cy="266380"/>
          </a:xfrm>
          <a:prstGeom prst="rect">
            <a:avLst/>
          </a:prstGeom>
          <a:noFill/>
          <a:ln w="9525">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20696" y="1729548"/>
            <a:ext cx="1676400" cy="266380"/>
          </a:xfrm>
          <a:prstGeom prst="rect">
            <a:avLst/>
          </a:prstGeom>
          <a:noFill/>
          <a:ln w="9525">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116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21</a:t>
            </a:fld>
            <a:endParaRPr lang="en-US"/>
          </a:p>
        </p:txBody>
      </p:sp>
      <p:sp>
        <p:nvSpPr>
          <p:cNvPr id="4" name="TextBox 3"/>
          <p:cNvSpPr txBox="1"/>
          <p:nvPr/>
        </p:nvSpPr>
        <p:spPr>
          <a:xfrm>
            <a:off x="0" y="-66020"/>
            <a:ext cx="1812547" cy="523220"/>
          </a:xfrm>
          <a:prstGeom prst="rect">
            <a:avLst/>
          </a:prstGeom>
          <a:noFill/>
        </p:spPr>
        <p:txBody>
          <a:bodyPr wrap="none" rtlCol="0">
            <a:spAutoFit/>
          </a:bodyPr>
          <a:lstStyle/>
          <a:p>
            <a:r>
              <a:rPr lang="pt-PT" sz="2800" b="1" i="1" dirty="0"/>
              <a:t>Exemplo 2:</a:t>
            </a:r>
          </a:p>
        </p:txBody>
      </p:sp>
      <p:sp>
        <p:nvSpPr>
          <p:cNvPr id="6" name="TextBox 5"/>
          <p:cNvSpPr txBox="1"/>
          <p:nvPr/>
        </p:nvSpPr>
        <p:spPr>
          <a:xfrm>
            <a:off x="1" y="49539"/>
            <a:ext cx="9144000" cy="584775"/>
          </a:xfrm>
          <a:prstGeom prst="rect">
            <a:avLst/>
          </a:prstGeom>
          <a:noFill/>
        </p:spPr>
        <p:txBody>
          <a:bodyPr wrap="square" rtlCol="0">
            <a:spAutoFit/>
          </a:bodyPr>
          <a:lstStyle/>
          <a:p>
            <a:r>
              <a:rPr lang="pt-PT" sz="1600" dirty="0"/>
              <a:t>                                    Escreva um programa que permite calcular o fatorial de N (1 ≤ N ≤ 10) utilizando uma função</a:t>
            </a:r>
          </a:p>
        </p:txBody>
      </p:sp>
      <p:sp>
        <p:nvSpPr>
          <p:cNvPr id="7" name="TextBox 6"/>
          <p:cNvSpPr txBox="1"/>
          <p:nvPr/>
        </p:nvSpPr>
        <p:spPr>
          <a:xfrm>
            <a:off x="152400" y="1480752"/>
            <a:ext cx="4341253" cy="2862322"/>
          </a:xfrm>
          <a:prstGeom prst="rect">
            <a:avLst/>
          </a:prstGeom>
          <a:solidFill>
            <a:schemeClr val="bg1">
              <a:lumMod val="85000"/>
            </a:schemeClr>
          </a:solidFill>
        </p:spPr>
        <p:txBody>
          <a:bodyPr wrap="none" rtlCol="0">
            <a:spAutoFit/>
          </a:bodyPr>
          <a:lstStyle/>
          <a:p>
            <a:r>
              <a:rPr lang="en-US" b="1" dirty="0" err="1">
                <a:latin typeface="Arial Narrow" panose="020B0606020202030204" pitchFamily="34" charset="0"/>
              </a:rPr>
              <a:t>int</a:t>
            </a:r>
            <a:r>
              <a:rPr lang="en-US" dirty="0">
                <a:latin typeface="Arial Narrow" panose="020B0606020202030204" pitchFamily="34" charset="0"/>
              </a:rPr>
              <a:t> N, </a:t>
            </a:r>
            <a:r>
              <a:rPr lang="en-US" dirty="0" err="1">
                <a:latin typeface="Arial Narrow" panose="020B0606020202030204" pitchFamily="34" charset="0"/>
              </a:rPr>
              <a:t>fatorial</a:t>
            </a:r>
            <a:r>
              <a:rPr lang="en-US" dirty="0">
                <a:latin typeface="Arial Narrow" panose="020B0606020202030204" pitchFamily="34" charset="0"/>
              </a:rPr>
              <a:t> = 1;</a:t>
            </a:r>
          </a:p>
          <a:p>
            <a:r>
              <a:rPr lang="en-US" b="1" dirty="0">
                <a:solidFill>
                  <a:schemeClr val="accent6">
                    <a:lumMod val="50000"/>
                  </a:schemeClr>
                </a:solidFill>
                <a:latin typeface="Arial Narrow" panose="020B0606020202030204" pitchFamily="34" charset="0"/>
              </a:rPr>
              <a:t>do</a:t>
            </a:r>
            <a:r>
              <a:rPr lang="en-US" dirty="0">
                <a:solidFill>
                  <a:schemeClr val="accent6">
                    <a:lumMod val="50000"/>
                  </a:schemeClr>
                </a:solidFill>
                <a:latin typeface="Arial Narrow" panose="020B0606020202030204" pitchFamily="34" charset="0"/>
              </a:rPr>
              <a:t> {</a:t>
            </a:r>
          </a:p>
          <a:p>
            <a:r>
              <a:rPr lang="en-US" dirty="0">
                <a:solidFill>
                  <a:schemeClr val="accent6">
                    <a:lumMod val="50000"/>
                  </a:schemeClr>
                </a:solidFill>
                <a:latin typeface="Arial Narrow" panose="020B0606020202030204" pitchFamily="34" charset="0"/>
              </a:rPr>
              <a:t>   </a:t>
            </a:r>
            <a:r>
              <a:rPr lang="en-US" dirty="0" err="1">
                <a:solidFill>
                  <a:schemeClr val="accent6">
                    <a:lumMod val="50000"/>
                  </a:schemeClr>
                </a:solidFill>
                <a:latin typeface="Arial Narrow" panose="020B0606020202030204" pitchFamily="34" charset="0"/>
              </a:rPr>
              <a:t>System.out.print</a:t>
            </a:r>
            <a:r>
              <a:rPr lang="en-US" dirty="0">
                <a:solidFill>
                  <a:schemeClr val="accent6">
                    <a:lumMod val="50000"/>
                  </a:schemeClr>
                </a:solidFill>
                <a:latin typeface="Arial Narrow" panose="020B0606020202030204" pitchFamily="34" charset="0"/>
              </a:rPr>
              <a:t>("</a:t>
            </a:r>
            <a:r>
              <a:rPr lang="en-US" dirty="0" err="1">
                <a:solidFill>
                  <a:schemeClr val="accent6">
                    <a:lumMod val="50000"/>
                  </a:schemeClr>
                </a:solidFill>
                <a:latin typeface="Arial Narrow" panose="020B0606020202030204" pitchFamily="34" charset="0"/>
              </a:rPr>
              <a:t>Introduza</a:t>
            </a:r>
            <a:r>
              <a:rPr lang="en-US" dirty="0">
                <a:solidFill>
                  <a:schemeClr val="accent6">
                    <a:lumMod val="50000"/>
                  </a:schemeClr>
                </a:solidFill>
                <a:latin typeface="Arial Narrow" panose="020B0606020202030204" pitchFamily="34" charset="0"/>
              </a:rPr>
              <a:t> um </a:t>
            </a:r>
            <a:r>
              <a:rPr lang="en-US" dirty="0" err="1">
                <a:solidFill>
                  <a:schemeClr val="accent6">
                    <a:lumMod val="50000"/>
                  </a:schemeClr>
                </a:solidFill>
                <a:latin typeface="Arial Narrow" panose="020B0606020202030204" pitchFamily="34" charset="0"/>
              </a:rPr>
              <a:t>numero</a:t>
            </a:r>
            <a:r>
              <a:rPr lang="en-US" dirty="0">
                <a:solidFill>
                  <a:schemeClr val="accent6">
                    <a:lumMod val="50000"/>
                  </a:schemeClr>
                </a:solidFill>
                <a:latin typeface="Arial Narrow" panose="020B0606020202030204" pitchFamily="34" charset="0"/>
              </a:rPr>
              <a:t>: ");</a:t>
            </a:r>
          </a:p>
          <a:p>
            <a:r>
              <a:rPr lang="en-US" dirty="0">
                <a:solidFill>
                  <a:schemeClr val="accent6">
                    <a:lumMod val="50000"/>
                  </a:schemeClr>
                </a:solidFill>
                <a:latin typeface="Arial Narrow" panose="020B0606020202030204" pitchFamily="34" charset="0"/>
              </a:rPr>
              <a:t>   N = </a:t>
            </a:r>
            <a:r>
              <a:rPr lang="en-US" dirty="0" err="1">
                <a:solidFill>
                  <a:schemeClr val="accent6">
                    <a:lumMod val="50000"/>
                  </a:schemeClr>
                </a:solidFill>
                <a:latin typeface="Arial Narrow" panose="020B0606020202030204" pitchFamily="34" charset="0"/>
              </a:rPr>
              <a:t>sc.nextInt</a:t>
            </a:r>
            <a:r>
              <a:rPr lang="en-US" dirty="0">
                <a:solidFill>
                  <a:schemeClr val="accent6">
                    <a:lumMod val="50000"/>
                  </a:schemeClr>
                </a:solidFill>
                <a:latin typeface="Arial Narrow" panose="020B0606020202030204" pitchFamily="34" charset="0"/>
              </a:rPr>
              <a:t>();</a:t>
            </a:r>
          </a:p>
          <a:p>
            <a:r>
              <a:rPr lang="en-US" dirty="0">
                <a:solidFill>
                  <a:schemeClr val="accent6">
                    <a:lumMod val="50000"/>
                  </a:schemeClr>
                </a:solidFill>
                <a:latin typeface="Arial Narrow" panose="020B0606020202030204" pitchFamily="34" charset="0"/>
              </a:rPr>
              <a:t>  </a:t>
            </a:r>
            <a:r>
              <a:rPr lang="en-US" b="1" dirty="0">
                <a:solidFill>
                  <a:schemeClr val="accent6">
                    <a:lumMod val="50000"/>
                  </a:schemeClr>
                </a:solidFill>
                <a:latin typeface="Arial Narrow" panose="020B0606020202030204" pitchFamily="34" charset="0"/>
              </a:rPr>
              <a:t> if </a:t>
            </a:r>
            <a:r>
              <a:rPr lang="en-US" dirty="0">
                <a:solidFill>
                  <a:schemeClr val="accent6">
                    <a:lumMod val="50000"/>
                  </a:schemeClr>
                </a:solidFill>
                <a:latin typeface="Arial Narrow" panose="020B0606020202030204" pitchFamily="34" charset="0"/>
              </a:rPr>
              <a:t>(N &gt; 10 || N &lt; 1) </a:t>
            </a:r>
          </a:p>
          <a:p>
            <a:r>
              <a:rPr lang="en-US" dirty="0">
                <a:solidFill>
                  <a:schemeClr val="accent6">
                    <a:lumMod val="50000"/>
                  </a:schemeClr>
                </a:solidFill>
                <a:latin typeface="Arial Narrow" panose="020B0606020202030204" pitchFamily="34" charset="0"/>
              </a:rPr>
              <a:t>	</a:t>
            </a:r>
            <a:r>
              <a:rPr lang="en-US" dirty="0" err="1">
                <a:solidFill>
                  <a:schemeClr val="accent6">
                    <a:lumMod val="50000"/>
                  </a:schemeClr>
                </a:solidFill>
                <a:latin typeface="Arial Narrow" panose="020B0606020202030204" pitchFamily="34" charset="0"/>
              </a:rPr>
              <a:t>System.out.println</a:t>
            </a:r>
            <a:r>
              <a:rPr lang="en-US" dirty="0">
                <a:solidFill>
                  <a:schemeClr val="accent6">
                    <a:lumMod val="50000"/>
                  </a:schemeClr>
                </a:solidFill>
                <a:latin typeface="Arial Narrow" panose="020B0606020202030204" pitchFamily="34" charset="0"/>
              </a:rPr>
              <a:t>("o </a:t>
            </a:r>
            <a:r>
              <a:rPr lang="en-US" dirty="0" err="1">
                <a:solidFill>
                  <a:schemeClr val="accent6">
                    <a:lumMod val="50000"/>
                  </a:schemeClr>
                </a:solidFill>
                <a:latin typeface="Arial Narrow" panose="020B0606020202030204" pitchFamily="34" charset="0"/>
              </a:rPr>
              <a:t>número</a:t>
            </a:r>
            <a:r>
              <a:rPr lang="en-US" dirty="0">
                <a:solidFill>
                  <a:schemeClr val="accent6">
                    <a:lumMod val="50000"/>
                  </a:schemeClr>
                </a:solidFill>
                <a:latin typeface="Arial Narrow" panose="020B0606020202030204" pitchFamily="34" charset="0"/>
              </a:rPr>
              <a:t> </a:t>
            </a:r>
            <a:r>
              <a:rPr lang="en-US" dirty="0" err="1">
                <a:solidFill>
                  <a:schemeClr val="accent6">
                    <a:lumMod val="50000"/>
                  </a:schemeClr>
                </a:solidFill>
                <a:latin typeface="Arial Narrow" panose="020B0606020202030204" pitchFamily="34" charset="0"/>
              </a:rPr>
              <a:t>errado</a:t>
            </a:r>
            <a:r>
              <a:rPr lang="en-US" dirty="0">
                <a:solidFill>
                  <a:schemeClr val="accent6">
                    <a:lumMod val="50000"/>
                  </a:schemeClr>
                </a:solidFill>
                <a:latin typeface="Arial Narrow" panose="020B0606020202030204" pitchFamily="34" charset="0"/>
              </a:rPr>
              <a:t>");</a:t>
            </a:r>
          </a:p>
          <a:p>
            <a:r>
              <a:rPr lang="en-US" dirty="0">
                <a:solidFill>
                  <a:schemeClr val="accent6">
                    <a:lumMod val="50000"/>
                  </a:schemeClr>
                </a:solidFill>
                <a:latin typeface="Arial Narrow" panose="020B0606020202030204" pitchFamily="34" charset="0"/>
              </a:rPr>
              <a:t>     } </a:t>
            </a:r>
            <a:r>
              <a:rPr lang="en-US" b="1" dirty="0">
                <a:solidFill>
                  <a:schemeClr val="accent6">
                    <a:lumMod val="50000"/>
                  </a:schemeClr>
                </a:solidFill>
                <a:latin typeface="Arial Narrow" panose="020B0606020202030204" pitchFamily="34" charset="0"/>
              </a:rPr>
              <a:t>while</a:t>
            </a:r>
            <a:r>
              <a:rPr lang="en-US" dirty="0">
                <a:solidFill>
                  <a:schemeClr val="accent6">
                    <a:lumMod val="50000"/>
                  </a:schemeClr>
                </a:solidFill>
                <a:latin typeface="Arial Narrow" panose="020B0606020202030204" pitchFamily="34" charset="0"/>
              </a:rPr>
              <a:t>(N &gt; 10 || N &lt; 1);</a:t>
            </a:r>
          </a:p>
          <a:p>
            <a:r>
              <a:rPr lang="en-US" dirty="0">
                <a:latin typeface="Arial Narrow" panose="020B0606020202030204" pitchFamily="34" charset="0"/>
              </a:rPr>
              <a:t> </a:t>
            </a:r>
            <a:r>
              <a:rPr lang="en-US" b="1" dirty="0">
                <a:latin typeface="Arial Narrow" panose="020B0606020202030204" pitchFamily="34" charset="0"/>
              </a:rPr>
              <a:t> </a:t>
            </a:r>
            <a:r>
              <a:rPr lang="en-US" b="1" dirty="0">
                <a:solidFill>
                  <a:srgbClr val="0070C0"/>
                </a:solidFill>
                <a:latin typeface="Arial Narrow" panose="020B0606020202030204" pitchFamily="34" charset="0"/>
              </a:rPr>
              <a:t>for </a:t>
            </a:r>
            <a:r>
              <a:rPr lang="en-US" dirty="0">
                <a:solidFill>
                  <a:srgbClr val="0070C0"/>
                </a:solidFill>
                <a:latin typeface="Arial Narrow" panose="020B0606020202030204" pitchFamily="34" charset="0"/>
              </a:rPr>
              <a:t>(</a:t>
            </a:r>
            <a:r>
              <a:rPr lang="en-US" dirty="0" err="1">
                <a:solidFill>
                  <a:srgbClr val="0070C0"/>
                </a:solidFill>
                <a:latin typeface="Arial Narrow" panose="020B0606020202030204" pitchFamily="34" charset="0"/>
              </a:rPr>
              <a:t>int</a:t>
            </a:r>
            <a:r>
              <a:rPr lang="en-US" dirty="0">
                <a:solidFill>
                  <a:srgbClr val="0070C0"/>
                </a:solidFill>
                <a:latin typeface="Arial Narrow" panose="020B0606020202030204" pitchFamily="34" charset="0"/>
              </a:rPr>
              <a:t> </a:t>
            </a:r>
            <a:r>
              <a:rPr lang="en-US" dirty="0" err="1">
                <a:solidFill>
                  <a:srgbClr val="0070C0"/>
                </a:solidFill>
                <a:latin typeface="Arial Narrow" panose="020B0606020202030204" pitchFamily="34" charset="0"/>
              </a:rPr>
              <a:t>i</a:t>
            </a:r>
            <a:r>
              <a:rPr lang="en-US" dirty="0">
                <a:solidFill>
                  <a:srgbClr val="0070C0"/>
                </a:solidFill>
                <a:latin typeface="Arial Narrow" panose="020B0606020202030204" pitchFamily="34" charset="0"/>
              </a:rPr>
              <a:t> = 1; </a:t>
            </a:r>
            <a:r>
              <a:rPr lang="en-US" dirty="0" err="1">
                <a:solidFill>
                  <a:srgbClr val="0070C0"/>
                </a:solidFill>
                <a:latin typeface="Arial Narrow" panose="020B0606020202030204" pitchFamily="34" charset="0"/>
              </a:rPr>
              <a:t>i</a:t>
            </a:r>
            <a:r>
              <a:rPr lang="en-US" dirty="0">
                <a:solidFill>
                  <a:srgbClr val="0070C0"/>
                </a:solidFill>
                <a:latin typeface="Arial Narrow" panose="020B0606020202030204" pitchFamily="34" charset="0"/>
              </a:rPr>
              <a:t> &lt;= N; </a:t>
            </a:r>
            <a:r>
              <a:rPr lang="en-US" dirty="0" err="1">
                <a:solidFill>
                  <a:srgbClr val="0070C0"/>
                </a:solidFill>
                <a:latin typeface="Arial Narrow" panose="020B0606020202030204" pitchFamily="34" charset="0"/>
              </a:rPr>
              <a:t>i</a:t>
            </a:r>
            <a:r>
              <a:rPr lang="en-US" dirty="0">
                <a:solidFill>
                  <a:srgbClr val="0070C0"/>
                </a:solidFill>
                <a:latin typeface="Arial Narrow" panose="020B0606020202030204" pitchFamily="34" charset="0"/>
              </a:rPr>
              <a:t>++)</a:t>
            </a:r>
          </a:p>
          <a:p>
            <a:r>
              <a:rPr lang="en-US" dirty="0">
                <a:solidFill>
                  <a:srgbClr val="0070C0"/>
                </a:solidFill>
                <a:latin typeface="Arial Narrow" panose="020B0606020202030204" pitchFamily="34" charset="0"/>
              </a:rPr>
              <a:t>      </a:t>
            </a:r>
            <a:r>
              <a:rPr lang="en-US" dirty="0" err="1">
                <a:solidFill>
                  <a:srgbClr val="0070C0"/>
                </a:solidFill>
                <a:latin typeface="Arial Narrow" panose="020B0606020202030204" pitchFamily="34" charset="0"/>
              </a:rPr>
              <a:t>fatorial</a:t>
            </a:r>
            <a:r>
              <a:rPr lang="en-US" dirty="0">
                <a:solidFill>
                  <a:srgbClr val="0070C0"/>
                </a:solidFill>
                <a:latin typeface="Arial Narrow" panose="020B0606020202030204" pitchFamily="34" charset="0"/>
              </a:rPr>
              <a:t> *= </a:t>
            </a:r>
            <a:r>
              <a:rPr lang="en-US" dirty="0" err="1">
                <a:solidFill>
                  <a:srgbClr val="0070C0"/>
                </a:solidFill>
                <a:latin typeface="Arial Narrow" panose="020B0606020202030204" pitchFamily="34" charset="0"/>
              </a:rPr>
              <a:t>i</a:t>
            </a:r>
            <a:r>
              <a:rPr lang="en-US" dirty="0">
                <a:solidFill>
                  <a:srgbClr val="0070C0"/>
                </a:solidFill>
                <a:latin typeface="Arial Narrow" panose="020B0606020202030204" pitchFamily="34" charset="0"/>
              </a:rPr>
              <a:t>;</a:t>
            </a:r>
          </a:p>
          <a:p>
            <a:r>
              <a:rPr lang="en-US" dirty="0">
                <a:latin typeface="Arial Narrow" panose="020B0606020202030204" pitchFamily="34" charset="0"/>
              </a:rPr>
              <a:t>  </a:t>
            </a:r>
            <a:r>
              <a:rPr lang="en-US" dirty="0" err="1">
                <a:latin typeface="Arial Narrow" panose="020B0606020202030204" pitchFamily="34" charset="0"/>
              </a:rPr>
              <a:t>System.out.println</a:t>
            </a:r>
            <a:r>
              <a:rPr lang="en-US" dirty="0">
                <a:latin typeface="Arial Narrow" panose="020B0606020202030204" pitchFamily="34" charset="0"/>
              </a:rPr>
              <a:t>("</a:t>
            </a:r>
            <a:r>
              <a:rPr lang="en-US" dirty="0" err="1">
                <a:latin typeface="Arial Narrow" panose="020B0606020202030204" pitchFamily="34" charset="0"/>
              </a:rPr>
              <a:t>fatorial</a:t>
            </a:r>
            <a:r>
              <a:rPr lang="en-US" dirty="0">
                <a:latin typeface="Arial Narrow" panose="020B0606020202030204" pitchFamily="34" charset="0"/>
              </a:rPr>
              <a:t> = "+</a:t>
            </a:r>
            <a:r>
              <a:rPr lang="en-US" dirty="0" err="1">
                <a:latin typeface="Arial Narrow" panose="020B0606020202030204" pitchFamily="34" charset="0"/>
              </a:rPr>
              <a:t>fatorial</a:t>
            </a:r>
            <a:r>
              <a:rPr lang="en-US" dirty="0">
                <a:latin typeface="Arial Narrow" panose="020B0606020202030204" pitchFamily="34" charset="0"/>
              </a:rPr>
              <a:t>);</a:t>
            </a:r>
          </a:p>
        </p:txBody>
      </p:sp>
      <p:sp>
        <p:nvSpPr>
          <p:cNvPr id="8" name="TextBox 7"/>
          <p:cNvSpPr txBox="1"/>
          <p:nvPr/>
        </p:nvSpPr>
        <p:spPr>
          <a:xfrm>
            <a:off x="4724400" y="1356479"/>
            <a:ext cx="4341253" cy="3139321"/>
          </a:xfrm>
          <a:prstGeom prst="rect">
            <a:avLst/>
          </a:prstGeom>
          <a:solidFill>
            <a:srgbClr val="FFFFCC"/>
          </a:solidFill>
          <a:ln>
            <a:solidFill>
              <a:srgbClr val="00B050"/>
            </a:solidFill>
          </a:ln>
        </p:spPr>
        <p:txBody>
          <a:bodyPr wrap="none" rtlCol="0">
            <a:spAutoFit/>
          </a:bodyPr>
          <a:lstStyle/>
          <a:p>
            <a:r>
              <a:rPr lang="pt-PT" b="1" dirty="0">
                <a:latin typeface="Arial Narrow" panose="020B0606020202030204" pitchFamily="34" charset="0"/>
              </a:rPr>
              <a:t>public </a:t>
            </a:r>
            <a:r>
              <a:rPr lang="pt-PT" b="1" dirty="0" err="1">
                <a:latin typeface="Arial Narrow" panose="020B0606020202030204" pitchFamily="34" charset="0"/>
              </a:rPr>
              <a:t>static</a:t>
            </a:r>
            <a:r>
              <a:rPr lang="pt-PT" b="1" dirty="0">
                <a:latin typeface="Arial Narrow" panose="020B0606020202030204" pitchFamily="34" charset="0"/>
              </a:rPr>
              <a:t> </a:t>
            </a:r>
            <a:r>
              <a:rPr lang="pt-PT" b="1" dirty="0" err="1">
                <a:latin typeface="Arial Narrow" panose="020B0606020202030204" pitchFamily="34" charset="0"/>
              </a:rPr>
              <a:t>int</a:t>
            </a:r>
            <a:r>
              <a:rPr lang="pt-PT" dirty="0">
                <a:latin typeface="Arial Narrow" panose="020B0606020202030204" pitchFamily="34" charset="0"/>
              </a:rPr>
              <a:t> </a:t>
            </a:r>
            <a:r>
              <a:rPr lang="pt-PT" dirty="0" err="1">
                <a:latin typeface="Arial Narrow" panose="020B0606020202030204" pitchFamily="34" charset="0"/>
              </a:rPr>
              <a:t>fact</a:t>
            </a:r>
            <a:r>
              <a:rPr lang="pt-PT" dirty="0">
                <a:latin typeface="Arial Narrow" panose="020B0606020202030204" pitchFamily="34" charset="0"/>
              </a:rPr>
              <a:t>(</a:t>
            </a:r>
            <a:r>
              <a:rPr lang="pt-PT" b="1" dirty="0" err="1">
                <a:latin typeface="Arial Narrow" panose="020B0606020202030204" pitchFamily="34" charset="0"/>
              </a:rPr>
              <a:t>int</a:t>
            </a:r>
            <a:r>
              <a:rPr lang="pt-PT" dirty="0">
                <a:latin typeface="Arial Narrow" panose="020B0606020202030204" pitchFamily="34" charset="0"/>
              </a:rPr>
              <a:t> N)</a:t>
            </a:r>
            <a:r>
              <a:rPr lang="pt-PT" b="1" dirty="0">
                <a:latin typeface="Arial Narrow" panose="020B0606020202030204" pitchFamily="34" charset="0"/>
              </a:rPr>
              <a:t> 	</a:t>
            </a:r>
            <a:r>
              <a:rPr lang="pt-PT" dirty="0">
                <a:latin typeface="Arial Narrow" panose="020B0606020202030204" pitchFamily="34" charset="0"/>
              </a:rPr>
              <a:t>{</a:t>
            </a:r>
            <a:endParaRPr lang="en-US" dirty="0">
              <a:latin typeface="Arial Narrow" panose="020B0606020202030204" pitchFamily="34" charset="0"/>
            </a:endParaRPr>
          </a:p>
          <a:p>
            <a:r>
              <a:rPr lang="en-US" b="1" dirty="0" err="1">
                <a:latin typeface="Arial Narrow" panose="020B0606020202030204" pitchFamily="34" charset="0"/>
              </a:rPr>
              <a:t>int</a:t>
            </a:r>
            <a:r>
              <a:rPr lang="en-US" dirty="0">
                <a:latin typeface="Arial Narrow" panose="020B0606020202030204" pitchFamily="34" charset="0"/>
              </a:rPr>
              <a:t> </a:t>
            </a:r>
            <a:r>
              <a:rPr lang="en-US" dirty="0" err="1">
                <a:latin typeface="Arial Narrow" panose="020B0606020202030204" pitchFamily="34" charset="0"/>
              </a:rPr>
              <a:t>fatorial</a:t>
            </a:r>
            <a:r>
              <a:rPr lang="en-US" dirty="0">
                <a:latin typeface="Arial Narrow" panose="020B0606020202030204" pitchFamily="34" charset="0"/>
              </a:rPr>
              <a:t> = 1;</a:t>
            </a:r>
          </a:p>
          <a:p>
            <a:r>
              <a:rPr lang="en-US" b="1" dirty="0">
                <a:solidFill>
                  <a:schemeClr val="accent6">
                    <a:lumMod val="50000"/>
                  </a:schemeClr>
                </a:solidFill>
                <a:latin typeface="Arial Narrow" panose="020B0606020202030204" pitchFamily="34" charset="0"/>
              </a:rPr>
              <a:t>do</a:t>
            </a:r>
            <a:r>
              <a:rPr lang="en-US" dirty="0">
                <a:solidFill>
                  <a:schemeClr val="accent6">
                    <a:lumMod val="50000"/>
                  </a:schemeClr>
                </a:solidFill>
                <a:latin typeface="Arial Narrow" panose="020B0606020202030204" pitchFamily="34" charset="0"/>
              </a:rPr>
              <a:t> {</a:t>
            </a:r>
          </a:p>
          <a:p>
            <a:r>
              <a:rPr lang="en-US" dirty="0">
                <a:solidFill>
                  <a:schemeClr val="accent6">
                    <a:lumMod val="50000"/>
                  </a:schemeClr>
                </a:solidFill>
                <a:latin typeface="Arial Narrow" panose="020B0606020202030204" pitchFamily="34" charset="0"/>
              </a:rPr>
              <a:t>   </a:t>
            </a:r>
            <a:r>
              <a:rPr lang="en-US" dirty="0" err="1">
                <a:solidFill>
                  <a:schemeClr val="accent6">
                    <a:lumMod val="50000"/>
                  </a:schemeClr>
                </a:solidFill>
                <a:latin typeface="Arial Narrow" panose="020B0606020202030204" pitchFamily="34" charset="0"/>
              </a:rPr>
              <a:t>System.out.print</a:t>
            </a:r>
            <a:r>
              <a:rPr lang="en-US" dirty="0">
                <a:solidFill>
                  <a:schemeClr val="accent6">
                    <a:lumMod val="50000"/>
                  </a:schemeClr>
                </a:solidFill>
                <a:latin typeface="Arial Narrow" panose="020B0606020202030204" pitchFamily="34" charset="0"/>
              </a:rPr>
              <a:t>("</a:t>
            </a:r>
            <a:r>
              <a:rPr lang="en-US" dirty="0" err="1">
                <a:solidFill>
                  <a:schemeClr val="accent6">
                    <a:lumMod val="50000"/>
                  </a:schemeClr>
                </a:solidFill>
                <a:latin typeface="Arial Narrow" panose="020B0606020202030204" pitchFamily="34" charset="0"/>
              </a:rPr>
              <a:t>Introduza</a:t>
            </a:r>
            <a:r>
              <a:rPr lang="en-US" dirty="0">
                <a:solidFill>
                  <a:schemeClr val="accent6">
                    <a:lumMod val="50000"/>
                  </a:schemeClr>
                </a:solidFill>
                <a:latin typeface="Arial Narrow" panose="020B0606020202030204" pitchFamily="34" charset="0"/>
              </a:rPr>
              <a:t> um </a:t>
            </a:r>
            <a:r>
              <a:rPr lang="en-US" dirty="0" err="1">
                <a:solidFill>
                  <a:schemeClr val="accent6">
                    <a:lumMod val="50000"/>
                  </a:schemeClr>
                </a:solidFill>
                <a:latin typeface="Arial Narrow" panose="020B0606020202030204" pitchFamily="34" charset="0"/>
              </a:rPr>
              <a:t>numero</a:t>
            </a:r>
            <a:r>
              <a:rPr lang="en-US" dirty="0">
                <a:solidFill>
                  <a:schemeClr val="accent6">
                    <a:lumMod val="50000"/>
                  </a:schemeClr>
                </a:solidFill>
                <a:latin typeface="Arial Narrow" panose="020B0606020202030204" pitchFamily="34" charset="0"/>
              </a:rPr>
              <a:t>: ");</a:t>
            </a:r>
          </a:p>
          <a:p>
            <a:r>
              <a:rPr lang="en-US" dirty="0">
                <a:solidFill>
                  <a:schemeClr val="accent6">
                    <a:lumMod val="50000"/>
                  </a:schemeClr>
                </a:solidFill>
                <a:latin typeface="Arial Narrow" panose="020B0606020202030204" pitchFamily="34" charset="0"/>
              </a:rPr>
              <a:t>   N = </a:t>
            </a:r>
            <a:r>
              <a:rPr lang="en-US" dirty="0" err="1">
                <a:solidFill>
                  <a:schemeClr val="accent6">
                    <a:lumMod val="50000"/>
                  </a:schemeClr>
                </a:solidFill>
                <a:latin typeface="Arial Narrow" panose="020B0606020202030204" pitchFamily="34" charset="0"/>
              </a:rPr>
              <a:t>sc.nextInt</a:t>
            </a:r>
            <a:r>
              <a:rPr lang="en-US" dirty="0">
                <a:solidFill>
                  <a:schemeClr val="accent6">
                    <a:lumMod val="50000"/>
                  </a:schemeClr>
                </a:solidFill>
                <a:latin typeface="Arial Narrow" panose="020B0606020202030204" pitchFamily="34" charset="0"/>
              </a:rPr>
              <a:t>();</a:t>
            </a:r>
          </a:p>
          <a:p>
            <a:r>
              <a:rPr lang="en-US" dirty="0">
                <a:solidFill>
                  <a:schemeClr val="accent6">
                    <a:lumMod val="50000"/>
                  </a:schemeClr>
                </a:solidFill>
                <a:latin typeface="Arial Narrow" panose="020B0606020202030204" pitchFamily="34" charset="0"/>
              </a:rPr>
              <a:t>  </a:t>
            </a:r>
            <a:r>
              <a:rPr lang="en-US" b="1" dirty="0">
                <a:solidFill>
                  <a:schemeClr val="accent6">
                    <a:lumMod val="50000"/>
                  </a:schemeClr>
                </a:solidFill>
                <a:latin typeface="Arial Narrow" panose="020B0606020202030204" pitchFamily="34" charset="0"/>
              </a:rPr>
              <a:t> if </a:t>
            </a:r>
            <a:r>
              <a:rPr lang="en-US" dirty="0">
                <a:solidFill>
                  <a:schemeClr val="accent6">
                    <a:lumMod val="50000"/>
                  </a:schemeClr>
                </a:solidFill>
                <a:latin typeface="Arial Narrow" panose="020B0606020202030204" pitchFamily="34" charset="0"/>
              </a:rPr>
              <a:t>(N &gt; 10 || N &lt; 1) </a:t>
            </a:r>
          </a:p>
          <a:p>
            <a:r>
              <a:rPr lang="en-US" dirty="0">
                <a:solidFill>
                  <a:schemeClr val="accent6">
                    <a:lumMod val="50000"/>
                  </a:schemeClr>
                </a:solidFill>
                <a:latin typeface="Arial Narrow" panose="020B0606020202030204" pitchFamily="34" charset="0"/>
              </a:rPr>
              <a:t>	</a:t>
            </a:r>
            <a:r>
              <a:rPr lang="en-US" dirty="0" err="1">
                <a:solidFill>
                  <a:schemeClr val="accent6">
                    <a:lumMod val="50000"/>
                  </a:schemeClr>
                </a:solidFill>
                <a:latin typeface="Arial Narrow" panose="020B0606020202030204" pitchFamily="34" charset="0"/>
              </a:rPr>
              <a:t>System.out.println</a:t>
            </a:r>
            <a:r>
              <a:rPr lang="en-US" dirty="0">
                <a:solidFill>
                  <a:schemeClr val="accent6">
                    <a:lumMod val="50000"/>
                  </a:schemeClr>
                </a:solidFill>
                <a:latin typeface="Arial Narrow" panose="020B0606020202030204" pitchFamily="34" charset="0"/>
              </a:rPr>
              <a:t>("o </a:t>
            </a:r>
            <a:r>
              <a:rPr lang="en-US" dirty="0" err="1">
                <a:solidFill>
                  <a:schemeClr val="accent6">
                    <a:lumMod val="50000"/>
                  </a:schemeClr>
                </a:solidFill>
                <a:latin typeface="Arial Narrow" panose="020B0606020202030204" pitchFamily="34" charset="0"/>
              </a:rPr>
              <a:t>número</a:t>
            </a:r>
            <a:r>
              <a:rPr lang="en-US" dirty="0">
                <a:solidFill>
                  <a:schemeClr val="accent6">
                    <a:lumMod val="50000"/>
                  </a:schemeClr>
                </a:solidFill>
                <a:latin typeface="Arial Narrow" panose="020B0606020202030204" pitchFamily="34" charset="0"/>
              </a:rPr>
              <a:t> </a:t>
            </a:r>
            <a:r>
              <a:rPr lang="en-US" dirty="0" err="1">
                <a:solidFill>
                  <a:schemeClr val="accent6">
                    <a:lumMod val="50000"/>
                  </a:schemeClr>
                </a:solidFill>
                <a:latin typeface="Arial Narrow" panose="020B0606020202030204" pitchFamily="34" charset="0"/>
              </a:rPr>
              <a:t>errado</a:t>
            </a:r>
            <a:r>
              <a:rPr lang="en-US" dirty="0">
                <a:solidFill>
                  <a:schemeClr val="accent6">
                    <a:lumMod val="50000"/>
                  </a:schemeClr>
                </a:solidFill>
                <a:latin typeface="Arial Narrow" panose="020B0606020202030204" pitchFamily="34" charset="0"/>
              </a:rPr>
              <a:t>");</a:t>
            </a:r>
          </a:p>
          <a:p>
            <a:r>
              <a:rPr lang="en-US" dirty="0">
                <a:solidFill>
                  <a:schemeClr val="accent6">
                    <a:lumMod val="50000"/>
                  </a:schemeClr>
                </a:solidFill>
                <a:latin typeface="Arial Narrow" panose="020B0606020202030204" pitchFamily="34" charset="0"/>
              </a:rPr>
              <a:t>     } </a:t>
            </a:r>
            <a:r>
              <a:rPr lang="en-US" b="1" dirty="0">
                <a:solidFill>
                  <a:schemeClr val="accent6">
                    <a:lumMod val="50000"/>
                  </a:schemeClr>
                </a:solidFill>
                <a:latin typeface="Arial Narrow" panose="020B0606020202030204" pitchFamily="34" charset="0"/>
              </a:rPr>
              <a:t>while</a:t>
            </a:r>
            <a:r>
              <a:rPr lang="en-US" dirty="0">
                <a:solidFill>
                  <a:schemeClr val="accent6">
                    <a:lumMod val="50000"/>
                  </a:schemeClr>
                </a:solidFill>
                <a:latin typeface="Arial Narrow" panose="020B0606020202030204" pitchFamily="34" charset="0"/>
              </a:rPr>
              <a:t>(N &gt; 10 || N &lt; 1);</a:t>
            </a:r>
          </a:p>
          <a:p>
            <a:r>
              <a:rPr lang="en-US" dirty="0">
                <a:latin typeface="Arial Narrow" panose="020B0606020202030204" pitchFamily="34" charset="0"/>
              </a:rPr>
              <a:t> </a:t>
            </a:r>
            <a:r>
              <a:rPr lang="en-US" b="1" dirty="0">
                <a:latin typeface="Arial Narrow" panose="020B0606020202030204" pitchFamily="34" charset="0"/>
              </a:rPr>
              <a:t> </a:t>
            </a:r>
            <a:r>
              <a:rPr lang="en-US" b="1" dirty="0">
                <a:solidFill>
                  <a:srgbClr val="0070C0"/>
                </a:solidFill>
                <a:latin typeface="Arial Narrow" panose="020B0606020202030204" pitchFamily="34" charset="0"/>
              </a:rPr>
              <a:t>for </a:t>
            </a:r>
            <a:r>
              <a:rPr lang="en-US" dirty="0">
                <a:solidFill>
                  <a:srgbClr val="0070C0"/>
                </a:solidFill>
                <a:latin typeface="Arial Narrow" panose="020B0606020202030204" pitchFamily="34" charset="0"/>
              </a:rPr>
              <a:t>(</a:t>
            </a:r>
            <a:r>
              <a:rPr lang="en-US" dirty="0" err="1">
                <a:solidFill>
                  <a:srgbClr val="0070C0"/>
                </a:solidFill>
                <a:latin typeface="Arial Narrow" panose="020B0606020202030204" pitchFamily="34" charset="0"/>
              </a:rPr>
              <a:t>int</a:t>
            </a:r>
            <a:r>
              <a:rPr lang="en-US" dirty="0">
                <a:solidFill>
                  <a:srgbClr val="0070C0"/>
                </a:solidFill>
                <a:latin typeface="Arial Narrow" panose="020B0606020202030204" pitchFamily="34" charset="0"/>
              </a:rPr>
              <a:t> </a:t>
            </a:r>
            <a:r>
              <a:rPr lang="en-US" dirty="0" err="1">
                <a:solidFill>
                  <a:srgbClr val="0070C0"/>
                </a:solidFill>
                <a:latin typeface="Arial Narrow" panose="020B0606020202030204" pitchFamily="34" charset="0"/>
              </a:rPr>
              <a:t>i</a:t>
            </a:r>
            <a:r>
              <a:rPr lang="en-US" dirty="0">
                <a:solidFill>
                  <a:srgbClr val="0070C0"/>
                </a:solidFill>
                <a:latin typeface="Arial Narrow" panose="020B0606020202030204" pitchFamily="34" charset="0"/>
              </a:rPr>
              <a:t> = 1; </a:t>
            </a:r>
            <a:r>
              <a:rPr lang="en-US" dirty="0" err="1">
                <a:solidFill>
                  <a:srgbClr val="0070C0"/>
                </a:solidFill>
                <a:latin typeface="Arial Narrow" panose="020B0606020202030204" pitchFamily="34" charset="0"/>
              </a:rPr>
              <a:t>i</a:t>
            </a:r>
            <a:r>
              <a:rPr lang="en-US" dirty="0">
                <a:solidFill>
                  <a:srgbClr val="0070C0"/>
                </a:solidFill>
                <a:latin typeface="Arial Narrow" panose="020B0606020202030204" pitchFamily="34" charset="0"/>
              </a:rPr>
              <a:t> &lt;= N; </a:t>
            </a:r>
            <a:r>
              <a:rPr lang="en-US" dirty="0" err="1">
                <a:solidFill>
                  <a:srgbClr val="0070C0"/>
                </a:solidFill>
                <a:latin typeface="Arial Narrow" panose="020B0606020202030204" pitchFamily="34" charset="0"/>
              </a:rPr>
              <a:t>i</a:t>
            </a:r>
            <a:r>
              <a:rPr lang="en-US" dirty="0">
                <a:solidFill>
                  <a:srgbClr val="0070C0"/>
                </a:solidFill>
                <a:latin typeface="Arial Narrow" panose="020B0606020202030204" pitchFamily="34" charset="0"/>
              </a:rPr>
              <a:t>++)</a:t>
            </a:r>
          </a:p>
          <a:p>
            <a:r>
              <a:rPr lang="en-US" dirty="0">
                <a:solidFill>
                  <a:srgbClr val="0070C0"/>
                </a:solidFill>
                <a:latin typeface="Arial Narrow" panose="020B0606020202030204" pitchFamily="34" charset="0"/>
              </a:rPr>
              <a:t>      </a:t>
            </a:r>
            <a:r>
              <a:rPr lang="en-US" dirty="0" err="1">
                <a:solidFill>
                  <a:srgbClr val="0070C0"/>
                </a:solidFill>
                <a:latin typeface="Arial Narrow" panose="020B0606020202030204" pitchFamily="34" charset="0"/>
              </a:rPr>
              <a:t>fatorial</a:t>
            </a:r>
            <a:r>
              <a:rPr lang="en-US" dirty="0">
                <a:solidFill>
                  <a:srgbClr val="0070C0"/>
                </a:solidFill>
                <a:latin typeface="Arial Narrow" panose="020B0606020202030204" pitchFamily="34" charset="0"/>
              </a:rPr>
              <a:t> *= </a:t>
            </a:r>
            <a:r>
              <a:rPr lang="en-US" dirty="0" err="1">
                <a:solidFill>
                  <a:srgbClr val="0070C0"/>
                </a:solidFill>
                <a:latin typeface="Arial Narrow" panose="020B0606020202030204" pitchFamily="34" charset="0"/>
              </a:rPr>
              <a:t>i</a:t>
            </a:r>
            <a:r>
              <a:rPr lang="en-US" dirty="0">
                <a:solidFill>
                  <a:srgbClr val="0070C0"/>
                </a:solidFill>
                <a:latin typeface="Arial Narrow" panose="020B0606020202030204" pitchFamily="34" charset="0"/>
              </a:rPr>
              <a:t>;</a:t>
            </a:r>
          </a:p>
          <a:p>
            <a:r>
              <a:rPr lang="en-US" dirty="0">
                <a:latin typeface="Arial Narrow" panose="020B0606020202030204" pitchFamily="34" charset="0"/>
              </a:rPr>
              <a:t>  </a:t>
            </a:r>
            <a:r>
              <a:rPr lang="en-US" b="1" dirty="0">
                <a:latin typeface="Arial Narrow" panose="020B0606020202030204" pitchFamily="34" charset="0"/>
              </a:rPr>
              <a:t>return</a:t>
            </a:r>
            <a:r>
              <a:rPr lang="en-US" dirty="0">
                <a:latin typeface="Arial Narrow" panose="020B0606020202030204" pitchFamily="34" charset="0"/>
              </a:rPr>
              <a:t> </a:t>
            </a:r>
            <a:r>
              <a:rPr lang="en-US" dirty="0" err="1">
                <a:latin typeface="Arial Narrow" panose="020B0606020202030204" pitchFamily="34" charset="0"/>
              </a:rPr>
              <a:t>fatorial</a:t>
            </a:r>
            <a:r>
              <a:rPr lang="en-US" dirty="0">
                <a:latin typeface="Arial Narrow" panose="020B0606020202030204" pitchFamily="34" charset="0"/>
              </a:rPr>
              <a:t>;		}</a:t>
            </a:r>
          </a:p>
        </p:txBody>
      </p:sp>
      <p:grpSp>
        <p:nvGrpSpPr>
          <p:cNvPr id="12" name="Group 11"/>
          <p:cNvGrpSpPr/>
          <p:nvPr/>
        </p:nvGrpSpPr>
        <p:grpSpPr>
          <a:xfrm>
            <a:off x="4343400" y="632256"/>
            <a:ext cx="2007973" cy="799069"/>
            <a:chOff x="4343400" y="675504"/>
            <a:chExt cx="2007973" cy="799069"/>
          </a:xfrm>
        </p:grpSpPr>
        <p:sp>
          <p:nvSpPr>
            <p:cNvPr id="9" name="TextBox 8"/>
            <p:cNvSpPr txBox="1"/>
            <p:nvPr/>
          </p:nvSpPr>
          <p:spPr>
            <a:xfrm>
              <a:off x="4343400" y="675504"/>
              <a:ext cx="1266693" cy="369332"/>
            </a:xfrm>
            <a:prstGeom prst="rect">
              <a:avLst/>
            </a:prstGeom>
            <a:noFill/>
          </p:spPr>
          <p:txBody>
            <a:bodyPr wrap="none" rtlCol="0">
              <a:spAutoFit/>
            </a:bodyPr>
            <a:lstStyle/>
            <a:p>
              <a:r>
                <a:rPr lang="pt-PT" dirty="0">
                  <a:solidFill>
                    <a:srgbClr val="0070C0"/>
                  </a:solidFill>
                </a:rPr>
                <a:t>Função </a:t>
              </a:r>
              <a:r>
                <a:rPr lang="pt-PT" dirty="0" err="1">
                  <a:solidFill>
                    <a:srgbClr val="0070C0"/>
                  </a:solidFill>
                </a:rPr>
                <a:t>fact</a:t>
              </a:r>
              <a:endParaRPr lang="en-US" dirty="0">
                <a:solidFill>
                  <a:srgbClr val="0070C0"/>
                </a:solidFill>
              </a:endParaRPr>
            </a:p>
          </p:txBody>
        </p:sp>
        <p:cxnSp>
          <p:nvCxnSpPr>
            <p:cNvPr id="11" name="Straight Arrow Connector 10"/>
            <p:cNvCxnSpPr/>
            <p:nvPr/>
          </p:nvCxnSpPr>
          <p:spPr>
            <a:xfrm>
              <a:off x="5410200" y="1003646"/>
              <a:ext cx="941173" cy="470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305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22</a:t>
            </a:fld>
            <a:endParaRPr lang="en-US"/>
          </a:p>
        </p:txBody>
      </p:sp>
      <p:sp>
        <p:nvSpPr>
          <p:cNvPr id="4" name="TextBox 3"/>
          <p:cNvSpPr txBox="1"/>
          <p:nvPr/>
        </p:nvSpPr>
        <p:spPr>
          <a:xfrm>
            <a:off x="0" y="-66020"/>
            <a:ext cx="1812547" cy="523220"/>
          </a:xfrm>
          <a:prstGeom prst="rect">
            <a:avLst/>
          </a:prstGeom>
          <a:noFill/>
        </p:spPr>
        <p:txBody>
          <a:bodyPr wrap="none" rtlCol="0">
            <a:spAutoFit/>
          </a:bodyPr>
          <a:lstStyle/>
          <a:p>
            <a:r>
              <a:rPr lang="pt-PT" sz="2800" b="1" i="1" dirty="0"/>
              <a:t>Exemplo 2:</a:t>
            </a:r>
          </a:p>
        </p:txBody>
      </p:sp>
      <p:sp>
        <p:nvSpPr>
          <p:cNvPr id="6" name="TextBox 5"/>
          <p:cNvSpPr txBox="1"/>
          <p:nvPr/>
        </p:nvSpPr>
        <p:spPr>
          <a:xfrm>
            <a:off x="1" y="49539"/>
            <a:ext cx="9144000" cy="584775"/>
          </a:xfrm>
          <a:prstGeom prst="rect">
            <a:avLst/>
          </a:prstGeom>
          <a:noFill/>
        </p:spPr>
        <p:txBody>
          <a:bodyPr wrap="square" rtlCol="0">
            <a:spAutoFit/>
          </a:bodyPr>
          <a:lstStyle/>
          <a:p>
            <a:r>
              <a:rPr lang="pt-PT" sz="1600" dirty="0"/>
              <a:t>                                    Escreva um programa que permite calcular o fatorial de N (1 ≤ N ≤ 10) utilizando uma função</a:t>
            </a:r>
          </a:p>
        </p:txBody>
      </p:sp>
      <p:sp>
        <p:nvSpPr>
          <p:cNvPr id="8" name="TextBox 7"/>
          <p:cNvSpPr txBox="1"/>
          <p:nvPr/>
        </p:nvSpPr>
        <p:spPr>
          <a:xfrm>
            <a:off x="76200" y="1432679"/>
            <a:ext cx="4341253" cy="3139321"/>
          </a:xfrm>
          <a:prstGeom prst="rect">
            <a:avLst/>
          </a:prstGeom>
          <a:solidFill>
            <a:srgbClr val="FFFFCC"/>
          </a:solidFill>
          <a:ln>
            <a:solidFill>
              <a:srgbClr val="00B050"/>
            </a:solidFill>
          </a:ln>
        </p:spPr>
        <p:txBody>
          <a:bodyPr wrap="none" rtlCol="0">
            <a:spAutoFit/>
          </a:bodyPr>
          <a:lstStyle/>
          <a:p>
            <a:r>
              <a:rPr lang="pt-PT" b="1" dirty="0">
                <a:latin typeface="Arial Narrow" panose="020B0606020202030204" pitchFamily="34" charset="0"/>
              </a:rPr>
              <a:t>public </a:t>
            </a:r>
            <a:r>
              <a:rPr lang="pt-PT" b="1" dirty="0" err="1">
                <a:latin typeface="Arial Narrow" panose="020B0606020202030204" pitchFamily="34" charset="0"/>
              </a:rPr>
              <a:t>static</a:t>
            </a:r>
            <a:r>
              <a:rPr lang="pt-PT" b="1" dirty="0">
                <a:latin typeface="Arial Narrow" panose="020B0606020202030204" pitchFamily="34" charset="0"/>
              </a:rPr>
              <a:t> </a:t>
            </a:r>
            <a:r>
              <a:rPr lang="pt-PT" b="1" dirty="0" err="1">
                <a:latin typeface="Arial Narrow" panose="020B0606020202030204" pitchFamily="34" charset="0"/>
              </a:rPr>
              <a:t>int</a:t>
            </a:r>
            <a:r>
              <a:rPr lang="pt-PT" dirty="0">
                <a:latin typeface="Arial Narrow" panose="020B0606020202030204" pitchFamily="34" charset="0"/>
              </a:rPr>
              <a:t> </a:t>
            </a:r>
            <a:r>
              <a:rPr lang="pt-PT" dirty="0" err="1">
                <a:latin typeface="Arial Narrow" panose="020B0606020202030204" pitchFamily="34" charset="0"/>
              </a:rPr>
              <a:t>fact</a:t>
            </a:r>
            <a:r>
              <a:rPr lang="pt-PT" dirty="0">
                <a:latin typeface="Arial Narrow" panose="020B0606020202030204" pitchFamily="34" charset="0"/>
              </a:rPr>
              <a:t>(</a:t>
            </a:r>
            <a:r>
              <a:rPr lang="pt-PT" b="1" dirty="0" err="1">
                <a:latin typeface="Arial Narrow" panose="020B0606020202030204" pitchFamily="34" charset="0"/>
              </a:rPr>
              <a:t>int</a:t>
            </a:r>
            <a:r>
              <a:rPr lang="pt-PT" dirty="0">
                <a:latin typeface="Arial Narrow" panose="020B0606020202030204" pitchFamily="34" charset="0"/>
              </a:rPr>
              <a:t> N)</a:t>
            </a:r>
            <a:r>
              <a:rPr lang="pt-PT" b="1" dirty="0">
                <a:latin typeface="Arial Narrow" panose="020B0606020202030204" pitchFamily="34" charset="0"/>
              </a:rPr>
              <a:t> 	</a:t>
            </a:r>
            <a:r>
              <a:rPr lang="pt-PT" dirty="0">
                <a:latin typeface="Arial Narrow" panose="020B0606020202030204" pitchFamily="34" charset="0"/>
              </a:rPr>
              <a:t>{</a:t>
            </a:r>
            <a:endParaRPr lang="en-US" dirty="0">
              <a:latin typeface="Arial Narrow" panose="020B0606020202030204" pitchFamily="34" charset="0"/>
            </a:endParaRPr>
          </a:p>
          <a:p>
            <a:r>
              <a:rPr lang="en-US" b="1" dirty="0" err="1">
                <a:latin typeface="Arial Narrow" panose="020B0606020202030204" pitchFamily="34" charset="0"/>
              </a:rPr>
              <a:t>int</a:t>
            </a:r>
            <a:r>
              <a:rPr lang="en-US" dirty="0">
                <a:latin typeface="Arial Narrow" panose="020B0606020202030204" pitchFamily="34" charset="0"/>
              </a:rPr>
              <a:t> </a:t>
            </a:r>
            <a:r>
              <a:rPr lang="en-US" dirty="0" err="1">
                <a:latin typeface="Arial Narrow" panose="020B0606020202030204" pitchFamily="34" charset="0"/>
              </a:rPr>
              <a:t>fatorial</a:t>
            </a:r>
            <a:r>
              <a:rPr lang="en-US" dirty="0">
                <a:latin typeface="Arial Narrow" panose="020B0606020202030204" pitchFamily="34" charset="0"/>
              </a:rPr>
              <a:t> = 1;</a:t>
            </a:r>
          </a:p>
          <a:p>
            <a:r>
              <a:rPr lang="en-US" b="1" dirty="0">
                <a:solidFill>
                  <a:schemeClr val="accent6">
                    <a:lumMod val="50000"/>
                  </a:schemeClr>
                </a:solidFill>
                <a:latin typeface="Arial Narrow" panose="020B0606020202030204" pitchFamily="34" charset="0"/>
              </a:rPr>
              <a:t>do</a:t>
            </a:r>
            <a:r>
              <a:rPr lang="en-US" dirty="0">
                <a:solidFill>
                  <a:schemeClr val="accent6">
                    <a:lumMod val="50000"/>
                  </a:schemeClr>
                </a:solidFill>
                <a:latin typeface="Arial Narrow" panose="020B0606020202030204" pitchFamily="34" charset="0"/>
              </a:rPr>
              <a:t> {</a:t>
            </a:r>
          </a:p>
          <a:p>
            <a:r>
              <a:rPr lang="en-US" dirty="0">
                <a:solidFill>
                  <a:schemeClr val="accent6">
                    <a:lumMod val="50000"/>
                  </a:schemeClr>
                </a:solidFill>
                <a:latin typeface="Arial Narrow" panose="020B0606020202030204" pitchFamily="34" charset="0"/>
              </a:rPr>
              <a:t>   </a:t>
            </a:r>
            <a:r>
              <a:rPr lang="en-US" dirty="0" err="1">
                <a:solidFill>
                  <a:schemeClr val="accent6">
                    <a:lumMod val="50000"/>
                  </a:schemeClr>
                </a:solidFill>
                <a:latin typeface="Arial Narrow" panose="020B0606020202030204" pitchFamily="34" charset="0"/>
              </a:rPr>
              <a:t>System.out.print</a:t>
            </a:r>
            <a:r>
              <a:rPr lang="en-US" dirty="0">
                <a:solidFill>
                  <a:schemeClr val="accent6">
                    <a:lumMod val="50000"/>
                  </a:schemeClr>
                </a:solidFill>
                <a:latin typeface="Arial Narrow" panose="020B0606020202030204" pitchFamily="34" charset="0"/>
              </a:rPr>
              <a:t>("</a:t>
            </a:r>
            <a:r>
              <a:rPr lang="en-US" dirty="0" err="1">
                <a:solidFill>
                  <a:schemeClr val="accent6">
                    <a:lumMod val="50000"/>
                  </a:schemeClr>
                </a:solidFill>
                <a:latin typeface="Arial Narrow" panose="020B0606020202030204" pitchFamily="34" charset="0"/>
              </a:rPr>
              <a:t>Introduza</a:t>
            </a:r>
            <a:r>
              <a:rPr lang="en-US" dirty="0">
                <a:solidFill>
                  <a:schemeClr val="accent6">
                    <a:lumMod val="50000"/>
                  </a:schemeClr>
                </a:solidFill>
                <a:latin typeface="Arial Narrow" panose="020B0606020202030204" pitchFamily="34" charset="0"/>
              </a:rPr>
              <a:t> um </a:t>
            </a:r>
            <a:r>
              <a:rPr lang="en-US" dirty="0" err="1">
                <a:solidFill>
                  <a:schemeClr val="accent6">
                    <a:lumMod val="50000"/>
                  </a:schemeClr>
                </a:solidFill>
                <a:latin typeface="Arial Narrow" panose="020B0606020202030204" pitchFamily="34" charset="0"/>
              </a:rPr>
              <a:t>numero</a:t>
            </a:r>
            <a:r>
              <a:rPr lang="en-US" dirty="0">
                <a:solidFill>
                  <a:schemeClr val="accent6">
                    <a:lumMod val="50000"/>
                  </a:schemeClr>
                </a:solidFill>
                <a:latin typeface="Arial Narrow" panose="020B0606020202030204" pitchFamily="34" charset="0"/>
              </a:rPr>
              <a:t>: ");</a:t>
            </a:r>
          </a:p>
          <a:p>
            <a:r>
              <a:rPr lang="en-US" dirty="0">
                <a:solidFill>
                  <a:schemeClr val="accent6">
                    <a:lumMod val="50000"/>
                  </a:schemeClr>
                </a:solidFill>
                <a:latin typeface="Arial Narrow" panose="020B0606020202030204" pitchFamily="34" charset="0"/>
              </a:rPr>
              <a:t>   N = </a:t>
            </a:r>
            <a:r>
              <a:rPr lang="en-US" dirty="0" err="1">
                <a:solidFill>
                  <a:schemeClr val="accent6">
                    <a:lumMod val="50000"/>
                  </a:schemeClr>
                </a:solidFill>
                <a:latin typeface="Arial Narrow" panose="020B0606020202030204" pitchFamily="34" charset="0"/>
              </a:rPr>
              <a:t>sc.nextInt</a:t>
            </a:r>
            <a:r>
              <a:rPr lang="en-US" dirty="0">
                <a:solidFill>
                  <a:schemeClr val="accent6">
                    <a:lumMod val="50000"/>
                  </a:schemeClr>
                </a:solidFill>
                <a:latin typeface="Arial Narrow" panose="020B0606020202030204" pitchFamily="34" charset="0"/>
              </a:rPr>
              <a:t>();</a:t>
            </a:r>
          </a:p>
          <a:p>
            <a:r>
              <a:rPr lang="en-US" dirty="0">
                <a:solidFill>
                  <a:schemeClr val="accent6">
                    <a:lumMod val="50000"/>
                  </a:schemeClr>
                </a:solidFill>
                <a:latin typeface="Arial Narrow" panose="020B0606020202030204" pitchFamily="34" charset="0"/>
              </a:rPr>
              <a:t>  </a:t>
            </a:r>
            <a:r>
              <a:rPr lang="en-US" b="1" dirty="0">
                <a:solidFill>
                  <a:schemeClr val="accent6">
                    <a:lumMod val="50000"/>
                  </a:schemeClr>
                </a:solidFill>
                <a:latin typeface="Arial Narrow" panose="020B0606020202030204" pitchFamily="34" charset="0"/>
              </a:rPr>
              <a:t> if </a:t>
            </a:r>
            <a:r>
              <a:rPr lang="en-US" dirty="0">
                <a:solidFill>
                  <a:schemeClr val="accent6">
                    <a:lumMod val="50000"/>
                  </a:schemeClr>
                </a:solidFill>
                <a:latin typeface="Arial Narrow" panose="020B0606020202030204" pitchFamily="34" charset="0"/>
              </a:rPr>
              <a:t>(N &gt; 10 || N &lt; 1) </a:t>
            </a:r>
          </a:p>
          <a:p>
            <a:r>
              <a:rPr lang="en-US" dirty="0">
                <a:solidFill>
                  <a:schemeClr val="accent6">
                    <a:lumMod val="50000"/>
                  </a:schemeClr>
                </a:solidFill>
                <a:latin typeface="Arial Narrow" panose="020B0606020202030204" pitchFamily="34" charset="0"/>
              </a:rPr>
              <a:t>	</a:t>
            </a:r>
            <a:r>
              <a:rPr lang="en-US" dirty="0" err="1">
                <a:solidFill>
                  <a:schemeClr val="accent6">
                    <a:lumMod val="50000"/>
                  </a:schemeClr>
                </a:solidFill>
                <a:latin typeface="Arial Narrow" panose="020B0606020202030204" pitchFamily="34" charset="0"/>
              </a:rPr>
              <a:t>System.out.println</a:t>
            </a:r>
            <a:r>
              <a:rPr lang="en-US" dirty="0">
                <a:solidFill>
                  <a:schemeClr val="accent6">
                    <a:lumMod val="50000"/>
                  </a:schemeClr>
                </a:solidFill>
                <a:latin typeface="Arial Narrow" panose="020B0606020202030204" pitchFamily="34" charset="0"/>
              </a:rPr>
              <a:t>("o </a:t>
            </a:r>
            <a:r>
              <a:rPr lang="en-US" dirty="0" err="1">
                <a:solidFill>
                  <a:schemeClr val="accent6">
                    <a:lumMod val="50000"/>
                  </a:schemeClr>
                </a:solidFill>
                <a:latin typeface="Arial Narrow" panose="020B0606020202030204" pitchFamily="34" charset="0"/>
              </a:rPr>
              <a:t>número</a:t>
            </a:r>
            <a:r>
              <a:rPr lang="en-US" dirty="0">
                <a:solidFill>
                  <a:schemeClr val="accent6">
                    <a:lumMod val="50000"/>
                  </a:schemeClr>
                </a:solidFill>
                <a:latin typeface="Arial Narrow" panose="020B0606020202030204" pitchFamily="34" charset="0"/>
              </a:rPr>
              <a:t> </a:t>
            </a:r>
            <a:r>
              <a:rPr lang="en-US" dirty="0" err="1">
                <a:solidFill>
                  <a:schemeClr val="accent6">
                    <a:lumMod val="50000"/>
                  </a:schemeClr>
                </a:solidFill>
                <a:latin typeface="Arial Narrow" panose="020B0606020202030204" pitchFamily="34" charset="0"/>
              </a:rPr>
              <a:t>errado</a:t>
            </a:r>
            <a:r>
              <a:rPr lang="en-US" dirty="0">
                <a:solidFill>
                  <a:schemeClr val="accent6">
                    <a:lumMod val="50000"/>
                  </a:schemeClr>
                </a:solidFill>
                <a:latin typeface="Arial Narrow" panose="020B0606020202030204" pitchFamily="34" charset="0"/>
              </a:rPr>
              <a:t>");</a:t>
            </a:r>
          </a:p>
          <a:p>
            <a:r>
              <a:rPr lang="en-US" dirty="0">
                <a:solidFill>
                  <a:schemeClr val="accent6">
                    <a:lumMod val="50000"/>
                  </a:schemeClr>
                </a:solidFill>
                <a:latin typeface="Arial Narrow" panose="020B0606020202030204" pitchFamily="34" charset="0"/>
              </a:rPr>
              <a:t>     } </a:t>
            </a:r>
            <a:r>
              <a:rPr lang="en-US" b="1" dirty="0">
                <a:solidFill>
                  <a:schemeClr val="accent6">
                    <a:lumMod val="50000"/>
                  </a:schemeClr>
                </a:solidFill>
                <a:latin typeface="Arial Narrow" panose="020B0606020202030204" pitchFamily="34" charset="0"/>
              </a:rPr>
              <a:t>while</a:t>
            </a:r>
            <a:r>
              <a:rPr lang="en-US" dirty="0">
                <a:solidFill>
                  <a:schemeClr val="accent6">
                    <a:lumMod val="50000"/>
                  </a:schemeClr>
                </a:solidFill>
                <a:latin typeface="Arial Narrow" panose="020B0606020202030204" pitchFamily="34" charset="0"/>
              </a:rPr>
              <a:t>(N &gt; 10 || N &lt; 1);</a:t>
            </a:r>
          </a:p>
          <a:p>
            <a:r>
              <a:rPr lang="en-US" dirty="0">
                <a:latin typeface="Arial Narrow" panose="020B0606020202030204" pitchFamily="34" charset="0"/>
              </a:rPr>
              <a:t> </a:t>
            </a:r>
            <a:r>
              <a:rPr lang="en-US" b="1" dirty="0">
                <a:latin typeface="Arial Narrow" panose="020B0606020202030204" pitchFamily="34" charset="0"/>
              </a:rPr>
              <a:t> </a:t>
            </a:r>
            <a:r>
              <a:rPr lang="en-US" b="1" dirty="0">
                <a:solidFill>
                  <a:srgbClr val="0070C0"/>
                </a:solidFill>
                <a:latin typeface="Arial Narrow" panose="020B0606020202030204" pitchFamily="34" charset="0"/>
              </a:rPr>
              <a:t>for </a:t>
            </a:r>
            <a:r>
              <a:rPr lang="en-US" dirty="0">
                <a:solidFill>
                  <a:srgbClr val="0070C0"/>
                </a:solidFill>
                <a:latin typeface="Arial Narrow" panose="020B0606020202030204" pitchFamily="34" charset="0"/>
              </a:rPr>
              <a:t>(</a:t>
            </a:r>
            <a:r>
              <a:rPr lang="en-US" dirty="0" err="1">
                <a:solidFill>
                  <a:srgbClr val="0070C0"/>
                </a:solidFill>
                <a:latin typeface="Arial Narrow" panose="020B0606020202030204" pitchFamily="34" charset="0"/>
              </a:rPr>
              <a:t>int</a:t>
            </a:r>
            <a:r>
              <a:rPr lang="en-US" dirty="0">
                <a:solidFill>
                  <a:srgbClr val="0070C0"/>
                </a:solidFill>
                <a:latin typeface="Arial Narrow" panose="020B0606020202030204" pitchFamily="34" charset="0"/>
              </a:rPr>
              <a:t> </a:t>
            </a:r>
            <a:r>
              <a:rPr lang="en-US" dirty="0" err="1">
                <a:solidFill>
                  <a:srgbClr val="0070C0"/>
                </a:solidFill>
                <a:latin typeface="Arial Narrow" panose="020B0606020202030204" pitchFamily="34" charset="0"/>
              </a:rPr>
              <a:t>i</a:t>
            </a:r>
            <a:r>
              <a:rPr lang="en-US" dirty="0">
                <a:solidFill>
                  <a:srgbClr val="0070C0"/>
                </a:solidFill>
                <a:latin typeface="Arial Narrow" panose="020B0606020202030204" pitchFamily="34" charset="0"/>
              </a:rPr>
              <a:t> = 1; </a:t>
            </a:r>
            <a:r>
              <a:rPr lang="en-US" dirty="0" err="1">
                <a:solidFill>
                  <a:srgbClr val="0070C0"/>
                </a:solidFill>
                <a:latin typeface="Arial Narrow" panose="020B0606020202030204" pitchFamily="34" charset="0"/>
              </a:rPr>
              <a:t>i</a:t>
            </a:r>
            <a:r>
              <a:rPr lang="en-US" dirty="0">
                <a:solidFill>
                  <a:srgbClr val="0070C0"/>
                </a:solidFill>
                <a:latin typeface="Arial Narrow" panose="020B0606020202030204" pitchFamily="34" charset="0"/>
              </a:rPr>
              <a:t> &lt;= N; </a:t>
            </a:r>
            <a:r>
              <a:rPr lang="en-US" dirty="0" err="1">
                <a:solidFill>
                  <a:srgbClr val="0070C0"/>
                </a:solidFill>
                <a:latin typeface="Arial Narrow" panose="020B0606020202030204" pitchFamily="34" charset="0"/>
              </a:rPr>
              <a:t>i</a:t>
            </a:r>
            <a:r>
              <a:rPr lang="en-US" dirty="0">
                <a:solidFill>
                  <a:srgbClr val="0070C0"/>
                </a:solidFill>
                <a:latin typeface="Arial Narrow" panose="020B0606020202030204" pitchFamily="34" charset="0"/>
              </a:rPr>
              <a:t>++)</a:t>
            </a:r>
          </a:p>
          <a:p>
            <a:r>
              <a:rPr lang="en-US" dirty="0">
                <a:solidFill>
                  <a:srgbClr val="0070C0"/>
                </a:solidFill>
                <a:latin typeface="Arial Narrow" panose="020B0606020202030204" pitchFamily="34" charset="0"/>
              </a:rPr>
              <a:t>      </a:t>
            </a:r>
            <a:r>
              <a:rPr lang="en-US" dirty="0" err="1">
                <a:solidFill>
                  <a:srgbClr val="0070C0"/>
                </a:solidFill>
                <a:latin typeface="Arial Narrow" panose="020B0606020202030204" pitchFamily="34" charset="0"/>
              </a:rPr>
              <a:t>fatorial</a:t>
            </a:r>
            <a:r>
              <a:rPr lang="en-US" dirty="0">
                <a:solidFill>
                  <a:srgbClr val="0070C0"/>
                </a:solidFill>
                <a:latin typeface="Arial Narrow" panose="020B0606020202030204" pitchFamily="34" charset="0"/>
              </a:rPr>
              <a:t> *= </a:t>
            </a:r>
            <a:r>
              <a:rPr lang="en-US" dirty="0" err="1">
                <a:solidFill>
                  <a:srgbClr val="0070C0"/>
                </a:solidFill>
                <a:latin typeface="Arial Narrow" panose="020B0606020202030204" pitchFamily="34" charset="0"/>
              </a:rPr>
              <a:t>i</a:t>
            </a:r>
            <a:r>
              <a:rPr lang="en-US" dirty="0">
                <a:solidFill>
                  <a:srgbClr val="0070C0"/>
                </a:solidFill>
                <a:latin typeface="Arial Narrow" panose="020B0606020202030204" pitchFamily="34" charset="0"/>
              </a:rPr>
              <a:t>;</a:t>
            </a:r>
          </a:p>
          <a:p>
            <a:r>
              <a:rPr lang="en-US" dirty="0">
                <a:latin typeface="Arial Narrow" panose="020B0606020202030204" pitchFamily="34" charset="0"/>
              </a:rPr>
              <a:t>  </a:t>
            </a:r>
            <a:r>
              <a:rPr lang="en-US" b="1" dirty="0">
                <a:latin typeface="Arial Narrow" panose="020B0606020202030204" pitchFamily="34" charset="0"/>
              </a:rPr>
              <a:t>return</a:t>
            </a:r>
            <a:r>
              <a:rPr lang="en-US" dirty="0">
                <a:latin typeface="Arial Narrow" panose="020B0606020202030204" pitchFamily="34" charset="0"/>
              </a:rPr>
              <a:t> </a:t>
            </a:r>
            <a:r>
              <a:rPr lang="en-US" dirty="0" err="1">
                <a:latin typeface="Arial Narrow" panose="020B0606020202030204" pitchFamily="34" charset="0"/>
              </a:rPr>
              <a:t>fatorial</a:t>
            </a:r>
            <a:r>
              <a:rPr lang="en-US" dirty="0">
                <a:latin typeface="Arial Narrow" panose="020B0606020202030204" pitchFamily="34" charset="0"/>
              </a:rPr>
              <a:t>;		}</a:t>
            </a:r>
          </a:p>
        </p:txBody>
      </p:sp>
      <p:grpSp>
        <p:nvGrpSpPr>
          <p:cNvPr id="5" name="Group 11"/>
          <p:cNvGrpSpPr/>
          <p:nvPr/>
        </p:nvGrpSpPr>
        <p:grpSpPr>
          <a:xfrm>
            <a:off x="1524000" y="609600"/>
            <a:ext cx="1266693" cy="897925"/>
            <a:chOff x="6172200" y="576648"/>
            <a:chExt cx="1266693" cy="897925"/>
          </a:xfrm>
        </p:grpSpPr>
        <p:sp>
          <p:nvSpPr>
            <p:cNvPr id="9" name="TextBox 8"/>
            <p:cNvSpPr txBox="1"/>
            <p:nvPr/>
          </p:nvSpPr>
          <p:spPr>
            <a:xfrm>
              <a:off x="6172200" y="576648"/>
              <a:ext cx="1266693" cy="369332"/>
            </a:xfrm>
            <a:prstGeom prst="rect">
              <a:avLst/>
            </a:prstGeom>
            <a:noFill/>
          </p:spPr>
          <p:txBody>
            <a:bodyPr wrap="none" rtlCol="0">
              <a:spAutoFit/>
            </a:bodyPr>
            <a:lstStyle/>
            <a:p>
              <a:r>
                <a:rPr lang="pt-PT" dirty="0">
                  <a:solidFill>
                    <a:srgbClr val="0070C0"/>
                  </a:solidFill>
                </a:rPr>
                <a:t>Função </a:t>
              </a:r>
              <a:r>
                <a:rPr lang="pt-PT" dirty="0" err="1">
                  <a:solidFill>
                    <a:srgbClr val="0070C0"/>
                  </a:solidFill>
                </a:rPr>
                <a:t>fact</a:t>
              </a:r>
              <a:endParaRPr lang="en-US" dirty="0">
                <a:solidFill>
                  <a:srgbClr val="0070C0"/>
                </a:solidFill>
              </a:endParaRPr>
            </a:p>
          </p:txBody>
        </p:sp>
        <p:cxnSp>
          <p:nvCxnSpPr>
            <p:cNvPr id="11" name="Straight Arrow Connector 10"/>
            <p:cNvCxnSpPr/>
            <p:nvPr/>
          </p:nvCxnSpPr>
          <p:spPr>
            <a:xfrm flipH="1">
              <a:off x="6351373" y="881448"/>
              <a:ext cx="201827" cy="593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4800600" y="609600"/>
            <a:ext cx="3636060" cy="461665"/>
          </a:xfrm>
          <a:prstGeom prst="rect">
            <a:avLst/>
          </a:prstGeom>
          <a:noFill/>
        </p:spPr>
        <p:txBody>
          <a:bodyPr wrap="none" rtlCol="0">
            <a:spAutoFit/>
          </a:bodyPr>
          <a:lstStyle/>
          <a:p>
            <a:r>
              <a:rPr lang="pt-PT" sz="2400" dirty="0"/>
              <a:t>O código pode ser alterado:</a:t>
            </a:r>
            <a:endParaRPr lang="en-US" sz="2400" dirty="0"/>
          </a:p>
        </p:txBody>
      </p:sp>
      <p:grpSp>
        <p:nvGrpSpPr>
          <p:cNvPr id="22" name="Group 21"/>
          <p:cNvGrpSpPr/>
          <p:nvPr/>
        </p:nvGrpSpPr>
        <p:grpSpPr>
          <a:xfrm>
            <a:off x="4800600" y="1143000"/>
            <a:ext cx="4110498" cy="2483127"/>
            <a:chOff x="4800600" y="1143000"/>
            <a:chExt cx="4110498" cy="2483127"/>
          </a:xfrm>
        </p:grpSpPr>
        <p:sp>
          <p:nvSpPr>
            <p:cNvPr id="14" name="TextBox 13"/>
            <p:cNvSpPr txBox="1"/>
            <p:nvPr/>
          </p:nvSpPr>
          <p:spPr>
            <a:xfrm>
              <a:off x="4800600" y="1143000"/>
              <a:ext cx="3943900" cy="2031325"/>
            </a:xfrm>
            <a:prstGeom prst="rect">
              <a:avLst/>
            </a:prstGeom>
            <a:solidFill>
              <a:schemeClr val="bg1">
                <a:lumMod val="85000"/>
              </a:schemeClr>
            </a:solidFill>
          </p:spPr>
          <p:txBody>
            <a:bodyPr wrap="none" rtlCol="0">
              <a:spAutoFit/>
            </a:bodyPr>
            <a:lstStyle/>
            <a:p>
              <a:r>
                <a:rPr lang="en-US" dirty="0"/>
                <a:t> </a:t>
              </a:r>
              <a:r>
                <a:rPr lang="en-US" b="1" dirty="0"/>
                <a:t>public static </a:t>
              </a:r>
              <a:r>
                <a:rPr lang="en-US" b="1" dirty="0" err="1"/>
                <a:t>int</a:t>
              </a:r>
              <a:r>
                <a:rPr lang="en-US" b="1" dirty="0"/>
                <a:t> </a:t>
              </a:r>
              <a:r>
                <a:rPr lang="en-US" dirty="0" err="1"/>
                <a:t>lerPositivo</a:t>
              </a:r>
              <a:r>
                <a:rPr lang="en-US" dirty="0"/>
                <a:t>()     {</a:t>
              </a:r>
            </a:p>
            <a:p>
              <a:r>
                <a:rPr lang="en-US" dirty="0"/>
                <a:t>   </a:t>
              </a:r>
              <a:r>
                <a:rPr lang="en-US" b="1" dirty="0" err="1"/>
                <a:t>int</a:t>
              </a:r>
              <a:r>
                <a:rPr lang="en-US" dirty="0"/>
                <a:t> x;</a:t>
              </a:r>
            </a:p>
            <a:p>
              <a:r>
                <a:rPr lang="en-US" dirty="0"/>
                <a:t>   </a:t>
              </a:r>
              <a:r>
                <a:rPr lang="en-US" b="1" dirty="0"/>
                <a:t>do</a:t>
              </a:r>
              <a:r>
                <a:rPr lang="en-US" dirty="0"/>
                <a:t> {</a:t>
              </a:r>
            </a:p>
            <a:p>
              <a:r>
                <a:rPr lang="en-US" dirty="0"/>
                <a:t>        </a:t>
              </a:r>
              <a:r>
                <a:rPr lang="en-US" dirty="0" err="1"/>
                <a:t>System.out.print</a:t>
              </a:r>
              <a:r>
                <a:rPr lang="en-US" dirty="0"/>
                <a:t>("Valor </a:t>
              </a:r>
              <a:r>
                <a:rPr lang="en-US" dirty="0" err="1"/>
                <a:t>positivo</a:t>
              </a:r>
              <a:r>
                <a:rPr lang="en-US" dirty="0"/>
                <a:t>: ");</a:t>
              </a:r>
            </a:p>
            <a:p>
              <a:r>
                <a:rPr lang="en-US" dirty="0"/>
                <a:t>        x = </a:t>
              </a:r>
              <a:r>
                <a:rPr lang="en-US" dirty="0" err="1"/>
                <a:t>sc.nextInt</a:t>
              </a:r>
              <a:r>
                <a:rPr lang="en-US" dirty="0"/>
                <a:t>();</a:t>
              </a:r>
            </a:p>
            <a:p>
              <a:r>
                <a:rPr lang="en-US" dirty="0"/>
                <a:t>        } </a:t>
              </a:r>
              <a:r>
                <a:rPr lang="en-US" b="1" dirty="0"/>
                <a:t>while</a:t>
              </a:r>
              <a:r>
                <a:rPr lang="en-US" dirty="0"/>
                <a:t>(x &lt; 0);        </a:t>
              </a:r>
              <a:r>
                <a:rPr lang="en-US" b="1" dirty="0"/>
                <a:t>return</a:t>
              </a:r>
              <a:r>
                <a:rPr lang="en-US" dirty="0"/>
                <a:t> x;</a:t>
              </a:r>
            </a:p>
            <a:p>
              <a:r>
                <a:rPr lang="en-US" dirty="0"/>
                <a:t>     }</a:t>
              </a:r>
            </a:p>
          </p:txBody>
        </p:sp>
        <p:sp>
          <p:nvSpPr>
            <p:cNvPr id="19" name="TextBox 18"/>
            <p:cNvSpPr txBox="1"/>
            <p:nvPr/>
          </p:nvSpPr>
          <p:spPr>
            <a:xfrm>
              <a:off x="7512958" y="3164462"/>
              <a:ext cx="1398140" cy="461665"/>
            </a:xfrm>
            <a:prstGeom prst="rect">
              <a:avLst/>
            </a:prstGeom>
            <a:solidFill>
              <a:srgbClr val="FFFFCC"/>
            </a:solidFill>
          </p:spPr>
          <p:txBody>
            <a:bodyPr wrap="none" rtlCol="0">
              <a:spAutoFit/>
            </a:bodyPr>
            <a:lstStyle/>
            <a:p>
              <a:r>
                <a:rPr lang="pt-PT" sz="2400" dirty="0"/>
                <a:t>Ler dados</a:t>
              </a:r>
              <a:endParaRPr lang="en-US" sz="2400" dirty="0"/>
            </a:p>
          </p:txBody>
        </p:sp>
      </p:grpSp>
      <p:grpSp>
        <p:nvGrpSpPr>
          <p:cNvPr id="23" name="Group 22"/>
          <p:cNvGrpSpPr/>
          <p:nvPr/>
        </p:nvGrpSpPr>
        <p:grpSpPr>
          <a:xfrm>
            <a:off x="4800600" y="3886200"/>
            <a:ext cx="3321062" cy="1900839"/>
            <a:chOff x="4800600" y="3886200"/>
            <a:chExt cx="3321062" cy="1900839"/>
          </a:xfrm>
        </p:grpSpPr>
        <p:sp>
          <p:nvSpPr>
            <p:cNvPr id="15" name="TextBox 14"/>
            <p:cNvSpPr txBox="1"/>
            <p:nvPr/>
          </p:nvSpPr>
          <p:spPr>
            <a:xfrm>
              <a:off x="4800600" y="3886200"/>
              <a:ext cx="3076868" cy="1477328"/>
            </a:xfrm>
            <a:prstGeom prst="rect">
              <a:avLst/>
            </a:prstGeom>
            <a:solidFill>
              <a:schemeClr val="bg1">
                <a:lumMod val="85000"/>
              </a:schemeClr>
            </a:solidFill>
          </p:spPr>
          <p:txBody>
            <a:bodyPr wrap="none" rtlCol="0">
              <a:spAutoFit/>
            </a:bodyPr>
            <a:lstStyle/>
            <a:p>
              <a:r>
                <a:rPr lang="en-US" dirty="0"/>
                <a:t> </a:t>
              </a:r>
              <a:r>
                <a:rPr lang="en-US" b="1" dirty="0"/>
                <a:t>public static </a:t>
              </a:r>
              <a:r>
                <a:rPr lang="en-US" b="1" dirty="0" err="1"/>
                <a:t>int</a:t>
              </a:r>
              <a:r>
                <a:rPr lang="en-US" dirty="0"/>
                <a:t> fact(</a:t>
              </a:r>
              <a:r>
                <a:rPr lang="en-US" dirty="0" err="1"/>
                <a:t>int</a:t>
              </a:r>
              <a:r>
                <a:rPr lang="en-US" dirty="0"/>
                <a:t> N)    {</a:t>
              </a:r>
            </a:p>
            <a:p>
              <a:r>
                <a:rPr lang="en-US" dirty="0"/>
                <a:t>  </a:t>
              </a:r>
              <a:r>
                <a:rPr lang="en-US" b="1" dirty="0" err="1"/>
                <a:t>int</a:t>
              </a:r>
              <a:r>
                <a:rPr lang="en-US" dirty="0"/>
                <a:t> </a:t>
              </a:r>
              <a:r>
                <a:rPr lang="en-US" dirty="0" err="1"/>
                <a:t>fatorial</a:t>
              </a:r>
              <a:r>
                <a:rPr lang="en-US" dirty="0"/>
                <a:t> = 1;</a:t>
              </a:r>
            </a:p>
            <a:p>
              <a:r>
                <a:rPr lang="en-US" dirty="0"/>
                <a:t>  </a:t>
              </a:r>
              <a:r>
                <a:rPr lang="en-US" b="1" dirty="0"/>
                <a:t>for</a:t>
              </a:r>
              <a:r>
                <a:rPr lang="en-US" dirty="0"/>
                <a:t> (</a:t>
              </a:r>
              <a:r>
                <a:rPr lang="en-US" b="1" dirty="0" err="1"/>
                <a:t>int</a:t>
              </a:r>
              <a:r>
                <a:rPr lang="en-US" dirty="0"/>
                <a:t> </a:t>
              </a:r>
              <a:r>
                <a:rPr lang="en-US" dirty="0" err="1"/>
                <a:t>i</a:t>
              </a:r>
              <a:r>
                <a:rPr lang="en-US" dirty="0"/>
                <a:t> = 1; </a:t>
              </a:r>
              <a:r>
                <a:rPr lang="en-US" dirty="0" err="1"/>
                <a:t>i</a:t>
              </a:r>
              <a:r>
                <a:rPr lang="en-US" dirty="0"/>
                <a:t> &lt;= N; </a:t>
              </a:r>
              <a:r>
                <a:rPr lang="en-US" dirty="0" err="1"/>
                <a:t>i</a:t>
              </a:r>
              <a:r>
                <a:rPr lang="en-US" dirty="0"/>
                <a:t>++)</a:t>
              </a:r>
            </a:p>
            <a:p>
              <a:r>
                <a:rPr lang="en-US" dirty="0"/>
                <a:t>      </a:t>
              </a:r>
              <a:r>
                <a:rPr lang="en-US" dirty="0" err="1"/>
                <a:t>fatorial</a:t>
              </a:r>
              <a:r>
                <a:rPr lang="en-US" dirty="0"/>
                <a:t> *= </a:t>
              </a:r>
              <a:r>
                <a:rPr lang="en-US" dirty="0" err="1"/>
                <a:t>i</a:t>
              </a:r>
              <a:r>
                <a:rPr lang="en-US" dirty="0"/>
                <a:t>;</a:t>
              </a:r>
            </a:p>
            <a:p>
              <a:r>
                <a:rPr lang="en-US" dirty="0"/>
                <a:t>  </a:t>
              </a:r>
              <a:r>
                <a:rPr lang="en-US" b="1" dirty="0"/>
                <a:t>return</a:t>
              </a:r>
              <a:r>
                <a:rPr lang="en-US" dirty="0"/>
                <a:t> </a:t>
              </a:r>
              <a:r>
                <a:rPr lang="en-US" dirty="0" err="1"/>
                <a:t>fatorial</a:t>
              </a:r>
              <a:r>
                <a:rPr lang="en-US" dirty="0"/>
                <a:t>;                       }</a:t>
              </a:r>
            </a:p>
          </p:txBody>
        </p:sp>
        <p:sp>
          <p:nvSpPr>
            <p:cNvPr id="20" name="TextBox 19"/>
            <p:cNvSpPr txBox="1"/>
            <p:nvPr/>
          </p:nvSpPr>
          <p:spPr>
            <a:xfrm>
              <a:off x="5758130" y="5325374"/>
              <a:ext cx="2363532" cy="461665"/>
            </a:xfrm>
            <a:prstGeom prst="rect">
              <a:avLst/>
            </a:prstGeom>
            <a:solidFill>
              <a:srgbClr val="FFFFCC"/>
            </a:solidFill>
          </p:spPr>
          <p:txBody>
            <a:bodyPr wrap="none" rtlCol="0">
              <a:spAutoFit/>
            </a:bodyPr>
            <a:lstStyle/>
            <a:p>
              <a:r>
                <a:rPr lang="pt-PT" sz="2400" dirty="0"/>
                <a:t>Encontrar fatorial</a:t>
              </a:r>
              <a:endParaRPr lang="en-US" sz="2400" dirty="0"/>
            </a:p>
          </p:txBody>
        </p:sp>
      </p:grpSp>
      <p:sp>
        <p:nvSpPr>
          <p:cNvPr id="21" name="TextBox 20"/>
          <p:cNvSpPr txBox="1"/>
          <p:nvPr/>
        </p:nvSpPr>
        <p:spPr>
          <a:xfrm>
            <a:off x="304800" y="5791200"/>
            <a:ext cx="4450449" cy="461665"/>
          </a:xfrm>
          <a:prstGeom prst="rect">
            <a:avLst/>
          </a:prstGeom>
          <a:noFill/>
        </p:spPr>
        <p:txBody>
          <a:bodyPr wrap="none" rtlCol="0">
            <a:spAutoFit/>
          </a:bodyPr>
          <a:lstStyle/>
          <a:p>
            <a:r>
              <a:rPr lang="pt-PT" sz="2400" dirty="0"/>
              <a:t>Agora podemos reutilizar o código</a:t>
            </a:r>
            <a:endParaRPr lang="en-US" sz="2400" dirty="0"/>
          </a:p>
        </p:txBody>
      </p:sp>
    </p:spTree>
    <p:extLst>
      <p:ext uri="{BB962C8B-B14F-4D97-AF65-F5344CB8AC3E}">
        <p14:creationId xmlns:p14="http://schemas.microsoft.com/office/powerpoint/2010/main" val="238305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2"/>
                                        </p:tgtEl>
                                        <p:attrNameLst>
                                          <p:attrName>style.visibility</p:attrName>
                                        </p:attrNameLst>
                                      </p:cBhvr>
                                      <p:to>
                                        <p:strVal val="visible"/>
                                      </p:to>
                                    </p:set>
                                    <p:anim calcmode="discrete" valueType="clr">
                                      <p:cBhvr override="childStyle">
                                        <p:cTn id="7"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
                                        </p:tgtEl>
                                        <p:attrNameLst>
                                          <p:attrName>fillcolor</p:attrName>
                                        </p:attrNameLst>
                                      </p:cBhvr>
                                      <p:tavLst>
                                        <p:tav tm="0">
                                          <p:val>
                                            <p:clrVal>
                                              <a:schemeClr val="accent2"/>
                                            </p:clrVal>
                                          </p:val>
                                        </p:tav>
                                        <p:tav tm="50000">
                                          <p:val>
                                            <p:clrVal>
                                              <a:schemeClr val="hlink"/>
                                            </p:clrVal>
                                          </p:val>
                                        </p:tav>
                                      </p:tavLst>
                                    </p:anim>
                                    <p:set>
                                      <p:cBhvr>
                                        <p:cTn id="9" dur="80"/>
                                        <p:tgtEl>
                                          <p:spTgt spid="1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plus(i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plus(in)">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21"/>
                                        </p:tgtEl>
                                        <p:attrNameLst>
                                          <p:attrName>style.visibility</p:attrName>
                                        </p:attrNameLst>
                                      </p:cBhvr>
                                      <p:to>
                                        <p:strVal val="visible"/>
                                      </p:to>
                                    </p:set>
                                    <p:anim calcmode="discrete" valueType="clr">
                                      <p:cBhvr override="childStyle">
                                        <p:cTn id="24" dur="80"/>
                                        <p:tgtEl>
                                          <p:spTgt spid="21"/>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21"/>
                                        </p:tgtEl>
                                        <p:attrNameLst>
                                          <p:attrName>fillcolor</p:attrName>
                                        </p:attrNameLst>
                                      </p:cBhvr>
                                      <p:tavLst>
                                        <p:tav tm="0">
                                          <p:val>
                                            <p:clrVal>
                                              <a:schemeClr val="accent2"/>
                                            </p:clrVal>
                                          </p:val>
                                        </p:tav>
                                        <p:tav tm="50000">
                                          <p:val>
                                            <p:clrVal>
                                              <a:schemeClr val="hlink"/>
                                            </p:clrVal>
                                          </p:val>
                                        </p:tav>
                                      </p:tavLst>
                                    </p:anim>
                                    <p:set>
                                      <p:cBhvr>
                                        <p:cTn id="26" dur="80"/>
                                        <p:tgtEl>
                                          <p:spTgt spid="2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23</a:t>
            </a:fld>
            <a:endParaRPr lang="en-US"/>
          </a:p>
        </p:txBody>
      </p:sp>
      <p:sp>
        <p:nvSpPr>
          <p:cNvPr id="4" name="TextBox 3"/>
          <p:cNvSpPr txBox="1"/>
          <p:nvPr/>
        </p:nvSpPr>
        <p:spPr>
          <a:xfrm>
            <a:off x="0" y="-66020"/>
            <a:ext cx="1812547" cy="523220"/>
          </a:xfrm>
          <a:prstGeom prst="rect">
            <a:avLst/>
          </a:prstGeom>
          <a:noFill/>
        </p:spPr>
        <p:txBody>
          <a:bodyPr wrap="none" rtlCol="0">
            <a:spAutoFit/>
          </a:bodyPr>
          <a:lstStyle/>
          <a:p>
            <a:r>
              <a:rPr lang="pt-PT" sz="2800" b="1" i="1" dirty="0"/>
              <a:t>Exemplo 2:</a:t>
            </a:r>
          </a:p>
        </p:txBody>
      </p:sp>
      <p:sp>
        <p:nvSpPr>
          <p:cNvPr id="6" name="TextBox 5"/>
          <p:cNvSpPr txBox="1"/>
          <p:nvPr/>
        </p:nvSpPr>
        <p:spPr>
          <a:xfrm>
            <a:off x="1" y="49539"/>
            <a:ext cx="9144000" cy="584775"/>
          </a:xfrm>
          <a:prstGeom prst="rect">
            <a:avLst/>
          </a:prstGeom>
          <a:noFill/>
        </p:spPr>
        <p:txBody>
          <a:bodyPr wrap="square" rtlCol="0">
            <a:spAutoFit/>
          </a:bodyPr>
          <a:lstStyle/>
          <a:p>
            <a:r>
              <a:rPr lang="pt-PT" sz="1600" dirty="0"/>
              <a:t>                                    Escreva um programa que permite calcular o fatorial de N (1 ≤ N ≤ 10) utilizando uma função</a:t>
            </a:r>
          </a:p>
        </p:txBody>
      </p:sp>
      <p:sp>
        <p:nvSpPr>
          <p:cNvPr id="14" name="TextBox 13"/>
          <p:cNvSpPr txBox="1"/>
          <p:nvPr/>
        </p:nvSpPr>
        <p:spPr>
          <a:xfrm>
            <a:off x="152400" y="609600"/>
            <a:ext cx="5415265" cy="6186309"/>
          </a:xfrm>
          <a:prstGeom prst="rect">
            <a:avLst/>
          </a:prstGeom>
          <a:solidFill>
            <a:srgbClr val="CCFFFF"/>
          </a:solidFill>
        </p:spPr>
        <p:txBody>
          <a:bodyPr wrap="none" rtlCol="0">
            <a:spAutoFit/>
          </a:bodyPr>
          <a:lstStyle/>
          <a:p>
            <a:r>
              <a:rPr lang="en-US" b="1" dirty="0"/>
              <a:t>import</a:t>
            </a:r>
            <a:r>
              <a:rPr lang="en-US" dirty="0"/>
              <a:t> </a:t>
            </a:r>
            <a:r>
              <a:rPr lang="en-US" dirty="0" err="1"/>
              <a:t>java.util</a:t>
            </a:r>
            <a:r>
              <a:rPr lang="en-US" dirty="0"/>
              <a:t>.*;</a:t>
            </a:r>
          </a:p>
          <a:p>
            <a:r>
              <a:rPr lang="en-US" b="1" dirty="0"/>
              <a:t>public class</a:t>
            </a:r>
            <a:r>
              <a:rPr lang="en-US" dirty="0"/>
              <a:t> </a:t>
            </a:r>
            <a:r>
              <a:rPr lang="en-US" dirty="0" err="1"/>
              <a:t>FuncFact</a:t>
            </a:r>
            <a:endParaRPr lang="en-US" dirty="0"/>
          </a:p>
          <a:p>
            <a:r>
              <a:rPr lang="en-US" dirty="0"/>
              <a:t>{</a:t>
            </a:r>
          </a:p>
          <a:p>
            <a:r>
              <a:rPr lang="en-US" dirty="0"/>
              <a:t> </a:t>
            </a:r>
            <a:r>
              <a:rPr lang="en-US" b="1" dirty="0"/>
              <a:t>static</a:t>
            </a:r>
            <a:r>
              <a:rPr lang="en-US" dirty="0"/>
              <a:t> Scanner sc = </a:t>
            </a:r>
            <a:r>
              <a:rPr lang="en-US" b="1" dirty="0"/>
              <a:t>new</a:t>
            </a:r>
            <a:r>
              <a:rPr lang="en-US" dirty="0"/>
              <a:t> Scanner(</a:t>
            </a:r>
            <a:r>
              <a:rPr lang="en-US" dirty="0" err="1"/>
              <a:t>System.in</a:t>
            </a:r>
            <a:r>
              <a:rPr lang="en-US" dirty="0"/>
              <a:t>);</a:t>
            </a:r>
          </a:p>
          <a:p>
            <a:r>
              <a:rPr lang="en-US" dirty="0"/>
              <a:t> </a:t>
            </a:r>
          </a:p>
          <a:p>
            <a:r>
              <a:rPr lang="en-US" dirty="0"/>
              <a:t> </a:t>
            </a:r>
            <a:r>
              <a:rPr lang="en-US" b="1" dirty="0">
                <a:solidFill>
                  <a:srgbClr val="008000"/>
                </a:solidFill>
              </a:rPr>
              <a:t>public static </a:t>
            </a:r>
            <a:r>
              <a:rPr lang="en-US" b="1" dirty="0" err="1">
                <a:solidFill>
                  <a:srgbClr val="008000"/>
                </a:solidFill>
              </a:rPr>
              <a:t>int</a:t>
            </a:r>
            <a:r>
              <a:rPr lang="en-US" dirty="0">
                <a:solidFill>
                  <a:srgbClr val="008000"/>
                </a:solidFill>
              </a:rPr>
              <a:t> </a:t>
            </a:r>
            <a:r>
              <a:rPr lang="en-US" dirty="0" err="1">
                <a:solidFill>
                  <a:srgbClr val="008000"/>
                </a:solidFill>
              </a:rPr>
              <a:t>lerPositivo</a:t>
            </a:r>
            <a:r>
              <a:rPr lang="en-US" dirty="0">
                <a:solidFill>
                  <a:srgbClr val="008000"/>
                </a:solidFill>
              </a:rPr>
              <a:t>()     {</a:t>
            </a:r>
          </a:p>
          <a:p>
            <a:r>
              <a:rPr lang="pt-PT" dirty="0">
                <a:solidFill>
                  <a:srgbClr val="008000"/>
                </a:solidFill>
              </a:rPr>
              <a:t>// ................</a:t>
            </a:r>
          </a:p>
          <a:p>
            <a:endParaRPr lang="en-US" dirty="0"/>
          </a:p>
          <a:p>
            <a:r>
              <a:rPr lang="en-US" b="1" dirty="0"/>
              <a:t>public static void</a:t>
            </a:r>
            <a:r>
              <a:rPr lang="en-US" dirty="0"/>
              <a:t> main(String[] </a:t>
            </a:r>
            <a:r>
              <a:rPr lang="en-US" dirty="0" err="1"/>
              <a:t>args</a:t>
            </a:r>
            <a:r>
              <a:rPr lang="en-US" dirty="0"/>
              <a:t>)</a:t>
            </a:r>
          </a:p>
          <a:p>
            <a:r>
              <a:rPr lang="en-US" dirty="0"/>
              <a:t>{ </a:t>
            </a:r>
          </a:p>
          <a:p>
            <a:r>
              <a:rPr lang="en-US" dirty="0"/>
              <a:t>   </a:t>
            </a:r>
            <a:r>
              <a:rPr lang="en-US" b="1" dirty="0" err="1"/>
              <a:t>int</a:t>
            </a:r>
            <a:r>
              <a:rPr lang="en-US" dirty="0"/>
              <a:t> N = </a:t>
            </a:r>
            <a:r>
              <a:rPr lang="en-US" dirty="0" err="1">
                <a:solidFill>
                  <a:srgbClr val="008000"/>
                </a:solidFill>
              </a:rPr>
              <a:t>lerPositivo</a:t>
            </a:r>
            <a:r>
              <a:rPr lang="en-US" dirty="0">
                <a:solidFill>
                  <a:srgbClr val="008000"/>
                </a:solidFill>
              </a:rPr>
              <a:t>()</a:t>
            </a:r>
            <a:r>
              <a:rPr lang="en-US" dirty="0"/>
              <a:t>;</a:t>
            </a:r>
          </a:p>
          <a:p>
            <a:r>
              <a:rPr lang="en-US" dirty="0"/>
              <a:t>   </a:t>
            </a:r>
            <a:r>
              <a:rPr lang="en-US" b="1" dirty="0"/>
              <a:t>while</a:t>
            </a:r>
            <a:r>
              <a:rPr lang="en-US" dirty="0"/>
              <a:t>(N &gt; 10 || N &lt; 1) {</a:t>
            </a:r>
          </a:p>
          <a:p>
            <a:r>
              <a:rPr lang="en-US" dirty="0"/>
              <a:t>   </a:t>
            </a:r>
            <a:r>
              <a:rPr lang="en-US" dirty="0" err="1"/>
              <a:t>System.out.println</a:t>
            </a:r>
            <a:r>
              <a:rPr lang="en-US" dirty="0"/>
              <a:t>("o </a:t>
            </a:r>
            <a:r>
              <a:rPr lang="en-US" dirty="0" err="1"/>
              <a:t>número</a:t>
            </a:r>
            <a:r>
              <a:rPr lang="en-US" dirty="0"/>
              <a:t> </a:t>
            </a:r>
            <a:r>
              <a:rPr lang="en-US" dirty="0" err="1"/>
              <a:t>deve</a:t>
            </a:r>
            <a:r>
              <a:rPr lang="en-US" dirty="0"/>
              <a:t> ser &lt;= 10 e &gt;= 1");</a:t>
            </a:r>
          </a:p>
          <a:p>
            <a:r>
              <a:rPr lang="en-US" dirty="0"/>
              <a:t>   N = </a:t>
            </a:r>
            <a:r>
              <a:rPr lang="en-US" dirty="0" err="1">
                <a:solidFill>
                  <a:srgbClr val="008000"/>
                </a:solidFill>
              </a:rPr>
              <a:t>lerPositivo</a:t>
            </a:r>
            <a:r>
              <a:rPr lang="en-US" dirty="0">
                <a:solidFill>
                  <a:srgbClr val="008000"/>
                </a:solidFill>
              </a:rPr>
              <a:t>()</a:t>
            </a:r>
            <a:r>
              <a:rPr lang="en-US" dirty="0"/>
              <a:t>;</a:t>
            </a:r>
          </a:p>
          <a:p>
            <a:r>
              <a:rPr lang="en-US" dirty="0"/>
              <a:t>                                             };</a:t>
            </a:r>
          </a:p>
          <a:p>
            <a:r>
              <a:rPr lang="en-US" dirty="0"/>
              <a:t>  </a:t>
            </a:r>
            <a:r>
              <a:rPr lang="en-US" dirty="0" err="1"/>
              <a:t>System.out.printf</a:t>
            </a:r>
            <a:r>
              <a:rPr lang="en-US" dirty="0"/>
              <a:t>("</a:t>
            </a:r>
            <a:r>
              <a:rPr lang="en-US" dirty="0" err="1"/>
              <a:t>fatorial</a:t>
            </a:r>
            <a:r>
              <a:rPr lang="en-US" dirty="0"/>
              <a:t> de %d = %d\n", N, </a:t>
            </a:r>
            <a:r>
              <a:rPr lang="en-US" dirty="0">
                <a:solidFill>
                  <a:schemeClr val="accent6">
                    <a:lumMod val="50000"/>
                  </a:schemeClr>
                </a:solidFill>
              </a:rPr>
              <a:t>fact(N)</a:t>
            </a:r>
            <a:r>
              <a:rPr lang="en-US" dirty="0"/>
              <a:t> );</a:t>
            </a:r>
          </a:p>
          <a:p>
            <a:r>
              <a:rPr lang="en-US" dirty="0"/>
              <a:t>}</a:t>
            </a:r>
          </a:p>
          <a:p>
            <a:endParaRPr lang="en-US" dirty="0"/>
          </a:p>
          <a:p>
            <a:r>
              <a:rPr lang="en-US" b="1" dirty="0">
                <a:solidFill>
                  <a:schemeClr val="accent6">
                    <a:lumMod val="50000"/>
                  </a:schemeClr>
                </a:solidFill>
              </a:rPr>
              <a:t>public static </a:t>
            </a:r>
            <a:r>
              <a:rPr lang="en-US" b="1" dirty="0" err="1">
                <a:solidFill>
                  <a:schemeClr val="accent6">
                    <a:lumMod val="50000"/>
                  </a:schemeClr>
                </a:solidFill>
              </a:rPr>
              <a:t>int</a:t>
            </a:r>
            <a:r>
              <a:rPr lang="en-US" dirty="0">
                <a:solidFill>
                  <a:schemeClr val="accent6">
                    <a:lumMod val="50000"/>
                  </a:schemeClr>
                </a:solidFill>
              </a:rPr>
              <a:t> fact(</a:t>
            </a:r>
            <a:r>
              <a:rPr lang="en-US" dirty="0" err="1">
                <a:solidFill>
                  <a:schemeClr val="accent6">
                    <a:lumMod val="50000"/>
                  </a:schemeClr>
                </a:solidFill>
              </a:rPr>
              <a:t>int</a:t>
            </a:r>
            <a:r>
              <a:rPr lang="en-US" dirty="0">
                <a:solidFill>
                  <a:schemeClr val="accent6">
                    <a:lumMod val="50000"/>
                  </a:schemeClr>
                </a:solidFill>
              </a:rPr>
              <a:t> N)         {</a:t>
            </a:r>
          </a:p>
          <a:p>
            <a:r>
              <a:rPr lang="en-US" dirty="0">
                <a:solidFill>
                  <a:schemeClr val="accent6">
                    <a:lumMod val="50000"/>
                  </a:schemeClr>
                </a:solidFill>
              </a:rPr>
              <a:t>// ………………..</a:t>
            </a:r>
          </a:p>
          <a:p>
            <a:endParaRPr lang="en-US" dirty="0"/>
          </a:p>
          <a:p>
            <a:r>
              <a:rPr lang="en-US" dirty="0"/>
              <a:t>}</a:t>
            </a:r>
          </a:p>
        </p:txBody>
      </p:sp>
      <p:sp>
        <p:nvSpPr>
          <p:cNvPr id="15" name="TextBox 14"/>
          <p:cNvSpPr txBox="1"/>
          <p:nvPr/>
        </p:nvSpPr>
        <p:spPr>
          <a:xfrm>
            <a:off x="5123900" y="1321475"/>
            <a:ext cx="3943900" cy="2031325"/>
          </a:xfrm>
          <a:prstGeom prst="rect">
            <a:avLst/>
          </a:prstGeom>
          <a:solidFill>
            <a:schemeClr val="bg1">
              <a:lumMod val="85000"/>
            </a:schemeClr>
          </a:solidFill>
        </p:spPr>
        <p:txBody>
          <a:bodyPr wrap="none" rtlCol="0">
            <a:spAutoFit/>
          </a:bodyPr>
          <a:lstStyle/>
          <a:p>
            <a:r>
              <a:rPr lang="en-US" dirty="0"/>
              <a:t> </a:t>
            </a:r>
            <a:r>
              <a:rPr lang="en-US" b="1" dirty="0">
                <a:solidFill>
                  <a:srgbClr val="008000"/>
                </a:solidFill>
              </a:rPr>
              <a:t>public static </a:t>
            </a:r>
            <a:r>
              <a:rPr lang="en-US" b="1" dirty="0" err="1">
                <a:solidFill>
                  <a:srgbClr val="008000"/>
                </a:solidFill>
              </a:rPr>
              <a:t>int</a:t>
            </a:r>
            <a:r>
              <a:rPr lang="en-US" b="1" dirty="0">
                <a:solidFill>
                  <a:srgbClr val="008000"/>
                </a:solidFill>
              </a:rPr>
              <a:t> </a:t>
            </a:r>
            <a:r>
              <a:rPr lang="en-US" dirty="0" err="1">
                <a:solidFill>
                  <a:srgbClr val="008000"/>
                </a:solidFill>
              </a:rPr>
              <a:t>lerPositivo</a:t>
            </a:r>
            <a:r>
              <a:rPr lang="en-US" dirty="0">
                <a:solidFill>
                  <a:srgbClr val="008000"/>
                </a:solidFill>
              </a:rPr>
              <a:t>()     {</a:t>
            </a:r>
          </a:p>
          <a:p>
            <a:r>
              <a:rPr lang="en-US" dirty="0">
                <a:solidFill>
                  <a:srgbClr val="008000"/>
                </a:solidFill>
              </a:rPr>
              <a:t>   </a:t>
            </a:r>
            <a:r>
              <a:rPr lang="en-US" b="1" dirty="0" err="1">
                <a:solidFill>
                  <a:srgbClr val="008000"/>
                </a:solidFill>
              </a:rPr>
              <a:t>int</a:t>
            </a:r>
            <a:r>
              <a:rPr lang="en-US" dirty="0">
                <a:solidFill>
                  <a:srgbClr val="008000"/>
                </a:solidFill>
              </a:rPr>
              <a:t> x;</a:t>
            </a:r>
          </a:p>
          <a:p>
            <a:r>
              <a:rPr lang="en-US" dirty="0">
                <a:solidFill>
                  <a:srgbClr val="008000"/>
                </a:solidFill>
              </a:rPr>
              <a:t>   </a:t>
            </a:r>
            <a:r>
              <a:rPr lang="en-US" b="1" dirty="0">
                <a:solidFill>
                  <a:srgbClr val="008000"/>
                </a:solidFill>
              </a:rPr>
              <a:t>do</a:t>
            </a:r>
            <a:r>
              <a:rPr lang="en-US" dirty="0">
                <a:solidFill>
                  <a:srgbClr val="008000"/>
                </a:solidFill>
              </a:rPr>
              <a:t> {</a:t>
            </a:r>
          </a:p>
          <a:p>
            <a:r>
              <a:rPr lang="en-US" dirty="0">
                <a:solidFill>
                  <a:srgbClr val="008000"/>
                </a:solidFill>
              </a:rPr>
              <a:t>        </a:t>
            </a:r>
            <a:r>
              <a:rPr lang="en-US" dirty="0" err="1">
                <a:solidFill>
                  <a:srgbClr val="008000"/>
                </a:solidFill>
              </a:rPr>
              <a:t>System.out.print</a:t>
            </a:r>
            <a:r>
              <a:rPr lang="en-US" dirty="0">
                <a:solidFill>
                  <a:srgbClr val="008000"/>
                </a:solidFill>
              </a:rPr>
              <a:t>("Valor </a:t>
            </a:r>
            <a:r>
              <a:rPr lang="en-US" dirty="0" err="1">
                <a:solidFill>
                  <a:srgbClr val="008000"/>
                </a:solidFill>
              </a:rPr>
              <a:t>positivo</a:t>
            </a:r>
            <a:r>
              <a:rPr lang="en-US" dirty="0">
                <a:solidFill>
                  <a:srgbClr val="008000"/>
                </a:solidFill>
              </a:rPr>
              <a:t>: ");</a:t>
            </a:r>
          </a:p>
          <a:p>
            <a:r>
              <a:rPr lang="en-US" dirty="0">
                <a:solidFill>
                  <a:srgbClr val="008000"/>
                </a:solidFill>
              </a:rPr>
              <a:t>        x = </a:t>
            </a:r>
            <a:r>
              <a:rPr lang="en-US" dirty="0" err="1">
                <a:solidFill>
                  <a:srgbClr val="008000"/>
                </a:solidFill>
              </a:rPr>
              <a:t>sc.nextInt</a:t>
            </a:r>
            <a:r>
              <a:rPr lang="en-US" dirty="0">
                <a:solidFill>
                  <a:srgbClr val="008000"/>
                </a:solidFill>
              </a:rPr>
              <a:t>();</a:t>
            </a:r>
          </a:p>
          <a:p>
            <a:r>
              <a:rPr lang="en-US" dirty="0">
                <a:solidFill>
                  <a:srgbClr val="008000"/>
                </a:solidFill>
              </a:rPr>
              <a:t>        } </a:t>
            </a:r>
            <a:r>
              <a:rPr lang="en-US" b="1" dirty="0">
                <a:solidFill>
                  <a:srgbClr val="008000"/>
                </a:solidFill>
              </a:rPr>
              <a:t>while</a:t>
            </a:r>
            <a:r>
              <a:rPr lang="en-US" dirty="0">
                <a:solidFill>
                  <a:srgbClr val="008000"/>
                </a:solidFill>
              </a:rPr>
              <a:t>(x &lt; 0);        </a:t>
            </a:r>
            <a:r>
              <a:rPr lang="en-US" b="1" dirty="0">
                <a:solidFill>
                  <a:srgbClr val="008000"/>
                </a:solidFill>
              </a:rPr>
              <a:t>return</a:t>
            </a:r>
            <a:r>
              <a:rPr lang="en-US" dirty="0">
                <a:solidFill>
                  <a:srgbClr val="008000"/>
                </a:solidFill>
              </a:rPr>
              <a:t> x;</a:t>
            </a:r>
          </a:p>
          <a:p>
            <a:r>
              <a:rPr lang="en-US" dirty="0">
                <a:solidFill>
                  <a:srgbClr val="008000"/>
                </a:solidFill>
              </a:rPr>
              <a:t>     }</a:t>
            </a:r>
          </a:p>
        </p:txBody>
      </p:sp>
      <p:sp>
        <p:nvSpPr>
          <p:cNvPr id="18" name="TextBox 17"/>
          <p:cNvSpPr txBox="1"/>
          <p:nvPr/>
        </p:nvSpPr>
        <p:spPr>
          <a:xfrm>
            <a:off x="5838532" y="4847272"/>
            <a:ext cx="3076868" cy="1477328"/>
          </a:xfrm>
          <a:prstGeom prst="rect">
            <a:avLst/>
          </a:prstGeom>
          <a:solidFill>
            <a:schemeClr val="bg1">
              <a:lumMod val="85000"/>
            </a:schemeClr>
          </a:solidFill>
        </p:spPr>
        <p:txBody>
          <a:bodyPr wrap="none" rtlCol="0">
            <a:spAutoFit/>
          </a:bodyPr>
          <a:lstStyle/>
          <a:p>
            <a:r>
              <a:rPr lang="en-US" dirty="0"/>
              <a:t> </a:t>
            </a:r>
            <a:r>
              <a:rPr lang="en-US" b="1" dirty="0">
                <a:solidFill>
                  <a:schemeClr val="accent6">
                    <a:lumMod val="50000"/>
                  </a:schemeClr>
                </a:solidFill>
              </a:rPr>
              <a:t>public static </a:t>
            </a:r>
            <a:r>
              <a:rPr lang="en-US" b="1" dirty="0" err="1">
                <a:solidFill>
                  <a:schemeClr val="accent6">
                    <a:lumMod val="50000"/>
                  </a:schemeClr>
                </a:solidFill>
              </a:rPr>
              <a:t>int</a:t>
            </a:r>
            <a:r>
              <a:rPr lang="en-US" dirty="0">
                <a:solidFill>
                  <a:schemeClr val="accent6">
                    <a:lumMod val="50000"/>
                  </a:schemeClr>
                </a:solidFill>
              </a:rPr>
              <a:t> fact(</a:t>
            </a:r>
            <a:r>
              <a:rPr lang="en-US" dirty="0" err="1">
                <a:solidFill>
                  <a:schemeClr val="accent6">
                    <a:lumMod val="50000"/>
                  </a:schemeClr>
                </a:solidFill>
              </a:rPr>
              <a:t>int</a:t>
            </a:r>
            <a:r>
              <a:rPr lang="en-US" dirty="0">
                <a:solidFill>
                  <a:schemeClr val="accent6">
                    <a:lumMod val="50000"/>
                  </a:schemeClr>
                </a:solidFill>
              </a:rPr>
              <a:t> N)    {</a:t>
            </a:r>
          </a:p>
          <a:p>
            <a:r>
              <a:rPr lang="en-US" dirty="0">
                <a:solidFill>
                  <a:schemeClr val="accent6">
                    <a:lumMod val="50000"/>
                  </a:schemeClr>
                </a:solidFill>
              </a:rPr>
              <a:t>  </a:t>
            </a:r>
            <a:r>
              <a:rPr lang="en-US" b="1" dirty="0" err="1">
                <a:solidFill>
                  <a:schemeClr val="accent6">
                    <a:lumMod val="50000"/>
                  </a:schemeClr>
                </a:solidFill>
              </a:rPr>
              <a:t>int</a:t>
            </a:r>
            <a:r>
              <a:rPr lang="en-US" dirty="0">
                <a:solidFill>
                  <a:schemeClr val="accent6">
                    <a:lumMod val="50000"/>
                  </a:schemeClr>
                </a:solidFill>
              </a:rPr>
              <a:t> </a:t>
            </a:r>
            <a:r>
              <a:rPr lang="en-US" dirty="0" err="1">
                <a:solidFill>
                  <a:schemeClr val="accent6">
                    <a:lumMod val="50000"/>
                  </a:schemeClr>
                </a:solidFill>
              </a:rPr>
              <a:t>fatorial</a:t>
            </a:r>
            <a:r>
              <a:rPr lang="en-US" dirty="0">
                <a:solidFill>
                  <a:schemeClr val="accent6">
                    <a:lumMod val="50000"/>
                  </a:schemeClr>
                </a:solidFill>
              </a:rPr>
              <a:t> = 1;</a:t>
            </a:r>
          </a:p>
          <a:p>
            <a:r>
              <a:rPr lang="en-US" dirty="0">
                <a:solidFill>
                  <a:schemeClr val="accent6">
                    <a:lumMod val="50000"/>
                  </a:schemeClr>
                </a:solidFill>
              </a:rPr>
              <a:t>  </a:t>
            </a:r>
            <a:r>
              <a:rPr lang="en-US" b="1" dirty="0">
                <a:solidFill>
                  <a:schemeClr val="accent6">
                    <a:lumMod val="50000"/>
                  </a:schemeClr>
                </a:solidFill>
              </a:rPr>
              <a:t>for</a:t>
            </a:r>
            <a:r>
              <a:rPr lang="en-US" dirty="0">
                <a:solidFill>
                  <a:schemeClr val="accent6">
                    <a:lumMod val="50000"/>
                  </a:schemeClr>
                </a:solidFill>
              </a:rPr>
              <a:t> (</a:t>
            </a:r>
            <a:r>
              <a:rPr lang="en-US" b="1" dirty="0" err="1">
                <a:solidFill>
                  <a:schemeClr val="accent6">
                    <a:lumMod val="50000"/>
                  </a:schemeClr>
                </a:solidFill>
              </a:rPr>
              <a:t>int</a:t>
            </a:r>
            <a:r>
              <a:rPr lang="en-US" dirty="0">
                <a:solidFill>
                  <a:schemeClr val="accent6">
                    <a:lumMod val="50000"/>
                  </a:schemeClr>
                </a:solidFill>
              </a:rPr>
              <a:t> </a:t>
            </a:r>
            <a:r>
              <a:rPr lang="en-US" dirty="0" err="1">
                <a:solidFill>
                  <a:schemeClr val="accent6">
                    <a:lumMod val="50000"/>
                  </a:schemeClr>
                </a:solidFill>
              </a:rPr>
              <a:t>i</a:t>
            </a:r>
            <a:r>
              <a:rPr lang="en-US" dirty="0">
                <a:solidFill>
                  <a:schemeClr val="accent6">
                    <a:lumMod val="50000"/>
                  </a:schemeClr>
                </a:solidFill>
              </a:rPr>
              <a:t> = 1; </a:t>
            </a:r>
            <a:r>
              <a:rPr lang="en-US" dirty="0" err="1">
                <a:solidFill>
                  <a:schemeClr val="accent6">
                    <a:lumMod val="50000"/>
                  </a:schemeClr>
                </a:solidFill>
              </a:rPr>
              <a:t>i</a:t>
            </a:r>
            <a:r>
              <a:rPr lang="en-US" dirty="0">
                <a:solidFill>
                  <a:schemeClr val="accent6">
                    <a:lumMod val="50000"/>
                  </a:schemeClr>
                </a:solidFill>
              </a:rPr>
              <a:t> &lt;= N; </a:t>
            </a:r>
            <a:r>
              <a:rPr lang="en-US" dirty="0" err="1">
                <a:solidFill>
                  <a:schemeClr val="accent6">
                    <a:lumMod val="50000"/>
                  </a:schemeClr>
                </a:solidFill>
              </a:rPr>
              <a:t>i</a:t>
            </a:r>
            <a:r>
              <a:rPr lang="en-US" dirty="0">
                <a:solidFill>
                  <a:schemeClr val="accent6">
                    <a:lumMod val="50000"/>
                  </a:schemeClr>
                </a:solidFill>
              </a:rPr>
              <a:t>++)</a:t>
            </a:r>
          </a:p>
          <a:p>
            <a:r>
              <a:rPr lang="en-US" dirty="0">
                <a:solidFill>
                  <a:schemeClr val="accent6">
                    <a:lumMod val="50000"/>
                  </a:schemeClr>
                </a:solidFill>
              </a:rPr>
              <a:t>      </a:t>
            </a:r>
            <a:r>
              <a:rPr lang="en-US" dirty="0" err="1">
                <a:solidFill>
                  <a:schemeClr val="accent6">
                    <a:lumMod val="50000"/>
                  </a:schemeClr>
                </a:solidFill>
              </a:rPr>
              <a:t>fatorial</a:t>
            </a:r>
            <a:r>
              <a:rPr lang="en-US" dirty="0">
                <a:solidFill>
                  <a:schemeClr val="accent6">
                    <a:lumMod val="50000"/>
                  </a:schemeClr>
                </a:solidFill>
              </a:rPr>
              <a:t> *= </a:t>
            </a:r>
            <a:r>
              <a:rPr lang="en-US" dirty="0" err="1">
                <a:solidFill>
                  <a:schemeClr val="accent6">
                    <a:lumMod val="50000"/>
                  </a:schemeClr>
                </a:solidFill>
              </a:rPr>
              <a:t>i</a:t>
            </a:r>
            <a:r>
              <a:rPr lang="en-US" dirty="0">
                <a:solidFill>
                  <a:schemeClr val="accent6">
                    <a:lumMod val="50000"/>
                  </a:schemeClr>
                </a:solidFill>
              </a:rPr>
              <a:t>;</a:t>
            </a:r>
          </a:p>
          <a:p>
            <a:r>
              <a:rPr lang="en-US" dirty="0">
                <a:solidFill>
                  <a:schemeClr val="accent6">
                    <a:lumMod val="50000"/>
                  </a:schemeClr>
                </a:solidFill>
              </a:rPr>
              <a:t>  </a:t>
            </a:r>
            <a:r>
              <a:rPr lang="en-US" b="1" dirty="0">
                <a:solidFill>
                  <a:schemeClr val="accent6">
                    <a:lumMod val="50000"/>
                  </a:schemeClr>
                </a:solidFill>
              </a:rPr>
              <a:t>return</a:t>
            </a:r>
            <a:r>
              <a:rPr lang="en-US" dirty="0">
                <a:solidFill>
                  <a:schemeClr val="accent6">
                    <a:lumMod val="50000"/>
                  </a:schemeClr>
                </a:solidFill>
              </a:rPr>
              <a:t> </a:t>
            </a:r>
            <a:r>
              <a:rPr lang="en-US" dirty="0" err="1">
                <a:solidFill>
                  <a:schemeClr val="accent6">
                    <a:lumMod val="50000"/>
                  </a:schemeClr>
                </a:solidFill>
              </a:rPr>
              <a:t>fatorial</a:t>
            </a:r>
            <a:r>
              <a:rPr lang="en-US" dirty="0">
                <a:solidFill>
                  <a:schemeClr val="accent6">
                    <a:lumMod val="50000"/>
                  </a:schemeClr>
                </a:solidFill>
              </a:rPr>
              <a:t>;                       }</a:t>
            </a:r>
          </a:p>
        </p:txBody>
      </p:sp>
      <p:sp>
        <p:nvSpPr>
          <p:cNvPr id="20" name="Freeform 19"/>
          <p:cNvSpPr/>
          <p:nvPr/>
        </p:nvSpPr>
        <p:spPr>
          <a:xfrm>
            <a:off x="2303253" y="705928"/>
            <a:ext cx="4459856" cy="1549880"/>
          </a:xfrm>
          <a:custGeom>
            <a:avLst/>
            <a:gdLst>
              <a:gd name="connsiteX0" fmla="*/ 0 w 4459856"/>
              <a:gd name="connsiteY0" fmla="*/ 1381664 h 1549880"/>
              <a:gd name="connsiteX1" fmla="*/ 1147313 w 4459856"/>
              <a:gd name="connsiteY1" fmla="*/ 1200510 h 1549880"/>
              <a:gd name="connsiteX2" fmla="*/ 2225615 w 4459856"/>
              <a:gd name="connsiteY2" fmla="*/ 1390291 h 1549880"/>
              <a:gd name="connsiteX3" fmla="*/ 2518913 w 4459856"/>
              <a:gd name="connsiteY3" fmla="*/ 242978 h 1549880"/>
              <a:gd name="connsiteX4" fmla="*/ 3562709 w 4459856"/>
              <a:gd name="connsiteY4" fmla="*/ 70449 h 1549880"/>
              <a:gd name="connsiteX5" fmla="*/ 4459856 w 4459856"/>
              <a:gd name="connsiteY5" fmla="*/ 665672 h 154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9856" h="1549880">
                <a:moveTo>
                  <a:pt x="0" y="1381664"/>
                </a:moveTo>
                <a:cubicBezTo>
                  <a:pt x="388188" y="1290368"/>
                  <a:pt x="776377" y="1199072"/>
                  <a:pt x="1147313" y="1200510"/>
                </a:cubicBezTo>
                <a:cubicBezTo>
                  <a:pt x="1518249" y="1201948"/>
                  <a:pt x="1997015" y="1549880"/>
                  <a:pt x="2225615" y="1390291"/>
                </a:cubicBezTo>
                <a:cubicBezTo>
                  <a:pt x="2454215" y="1230702"/>
                  <a:pt x="2296064" y="462952"/>
                  <a:pt x="2518913" y="242978"/>
                </a:cubicBezTo>
                <a:cubicBezTo>
                  <a:pt x="2741762" y="23004"/>
                  <a:pt x="3239219" y="0"/>
                  <a:pt x="3562709" y="70449"/>
                </a:cubicBezTo>
                <a:cubicBezTo>
                  <a:pt x="3886200" y="140898"/>
                  <a:pt x="4173028" y="403285"/>
                  <a:pt x="4459856" y="665672"/>
                </a:cubicBezTo>
              </a:path>
            </a:pathLst>
          </a:cu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1949570" y="4014158"/>
            <a:ext cx="5495026" cy="1975450"/>
          </a:xfrm>
          <a:custGeom>
            <a:avLst/>
            <a:gdLst>
              <a:gd name="connsiteX0" fmla="*/ 0 w 5495026"/>
              <a:gd name="connsiteY0" fmla="*/ 1541253 h 1975450"/>
              <a:gd name="connsiteX1" fmla="*/ 983411 w 5495026"/>
              <a:gd name="connsiteY1" fmla="*/ 1204823 h 1975450"/>
              <a:gd name="connsiteX2" fmla="*/ 2872596 w 5495026"/>
              <a:gd name="connsiteY2" fmla="*/ 1800046 h 1975450"/>
              <a:gd name="connsiteX3" fmla="*/ 4088921 w 5495026"/>
              <a:gd name="connsiteY3" fmla="*/ 152400 h 1975450"/>
              <a:gd name="connsiteX4" fmla="*/ 5495026 w 5495026"/>
              <a:gd name="connsiteY4" fmla="*/ 885646 h 1975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5026" h="1975450">
                <a:moveTo>
                  <a:pt x="0" y="1541253"/>
                </a:moveTo>
                <a:cubicBezTo>
                  <a:pt x="252322" y="1351472"/>
                  <a:pt x="504645" y="1161691"/>
                  <a:pt x="983411" y="1204823"/>
                </a:cubicBezTo>
                <a:cubicBezTo>
                  <a:pt x="1462177" y="1247955"/>
                  <a:pt x="2355011" y="1975450"/>
                  <a:pt x="2872596" y="1800046"/>
                </a:cubicBezTo>
                <a:cubicBezTo>
                  <a:pt x="3390181" y="1624642"/>
                  <a:pt x="3651849" y="304800"/>
                  <a:pt x="4088921" y="152400"/>
                </a:cubicBezTo>
                <a:cubicBezTo>
                  <a:pt x="4525993" y="0"/>
                  <a:pt x="5010509" y="442823"/>
                  <a:pt x="5495026" y="885646"/>
                </a:cubicBezTo>
              </a:path>
            </a:pathLst>
          </a:cu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8305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24</a:t>
            </a:fld>
            <a:endParaRPr lang="en-US"/>
          </a:p>
        </p:txBody>
      </p:sp>
      <p:sp>
        <p:nvSpPr>
          <p:cNvPr id="4" name="TextBox 3"/>
          <p:cNvSpPr txBox="1"/>
          <p:nvPr/>
        </p:nvSpPr>
        <p:spPr>
          <a:xfrm>
            <a:off x="0" y="0"/>
            <a:ext cx="5029200" cy="6858000"/>
          </a:xfrm>
          <a:prstGeom prst="rect">
            <a:avLst/>
          </a:prstGeom>
          <a:solidFill>
            <a:schemeClr val="bg1">
              <a:lumMod val="95000"/>
            </a:schemeClr>
          </a:solidFill>
        </p:spPr>
        <p:txBody>
          <a:bodyPr wrap="square" rtlCol="0">
            <a:spAutoFit/>
          </a:bodyPr>
          <a:lstStyle/>
          <a:p>
            <a:r>
              <a:rPr lang="en-US" sz="1600" b="1" dirty="0"/>
              <a:t>import</a:t>
            </a:r>
            <a:r>
              <a:rPr lang="en-US" sz="1600" dirty="0"/>
              <a:t> </a:t>
            </a:r>
            <a:r>
              <a:rPr lang="en-US" sz="1600" dirty="0" err="1"/>
              <a:t>java.util</a:t>
            </a:r>
            <a:r>
              <a:rPr lang="en-US" sz="1600" dirty="0"/>
              <a:t>.*;</a:t>
            </a:r>
          </a:p>
          <a:p>
            <a:r>
              <a:rPr lang="en-US" sz="1600" b="1" dirty="0"/>
              <a:t>public class </a:t>
            </a:r>
            <a:r>
              <a:rPr lang="en-US" sz="1600" dirty="0" err="1"/>
              <a:t>FuncFact</a:t>
            </a:r>
            <a:endParaRPr lang="en-US" sz="1600" dirty="0"/>
          </a:p>
          <a:p>
            <a:r>
              <a:rPr lang="en-US" sz="1600" dirty="0"/>
              <a:t>{</a:t>
            </a:r>
          </a:p>
          <a:p>
            <a:r>
              <a:rPr lang="en-US" sz="1600" dirty="0"/>
              <a:t> </a:t>
            </a:r>
            <a:r>
              <a:rPr lang="en-US" sz="1600" b="1" dirty="0"/>
              <a:t>static</a:t>
            </a:r>
            <a:r>
              <a:rPr lang="en-US" sz="1600" dirty="0"/>
              <a:t> Scanner </a:t>
            </a:r>
            <a:r>
              <a:rPr lang="en-US" sz="1600" dirty="0" err="1"/>
              <a:t>sc</a:t>
            </a:r>
            <a:r>
              <a:rPr lang="en-US" sz="1600" dirty="0"/>
              <a:t> = </a:t>
            </a:r>
            <a:r>
              <a:rPr lang="en-US" sz="1600" b="1" dirty="0"/>
              <a:t>new</a:t>
            </a:r>
            <a:r>
              <a:rPr lang="en-US" sz="1600" dirty="0"/>
              <a:t> Scanner(System.in);</a:t>
            </a:r>
          </a:p>
          <a:p>
            <a:r>
              <a:rPr lang="en-US" sz="1600" dirty="0"/>
              <a:t>  </a:t>
            </a:r>
            <a:r>
              <a:rPr lang="en-US" sz="1600" b="1" dirty="0">
                <a:solidFill>
                  <a:srgbClr val="008000"/>
                </a:solidFill>
              </a:rPr>
              <a:t>public static </a:t>
            </a:r>
            <a:r>
              <a:rPr lang="en-US" sz="1600" b="1" dirty="0" err="1">
                <a:solidFill>
                  <a:srgbClr val="008000"/>
                </a:solidFill>
              </a:rPr>
              <a:t>int</a:t>
            </a:r>
            <a:r>
              <a:rPr lang="en-US" sz="1600" b="1" dirty="0">
                <a:solidFill>
                  <a:srgbClr val="008000"/>
                </a:solidFill>
              </a:rPr>
              <a:t> </a:t>
            </a:r>
            <a:r>
              <a:rPr lang="en-US" sz="1600" dirty="0" err="1">
                <a:solidFill>
                  <a:srgbClr val="008000"/>
                </a:solidFill>
              </a:rPr>
              <a:t>lerPositivo</a:t>
            </a:r>
            <a:r>
              <a:rPr lang="en-US" sz="1600" dirty="0">
                <a:solidFill>
                  <a:srgbClr val="008000"/>
                </a:solidFill>
              </a:rPr>
              <a:t>()     {</a:t>
            </a:r>
          </a:p>
          <a:p>
            <a:r>
              <a:rPr lang="en-US" sz="1600" dirty="0">
                <a:solidFill>
                  <a:srgbClr val="008000"/>
                </a:solidFill>
              </a:rPr>
              <a:t>   </a:t>
            </a:r>
            <a:r>
              <a:rPr lang="en-US" sz="1600" b="1" dirty="0" err="1">
                <a:solidFill>
                  <a:srgbClr val="008000"/>
                </a:solidFill>
              </a:rPr>
              <a:t>int</a:t>
            </a:r>
            <a:r>
              <a:rPr lang="en-US" sz="1600" b="1" dirty="0">
                <a:solidFill>
                  <a:srgbClr val="008000"/>
                </a:solidFill>
              </a:rPr>
              <a:t> </a:t>
            </a:r>
            <a:r>
              <a:rPr lang="en-US" sz="1600" dirty="0">
                <a:solidFill>
                  <a:srgbClr val="008000"/>
                </a:solidFill>
              </a:rPr>
              <a:t>x;</a:t>
            </a:r>
          </a:p>
          <a:p>
            <a:r>
              <a:rPr lang="en-US" sz="1600" dirty="0">
                <a:solidFill>
                  <a:srgbClr val="008000"/>
                </a:solidFill>
              </a:rPr>
              <a:t>   </a:t>
            </a:r>
            <a:r>
              <a:rPr lang="en-US" sz="1600" b="1" dirty="0">
                <a:solidFill>
                  <a:srgbClr val="008000"/>
                </a:solidFill>
              </a:rPr>
              <a:t>do</a:t>
            </a:r>
            <a:r>
              <a:rPr lang="en-US" sz="1600" dirty="0">
                <a:solidFill>
                  <a:srgbClr val="008000"/>
                </a:solidFill>
              </a:rPr>
              <a:t> {</a:t>
            </a:r>
          </a:p>
          <a:p>
            <a:r>
              <a:rPr lang="en-US" sz="1600" dirty="0">
                <a:solidFill>
                  <a:srgbClr val="008000"/>
                </a:solidFill>
              </a:rPr>
              <a:t>        </a:t>
            </a:r>
            <a:r>
              <a:rPr lang="en-US" sz="1600" dirty="0" err="1">
                <a:solidFill>
                  <a:srgbClr val="008000"/>
                </a:solidFill>
              </a:rPr>
              <a:t>System.out.print</a:t>
            </a:r>
            <a:r>
              <a:rPr lang="en-US" sz="1600" dirty="0">
                <a:solidFill>
                  <a:srgbClr val="008000"/>
                </a:solidFill>
              </a:rPr>
              <a:t>("Valor </a:t>
            </a:r>
            <a:r>
              <a:rPr lang="en-US" sz="1600" dirty="0" err="1">
                <a:solidFill>
                  <a:srgbClr val="008000"/>
                </a:solidFill>
              </a:rPr>
              <a:t>positivo</a:t>
            </a:r>
            <a:r>
              <a:rPr lang="en-US" sz="1600" dirty="0">
                <a:solidFill>
                  <a:srgbClr val="008000"/>
                </a:solidFill>
              </a:rPr>
              <a:t>: ");</a:t>
            </a:r>
          </a:p>
          <a:p>
            <a:r>
              <a:rPr lang="en-US" sz="1600" dirty="0">
                <a:solidFill>
                  <a:srgbClr val="008000"/>
                </a:solidFill>
              </a:rPr>
              <a:t>        x = </a:t>
            </a:r>
            <a:r>
              <a:rPr lang="en-US" sz="1600" dirty="0" err="1">
                <a:solidFill>
                  <a:srgbClr val="008000"/>
                </a:solidFill>
              </a:rPr>
              <a:t>sc.nextInt</a:t>
            </a:r>
            <a:r>
              <a:rPr lang="en-US" sz="1600" dirty="0">
                <a:solidFill>
                  <a:srgbClr val="008000"/>
                </a:solidFill>
              </a:rPr>
              <a:t>();</a:t>
            </a:r>
          </a:p>
          <a:p>
            <a:r>
              <a:rPr lang="en-US" sz="1600" dirty="0">
                <a:solidFill>
                  <a:srgbClr val="008000"/>
                </a:solidFill>
              </a:rPr>
              <a:t>   } </a:t>
            </a:r>
            <a:r>
              <a:rPr lang="en-US" sz="1600" b="1" dirty="0">
                <a:solidFill>
                  <a:srgbClr val="008000"/>
                </a:solidFill>
              </a:rPr>
              <a:t>while</a:t>
            </a:r>
            <a:r>
              <a:rPr lang="en-US" sz="1600" dirty="0">
                <a:solidFill>
                  <a:srgbClr val="008000"/>
                </a:solidFill>
              </a:rPr>
              <a:t>(x &lt; 0);</a:t>
            </a:r>
          </a:p>
          <a:p>
            <a:r>
              <a:rPr lang="en-US" sz="1600" dirty="0">
                <a:solidFill>
                  <a:srgbClr val="008000"/>
                </a:solidFill>
              </a:rPr>
              <a:t>   </a:t>
            </a:r>
            <a:r>
              <a:rPr lang="en-US" sz="1600" b="1" dirty="0">
                <a:solidFill>
                  <a:srgbClr val="008000"/>
                </a:solidFill>
              </a:rPr>
              <a:t>return</a:t>
            </a:r>
            <a:r>
              <a:rPr lang="en-US" sz="1600" dirty="0">
                <a:solidFill>
                  <a:srgbClr val="008000"/>
                </a:solidFill>
              </a:rPr>
              <a:t> x;</a:t>
            </a:r>
          </a:p>
          <a:p>
            <a:r>
              <a:rPr lang="en-US" sz="1600" dirty="0">
                <a:solidFill>
                  <a:srgbClr val="008000"/>
                </a:solidFill>
              </a:rPr>
              <a:t>                                                          }</a:t>
            </a:r>
          </a:p>
          <a:p>
            <a:r>
              <a:rPr lang="en-US" sz="1600" b="1" dirty="0"/>
              <a:t>public static void </a:t>
            </a:r>
            <a:r>
              <a:rPr lang="en-US" sz="1600" dirty="0"/>
              <a:t>main(String[] </a:t>
            </a:r>
            <a:r>
              <a:rPr lang="en-US" sz="1600" dirty="0" err="1"/>
              <a:t>args</a:t>
            </a:r>
            <a:r>
              <a:rPr lang="en-US" sz="1600" dirty="0"/>
              <a:t>)</a:t>
            </a:r>
          </a:p>
          <a:p>
            <a:r>
              <a:rPr lang="en-US" sz="1600" dirty="0"/>
              <a:t>{ </a:t>
            </a:r>
          </a:p>
          <a:p>
            <a:r>
              <a:rPr lang="en-US" sz="1600" b="1" dirty="0"/>
              <a:t>   </a:t>
            </a:r>
            <a:r>
              <a:rPr lang="en-US" sz="1600" b="1" dirty="0" err="1"/>
              <a:t>int</a:t>
            </a:r>
            <a:r>
              <a:rPr lang="en-US" sz="1600" b="1" dirty="0"/>
              <a:t> </a:t>
            </a:r>
            <a:r>
              <a:rPr lang="en-US" sz="1600" dirty="0"/>
              <a:t>N = </a:t>
            </a:r>
            <a:r>
              <a:rPr lang="en-US" sz="1600" dirty="0" err="1">
                <a:solidFill>
                  <a:srgbClr val="008000"/>
                </a:solidFill>
              </a:rPr>
              <a:t>lerPositivo</a:t>
            </a:r>
            <a:r>
              <a:rPr lang="en-US" sz="1600" dirty="0">
                <a:solidFill>
                  <a:srgbClr val="008000"/>
                </a:solidFill>
              </a:rPr>
              <a:t>()</a:t>
            </a:r>
            <a:r>
              <a:rPr lang="en-US" sz="1600" dirty="0"/>
              <a:t>;</a:t>
            </a:r>
          </a:p>
          <a:p>
            <a:r>
              <a:rPr lang="en-US" sz="1600" dirty="0"/>
              <a:t>   </a:t>
            </a:r>
            <a:r>
              <a:rPr lang="en-US" sz="1600" b="1" dirty="0"/>
              <a:t>while</a:t>
            </a:r>
            <a:r>
              <a:rPr lang="en-US" sz="1600" dirty="0"/>
              <a:t>(N &gt; 10 || N &lt; 1) {</a:t>
            </a:r>
          </a:p>
          <a:p>
            <a:r>
              <a:rPr lang="en-US" sz="1600" dirty="0"/>
              <a:t>   </a:t>
            </a:r>
            <a:r>
              <a:rPr lang="en-US" sz="1600" dirty="0" err="1"/>
              <a:t>System.out.println</a:t>
            </a:r>
            <a:r>
              <a:rPr lang="en-US" sz="1600" dirty="0"/>
              <a:t>("o </a:t>
            </a:r>
            <a:r>
              <a:rPr lang="en-US" sz="1600" dirty="0" err="1"/>
              <a:t>número</a:t>
            </a:r>
            <a:r>
              <a:rPr lang="en-US" sz="1600" dirty="0"/>
              <a:t> </a:t>
            </a:r>
            <a:r>
              <a:rPr lang="en-US" sz="1600" dirty="0" err="1"/>
              <a:t>deve</a:t>
            </a:r>
            <a:r>
              <a:rPr lang="en-US" sz="1600" dirty="0"/>
              <a:t> </a:t>
            </a:r>
            <a:r>
              <a:rPr lang="en-US" sz="1600" dirty="0" err="1"/>
              <a:t>ser</a:t>
            </a:r>
            <a:r>
              <a:rPr lang="en-US" sz="1600" dirty="0"/>
              <a:t> &lt;= 10 e &gt;= 1");</a:t>
            </a:r>
          </a:p>
          <a:p>
            <a:r>
              <a:rPr lang="en-US" sz="1600" dirty="0"/>
              <a:t>   N = </a:t>
            </a:r>
            <a:r>
              <a:rPr lang="en-US" sz="1600" dirty="0" err="1">
                <a:solidFill>
                  <a:srgbClr val="008000"/>
                </a:solidFill>
              </a:rPr>
              <a:t>lerPositivo</a:t>
            </a:r>
            <a:r>
              <a:rPr lang="en-US" sz="1600" dirty="0">
                <a:solidFill>
                  <a:srgbClr val="008000"/>
                </a:solidFill>
              </a:rPr>
              <a:t>()</a:t>
            </a:r>
            <a:r>
              <a:rPr lang="en-US" sz="1600" dirty="0"/>
              <a:t>;</a:t>
            </a:r>
          </a:p>
          <a:p>
            <a:r>
              <a:rPr lang="en-US" sz="1600" dirty="0"/>
              <a:t>                                             };</a:t>
            </a:r>
          </a:p>
          <a:p>
            <a:r>
              <a:rPr lang="en-US" sz="1600" dirty="0"/>
              <a:t>  </a:t>
            </a:r>
            <a:r>
              <a:rPr lang="en-US" sz="1600" dirty="0" err="1"/>
              <a:t>System.out.printf</a:t>
            </a:r>
            <a:r>
              <a:rPr lang="en-US" sz="1600" dirty="0"/>
              <a:t>("</a:t>
            </a:r>
            <a:r>
              <a:rPr lang="en-US" sz="1600" dirty="0" err="1"/>
              <a:t>fatorial</a:t>
            </a:r>
            <a:r>
              <a:rPr lang="en-US" sz="1600" dirty="0"/>
              <a:t> de %d = %d\n", N, </a:t>
            </a:r>
            <a:r>
              <a:rPr lang="en-US" sz="1600" dirty="0">
                <a:solidFill>
                  <a:schemeClr val="accent6">
                    <a:lumMod val="50000"/>
                  </a:schemeClr>
                </a:solidFill>
              </a:rPr>
              <a:t>fact(N)</a:t>
            </a:r>
            <a:r>
              <a:rPr lang="en-US" sz="1600" dirty="0"/>
              <a:t> );</a:t>
            </a:r>
          </a:p>
          <a:p>
            <a:r>
              <a:rPr lang="en-US" sz="1600" dirty="0"/>
              <a:t>}</a:t>
            </a:r>
          </a:p>
          <a:p>
            <a:r>
              <a:rPr lang="en-US" sz="1600" b="1" dirty="0">
                <a:solidFill>
                  <a:schemeClr val="accent6">
                    <a:lumMod val="50000"/>
                  </a:schemeClr>
                </a:solidFill>
              </a:rPr>
              <a:t>public static </a:t>
            </a:r>
            <a:r>
              <a:rPr lang="en-US" sz="1600" b="1" dirty="0" err="1">
                <a:solidFill>
                  <a:schemeClr val="accent6">
                    <a:lumMod val="50000"/>
                  </a:schemeClr>
                </a:solidFill>
              </a:rPr>
              <a:t>int</a:t>
            </a:r>
            <a:r>
              <a:rPr lang="en-US" sz="1600" b="1" dirty="0">
                <a:solidFill>
                  <a:schemeClr val="accent6">
                    <a:lumMod val="50000"/>
                  </a:schemeClr>
                </a:solidFill>
              </a:rPr>
              <a:t> </a:t>
            </a:r>
            <a:r>
              <a:rPr lang="en-US" sz="1600" dirty="0">
                <a:solidFill>
                  <a:schemeClr val="accent6">
                    <a:lumMod val="50000"/>
                  </a:schemeClr>
                </a:solidFill>
              </a:rPr>
              <a:t>fact(</a:t>
            </a:r>
            <a:r>
              <a:rPr lang="en-US" sz="1600" dirty="0" err="1">
                <a:solidFill>
                  <a:schemeClr val="accent6">
                    <a:lumMod val="50000"/>
                  </a:schemeClr>
                </a:solidFill>
              </a:rPr>
              <a:t>int</a:t>
            </a:r>
            <a:r>
              <a:rPr lang="en-US" sz="1600" dirty="0">
                <a:solidFill>
                  <a:schemeClr val="accent6">
                    <a:lumMod val="50000"/>
                  </a:schemeClr>
                </a:solidFill>
              </a:rPr>
              <a:t> N)         {</a:t>
            </a:r>
          </a:p>
          <a:p>
            <a:r>
              <a:rPr lang="en-US" sz="1600" b="1" dirty="0">
                <a:solidFill>
                  <a:schemeClr val="accent6">
                    <a:lumMod val="50000"/>
                  </a:schemeClr>
                </a:solidFill>
              </a:rPr>
              <a:t>  </a:t>
            </a:r>
            <a:r>
              <a:rPr lang="en-US" sz="1600" b="1" dirty="0" err="1">
                <a:solidFill>
                  <a:schemeClr val="accent6">
                    <a:lumMod val="50000"/>
                  </a:schemeClr>
                </a:solidFill>
              </a:rPr>
              <a:t>int</a:t>
            </a:r>
            <a:r>
              <a:rPr lang="en-US" sz="1600" b="1" dirty="0">
                <a:solidFill>
                  <a:schemeClr val="accent6">
                    <a:lumMod val="50000"/>
                  </a:schemeClr>
                </a:solidFill>
              </a:rPr>
              <a:t> </a:t>
            </a:r>
            <a:r>
              <a:rPr lang="en-US" sz="1600" dirty="0" err="1">
                <a:solidFill>
                  <a:schemeClr val="accent6">
                    <a:lumMod val="50000"/>
                  </a:schemeClr>
                </a:solidFill>
              </a:rPr>
              <a:t>fatorial</a:t>
            </a:r>
            <a:r>
              <a:rPr lang="en-US" sz="1600" dirty="0">
                <a:solidFill>
                  <a:schemeClr val="accent6">
                    <a:lumMod val="50000"/>
                  </a:schemeClr>
                </a:solidFill>
              </a:rPr>
              <a:t> = 1;</a:t>
            </a:r>
          </a:p>
          <a:p>
            <a:r>
              <a:rPr lang="en-US" sz="1600" dirty="0">
                <a:solidFill>
                  <a:schemeClr val="accent6">
                    <a:lumMod val="50000"/>
                  </a:schemeClr>
                </a:solidFill>
              </a:rPr>
              <a:t>  </a:t>
            </a:r>
            <a:r>
              <a:rPr lang="en-US" sz="1600" b="1" dirty="0">
                <a:solidFill>
                  <a:schemeClr val="accent6">
                    <a:lumMod val="50000"/>
                  </a:schemeClr>
                </a:solidFill>
              </a:rPr>
              <a:t>for </a:t>
            </a:r>
            <a:r>
              <a:rPr lang="en-US" sz="1600" dirty="0">
                <a:solidFill>
                  <a:schemeClr val="accent6">
                    <a:lumMod val="50000"/>
                  </a:schemeClr>
                </a:solidFill>
              </a:rPr>
              <a:t>(</a:t>
            </a:r>
            <a:r>
              <a:rPr lang="en-US" sz="1600" b="1" dirty="0" err="1">
                <a:solidFill>
                  <a:schemeClr val="accent6">
                    <a:lumMod val="50000"/>
                  </a:schemeClr>
                </a:solidFill>
              </a:rPr>
              <a:t>int</a:t>
            </a:r>
            <a:r>
              <a:rPr lang="en-US" sz="1600" dirty="0">
                <a:solidFill>
                  <a:schemeClr val="accent6">
                    <a:lumMod val="50000"/>
                  </a:schemeClr>
                </a:solidFill>
              </a:rPr>
              <a:t> </a:t>
            </a:r>
            <a:r>
              <a:rPr lang="en-US" sz="1600" dirty="0" err="1">
                <a:solidFill>
                  <a:schemeClr val="accent6">
                    <a:lumMod val="50000"/>
                  </a:schemeClr>
                </a:solidFill>
              </a:rPr>
              <a:t>i</a:t>
            </a:r>
            <a:r>
              <a:rPr lang="en-US" sz="1600" dirty="0">
                <a:solidFill>
                  <a:schemeClr val="accent6">
                    <a:lumMod val="50000"/>
                  </a:schemeClr>
                </a:solidFill>
              </a:rPr>
              <a:t> = 1; </a:t>
            </a:r>
            <a:r>
              <a:rPr lang="en-US" sz="1600" dirty="0" err="1">
                <a:solidFill>
                  <a:schemeClr val="accent6">
                    <a:lumMod val="50000"/>
                  </a:schemeClr>
                </a:solidFill>
              </a:rPr>
              <a:t>i</a:t>
            </a:r>
            <a:r>
              <a:rPr lang="en-US" sz="1600" dirty="0">
                <a:solidFill>
                  <a:schemeClr val="accent6">
                    <a:lumMod val="50000"/>
                  </a:schemeClr>
                </a:solidFill>
              </a:rPr>
              <a:t> &lt;= N; </a:t>
            </a:r>
            <a:r>
              <a:rPr lang="en-US" sz="1600" dirty="0" err="1">
                <a:solidFill>
                  <a:schemeClr val="accent6">
                    <a:lumMod val="50000"/>
                  </a:schemeClr>
                </a:solidFill>
              </a:rPr>
              <a:t>i</a:t>
            </a:r>
            <a:r>
              <a:rPr lang="en-US" sz="1600" dirty="0">
                <a:solidFill>
                  <a:schemeClr val="accent6">
                    <a:lumMod val="50000"/>
                  </a:schemeClr>
                </a:solidFill>
              </a:rPr>
              <a:t>++)</a:t>
            </a:r>
          </a:p>
          <a:p>
            <a:r>
              <a:rPr lang="en-US" sz="1600" dirty="0">
                <a:solidFill>
                  <a:schemeClr val="accent6">
                    <a:lumMod val="50000"/>
                  </a:schemeClr>
                </a:solidFill>
              </a:rPr>
              <a:t>      </a:t>
            </a:r>
            <a:r>
              <a:rPr lang="en-US" sz="1600" dirty="0" err="1">
                <a:solidFill>
                  <a:schemeClr val="accent6">
                    <a:lumMod val="50000"/>
                  </a:schemeClr>
                </a:solidFill>
              </a:rPr>
              <a:t>fatorial</a:t>
            </a:r>
            <a:r>
              <a:rPr lang="en-US" sz="1600" dirty="0">
                <a:solidFill>
                  <a:schemeClr val="accent6">
                    <a:lumMod val="50000"/>
                  </a:schemeClr>
                </a:solidFill>
              </a:rPr>
              <a:t> *= </a:t>
            </a:r>
            <a:r>
              <a:rPr lang="en-US" sz="1600" dirty="0" err="1">
                <a:solidFill>
                  <a:schemeClr val="accent6">
                    <a:lumMod val="50000"/>
                  </a:schemeClr>
                </a:solidFill>
              </a:rPr>
              <a:t>i</a:t>
            </a:r>
            <a:r>
              <a:rPr lang="en-US" sz="1600" dirty="0">
                <a:solidFill>
                  <a:schemeClr val="accent6">
                    <a:lumMod val="50000"/>
                  </a:schemeClr>
                </a:solidFill>
              </a:rPr>
              <a:t>;</a:t>
            </a:r>
          </a:p>
          <a:p>
            <a:r>
              <a:rPr lang="en-US" sz="1600" dirty="0">
                <a:solidFill>
                  <a:schemeClr val="accent6">
                    <a:lumMod val="50000"/>
                  </a:schemeClr>
                </a:solidFill>
              </a:rPr>
              <a:t>  </a:t>
            </a:r>
            <a:r>
              <a:rPr lang="en-US" sz="1600" b="1" dirty="0">
                <a:solidFill>
                  <a:schemeClr val="accent6">
                    <a:lumMod val="50000"/>
                  </a:schemeClr>
                </a:solidFill>
              </a:rPr>
              <a:t>retur</a:t>
            </a:r>
            <a:r>
              <a:rPr lang="en-US" sz="1600" dirty="0">
                <a:solidFill>
                  <a:schemeClr val="accent6">
                    <a:lumMod val="50000"/>
                  </a:schemeClr>
                </a:solidFill>
              </a:rPr>
              <a:t>n </a:t>
            </a:r>
            <a:r>
              <a:rPr lang="en-US" sz="1600" dirty="0" err="1">
                <a:solidFill>
                  <a:schemeClr val="accent6">
                    <a:lumMod val="50000"/>
                  </a:schemeClr>
                </a:solidFill>
              </a:rPr>
              <a:t>fatorial</a:t>
            </a:r>
            <a:r>
              <a:rPr lang="en-US" sz="1600" dirty="0">
                <a:solidFill>
                  <a:schemeClr val="accent6">
                    <a:lumMod val="50000"/>
                  </a:schemeClr>
                </a:solidFill>
              </a:rPr>
              <a:t>;                       }</a:t>
            </a:r>
          </a:p>
          <a:p>
            <a:r>
              <a:rPr lang="en-US" sz="1600"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133600"/>
            <a:ext cx="4010212"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9141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8D3FE5-46E2-482A-8446-2ED451719138}"/>
              </a:ext>
            </a:extLst>
          </p:cNvPr>
          <p:cNvSpPr>
            <a:spLocks noGrp="1"/>
          </p:cNvSpPr>
          <p:nvPr>
            <p:ph type="ftr" sz="quarter" idx="11"/>
          </p:nvPr>
        </p:nvSpPr>
        <p:spPr/>
        <p:txBody>
          <a:bodyPr/>
          <a:lstStyle/>
          <a:p>
            <a:r>
              <a:rPr lang="en-US"/>
              <a:t>Valeri Skliarov                                                                      2019/2020</a:t>
            </a:r>
          </a:p>
        </p:txBody>
      </p:sp>
      <p:sp>
        <p:nvSpPr>
          <p:cNvPr id="3" name="Slide Number Placeholder 2">
            <a:extLst>
              <a:ext uri="{FF2B5EF4-FFF2-40B4-BE49-F238E27FC236}">
                <a16:creationId xmlns:a16="http://schemas.microsoft.com/office/drawing/2014/main" id="{0EEA9B25-03CA-4790-A1EF-DD43A666F59C}"/>
              </a:ext>
            </a:extLst>
          </p:cNvPr>
          <p:cNvSpPr>
            <a:spLocks noGrp="1"/>
          </p:cNvSpPr>
          <p:nvPr>
            <p:ph type="sldNum" sz="quarter" idx="12"/>
          </p:nvPr>
        </p:nvSpPr>
        <p:spPr/>
        <p:txBody>
          <a:bodyPr/>
          <a:lstStyle/>
          <a:p>
            <a:fld id="{02ABCBE6-3241-4AC8-98A5-4EDB47BFBF63}" type="slidenum">
              <a:rPr lang="en-US" smtClean="0"/>
              <a:pPr/>
              <a:t>25</a:t>
            </a:fld>
            <a:endParaRPr lang="en-US"/>
          </a:p>
        </p:txBody>
      </p:sp>
      <p:sp>
        <p:nvSpPr>
          <p:cNvPr id="4" name="TextBox 3">
            <a:extLst>
              <a:ext uri="{FF2B5EF4-FFF2-40B4-BE49-F238E27FC236}">
                <a16:creationId xmlns:a16="http://schemas.microsoft.com/office/drawing/2014/main" id="{6961304C-6F76-4A2B-927C-D9C94D42D36B}"/>
              </a:ext>
            </a:extLst>
          </p:cNvPr>
          <p:cNvSpPr txBox="1"/>
          <p:nvPr/>
        </p:nvSpPr>
        <p:spPr>
          <a:xfrm>
            <a:off x="98572" y="15536"/>
            <a:ext cx="5415265" cy="6463308"/>
          </a:xfrm>
          <a:prstGeom prst="rect">
            <a:avLst/>
          </a:prstGeom>
          <a:solidFill>
            <a:srgbClr val="CCFFFF"/>
          </a:solidFill>
        </p:spPr>
        <p:txBody>
          <a:bodyPr wrap="none" rtlCol="0">
            <a:spAutoFit/>
          </a:bodyPr>
          <a:lstStyle>
            <a:defPPr>
              <a:defRPr lang="en-US"/>
            </a:defPPr>
            <a:lvl1pPr>
              <a:defRPr b="1"/>
            </a:lvl1pPr>
          </a:lstStyle>
          <a:p>
            <a:r>
              <a:rPr lang="en-US" dirty="0"/>
              <a:t>import</a:t>
            </a:r>
            <a:r>
              <a:rPr lang="en-US" b="0" dirty="0"/>
              <a:t> </a:t>
            </a:r>
            <a:r>
              <a:rPr lang="en-US" b="0" dirty="0" err="1"/>
              <a:t>java.util</a:t>
            </a:r>
            <a:r>
              <a:rPr lang="en-US" b="0" dirty="0"/>
              <a:t>.*;</a:t>
            </a:r>
          </a:p>
          <a:p>
            <a:r>
              <a:rPr lang="en-US" dirty="0"/>
              <a:t>public class </a:t>
            </a:r>
            <a:r>
              <a:rPr lang="en-US" b="0" dirty="0" err="1"/>
              <a:t>FuncFact</a:t>
            </a:r>
            <a:endParaRPr lang="en-US" b="0" dirty="0"/>
          </a:p>
          <a:p>
            <a:r>
              <a:rPr lang="en-US" b="0" dirty="0"/>
              <a:t>{ 	</a:t>
            </a:r>
            <a:r>
              <a:rPr lang="en-US" dirty="0"/>
              <a:t>static</a:t>
            </a:r>
            <a:r>
              <a:rPr lang="en-US" b="0" dirty="0"/>
              <a:t> Scanner </a:t>
            </a:r>
            <a:r>
              <a:rPr lang="en-US" b="0" dirty="0" err="1"/>
              <a:t>sc</a:t>
            </a:r>
            <a:r>
              <a:rPr lang="en-US" b="0" dirty="0"/>
              <a:t> = </a:t>
            </a:r>
            <a:r>
              <a:rPr lang="en-US" dirty="0"/>
              <a:t>new</a:t>
            </a:r>
            <a:r>
              <a:rPr lang="en-US" b="0" dirty="0"/>
              <a:t> Scanner(System.in);</a:t>
            </a:r>
          </a:p>
          <a:p>
            <a:r>
              <a:rPr lang="en-US" b="0" dirty="0"/>
              <a:t> </a:t>
            </a:r>
            <a:r>
              <a:rPr lang="en-US" dirty="0">
                <a:solidFill>
                  <a:srgbClr val="C00000"/>
                </a:solidFill>
              </a:rPr>
              <a:t>public static int</a:t>
            </a:r>
            <a:r>
              <a:rPr lang="en-US" b="0" dirty="0">
                <a:solidFill>
                  <a:srgbClr val="C00000"/>
                </a:solidFill>
              </a:rPr>
              <a:t> </a:t>
            </a:r>
            <a:r>
              <a:rPr lang="en-US" b="0" dirty="0" err="1">
                <a:solidFill>
                  <a:srgbClr val="C00000"/>
                </a:solidFill>
              </a:rPr>
              <a:t>lerPositivo</a:t>
            </a:r>
            <a:r>
              <a:rPr lang="en-US" b="0" dirty="0">
                <a:solidFill>
                  <a:srgbClr val="C00000"/>
                </a:solidFill>
              </a:rPr>
              <a:t>()     {</a:t>
            </a:r>
          </a:p>
          <a:p>
            <a:r>
              <a:rPr lang="en-US" b="0" dirty="0">
                <a:solidFill>
                  <a:srgbClr val="C00000"/>
                </a:solidFill>
              </a:rPr>
              <a:t>   </a:t>
            </a:r>
            <a:r>
              <a:rPr lang="en-US" dirty="0">
                <a:solidFill>
                  <a:srgbClr val="C00000"/>
                </a:solidFill>
              </a:rPr>
              <a:t>int</a:t>
            </a:r>
            <a:r>
              <a:rPr lang="en-US" b="0" dirty="0">
                <a:solidFill>
                  <a:srgbClr val="C00000"/>
                </a:solidFill>
              </a:rPr>
              <a:t> x;</a:t>
            </a:r>
          </a:p>
          <a:p>
            <a:r>
              <a:rPr lang="en-US" b="0" dirty="0">
                <a:solidFill>
                  <a:srgbClr val="C00000"/>
                </a:solidFill>
              </a:rPr>
              <a:t>   </a:t>
            </a:r>
            <a:r>
              <a:rPr lang="en-US" dirty="0">
                <a:solidFill>
                  <a:srgbClr val="C00000"/>
                </a:solidFill>
              </a:rPr>
              <a:t>do</a:t>
            </a:r>
            <a:r>
              <a:rPr lang="en-US" b="0" dirty="0">
                <a:solidFill>
                  <a:srgbClr val="C00000"/>
                </a:solidFill>
              </a:rPr>
              <a:t> {       </a:t>
            </a:r>
            <a:r>
              <a:rPr lang="en-US" b="0" dirty="0" err="1">
                <a:solidFill>
                  <a:srgbClr val="C00000"/>
                </a:solidFill>
              </a:rPr>
              <a:t>System.out.print</a:t>
            </a:r>
            <a:r>
              <a:rPr lang="en-US" b="0" dirty="0">
                <a:solidFill>
                  <a:srgbClr val="C00000"/>
                </a:solidFill>
              </a:rPr>
              <a:t>("Valor &gt; 0: ");</a:t>
            </a:r>
          </a:p>
          <a:p>
            <a:r>
              <a:rPr lang="en-US" b="0" dirty="0">
                <a:solidFill>
                  <a:srgbClr val="C00000"/>
                </a:solidFill>
              </a:rPr>
              <a:t>        	x = </a:t>
            </a:r>
            <a:r>
              <a:rPr lang="en-US" b="0" dirty="0" err="1">
                <a:solidFill>
                  <a:srgbClr val="C00000"/>
                </a:solidFill>
              </a:rPr>
              <a:t>sc.nextInt</a:t>
            </a:r>
            <a:r>
              <a:rPr lang="en-US" b="0" dirty="0">
                <a:solidFill>
                  <a:srgbClr val="C00000"/>
                </a:solidFill>
              </a:rPr>
              <a:t>();</a:t>
            </a:r>
          </a:p>
          <a:p>
            <a:r>
              <a:rPr lang="en-US" b="0" dirty="0">
                <a:solidFill>
                  <a:srgbClr val="C00000"/>
                </a:solidFill>
              </a:rPr>
              <a:t>        } </a:t>
            </a:r>
            <a:r>
              <a:rPr lang="en-US" dirty="0">
                <a:solidFill>
                  <a:srgbClr val="C00000"/>
                </a:solidFill>
              </a:rPr>
              <a:t>while</a:t>
            </a:r>
            <a:r>
              <a:rPr lang="en-US" b="0" dirty="0">
                <a:solidFill>
                  <a:srgbClr val="C00000"/>
                </a:solidFill>
              </a:rPr>
              <a:t>(x &lt;= 0);        </a:t>
            </a:r>
            <a:r>
              <a:rPr lang="en-US" dirty="0">
                <a:solidFill>
                  <a:srgbClr val="C00000"/>
                </a:solidFill>
              </a:rPr>
              <a:t>return</a:t>
            </a:r>
            <a:r>
              <a:rPr lang="en-US" b="0" dirty="0">
                <a:solidFill>
                  <a:srgbClr val="C00000"/>
                </a:solidFill>
              </a:rPr>
              <a:t> x;</a:t>
            </a:r>
          </a:p>
          <a:p>
            <a:r>
              <a:rPr lang="en-US" b="0" dirty="0">
                <a:solidFill>
                  <a:srgbClr val="C00000"/>
                </a:solidFill>
              </a:rPr>
              <a:t>     }</a:t>
            </a:r>
          </a:p>
          <a:p>
            <a:r>
              <a:rPr lang="en-US" dirty="0">
                <a:solidFill>
                  <a:schemeClr val="accent2">
                    <a:lumMod val="50000"/>
                  </a:schemeClr>
                </a:solidFill>
              </a:rPr>
              <a:t>public static void</a:t>
            </a:r>
            <a:r>
              <a:rPr lang="en-US" b="0" dirty="0">
                <a:solidFill>
                  <a:schemeClr val="accent2">
                    <a:lumMod val="50000"/>
                  </a:schemeClr>
                </a:solidFill>
              </a:rPr>
              <a:t> main(String[] </a:t>
            </a:r>
            <a:r>
              <a:rPr lang="en-US" b="0" dirty="0" err="1">
                <a:solidFill>
                  <a:schemeClr val="accent2">
                    <a:lumMod val="50000"/>
                  </a:schemeClr>
                </a:solidFill>
              </a:rPr>
              <a:t>args</a:t>
            </a:r>
            <a:r>
              <a:rPr lang="en-US" b="0" dirty="0">
                <a:solidFill>
                  <a:schemeClr val="accent2">
                    <a:lumMod val="50000"/>
                  </a:schemeClr>
                </a:solidFill>
              </a:rPr>
              <a:t>)</a:t>
            </a:r>
          </a:p>
          <a:p>
            <a:r>
              <a:rPr lang="en-US" b="0" dirty="0">
                <a:solidFill>
                  <a:schemeClr val="accent2">
                    <a:lumMod val="50000"/>
                  </a:schemeClr>
                </a:solidFill>
              </a:rPr>
              <a:t>{ </a:t>
            </a:r>
          </a:p>
          <a:p>
            <a:r>
              <a:rPr lang="en-US" b="0" dirty="0">
                <a:solidFill>
                  <a:schemeClr val="accent2">
                    <a:lumMod val="50000"/>
                  </a:schemeClr>
                </a:solidFill>
              </a:rPr>
              <a:t>   </a:t>
            </a:r>
            <a:r>
              <a:rPr lang="en-US" dirty="0">
                <a:solidFill>
                  <a:schemeClr val="accent2">
                    <a:lumMod val="50000"/>
                  </a:schemeClr>
                </a:solidFill>
              </a:rPr>
              <a:t>int</a:t>
            </a:r>
            <a:r>
              <a:rPr lang="en-US" b="0" dirty="0">
                <a:solidFill>
                  <a:schemeClr val="accent2">
                    <a:lumMod val="50000"/>
                  </a:schemeClr>
                </a:solidFill>
              </a:rPr>
              <a:t> N = </a:t>
            </a:r>
            <a:r>
              <a:rPr lang="en-US" b="0" dirty="0" err="1">
                <a:solidFill>
                  <a:schemeClr val="accent2">
                    <a:lumMod val="50000"/>
                  </a:schemeClr>
                </a:solidFill>
              </a:rPr>
              <a:t>lerPositivo</a:t>
            </a:r>
            <a:r>
              <a:rPr lang="en-US" b="0" dirty="0">
                <a:solidFill>
                  <a:schemeClr val="accent2">
                    <a:lumMod val="50000"/>
                  </a:schemeClr>
                </a:solidFill>
              </a:rPr>
              <a:t>();</a:t>
            </a:r>
          </a:p>
          <a:p>
            <a:r>
              <a:rPr lang="en-US" b="0" dirty="0">
                <a:solidFill>
                  <a:schemeClr val="accent2">
                    <a:lumMod val="50000"/>
                  </a:schemeClr>
                </a:solidFill>
              </a:rPr>
              <a:t>   </a:t>
            </a:r>
            <a:r>
              <a:rPr lang="en-US" dirty="0">
                <a:solidFill>
                  <a:schemeClr val="accent2">
                    <a:lumMod val="50000"/>
                  </a:schemeClr>
                </a:solidFill>
              </a:rPr>
              <a:t>while</a:t>
            </a:r>
            <a:r>
              <a:rPr lang="en-US" b="0" dirty="0">
                <a:solidFill>
                  <a:schemeClr val="accent2">
                    <a:lumMod val="50000"/>
                  </a:schemeClr>
                </a:solidFill>
              </a:rPr>
              <a:t>(N &gt; 10) {</a:t>
            </a:r>
          </a:p>
          <a:p>
            <a:r>
              <a:rPr lang="en-US" b="0" dirty="0">
                <a:solidFill>
                  <a:schemeClr val="accent2">
                    <a:lumMod val="50000"/>
                  </a:schemeClr>
                </a:solidFill>
              </a:rPr>
              <a:t>   </a:t>
            </a:r>
            <a:r>
              <a:rPr lang="en-US" b="0" dirty="0" err="1">
                <a:solidFill>
                  <a:schemeClr val="accent2">
                    <a:lumMod val="50000"/>
                  </a:schemeClr>
                </a:solidFill>
              </a:rPr>
              <a:t>System.out.println</a:t>
            </a:r>
            <a:r>
              <a:rPr lang="en-US" b="0" dirty="0">
                <a:solidFill>
                  <a:schemeClr val="accent2">
                    <a:lumMod val="50000"/>
                  </a:schemeClr>
                </a:solidFill>
              </a:rPr>
              <a:t>("o </a:t>
            </a:r>
            <a:r>
              <a:rPr lang="en-US" b="0" dirty="0" err="1">
                <a:solidFill>
                  <a:schemeClr val="accent2">
                    <a:lumMod val="50000"/>
                  </a:schemeClr>
                </a:solidFill>
              </a:rPr>
              <a:t>número</a:t>
            </a:r>
            <a:r>
              <a:rPr lang="en-US" b="0" dirty="0">
                <a:solidFill>
                  <a:schemeClr val="accent2">
                    <a:lumMod val="50000"/>
                  </a:schemeClr>
                </a:solidFill>
              </a:rPr>
              <a:t> </a:t>
            </a:r>
            <a:r>
              <a:rPr lang="en-US" b="0" dirty="0" err="1">
                <a:solidFill>
                  <a:schemeClr val="accent2">
                    <a:lumMod val="50000"/>
                  </a:schemeClr>
                </a:solidFill>
              </a:rPr>
              <a:t>deve</a:t>
            </a:r>
            <a:r>
              <a:rPr lang="en-US" b="0" dirty="0">
                <a:solidFill>
                  <a:schemeClr val="accent2">
                    <a:lumMod val="50000"/>
                  </a:schemeClr>
                </a:solidFill>
              </a:rPr>
              <a:t> ser &lt;= 10 e &gt;= 1");</a:t>
            </a:r>
          </a:p>
          <a:p>
            <a:r>
              <a:rPr lang="en-US" b="0" dirty="0">
                <a:solidFill>
                  <a:schemeClr val="accent2">
                    <a:lumMod val="50000"/>
                  </a:schemeClr>
                </a:solidFill>
              </a:rPr>
              <a:t>   N = </a:t>
            </a:r>
            <a:r>
              <a:rPr lang="en-US" b="0" dirty="0" err="1">
                <a:solidFill>
                  <a:schemeClr val="accent2">
                    <a:lumMod val="50000"/>
                  </a:schemeClr>
                </a:solidFill>
              </a:rPr>
              <a:t>lerPositivo</a:t>
            </a:r>
            <a:r>
              <a:rPr lang="en-US" b="0" dirty="0">
                <a:solidFill>
                  <a:schemeClr val="accent2">
                    <a:lumMod val="50000"/>
                  </a:schemeClr>
                </a:solidFill>
              </a:rPr>
              <a:t>();		};</a:t>
            </a:r>
          </a:p>
          <a:p>
            <a:r>
              <a:rPr lang="en-US" b="0" dirty="0">
                <a:solidFill>
                  <a:schemeClr val="accent2">
                    <a:lumMod val="50000"/>
                  </a:schemeClr>
                </a:solidFill>
              </a:rPr>
              <a:t>  </a:t>
            </a:r>
            <a:r>
              <a:rPr lang="en-US" b="0" dirty="0" err="1">
                <a:solidFill>
                  <a:schemeClr val="accent2">
                    <a:lumMod val="50000"/>
                  </a:schemeClr>
                </a:solidFill>
              </a:rPr>
              <a:t>System.out.printf</a:t>
            </a:r>
            <a:r>
              <a:rPr lang="en-US" b="0" dirty="0">
                <a:solidFill>
                  <a:schemeClr val="accent2">
                    <a:lumMod val="50000"/>
                  </a:schemeClr>
                </a:solidFill>
              </a:rPr>
              <a:t>("</a:t>
            </a:r>
            <a:r>
              <a:rPr lang="en-US" b="0" dirty="0" err="1">
                <a:solidFill>
                  <a:schemeClr val="accent2">
                    <a:lumMod val="50000"/>
                  </a:schemeClr>
                </a:solidFill>
              </a:rPr>
              <a:t>fatorial</a:t>
            </a:r>
            <a:r>
              <a:rPr lang="en-US" b="0" dirty="0">
                <a:solidFill>
                  <a:schemeClr val="accent2">
                    <a:lumMod val="50000"/>
                  </a:schemeClr>
                </a:solidFill>
              </a:rPr>
              <a:t> de %d = %d\n", N, fact(N) );</a:t>
            </a:r>
          </a:p>
          <a:p>
            <a:r>
              <a:rPr lang="en-US" b="0" dirty="0">
                <a:solidFill>
                  <a:schemeClr val="accent2">
                    <a:lumMod val="50000"/>
                  </a:schemeClr>
                </a:solidFill>
              </a:rPr>
              <a:t>}</a:t>
            </a:r>
          </a:p>
          <a:p>
            <a:r>
              <a:rPr lang="en-US" dirty="0">
                <a:solidFill>
                  <a:srgbClr val="008000"/>
                </a:solidFill>
              </a:rPr>
              <a:t>public static int</a:t>
            </a:r>
            <a:r>
              <a:rPr lang="en-US" b="0" dirty="0">
                <a:solidFill>
                  <a:srgbClr val="008000"/>
                </a:solidFill>
              </a:rPr>
              <a:t> fact(</a:t>
            </a:r>
            <a:r>
              <a:rPr lang="en-US" dirty="0">
                <a:solidFill>
                  <a:srgbClr val="008000"/>
                </a:solidFill>
              </a:rPr>
              <a:t>int</a:t>
            </a:r>
            <a:r>
              <a:rPr lang="en-US" b="0" dirty="0">
                <a:solidFill>
                  <a:srgbClr val="008000"/>
                </a:solidFill>
              </a:rPr>
              <a:t> N)    {</a:t>
            </a:r>
          </a:p>
          <a:p>
            <a:r>
              <a:rPr lang="en-US" b="0" dirty="0">
                <a:solidFill>
                  <a:srgbClr val="008000"/>
                </a:solidFill>
              </a:rPr>
              <a:t>  </a:t>
            </a:r>
            <a:r>
              <a:rPr lang="en-US" dirty="0">
                <a:solidFill>
                  <a:srgbClr val="008000"/>
                </a:solidFill>
              </a:rPr>
              <a:t>int </a:t>
            </a:r>
            <a:r>
              <a:rPr lang="en-US" b="0" dirty="0" err="1">
                <a:solidFill>
                  <a:srgbClr val="008000"/>
                </a:solidFill>
              </a:rPr>
              <a:t>fatorial</a:t>
            </a:r>
            <a:r>
              <a:rPr lang="en-US" b="0" dirty="0">
                <a:solidFill>
                  <a:srgbClr val="008000"/>
                </a:solidFill>
              </a:rPr>
              <a:t> = 1;</a:t>
            </a:r>
          </a:p>
          <a:p>
            <a:r>
              <a:rPr lang="en-US" b="0" dirty="0">
                <a:solidFill>
                  <a:srgbClr val="008000"/>
                </a:solidFill>
              </a:rPr>
              <a:t>  </a:t>
            </a:r>
            <a:r>
              <a:rPr lang="en-US" dirty="0">
                <a:solidFill>
                  <a:srgbClr val="008000"/>
                </a:solidFill>
              </a:rPr>
              <a:t>for</a:t>
            </a:r>
            <a:r>
              <a:rPr lang="en-US" b="0" dirty="0">
                <a:solidFill>
                  <a:srgbClr val="008000"/>
                </a:solidFill>
              </a:rPr>
              <a:t> (</a:t>
            </a:r>
            <a:r>
              <a:rPr lang="en-US" dirty="0">
                <a:solidFill>
                  <a:srgbClr val="008000"/>
                </a:solidFill>
              </a:rPr>
              <a:t>int </a:t>
            </a:r>
            <a:r>
              <a:rPr lang="en-US" b="0" dirty="0" err="1">
                <a:solidFill>
                  <a:srgbClr val="008000"/>
                </a:solidFill>
              </a:rPr>
              <a:t>i</a:t>
            </a:r>
            <a:r>
              <a:rPr lang="en-US" b="0" dirty="0">
                <a:solidFill>
                  <a:srgbClr val="008000"/>
                </a:solidFill>
              </a:rPr>
              <a:t> = 1; </a:t>
            </a:r>
            <a:r>
              <a:rPr lang="en-US" b="0" dirty="0" err="1">
                <a:solidFill>
                  <a:srgbClr val="008000"/>
                </a:solidFill>
              </a:rPr>
              <a:t>i</a:t>
            </a:r>
            <a:r>
              <a:rPr lang="en-US" b="0" dirty="0">
                <a:solidFill>
                  <a:srgbClr val="008000"/>
                </a:solidFill>
              </a:rPr>
              <a:t> &lt;= N; </a:t>
            </a:r>
            <a:r>
              <a:rPr lang="en-US" b="0" dirty="0" err="1">
                <a:solidFill>
                  <a:srgbClr val="008000"/>
                </a:solidFill>
              </a:rPr>
              <a:t>i</a:t>
            </a:r>
            <a:r>
              <a:rPr lang="en-US" b="0" dirty="0">
                <a:solidFill>
                  <a:srgbClr val="008000"/>
                </a:solidFill>
              </a:rPr>
              <a:t>++)</a:t>
            </a:r>
          </a:p>
          <a:p>
            <a:r>
              <a:rPr lang="en-US" b="0" dirty="0">
                <a:solidFill>
                  <a:srgbClr val="008000"/>
                </a:solidFill>
              </a:rPr>
              <a:t>      </a:t>
            </a:r>
            <a:r>
              <a:rPr lang="en-US" b="0" dirty="0" err="1">
                <a:solidFill>
                  <a:srgbClr val="008000"/>
                </a:solidFill>
              </a:rPr>
              <a:t>fatorial</a:t>
            </a:r>
            <a:r>
              <a:rPr lang="en-US" b="0" dirty="0">
                <a:solidFill>
                  <a:srgbClr val="008000"/>
                </a:solidFill>
              </a:rPr>
              <a:t> *= </a:t>
            </a:r>
            <a:r>
              <a:rPr lang="en-US" b="0" dirty="0" err="1">
                <a:solidFill>
                  <a:srgbClr val="008000"/>
                </a:solidFill>
              </a:rPr>
              <a:t>i</a:t>
            </a:r>
            <a:r>
              <a:rPr lang="en-US" b="0" dirty="0">
                <a:solidFill>
                  <a:srgbClr val="008000"/>
                </a:solidFill>
              </a:rPr>
              <a:t>;</a:t>
            </a:r>
          </a:p>
          <a:p>
            <a:r>
              <a:rPr lang="en-US" b="0" dirty="0">
                <a:solidFill>
                  <a:srgbClr val="008000"/>
                </a:solidFill>
              </a:rPr>
              <a:t>  </a:t>
            </a:r>
            <a:r>
              <a:rPr lang="en-US" dirty="0">
                <a:solidFill>
                  <a:srgbClr val="008000"/>
                </a:solidFill>
              </a:rPr>
              <a:t>return</a:t>
            </a:r>
            <a:r>
              <a:rPr lang="en-US" b="0" dirty="0">
                <a:solidFill>
                  <a:srgbClr val="008000"/>
                </a:solidFill>
              </a:rPr>
              <a:t> </a:t>
            </a:r>
            <a:r>
              <a:rPr lang="en-US" b="0" dirty="0" err="1">
                <a:solidFill>
                  <a:srgbClr val="008000"/>
                </a:solidFill>
              </a:rPr>
              <a:t>fatorial</a:t>
            </a:r>
            <a:r>
              <a:rPr lang="en-US" b="0" dirty="0">
                <a:solidFill>
                  <a:srgbClr val="008000"/>
                </a:solidFill>
              </a:rPr>
              <a:t>;                       }</a:t>
            </a:r>
          </a:p>
          <a:p>
            <a:r>
              <a:rPr lang="en-US" b="0" dirty="0"/>
              <a:t>}</a:t>
            </a:r>
          </a:p>
        </p:txBody>
      </p:sp>
      <p:pic>
        <p:nvPicPr>
          <p:cNvPr id="5" name="Picture 4">
            <a:extLst>
              <a:ext uri="{FF2B5EF4-FFF2-40B4-BE49-F238E27FC236}">
                <a16:creationId xmlns:a16="http://schemas.microsoft.com/office/drawing/2014/main" id="{A62F08F4-19F2-49CB-A2CE-CE0D571A1D80}"/>
              </a:ext>
            </a:extLst>
          </p:cNvPr>
          <p:cNvPicPr>
            <a:picLocks noChangeAspect="1"/>
          </p:cNvPicPr>
          <p:nvPr/>
        </p:nvPicPr>
        <p:blipFill>
          <a:blip r:embed="rId2"/>
          <a:stretch>
            <a:fillRect/>
          </a:stretch>
        </p:blipFill>
        <p:spPr>
          <a:xfrm>
            <a:off x="4280877" y="1066800"/>
            <a:ext cx="4863123" cy="1930400"/>
          </a:xfrm>
          <a:prstGeom prst="rect">
            <a:avLst/>
          </a:prstGeom>
        </p:spPr>
      </p:pic>
    </p:spTree>
    <p:extLst>
      <p:ext uri="{BB962C8B-B14F-4D97-AF65-F5344CB8AC3E}">
        <p14:creationId xmlns:p14="http://schemas.microsoft.com/office/powerpoint/2010/main" val="1164582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26</a:t>
            </a:fld>
            <a:endParaRPr lang="en-US"/>
          </a:p>
        </p:txBody>
      </p:sp>
      <p:sp>
        <p:nvSpPr>
          <p:cNvPr id="4" name="TextBox 3"/>
          <p:cNvSpPr txBox="1"/>
          <p:nvPr/>
        </p:nvSpPr>
        <p:spPr>
          <a:xfrm>
            <a:off x="220378" y="0"/>
            <a:ext cx="6960175" cy="430887"/>
          </a:xfrm>
          <a:prstGeom prst="rect">
            <a:avLst/>
          </a:prstGeom>
          <a:noFill/>
        </p:spPr>
        <p:txBody>
          <a:bodyPr wrap="none" rtlCol="0">
            <a:spAutoFit/>
          </a:bodyPr>
          <a:lstStyle/>
          <a:p>
            <a:r>
              <a:rPr lang="pt-PT" sz="2200" dirty="0"/>
              <a:t>Uma vantagem de modularidade é a reutilização do código </a:t>
            </a:r>
            <a:endParaRPr lang="en-US" sz="2200" dirty="0"/>
          </a:p>
        </p:txBody>
      </p:sp>
      <p:sp>
        <p:nvSpPr>
          <p:cNvPr id="5" name="TextBox 4"/>
          <p:cNvSpPr txBox="1"/>
          <p:nvPr/>
        </p:nvSpPr>
        <p:spPr>
          <a:xfrm>
            <a:off x="152400" y="609600"/>
            <a:ext cx="6367449" cy="5632311"/>
          </a:xfrm>
          <a:prstGeom prst="rect">
            <a:avLst/>
          </a:prstGeom>
          <a:solidFill>
            <a:srgbClr val="CCFFFF"/>
          </a:solidFill>
        </p:spPr>
        <p:txBody>
          <a:bodyPr wrap="none" rtlCol="0">
            <a:spAutoFit/>
          </a:bodyPr>
          <a:lstStyle/>
          <a:p>
            <a:r>
              <a:rPr lang="en-US" b="1" dirty="0"/>
              <a:t>import</a:t>
            </a:r>
            <a:r>
              <a:rPr lang="en-US" dirty="0"/>
              <a:t> </a:t>
            </a:r>
            <a:r>
              <a:rPr lang="en-US" dirty="0" err="1"/>
              <a:t>java.util</a:t>
            </a:r>
            <a:r>
              <a:rPr lang="en-US" dirty="0"/>
              <a:t>.*;</a:t>
            </a:r>
          </a:p>
          <a:p>
            <a:r>
              <a:rPr lang="en-US" b="1" dirty="0"/>
              <a:t>public class</a:t>
            </a:r>
            <a:r>
              <a:rPr lang="en-US" dirty="0"/>
              <a:t> </a:t>
            </a:r>
            <a:r>
              <a:rPr lang="en-US" dirty="0" err="1"/>
              <a:t>FuncFact</a:t>
            </a:r>
            <a:endParaRPr lang="en-US" dirty="0"/>
          </a:p>
          <a:p>
            <a:r>
              <a:rPr lang="en-US" dirty="0"/>
              <a:t>{</a:t>
            </a:r>
          </a:p>
          <a:p>
            <a:r>
              <a:rPr lang="en-US" dirty="0"/>
              <a:t> </a:t>
            </a:r>
            <a:r>
              <a:rPr lang="en-US" b="1" dirty="0"/>
              <a:t>static</a:t>
            </a:r>
            <a:r>
              <a:rPr lang="en-US" dirty="0"/>
              <a:t> Scanner sc = </a:t>
            </a:r>
            <a:r>
              <a:rPr lang="en-US" b="1" dirty="0"/>
              <a:t>new</a:t>
            </a:r>
            <a:r>
              <a:rPr lang="en-US" dirty="0"/>
              <a:t> Scanner(</a:t>
            </a:r>
            <a:r>
              <a:rPr lang="en-US" dirty="0" err="1"/>
              <a:t>System.in</a:t>
            </a:r>
            <a:r>
              <a:rPr lang="en-US" dirty="0"/>
              <a:t>);</a:t>
            </a:r>
          </a:p>
          <a:p>
            <a:r>
              <a:rPr lang="en-US" dirty="0"/>
              <a:t>  </a:t>
            </a:r>
            <a:r>
              <a:rPr lang="en-US" b="1" dirty="0">
                <a:solidFill>
                  <a:srgbClr val="008000"/>
                </a:solidFill>
              </a:rPr>
              <a:t>public static </a:t>
            </a:r>
            <a:r>
              <a:rPr lang="en-US" b="1" dirty="0" err="1">
                <a:solidFill>
                  <a:srgbClr val="008000"/>
                </a:solidFill>
              </a:rPr>
              <a:t>int</a:t>
            </a:r>
            <a:r>
              <a:rPr lang="en-US" dirty="0">
                <a:solidFill>
                  <a:srgbClr val="008000"/>
                </a:solidFill>
              </a:rPr>
              <a:t> </a:t>
            </a:r>
            <a:r>
              <a:rPr lang="en-US" dirty="0" err="1">
                <a:solidFill>
                  <a:srgbClr val="008000"/>
                </a:solidFill>
              </a:rPr>
              <a:t>lerPositivo</a:t>
            </a:r>
            <a:r>
              <a:rPr lang="en-US" dirty="0">
                <a:solidFill>
                  <a:srgbClr val="008000"/>
                </a:solidFill>
              </a:rPr>
              <a:t>()     {</a:t>
            </a:r>
          </a:p>
          <a:p>
            <a:r>
              <a:rPr lang="pt-PT" dirty="0">
                <a:solidFill>
                  <a:srgbClr val="008000"/>
                </a:solidFill>
              </a:rPr>
              <a:t>// ................</a:t>
            </a:r>
          </a:p>
          <a:p>
            <a:r>
              <a:rPr lang="en-US" b="1" dirty="0">
                <a:solidFill>
                  <a:srgbClr val="7030A0"/>
                </a:solidFill>
              </a:rPr>
              <a:t>public static void </a:t>
            </a:r>
            <a:r>
              <a:rPr lang="en-US" dirty="0">
                <a:solidFill>
                  <a:srgbClr val="7030A0"/>
                </a:solidFill>
              </a:rPr>
              <a:t>main(String[] </a:t>
            </a:r>
            <a:r>
              <a:rPr lang="en-US" dirty="0" err="1">
                <a:solidFill>
                  <a:srgbClr val="7030A0"/>
                </a:solidFill>
              </a:rPr>
              <a:t>args</a:t>
            </a:r>
            <a:r>
              <a:rPr lang="en-US" dirty="0">
                <a:solidFill>
                  <a:srgbClr val="7030A0"/>
                </a:solidFill>
              </a:rPr>
              <a:t>)</a:t>
            </a:r>
          </a:p>
          <a:p>
            <a:r>
              <a:rPr lang="en-US" dirty="0">
                <a:solidFill>
                  <a:srgbClr val="7030A0"/>
                </a:solidFill>
              </a:rPr>
              <a:t>{ </a:t>
            </a:r>
          </a:p>
          <a:p>
            <a:r>
              <a:rPr lang="en-US" b="1" dirty="0">
                <a:solidFill>
                  <a:srgbClr val="7030A0"/>
                </a:solidFill>
              </a:rPr>
              <a:t>   </a:t>
            </a:r>
            <a:r>
              <a:rPr lang="en-US" b="1" dirty="0" err="1">
                <a:solidFill>
                  <a:srgbClr val="7030A0"/>
                </a:solidFill>
              </a:rPr>
              <a:t>int</a:t>
            </a:r>
            <a:r>
              <a:rPr lang="en-US" b="1" dirty="0">
                <a:solidFill>
                  <a:srgbClr val="7030A0"/>
                </a:solidFill>
              </a:rPr>
              <a:t> </a:t>
            </a:r>
            <a:r>
              <a:rPr lang="en-US" dirty="0">
                <a:solidFill>
                  <a:srgbClr val="7030A0"/>
                </a:solidFill>
              </a:rPr>
              <a:t>N = </a:t>
            </a:r>
            <a:r>
              <a:rPr lang="en-US" dirty="0" err="1">
                <a:solidFill>
                  <a:srgbClr val="008000"/>
                </a:solidFill>
              </a:rPr>
              <a:t>lerPositivo</a:t>
            </a:r>
            <a:r>
              <a:rPr lang="en-US" dirty="0">
                <a:solidFill>
                  <a:srgbClr val="008000"/>
                </a:solidFill>
              </a:rPr>
              <a:t>()</a:t>
            </a:r>
            <a:r>
              <a:rPr lang="en-US" dirty="0">
                <a:solidFill>
                  <a:srgbClr val="7030A0"/>
                </a:solidFill>
              </a:rPr>
              <a:t>;</a:t>
            </a:r>
          </a:p>
          <a:p>
            <a:r>
              <a:rPr lang="en-US" dirty="0">
                <a:solidFill>
                  <a:srgbClr val="7030A0"/>
                </a:solidFill>
              </a:rPr>
              <a:t>   </a:t>
            </a:r>
            <a:r>
              <a:rPr lang="en-US" b="1" dirty="0">
                <a:solidFill>
                  <a:srgbClr val="7030A0"/>
                </a:solidFill>
              </a:rPr>
              <a:t>while</a:t>
            </a:r>
            <a:r>
              <a:rPr lang="en-US" dirty="0">
                <a:solidFill>
                  <a:srgbClr val="7030A0"/>
                </a:solidFill>
              </a:rPr>
              <a:t>(N != 1) {</a:t>
            </a:r>
          </a:p>
          <a:p>
            <a:r>
              <a:rPr lang="en-US" dirty="0">
                <a:solidFill>
                  <a:srgbClr val="7030A0"/>
                </a:solidFill>
              </a:rPr>
              <a:t>              </a:t>
            </a:r>
            <a:r>
              <a:rPr lang="en-US" b="1" dirty="0">
                <a:solidFill>
                  <a:srgbClr val="7030A0"/>
                </a:solidFill>
              </a:rPr>
              <a:t>while</a:t>
            </a:r>
            <a:r>
              <a:rPr lang="en-US" dirty="0">
                <a:solidFill>
                  <a:srgbClr val="7030A0"/>
                </a:solidFill>
              </a:rPr>
              <a:t>(N &gt; 10)    {</a:t>
            </a:r>
          </a:p>
          <a:p>
            <a:r>
              <a:rPr lang="en-US" dirty="0">
                <a:solidFill>
                  <a:srgbClr val="7030A0"/>
                </a:solidFill>
              </a:rPr>
              <a:t>                     </a:t>
            </a:r>
            <a:r>
              <a:rPr lang="en-US" dirty="0" err="1">
                <a:solidFill>
                  <a:srgbClr val="7030A0"/>
                </a:solidFill>
              </a:rPr>
              <a:t>System.out.println</a:t>
            </a:r>
            <a:r>
              <a:rPr lang="en-US" dirty="0">
                <a:solidFill>
                  <a:srgbClr val="7030A0"/>
                </a:solidFill>
              </a:rPr>
              <a:t>("o </a:t>
            </a:r>
            <a:r>
              <a:rPr lang="en-US" dirty="0" err="1">
                <a:solidFill>
                  <a:srgbClr val="7030A0"/>
                </a:solidFill>
              </a:rPr>
              <a:t>número</a:t>
            </a:r>
            <a:r>
              <a:rPr lang="en-US" dirty="0">
                <a:solidFill>
                  <a:srgbClr val="7030A0"/>
                </a:solidFill>
              </a:rPr>
              <a:t> </a:t>
            </a:r>
            <a:r>
              <a:rPr lang="en-US" dirty="0" err="1">
                <a:solidFill>
                  <a:srgbClr val="7030A0"/>
                </a:solidFill>
              </a:rPr>
              <a:t>deve</a:t>
            </a:r>
            <a:r>
              <a:rPr lang="en-US" dirty="0">
                <a:solidFill>
                  <a:srgbClr val="7030A0"/>
                </a:solidFill>
              </a:rPr>
              <a:t> ser &lt;= 10 e &gt;= 0");</a:t>
            </a:r>
          </a:p>
          <a:p>
            <a:r>
              <a:rPr lang="en-US" dirty="0">
                <a:solidFill>
                  <a:srgbClr val="7030A0"/>
                </a:solidFill>
              </a:rPr>
              <a:t>                     N = </a:t>
            </a:r>
            <a:r>
              <a:rPr lang="en-US" dirty="0" err="1">
                <a:solidFill>
                  <a:srgbClr val="008000"/>
                </a:solidFill>
              </a:rPr>
              <a:t>lerPositivo</a:t>
            </a:r>
            <a:r>
              <a:rPr lang="en-US" dirty="0">
                <a:solidFill>
                  <a:srgbClr val="008000"/>
                </a:solidFill>
              </a:rPr>
              <a:t>()</a:t>
            </a:r>
            <a:r>
              <a:rPr lang="en-US" dirty="0">
                <a:solidFill>
                  <a:srgbClr val="7030A0"/>
                </a:solidFill>
              </a:rPr>
              <a:t>;    }</a:t>
            </a:r>
          </a:p>
          <a:p>
            <a:r>
              <a:rPr lang="en-US" dirty="0">
                <a:solidFill>
                  <a:srgbClr val="7030A0"/>
                </a:solidFill>
              </a:rPr>
              <a:t>              </a:t>
            </a:r>
            <a:r>
              <a:rPr lang="en-US" dirty="0" err="1">
                <a:solidFill>
                  <a:srgbClr val="7030A0"/>
                </a:solidFill>
              </a:rPr>
              <a:t>System.out.printf</a:t>
            </a:r>
            <a:r>
              <a:rPr lang="en-US" dirty="0">
                <a:solidFill>
                  <a:srgbClr val="7030A0"/>
                </a:solidFill>
              </a:rPr>
              <a:t>("</a:t>
            </a:r>
            <a:r>
              <a:rPr lang="en-US" dirty="0" err="1">
                <a:solidFill>
                  <a:srgbClr val="7030A0"/>
                </a:solidFill>
              </a:rPr>
              <a:t>fatorial</a:t>
            </a:r>
            <a:r>
              <a:rPr lang="en-US" dirty="0">
                <a:solidFill>
                  <a:srgbClr val="7030A0"/>
                </a:solidFill>
              </a:rPr>
              <a:t> de %d = %d\n", N, </a:t>
            </a:r>
            <a:r>
              <a:rPr lang="en-US" dirty="0">
                <a:solidFill>
                  <a:schemeClr val="accent6">
                    <a:lumMod val="50000"/>
                  </a:schemeClr>
                </a:solidFill>
              </a:rPr>
              <a:t>fact(N)</a:t>
            </a:r>
            <a:r>
              <a:rPr lang="en-US" dirty="0">
                <a:solidFill>
                  <a:srgbClr val="7030A0"/>
                </a:solidFill>
              </a:rPr>
              <a:t> );</a:t>
            </a:r>
          </a:p>
          <a:p>
            <a:r>
              <a:rPr lang="en-US" dirty="0">
                <a:solidFill>
                  <a:srgbClr val="7030A0"/>
                </a:solidFill>
              </a:rPr>
              <a:t>              N = </a:t>
            </a:r>
            <a:r>
              <a:rPr lang="en-US" dirty="0" err="1">
                <a:solidFill>
                  <a:srgbClr val="008000"/>
                </a:solidFill>
              </a:rPr>
              <a:t>lerPositivo</a:t>
            </a:r>
            <a:r>
              <a:rPr lang="en-US" dirty="0">
                <a:solidFill>
                  <a:srgbClr val="008000"/>
                </a:solidFill>
              </a:rPr>
              <a:t>()</a:t>
            </a:r>
            <a:r>
              <a:rPr lang="en-US" dirty="0">
                <a:solidFill>
                  <a:srgbClr val="7030A0"/>
                </a:solidFill>
              </a:rPr>
              <a:t>;</a:t>
            </a:r>
          </a:p>
          <a:p>
            <a:r>
              <a:rPr lang="en-US" dirty="0">
                <a:solidFill>
                  <a:srgbClr val="7030A0"/>
                </a:solidFill>
              </a:rPr>
              <a:t>                      }</a:t>
            </a:r>
          </a:p>
          <a:p>
            <a:r>
              <a:rPr lang="en-US" dirty="0">
                <a:solidFill>
                  <a:srgbClr val="7030A0"/>
                </a:solidFill>
              </a:rPr>
              <a:t>}</a:t>
            </a:r>
          </a:p>
          <a:p>
            <a:r>
              <a:rPr lang="en-US" b="1" dirty="0">
                <a:solidFill>
                  <a:schemeClr val="accent6">
                    <a:lumMod val="50000"/>
                  </a:schemeClr>
                </a:solidFill>
              </a:rPr>
              <a:t>public static </a:t>
            </a:r>
            <a:r>
              <a:rPr lang="en-US" b="1" dirty="0" err="1">
                <a:solidFill>
                  <a:schemeClr val="accent6">
                    <a:lumMod val="50000"/>
                  </a:schemeClr>
                </a:solidFill>
              </a:rPr>
              <a:t>int</a:t>
            </a:r>
            <a:r>
              <a:rPr lang="en-US" dirty="0">
                <a:solidFill>
                  <a:schemeClr val="accent6">
                    <a:lumMod val="50000"/>
                  </a:schemeClr>
                </a:solidFill>
              </a:rPr>
              <a:t> fact(</a:t>
            </a:r>
            <a:r>
              <a:rPr lang="en-US" dirty="0" err="1">
                <a:solidFill>
                  <a:schemeClr val="accent6">
                    <a:lumMod val="50000"/>
                  </a:schemeClr>
                </a:solidFill>
              </a:rPr>
              <a:t>int</a:t>
            </a:r>
            <a:r>
              <a:rPr lang="en-US" dirty="0">
                <a:solidFill>
                  <a:schemeClr val="accent6">
                    <a:lumMod val="50000"/>
                  </a:schemeClr>
                </a:solidFill>
              </a:rPr>
              <a:t> N)         {</a:t>
            </a:r>
          </a:p>
          <a:p>
            <a:r>
              <a:rPr lang="en-US" dirty="0">
                <a:solidFill>
                  <a:schemeClr val="accent6">
                    <a:lumMod val="50000"/>
                  </a:schemeClr>
                </a:solidFill>
              </a:rPr>
              <a:t>// ………………..</a:t>
            </a:r>
          </a:p>
          <a:p>
            <a:r>
              <a:rPr lang="en-US" dirty="0"/>
              <a:t>}</a:t>
            </a:r>
          </a:p>
        </p:txBody>
      </p:sp>
      <p:sp>
        <p:nvSpPr>
          <p:cNvPr id="6" name="TextBox 5"/>
          <p:cNvSpPr txBox="1"/>
          <p:nvPr/>
        </p:nvSpPr>
        <p:spPr>
          <a:xfrm>
            <a:off x="4953000" y="1143000"/>
            <a:ext cx="4038600" cy="646331"/>
          </a:xfrm>
          <a:prstGeom prst="rect">
            <a:avLst/>
          </a:prstGeom>
          <a:solidFill>
            <a:srgbClr val="FFFF00"/>
          </a:solidFill>
        </p:spPr>
        <p:txBody>
          <a:bodyPr wrap="square" rtlCol="0">
            <a:spAutoFit/>
          </a:bodyPr>
          <a:lstStyle/>
          <a:p>
            <a:pPr algn="ctr"/>
            <a:r>
              <a:rPr lang="pt-PT" dirty="0"/>
              <a:t>As funções podem ser chamadas </a:t>
            </a:r>
            <a:r>
              <a:rPr lang="pt-PT" u="sng" dirty="0"/>
              <a:t>várias vezes com argumentos diferentes</a:t>
            </a:r>
            <a:endParaRPr lang="en-US" u="sng"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endParaRPr lang="en-US" dirty="0"/>
          </a:p>
        </p:txBody>
      </p:sp>
      <p:sp>
        <p:nvSpPr>
          <p:cNvPr id="3" name="Slide Number Placeholder 2"/>
          <p:cNvSpPr>
            <a:spLocks noGrp="1"/>
          </p:cNvSpPr>
          <p:nvPr>
            <p:ph type="sldNum" sz="quarter" idx="12"/>
          </p:nvPr>
        </p:nvSpPr>
        <p:spPr/>
        <p:txBody>
          <a:bodyPr/>
          <a:lstStyle/>
          <a:p>
            <a:fld id="{02ABCBE6-3241-4AC8-98A5-4EDB47BFBF63}" type="slidenum">
              <a:rPr lang="en-US" smtClean="0"/>
              <a:pPr/>
              <a:t>27</a:t>
            </a:fld>
            <a:endParaRPr lang="en-US"/>
          </a:p>
        </p:txBody>
      </p:sp>
      <p:sp>
        <p:nvSpPr>
          <p:cNvPr id="4" name="TextBox 3"/>
          <p:cNvSpPr txBox="1"/>
          <p:nvPr/>
        </p:nvSpPr>
        <p:spPr>
          <a:xfrm>
            <a:off x="0" y="41493"/>
            <a:ext cx="5662576" cy="6740307"/>
          </a:xfrm>
          <a:prstGeom prst="rect">
            <a:avLst/>
          </a:prstGeom>
          <a:solidFill>
            <a:schemeClr val="bg1">
              <a:lumMod val="95000"/>
            </a:schemeClr>
          </a:solidFill>
        </p:spPr>
        <p:txBody>
          <a:bodyPr wrap="none" rtlCol="0">
            <a:spAutoFit/>
          </a:bodyPr>
          <a:lstStyle/>
          <a:p>
            <a:r>
              <a:rPr lang="en-US" sz="1600" b="1" dirty="0"/>
              <a:t>impor</a:t>
            </a:r>
            <a:r>
              <a:rPr lang="en-US" sz="1600" dirty="0"/>
              <a:t>t </a:t>
            </a:r>
            <a:r>
              <a:rPr lang="en-US" sz="1600" dirty="0" err="1"/>
              <a:t>java.util</a:t>
            </a:r>
            <a:r>
              <a:rPr lang="en-US" sz="1600" dirty="0"/>
              <a:t>.*;</a:t>
            </a:r>
          </a:p>
          <a:p>
            <a:r>
              <a:rPr lang="en-US" sz="1600" dirty="0"/>
              <a:t>public class </a:t>
            </a:r>
            <a:r>
              <a:rPr lang="en-US" sz="1600" dirty="0" err="1"/>
              <a:t>FuncFactReutil</a:t>
            </a:r>
            <a:endParaRPr lang="en-US" sz="1600" dirty="0"/>
          </a:p>
          <a:p>
            <a:r>
              <a:rPr lang="en-US" sz="1600" dirty="0"/>
              <a:t>{</a:t>
            </a:r>
            <a:r>
              <a:rPr lang="en-US" sz="1600" b="1" dirty="0"/>
              <a:t> static</a:t>
            </a:r>
            <a:r>
              <a:rPr lang="en-US" sz="1600" dirty="0"/>
              <a:t> Scanner </a:t>
            </a:r>
            <a:r>
              <a:rPr lang="en-US" sz="1600" dirty="0" err="1"/>
              <a:t>sc</a:t>
            </a:r>
            <a:r>
              <a:rPr lang="en-US" sz="1600" dirty="0"/>
              <a:t> = </a:t>
            </a:r>
            <a:r>
              <a:rPr lang="en-US" sz="1600" b="1" dirty="0"/>
              <a:t>new</a:t>
            </a:r>
            <a:r>
              <a:rPr lang="en-US" sz="1600" dirty="0"/>
              <a:t> Scanner(System.in);</a:t>
            </a:r>
          </a:p>
          <a:p>
            <a:r>
              <a:rPr lang="en-US" sz="1600" dirty="0"/>
              <a:t>  </a:t>
            </a:r>
            <a:r>
              <a:rPr lang="en-US" sz="1600" b="1" dirty="0">
                <a:solidFill>
                  <a:srgbClr val="008000"/>
                </a:solidFill>
              </a:rPr>
              <a:t>public static </a:t>
            </a:r>
            <a:r>
              <a:rPr lang="en-US" sz="1600" b="1" dirty="0" err="1">
                <a:solidFill>
                  <a:srgbClr val="008000"/>
                </a:solidFill>
              </a:rPr>
              <a:t>int</a:t>
            </a:r>
            <a:r>
              <a:rPr lang="en-US" sz="1600" b="1" dirty="0">
                <a:solidFill>
                  <a:srgbClr val="008000"/>
                </a:solidFill>
              </a:rPr>
              <a:t> </a:t>
            </a:r>
            <a:r>
              <a:rPr lang="en-US" sz="1600" dirty="0" err="1">
                <a:solidFill>
                  <a:srgbClr val="008000"/>
                </a:solidFill>
              </a:rPr>
              <a:t>lerPositivo</a:t>
            </a:r>
            <a:r>
              <a:rPr lang="en-US" sz="1600" dirty="0">
                <a:solidFill>
                  <a:srgbClr val="008000"/>
                </a:solidFill>
              </a:rPr>
              <a:t>()     {</a:t>
            </a:r>
          </a:p>
          <a:p>
            <a:r>
              <a:rPr lang="en-US" sz="1600" b="1" dirty="0">
                <a:solidFill>
                  <a:srgbClr val="008000"/>
                </a:solidFill>
              </a:rPr>
              <a:t>   </a:t>
            </a:r>
            <a:r>
              <a:rPr lang="en-US" sz="1600" b="1" dirty="0" err="1">
                <a:solidFill>
                  <a:srgbClr val="008000"/>
                </a:solidFill>
              </a:rPr>
              <a:t>in</a:t>
            </a:r>
            <a:r>
              <a:rPr lang="en-US" sz="1600" dirty="0" err="1">
                <a:solidFill>
                  <a:srgbClr val="008000"/>
                </a:solidFill>
              </a:rPr>
              <a:t>t</a:t>
            </a:r>
            <a:r>
              <a:rPr lang="en-US" sz="1600" dirty="0">
                <a:solidFill>
                  <a:srgbClr val="008000"/>
                </a:solidFill>
              </a:rPr>
              <a:t> x;</a:t>
            </a:r>
          </a:p>
          <a:p>
            <a:r>
              <a:rPr lang="en-US" sz="1600" dirty="0">
                <a:solidFill>
                  <a:srgbClr val="008000"/>
                </a:solidFill>
              </a:rPr>
              <a:t>   </a:t>
            </a:r>
            <a:r>
              <a:rPr lang="en-US" sz="1600" b="1" dirty="0">
                <a:solidFill>
                  <a:srgbClr val="008000"/>
                </a:solidFill>
              </a:rPr>
              <a:t>do</a:t>
            </a:r>
            <a:r>
              <a:rPr lang="en-US" sz="1600" dirty="0">
                <a:solidFill>
                  <a:srgbClr val="008000"/>
                </a:solidFill>
              </a:rPr>
              <a:t> {</a:t>
            </a:r>
          </a:p>
          <a:p>
            <a:r>
              <a:rPr lang="en-US" sz="1600" dirty="0">
                <a:solidFill>
                  <a:srgbClr val="008000"/>
                </a:solidFill>
              </a:rPr>
              <a:t>         </a:t>
            </a:r>
            <a:r>
              <a:rPr lang="en-US" sz="1600" dirty="0" err="1">
                <a:solidFill>
                  <a:srgbClr val="008000"/>
                </a:solidFill>
              </a:rPr>
              <a:t>System.out.print</a:t>
            </a:r>
            <a:r>
              <a:rPr lang="en-US" sz="1600" dirty="0">
                <a:solidFill>
                  <a:srgbClr val="008000"/>
                </a:solidFill>
              </a:rPr>
              <a:t>("Valor </a:t>
            </a:r>
            <a:r>
              <a:rPr lang="en-US" sz="1600" dirty="0" err="1">
                <a:solidFill>
                  <a:srgbClr val="008000"/>
                </a:solidFill>
              </a:rPr>
              <a:t>positivo</a:t>
            </a:r>
            <a:r>
              <a:rPr lang="en-US" sz="1600" dirty="0">
                <a:solidFill>
                  <a:srgbClr val="008000"/>
                </a:solidFill>
              </a:rPr>
              <a:t>: ");</a:t>
            </a:r>
          </a:p>
          <a:p>
            <a:r>
              <a:rPr lang="en-US" sz="1600" dirty="0">
                <a:solidFill>
                  <a:srgbClr val="008000"/>
                </a:solidFill>
              </a:rPr>
              <a:t>         x = </a:t>
            </a:r>
            <a:r>
              <a:rPr lang="en-US" sz="1600" dirty="0" err="1">
                <a:solidFill>
                  <a:srgbClr val="008000"/>
                </a:solidFill>
              </a:rPr>
              <a:t>sc.nextInt</a:t>
            </a:r>
            <a:r>
              <a:rPr lang="en-US" sz="1600" dirty="0">
                <a:solidFill>
                  <a:srgbClr val="008000"/>
                </a:solidFill>
              </a:rPr>
              <a:t>();</a:t>
            </a:r>
          </a:p>
          <a:p>
            <a:r>
              <a:rPr lang="en-US" sz="1600" dirty="0">
                <a:solidFill>
                  <a:srgbClr val="008000"/>
                </a:solidFill>
              </a:rPr>
              <a:t>         } </a:t>
            </a:r>
            <a:r>
              <a:rPr lang="en-US" sz="1600" b="1" dirty="0">
                <a:solidFill>
                  <a:srgbClr val="008000"/>
                </a:solidFill>
              </a:rPr>
              <a:t>while</a:t>
            </a:r>
            <a:r>
              <a:rPr lang="en-US" sz="1600" dirty="0">
                <a:solidFill>
                  <a:srgbClr val="008000"/>
                </a:solidFill>
              </a:rPr>
              <a:t>(x &lt;= 0);</a:t>
            </a:r>
          </a:p>
          <a:p>
            <a:r>
              <a:rPr lang="en-US" sz="1600" dirty="0">
                <a:solidFill>
                  <a:srgbClr val="008000"/>
                </a:solidFill>
              </a:rPr>
              <a:t>   </a:t>
            </a:r>
            <a:r>
              <a:rPr lang="en-US" sz="1600" b="1" dirty="0">
                <a:solidFill>
                  <a:srgbClr val="008000"/>
                </a:solidFill>
              </a:rPr>
              <a:t>retur</a:t>
            </a:r>
            <a:r>
              <a:rPr lang="en-US" sz="1600" dirty="0">
                <a:solidFill>
                  <a:srgbClr val="008000"/>
                </a:solidFill>
              </a:rPr>
              <a:t>n x;</a:t>
            </a:r>
          </a:p>
          <a:p>
            <a:r>
              <a:rPr lang="en-US" sz="1600" dirty="0">
                <a:solidFill>
                  <a:srgbClr val="008000"/>
                </a:solidFill>
              </a:rPr>
              <a:t>     }</a:t>
            </a:r>
          </a:p>
          <a:p>
            <a:r>
              <a:rPr lang="en-US" sz="1600" b="1" dirty="0"/>
              <a:t>public static void </a:t>
            </a:r>
            <a:r>
              <a:rPr lang="en-US" sz="1600" dirty="0"/>
              <a:t>main(String[] </a:t>
            </a:r>
            <a:r>
              <a:rPr lang="en-US" sz="1600" dirty="0" err="1"/>
              <a:t>args</a:t>
            </a:r>
            <a:r>
              <a:rPr lang="en-US" sz="1600" dirty="0"/>
              <a:t>)</a:t>
            </a:r>
          </a:p>
          <a:p>
            <a:r>
              <a:rPr lang="en-US" sz="1600" dirty="0"/>
              <a:t>{  </a:t>
            </a:r>
            <a:r>
              <a:rPr lang="en-US" sz="1600" b="1" dirty="0" err="1"/>
              <a:t>int</a:t>
            </a:r>
            <a:r>
              <a:rPr lang="en-US" sz="1600" dirty="0"/>
              <a:t> N = </a:t>
            </a:r>
            <a:r>
              <a:rPr lang="en-US" sz="1600" dirty="0" err="1">
                <a:solidFill>
                  <a:srgbClr val="008000"/>
                </a:solidFill>
              </a:rPr>
              <a:t>lerPositivo</a:t>
            </a:r>
            <a:r>
              <a:rPr lang="en-US" sz="1600" dirty="0">
                <a:solidFill>
                  <a:srgbClr val="008000"/>
                </a:solidFill>
              </a:rPr>
              <a:t>()</a:t>
            </a:r>
            <a:r>
              <a:rPr lang="en-US" sz="1600" dirty="0"/>
              <a:t>;</a:t>
            </a:r>
          </a:p>
          <a:p>
            <a:r>
              <a:rPr lang="en-US" sz="1600" dirty="0"/>
              <a:t>   </a:t>
            </a:r>
            <a:r>
              <a:rPr lang="en-US" sz="1600" b="1" dirty="0"/>
              <a:t>do  </a:t>
            </a:r>
            <a:r>
              <a:rPr lang="en-US" sz="1600" dirty="0"/>
              <a:t> {</a:t>
            </a:r>
          </a:p>
          <a:p>
            <a:r>
              <a:rPr lang="en-US" sz="1600" dirty="0"/>
              <a:t>              </a:t>
            </a:r>
            <a:r>
              <a:rPr lang="en-US" sz="1600" b="1" dirty="0"/>
              <a:t>while</a:t>
            </a:r>
            <a:r>
              <a:rPr lang="en-US" sz="1600" dirty="0"/>
              <a:t>(N &gt; 10)    {</a:t>
            </a:r>
          </a:p>
          <a:p>
            <a:r>
              <a:rPr lang="en-US" sz="1600" dirty="0"/>
              <a:t>                     </a:t>
            </a:r>
            <a:r>
              <a:rPr lang="en-US" sz="1600" dirty="0" err="1"/>
              <a:t>System.out.println</a:t>
            </a:r>
            <a:r>
              <a:rPr lang="en-US" sz="1600" dirty="0"/>
              <a:t>("o </a:t>
            </a:r>
            <a:r>
              <a:rPr lang="en-US" sz="1600" dirty="0" err="1"/>
              <a:t>número</a:t>
            </a:r>
            <a:r>
              <a:rPr lang="en-US" sz="1600" dirty="0"/>
              <a:t> </a:t>
            </a:r>
            <a:r>
              <a:rPr lang="en-US" sz="1600" dirty="0" err="1"/>
              <a:t>deve</a:t>
            </a:r>
            <a:r>
              <a:rPr lang="en-US" sz="1600" dirty="0"/>
              <a:t> </a:t>
            </a:r>
            <a:r>
              <a:rPr lang="en-US" sz="1600" dirty="0" err="1"/>
              <a:t>ser</a:t>
            </a:r>
            <a:r>
              <a:rPr lang="en-US" sz="1600" dirty="0"/>
              <a:t> &lt;= 10 e &gt;= 0");</a:t>
            </a:r>
          </a:p>
          <a:p>
            <a:r>
              <a:rPr lang="en-US" sz="1600" dirty="0"/>
              <a:t>                     N = </a:t>
            </a:r>
            <a:r>
              <a:rPr lang="en-US" sz="1600" dirty="0" err="1">
                <a:solidFill>
                  <a:srgbClr val="008000"/>
                </a:solidFill>
              </a:rPr>
              <a:t>lerPositivo</a:t>
            </a:r>
            <a:r>
              <a:rPr lang="en-US" sz="1600" dirty="0">
                <a:solidFill>
                  <a:srgbClr val="008000"/>
                </a:solidFill>
              </a:rPr>
              <a:t>();</a:t>
            </a:r>
            <a:r>
              <a:rPr lang="en-US" sz="1600" dirty="0"/>
              <a:t>    }</a:t>
            </a:r>
          </a:p>
          <a:p>
            <a:r>
              <a:rPr lang="en-US" sz="1600" dirty="0"/>
              <a:t>              </a:t>
            </a:r>
            <a:r>
              <a:rPr lang="en-US" sz="1600" dirty="0" err="1"/>
              <a:t>System.out.printf</a:t>
            </a:r>
            <a:r>
              <a:rPr lang="en-US" sz="1600" dirty="0"/>
              <a:t>("</a:t>
            </a:r>
            <a:r>
              <a:rPr lang="en-US" sz="1600" dirty="0" err="1"/>
              <a:t>fatorial</a:t>
            </a:r>
            <a:r>
              <a:rPr lang="en-US" sz="1600" dirty="0"/>
              <a:t> de %d = %d\n", N, </a:t>
            </a:r>
            <a:r>
              <a:rPr lang="en-US" sz="1600" dirty="0">
                <a:solidFill>
                  <a:schemeClr val="accent6">
                    <a:lumMod val="50000"/>
                  </a:schemeClr>
                </a:solidFill>
              </a:rPr>
              <a:t>fact(N)</a:t>
            </a:r>
            <a:r>
              <a:rPr lang="en-US" sz="1600" dirty="0"/>
              <a:t> );</a:t>
            </a:r>
          </a:p>
          <a:p>
            <a:r>
              <a:rPr lang="en-US" sz="1600" dirty="0"/>
              <a:t>              N = </a:t>
            </a:r>
            <a:r>
              <a:rPr lang="en-US" sz="1600" dirty="0" err="1">
                <a:solidFill>
                  <a:srgbClr val="008000"/>
                </a:solidFill>
              </a:rPr>
              <a:t>lerPositivo</a:t>
            </a:r>
            <a:r>
              <a:rPr lang="en-US" sz="1600" dirty="0">
                <a:solidFill>
                  <a:srgbClr val="008000"/>
                </a:solidFill>
              </a:rPr>
              <a:t>();</a:t>
            </a:r>
          </a:p>
          <a:p>
            <a:r>
              <a:rPr lang="en-US" sz="1600" dirty="0"/>
              <a:t>                      } </a:t>
            </a:r>
            <a:r>
              <a:rPr lang="en-US" sz="1600" b="1" dirty="0"/>
              <a:t>while</a:t>
            </a:r>
            <a:r>
              <a:rPr lang="en-US" sz="1600" dirty="0"/>
              <a:t>(N != 1);</a:t>
            </a:r>
          </a:p>
          <a:p>
            <a:r>
              <a:rPr lang="en-US" sz="1600" dirty="0"/>
              <a:t>};</a:t>
            </a:r>
          </a:p>
          <a:p>
            <a:r>
              <a:rPr lang="en-US" sz="1600" b="1" dirty="0">
                <a:solidFill>
                  <a:schemeClr val="accent6">
                    <a:lumMod val="50000"/>
                  </a:schemeClr>
                </a:solidFill>
              </a:rPr>
              <a:t>public static </a:t>
            </a:r>
            <a:r>
              <a:rPr lang="en-US" sz="1600" b="1" dirty="0" err="1">
                <a:solidFill>
                  <a:schemeClr val="accent6">
                    <a:lumMod val="50000"/>
                  </a:schemeClr>
                </a:solidFill>
              </a:rPr>
              <a:t>int</a:t>
            </a:r>
            <a:r>
              <a:rPr lang="en-US" sz="1600" b="1" dirty="0">
                <a:solidFill>
                  <a:schemeClr val="accent6">
                    <a:lumMod val="50000"/>
                  </a:schemeClr>
                </a:solidFill>
              </a:rPr>
              <a:t> </a:t>
            </a:r>
            <a:r>
              <a:rPr lang="en-US" sz="1600" dirty="0">
                <a:solidFill>
                  <a:schemeClr val="accent6">
                    <a:lumMod val="50000"/>
                  </a:schemeClr>
                </a:solidFill>
              </a:rPr>
              <a:t>fact(</a:t>
            </a:r>
            <a:r>
              <a:rPr lang="en-US" sz="1600" b="1" dirty="0" err="1">
                <a:solidFill>
                  <a:schemeClr val="accent6">
                    <a:lumMod val="50000"/>
                  </a:schemeClr>
                </a:solidFill>
              </a:rPr>
              <a:t>int</a:t>
            </a:r>
            <a:r>
              <a:rPr lang="en-US" sz="1600" dirty="0">
                <a:solidFill>
                  <a:schemeClr val="accent6">
                    <a:lumMod val="50000"/>
                  </a:schemeClr>
                </a:solidFill>
              </a:rPr>
              <a:t> N)         {</a:t>
            </a:r>
          </a:p>
          <a:p>
            <a:r>
              <a:rPr lang="en-US" sz="1600" dirty="0">
                <a:solidFill>
                  <a:schemeClr val="accent6">
                    <a:lumMod val="50000"/>
                  </a:schemeClr>
                </a:solidFill>
              </a:rPr>
              <a:t>  </a:t>
            </a:r>
            <a:r>
              <a:rPr lang="en-US" sz="1600" b="1" dirty="0" err="1">
                <a:solidFill>
                  <a:schemeClr val="accent6">
                    <a:lumMod val="50000"/>
                  </a:schemeClr>
                </a:solidFill>
              </a:rPr>
              <a:t>int</a:t>
            </a:r>
            <a:r>
              <a:rPr lang="en-US" sz="1600" dirty="0">
                <a:solidFill>
                  <a:schemeClr val="accent6">
                    <a:lumMod val="50000"/>
                  </a:schemeClr>
                </a:solidFill>
              </a:rPr>
              <a:t> </a:t>
            </a:r>
            <a:r>
              <a:rPr lang="en-US" sz="1600" dirty="0" err="1">
                <a:solidFill>
                  <a:schemeClr val="accent6">
                    <a:lumMod val="50000"/>
                  </a:schemeClr>
                </a:solidFill>
              </a:rPr>
              <a:t>fatorial</a:t>
            </a:r>
            <a:r>
              <a:rPr lang="en-US" sz="1600" dirty="0">
                <a:solidFill>
                  <a:schemeClr val="accent6">
                    <a:lumMod val="50000"/>
                  </a:schemeClr>
                </a:solidFill>
              </a:rPr>
              <a:t> = 1;</a:t>
            </a:r>
          </a:p>
          <a:p>
            <a:r>
              <a:rPr lang="en-US" sz="1600" dirty="0">
                <a:solidFill>
                  <a:schemeClr val="accent6">
                    <a:lumMod val="50000"/>
                  </a:schemeClr>
                </a:solidFill>
              </a:rPr>
              <a:t>  </a:t>
            </a:r>
            <a:r>
              <a:rPr lang="en-US" sz="1600" b="1" dirty="0">
                <a:solidFill>
                  <a:schemeClr val="accent6">
                    <a:lumMod val="50000"/>
                  </a:schemeClr>
                </a:solidFill>
              </a:rPr>
              <a:t>for</a:t>
            </a:r>
            <a:r>
              <a:rPr lang="en-US" sz="1600" dirty="0">
                <a:solidFill>
                  <a:schemeClr val="accent6">
                    <a:lumMod val="50000"/>
                  </a:schemeClr>
                </a:solidFill>
              </a:rPr>
              <a:t> (</a:t>
            </a:r>
            <a:r>
              <a:rPr lang="en-US" sz="1600" b="1" dirty="0" err="1">
                <a:solidFill>
                  <a:schemeClr val="accent6">
                    <a:lumMod val="50000"/>
                  </a:schemeClr>
                </a:solidFill>
              </a:rPr>
              <a:t>int</a:t>
            </a:r>
            <a:r>
              <a:rPr lang="en-US" sz="1600" dirty="0">
                <a:solidFill>
                  <a:schemeClr val="accent6">
                    <a:lumMod val="50000"/>
                  </a:schemeClr>
                </a:solidFill>
              </a:rPr>
              <a:t> </a:t>
            </a:r>
            <a:r>
              <a:rPr lang="en-US" sz="1600" dirty="0" err="1">
                <a:solidFill>
                  <a:schemeClr val="accent6">
                    <a:lumMod val="50000"/>
                  </a:schemeClr>
                </a:solidFill>
              </a:rPr>
              <a:t>i</a:t>
            </a:r>
            <a:r>
              <a:rPr lang="en-US" sz="1600" dirty="0">
                <a:solidFill>
                  <a:schemeClr val="accent6">
                    <a:lumMod val="50000"/>
                  </a:schemeClr>
                </a:solidFill>
              </a:rPr>
              <a:t> = 1; </a:t>
            </a:r>
            <a:r>
              <a:rPr lang="en-US" sz="1600" dirty="0" err="1">
                <a:solidFill>
                  <a:schemeClr val="accent6">
                    <a:lumMod val="50000"/>
                  </a:schemeClr>
                </a:solidFill>
              </a:rPr>
              <a:t>i</a:t>
            </a:r>
            <a:r>
              <a:rPr lang="en-US" sz="1600" dirty="0">
                <a:solidFill>
                  <a:schemeClr val="accent6">
                    <a:lumMod val="50000"/>
                  </a:schemeClr>
                </a:solidFill>
              </a:rPr>
              <a:t> &lt;= N; </a:t>
            </a:r>
            <a:r>
              <a:rPr lang="en-US" sz="1600" dirty="0" err="1">
                <a:solidFill>
                  <a:schemeClr val="accent6">
                    <a:lumMod val="50000"/>
                  </a:schemeClr>
                </a:solidFill>
              </a:rPr>
              <a:t>i</a:t>
            </a:r>
            <a:r>
              <a:rPr lang="en-US" sz="1600" dirty="0">
                <a:solidFill>
                  <a:schemeClr val="accent6">
                    <a:lumMod val="50000"/>
                  </a:schemeClr>
                </a:solidFill>
              </a:rPr>
              <a:t>++)</a:t>
            </a:r>
          </a:p>
          <a:p>
            <a:r>
              <a:rPr lang="en-US" sz="1600" dirty="0">
                <a:solidFill>
                  <a:schemeClr val="accent6">
                    <a:lumMod val="50000"/>
                  </a:schemeClr>
                </a:solidFill>
              </a:rPr>
              <a:t>      </a:t>
            </a:r>
            <a:r>
              <a:rPr lang="en-US" sz="1600" dirty="0" err="1">
                <a:solidFill>
                  <a:schemeClr val="accent6">
                    <a:lumMod val="50000"/>
                  </a:schemeClr>
                </a:solidFill>
              </a:rPr>
              <a:t>fatorial</a:t>
            </a:r>
            <a:r>
              <a:rPr lang="en-US" sz="1600" dirty="0">
                <a:solidFill>
                  <a:schemeClr val="accent6">
                    <a:lumMod val="50000"/>
                  </a:schemeClr>
                </a:solidFill>
              </a:rPr>
              <a:t> *= </a:t>
            </a:r>
            <a:r>
              <a:rPr lang="en-US" sz="1600" dirty="0" err="1">
                <a:solidFill>
                  <a:schemeClr val="accent6">
                    <a:lumMod val="50000"/>
                  </a:schemeClr>
                </a:solidFill>
              </a:rPr>
              <a:t>i</a:t>
            </a:r>
            <a:r>
              <a:rPr lang="en-US" sz="1600" dirty="0">
                <a:solidFill>
                  <a:schemeClr val="accent6">
                    <a:lumMod val="50000"/>
                  </a:schemeClr>
                </a:solidFill>
              </a:rPr>
              <a:t>;</a:t>
            </a:r>
          </a:p>
          <a:p>
            <a:r>
              <a:rPr lang="en-US" sz="1600" dirty="0">
                <a:solidFill>
                  <a:schemeClr val="accent6">
                    <a:lumMod val="50000"/>
                  </a:schemeClr>
                </a:solidFill>
              </a:rPr>
              <a:t>  </a:t>
            </a:r>
            <a:r>
              <a:rPr lang="en-US" sz="1600" b="1" dirty="0">
                <a:solidFill>
                  <a:schemeClr val="accent6">
                    <a:lumMod val="50000"/>
                  </a:schemeClr>
                </a:solidFill>
              </a:rPr>
              <a:t>return</a:t>
            </a:r>
            <a:r>
              <a:rPr lang="en-US" sz="1600" dirty="0">
                <a:solidFill>
                  <a:schemeClr val="accent6">
                    <a:lumMod val="50000"/>
                  </a:schemeClr>
                </a:solidFill>
              </a:rPr>
              <a:t> </a:t>
            </a:r>
            <a:r>
              <a:rPr lang="en-US" sz="1600" dirty="0" err="1">
                <a:solidFill>
                  <a:schemeClr val="accent6">
                    <a:lumMod val="50000"/>
                  </a:schemeClr>
                </a:solidFill>
              </a:rPr>
              <a:t>fatorial</a:t>
            </a:r>
            <a:r>
              <a:rPr lang="en-US" sz="1600" dirty="0">
                <a:solidFill>
                  <a:schemeClr val="accent6">
                    <a:lumMod val="50000"/>
                  </a:schemeClr>
                </a:solidFill>
              </a:rPr>
              <a:t>;                       }</a:t>
            </a:r>
          </a:p>
          <a:p>
            <a:r>
              <a:rPr lang="en-US" sz="1600" dirty="0"/>
              <a:t>}</a:t>
            </a:r>
          </a:p>
        </p:txBody>
      </p:sp>
      <p:pic>
        <p:nvPicPr>
          <p:cNvPr id="5" name="Picture 4">
            <a:extLst>
              <a:ext uri="{FF2B5EF4-FFF2-40B4-BE49-F238E27FC236}">
                <a16:creationId xmlns:a16="http://schemas.microsoft.com/office/drawing/2014/main" id="{CF91A221-5457-480D-BDA3-7AEF5ABEF1E4}"/>
              </a:ext>
            </a:extLst>
          </p:cNvPr>
          <p:cNvPicPr>
            <a:picLocks noChangeAspect="1"/>
          </p:cNvPicPr>
          <p:nvPr/>
        </p:nvPicPr>
        <p:blipFill>
          <a:blip r:embed="rId2"/>
          <a:stretch>
            <a:fillRect/>
          </a:stretch>
        </p:blipFill>
        <p:spPr>
          <a:xfrm>
            <a:off x="5611249" y="304800"/>
            <a:ext cx="3509817" cy="5517838"/>
          </a:xfrm>
          <a:prstGeom prst="rect">
            <a:avLst/>
          </a:prstGeom>
        </p:spPr>
      </p:pic>
    </p:spTree>
    <p:extLst>
      <p:ext uri="{BB962C8B-B14F-4D97-AF65-F5344CB8AC3E}">
        <p14:creationId xmlns:p14="http://schemas.microsoft.com/office/powerpoint/2010/main" val="3138259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28</a:t>
            </a:fld>
            <a:endParaRPr lang="en-US"/>
          </a:p>
        </p:txBody>
      </p:sp>
      <p:sp>
        <p:nvSpPr>
          <p:cNvPr id="4" name="Título 1"/>
          <p:cNvSpPr txBox="1">
            <a:spLocks/>
          </p:cNvSpPr>
          <p:nvPr/>
        </p:nvSpPr>
        <p:spPr>
          <a:xfrm>
            <a:off x="1331640" y="0"/>
            <a:ext cx="7045598" cy="460077"/>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PT" sz="2800" b="0" i="0" u="none" strike="noStrike" kern="1200" cap="none" spc="0" normalizeH="0" baseline="0" noProof="0" dirty="0">
                <a:ln>
                  <a:noFill/>
                </a:ln>
                <a:solidFill>
                  <a:schemeClr val="tx1"/>
                </a:solidFill>
                <a:effectLst/>
                <a:uLnTx/>
                <a:uFillTx/>
                <a:latin typeface="+mj-lt"/>
                <a:ea typeface="+mj-ea"/>
                <a:cs typeface="+mj-cs"/>
              </a:rPr>
              <a:t>Tipos primitivos como argumentos </a:t>
            </a:r>
          </a:p>
        </p:txBody>
      </p:sp>
      <p:sp>
        <p:nvSpPr>
          <p:cNvPr id="5" name="Marcador de Posição de Conteúdo 2"/>
          <p:cNvSpPr txBox="1">
            <a:spLocks/>
          </p:cNvSpPr>
          <p:nvPr/>
        </p:nvSpPr>
        <p:spPr>
          <a:xfrm>
            <a:off x="179512" y="843608"/>
            <a:ext cx="8784976" cy="4947592"/>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pt-PT" sz="2400" b="0" i="0" u="none" strike="noStrike" kern="1200" cap="none" spc="0" normalizeH="0" baseline="0" noProof="0" dirty="0">
                <a:ln>
                  <a:noFill/>
                </a:ln>
                <a:solidFill>
                  <a:schemeClr val="tx1"/>
                </a:solidFill>
                <a:effectLst/>
                <a:uLnTx/>
                <a:uFillTx/>
                <a:latin typeface="+mn-lt"/>
                <a:ea typeface="+mn-ea"/>
                <a:cs typeface="+mn-cs"/>
              </a:rPr>
              <a:t>Tomando como exemplo o programa (soma de dois positivos), podemos ver que a função </a:t>
            </a:r>
            <a:r>
              <a:rPr kumimoji="0" lang="pt-PT"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lerPositivo</a:t>
            </a:r>
            <a:r>
              <a:rPr kumimoji="0" lang="pt-PT" sz="2400" b="0" i="0" u="none" strike="noStrike" kern="1200" cap="none" spc="0" normalizeH="0" baseline="0" noProof="0" dirty="0">
                <a:ln>
                  <a:noFill/>
                </a:ln>
                <a:solidFill>
                  <a:schemeClr val="tx1"/>
                </a:solidFill>
                <a:effectLst/>
                <a:uLnTx/>
                <a:uFillTx/>
                <a:latin typeface="+mn-lt"/>
                <a:ea typeface="+mn-ea"/>
                <a:cs typeface="+mn-cs"/>
              </a:rPr>
              <a:t> não recebe argumentos e devolve um valor inteiro.</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pt-PT" sz="2400" b="0" i="0" u="none" strike="noStrike" kern="1200" cap="none" spc="0" normalizeH="0" baseline="0" noProof="0" dirty="0">
                <a:ln>
                  <a:noFill/>
                </a:ln>
                <a:solidFill>
                  <a:schemeClr val="tx1"/>
                </a:solidFill>
                <a:effectLst/>
                <a:uLnTx/>
                <a:uFillTx/>
                <a:latin typeface="+mn-lt"/>
                <a:ea typeface="+mn-ea"/>
                <a:cs typeface="+mn-cs"/>
              </a:rPr>
              <a:t>Quando uma</a:t>
            </a:r>
            <a:r>
              <a:rPr kumimoji="0" lang="pt-PT" sz="2400" b="0" i="0" u="none" strike="noStrike" kern="1200" cap="none" spc="0" normalizeH="0" noProof="0" dirty="0">
                <a:ln>
                  <a:noFill/>
                </a:ln>
                <a:solidFill>
                  <a:schemeClr val="tx1"/>
                </a:solidFill>
                <a:effectLst/>
                <a:uLnTx/>
                <a:uFillTx/>
                <a:latin typeface="+mn-lt"/>
                <a:ea typeface="+mn-ea"/>
                <a:cs typeface="+mn-cs"/>
              </a:rPr>
              <a:t> função é </a:t>
            </a:r>
            <a:r>
              <a:rPr kumimoji="0" lang="pt-PT" sz="2400" b="0" i="0" u="none" strike="noStrike" kern="1200" cap="none" spc="0" normalizeH="0" baseline="0" noProof="0" dirty="0">
                <a:ln>
                  <a:noFill/>
                </a:ln>
                <a:solidFill>
                  <a:schemeClr val="tx1"/>
                </a:solidFill>
                <a:effectLst/>
                <a:uLnTx/>
                <a:uFillTx/>
                <a:latin typeface="+mn-lt"/>
                <a:ea typeface="+mn-ea"/>
                <a:cs typeface="+mn-cs"/>
              </a:rPr>
              <a:t>chamada várias vezes, o seu valor de retorno pode ser armazenado nas variáveis.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pt-PT" sz="2400" b="0" i="0" u="none" strike="noStrike" kern="1200" cap="none" spc="0" normalizeH="0" baseline="0" noProof="0" dirty="0">
                <a:ln>
                  <a:noFill/>
                </a:ln>
                <a:solidFill>
                  <a:schemeClr val="tx1"/>
                </a:solidFill>
                <a:effectLst/>
                <a:uLnTx/>
                <a:uFillTx/>
                <a:latin typeface="+mn-lt"/>
                <a:ea typeface="+mn-ea"/>
                <a:cs typeface="+mn-cs"/>
              </a:rPr>
              <a:t>A função </a:t>
            </a:r>
            <a:r>
              <a:rPr kumimoji="0" lang="pt-PT"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soma</a:t>
            </a:r>
            <a:r>
              <a:rPr kumimoji="0" lang="pt-PT" sz="2400" b="0" i="0" u="none" strike="noStrike" kern="1200" cap="none" spc="0" normalizeH="0" baseline="0" noProof="0" dirty="0">
                <a:ln>
                  <a:noFill/>
                </a:ln>
                <a:solidFill>
                  <a:schemeClr val="tx1"/>
                </a:solidFill>
                <a:effectLst/>
                <a:uLnTx/>
                <a:uFillTx/>
                <a:latin typeface="+mn-lt"/>
                <a:ea typeface="+mn-ea"/>
                <a:cs typeface="+mn-cs"/>
              </a:rPr>
              <a:t> recebe dois argumentos do tipo inteiro e devolve também um valor inteiro.</a:t>
            </a:r>
          </a:p>
          <a:p>
            <a:pPr marL="342900" lvl="0" indent="-342900" algn="just">
              <a:spcBef>
                <a:spcPct val="20000"/>
              </a:spcBef>
              <a:buFont typeface="Arial" pitchFamily="34" charset="0"/>
              <a:buChar char="•"/>
              <a:defRPr/>
            </a:pPr>
            <a:r>
              <a:rPr kumimoji="0" lang="pt-PT" sz="2400" b="0" i="0" u="none" strike="noStrike" kern="1200" cap="none" spc="0" normalizeH="0" baseline="0" noProof="0" dirty="0">
                <a:ln>
                  <a:noFill/>
                </a:ln>
                <a:solidFill>
                  <a:schemeClr val="tx1"/>
                </a:solidFill>
                <a:effectLst/>
                <a:uLnTx/>
                <a:uFillTx/>
                <a:latin typeface="+mn-lt"/>
                <a:ea typeface="+mn-ea"/>
                <a:cs typeface="+mn-cs"/>
              </a:rPr>
              <a:t>Quanto executada, o conteúdo das variáveis </a:t>
            </a:r>
            <a:r>
              <a:rPr kumimoji="0" lang="pt-PT"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a</a:t>
            </a:r>
            <a:r>
              <a:rPr kumimoji="0" lang="pt-PT" sz="2400" b="0" i="0" u="none" strike="noStrike" kern="1200" cap="none" spc="0" normalizeH="0" baseline="0" noProof="0" dirty="0">
                <a:ln>
                  <a:noFill/>
                </a:ln>
                <a:solidFill>
                  <a:schemeClr val="tx1"/>
                </a:solidFill>
                <a:effectLst/>
                <a:uLnTx/>
                <a:uFillTx/>
                <a:latin typeface="+mn-lt"/>
                <a:ea typeface="+mn-ea"/>
                <a:cs typeface="+mn-cs"/>
              </a:rPr>
              <a:t> e </a:t>
            </a:r>
            <a:r>
              <a:rPr kumimoji="0" lang="pt-PT"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b</a:t>
            </a:r>
            <a:r>
              <a:rPr kumimoji="0" lang="pt-PT" sz="2400" b="0" i="0" u="none" strike="noStrike" kern="1200" cap="none" spc="0" normalizeH="0" baseline="0" noProof="0" dirty="0">
                <a:ln>
                  <a:noFill/>
                </a:ln>
                <a:solidFill>
                  <a:schemeClr val="tx1"/>
                </a:solidFill>
                <a:effectLst/>
                <a:uLnTx/>
                <a:uFillTx/>
                <a:latin typeface="+mn-lt"/>
                <a:ea typeface="+mn-ea"/>
                <a:cs typeface="+mn-cs"/>
              </a:rPr>
              <a:t> são passados para </a:t>
            </a:r>
            <a:r>
              <a:rPr lang="pt-PT" sz="2400" dirty="0"/>
              <a:t>"dentro"</a:t>
            </a:r>
            <a:r>
              <a:rPr kumimoji="0" lang="pt-PT" sz="2400" b="0" i="0" u="none" strike="noStrike" kern="1200" cap="none" spc="0" normalizeH="0" baseline="0" noProof="0" dirty="0">
                <a:ln>
                  <a:noFill/>
                </a:ln>
                <a:solidFill>
                  <a:schemeClr val="tx1"/>
                </a:solidFill>
                <a:effectLst/>
                <a:uLnTx/>
                <a:uFillTx/>
                <a:latin typeface="+mn-lt"/>
                <a:ea typeface="+mn-ea"/>
                <a:cs typeface="+mn-cs"/>
              </a:rPr>
              <a:t> da função </a:t>
            </a:r>
            <a:r>
              <a:rPr kumimoji="0" lang="pt-PT"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soma</a:t>
            </a:r>
            <a:r>
              <a:rPr kumimoji="0" lang="pt-PT" sz="2400" b="0" i="0" u="none" strike="noStrike" kern="1200" cap="none" spc="0" normalizeH="0" baseline="0" noProof="0" dirty="0">
                <a:ln>
                  <a:noFill/>
                </a:ln>
                <a:solidFill>
                  <a:schemeClr val="tx1"/>
                </a:solidFill>
                <a:effectLst/>
                <a:uLnTx/>
                <a:uFillTx/>
                <a:latin typeface="+mn-lt"/>
                <a:ea typeface="+mn-ea"/>
                <a:cs typeface="+mn-cs"/>
              </a:rPr>
              <a:t> através dos argumentos.</a:t>
            </a:r>
          </a:p>
          <a:p>
            <a:pPr marL="342900" lvl="0" indent="-342900" algn="just">
              <a:spcBef>
                <a:spcPct val="20000"/>
              </a:spcBef>
              <a:buFont typeface="Arial" pitchFamily="34" charset="0"/>
              <a:buChar char="•"/>
              <a:defRPr/>
            </a:pPr>
            <a:r>
              <a:rPr kumimoji="0" lang="pt-PT" sz="2400" b="0" i="0" u="none" strike="noStrike" kern="1200" cap="none" spc="0" normalizeH="0" baseline="0" noProof="0" dirty="0">
                <a:ln>
                  <a:noFill/>
                </a:ln>
                <a:solidFill>
                  <a:schemeClr val="tx1"/>
                </a:solidFill>
                <a:effectLst/>
                <a:uLnTx/>
                <a:uFillTx/>
                <a:latin typeface="+mn-lt"/>
                <a:ea typeface="+mn-ea"/>
                <a:cs typeface="+mn-cs"/>
              </a:rPr>
              <a:t>Sempre que uma função é usada, o programa </a:t>
            </a:r>
            <a:r>
              <a:rPr lang="pt-PT" sz="2400" dirty="0"/>
              <a:t>"salta" </a:t>
            </a:r>
            <a:r>
              <a:rPr kumimoji="0" lang="pt-PT" sz="2400" b="0" i="0" u="none" strike="noStrike" kern="1200" cap="none" spc="0" normalizeH="0" baseline="0" noProof="0" dirty="0">
                <a:ln>
                  <a:noFill/>
                </a:ln>
                <a:solidFill>
                  <a:schemeClr val="tx1"/>
                </a:solidFill>
                <a:effectLst/>
                <a:uLnTx/>
                <a:uFillTx/>
                <a:latin typeface="+mn-lt"/>
                <a:ea typeface="+mn-ea"/>
                <a:cs typeface="+mn-cs"/>
              </a:rPr>
              <a:t>para dentro da função, executa o seu código e quando termina continua na instrução que usa a chamada da função.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29</a:t>
            </a:fld>
            <a:endParaRPr lang="en-US"/>
          </a:p>
        </p:txBody>
      </p:sp>
      <p:sp>
        <p:nvSpPr>
          <p:cNvPr id="4" name="Título 1"/>
          <p:cNvSpPr txBox="1">
            <a:spLocks/>
          </p:cNvSpPr>
          <p:nvPr/>
        </p:nvSpPr>
        <p:spPr>
          <a:xfrm>
            <a:off x="1295400" y="0"/>
            <a:ext cx="7045598" cy="72995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PT" sz="4400" b="0" i="0" u="none" strike="noStrike" kern="1200" cap="none" spc="0" normalizeH="0" baseline="0" noProof="0" dirty="0">
                <a:ln>
                  <a:noFill/>
                </a:ln>
                <a:solidFill>
                  <a:schemeClr val="tx1"/>
                </a:solidFill>
                <a:effectLst/>
                <a:uLnTx/>
                <a:uFillTx/>
                <a:latin typeface="+mj-lt"/>
                <a:ea typeface="+mj-ea"/>
                <a:cs typeface="+mj-cs"/>
              </a:rPr>
              <a:t>Visibilidade das variáveis</a:t>
            </a:r>
          </a:p>
        </p:txBody>
      </p:sp>
      <p:sp>
        <p:nvSpPr>
          <p:cNvPr id="5" name="Marcador de Posição de Conteúdo 2"/>
          <p:cNvSpPr txBox="1">
            <a:spLocks/>
          </p:cNvSpPr>
          <p:nvPr/>
        </p:nvSpPr>
        <p:spPr>
          <a:xfrm>
            <a:off x="179512" y="1076400"/>
            <a:ext cx="8583488" cy="4410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pt-PT" sz="2400" b="0" i="0" u="none" strike="noStrike" kern="1200" cap="none" spc="0" normalizeH="0" baseline="0" noProof="0" dirty="0">
                <a:ln>
                  <a:noFill/>
                </a:ln>
                <a:solidFill>
                  <a:schemeClr val="tx1"/>
                </a:solidFill>
                <a:effectLst/>
                <a:uLnTx/>
                <a:uFillTx/>
                <a:latin typeface="+mn-lt"/>
                <a:ea typeface="+mn-ea"/>
                <a:cs typeface="+mn-cs"/>
              </a:rPr>
              <a:t>Vimos que um programa pode conter várias funções, sendo obrigatoriamente uma delas a função </a:t>
            </a:r>
            <a:r>
              <a:rPr kumimoji="0" lang="pt-PT"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main</a:t>
            </a:r>
            <a:r>
              <a:rPr kumimoji="0" lang="pt-PT"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pt-PT" sz="2400" b="0" i="0" u="none" strike="noStrike" kern="1200" cap="none" spc="0" normalizeH="0" baseline="0" noProof="0" dirty="0">
                <a:ln>
                  <a:noFill/>
                </a:ln>
                <a:solidFill>
                  <a:schemeClr val="tx1"/>
                </a:solidFill>
                <a:effectLst/>
                <a:uLnTx/>
                <a:uFillTx/>
                <a:latin typeface="+mn-lt"/>
                <a:ea typeface="+mn-ea"/>
                <a:cs typeface="+mn-cs"/>
              </a:rPr>
              <a:t>As </a:t>
            </a:r>
            <a:r>
              <a:rPr kumimoji="0" lang="pt-PT" sz="2400" b="1" i="0" u="none" strike="noStrike" kern="1200" cap="none" spc="0" normalizeH="0" baseline="0" noProof="0" dirty="0">
                <a:ln>
                  <a:noFill/>
                </a:ln>
                <a:solidFill>
                  <a:schemeClr val="tx1"/>
                </a:solidFill>
                <a:effectLst/>
                <a:uLnTx/>
                <a:uFillTx/>
                <a:latin typeface="+mn-lt"/>
                <a:ea typeface="+mn-ea"/>
                <a:cs typeface="+mn-cs"/>
              </a:rPr>
              <a:t>variáveis locais </a:t>
            </a:r>
            <a:r>
              <a:rPr kumimoji="0" lang="pt-PT" sz="2400" b="0" i="0" u="none" strike="noStrike" kern="1200" cap="none" spc="0" normalizeH="0" baseline="0" noProof="0" dirty="0">
                <a:ln>
                  <a:noFill/>
                </a:ln>
                <a:solidFill>
                  <a:schemeClr val="tx1"/>
                </a:solidFill>
                <a:effectLst/>
                <a:uLnTx/>
                <a:uFillTx/>
                <a:latin typeface="+mn-lt"/>
                <a:ea typeface="+mn-ea"/>
                <a:cs typeface="+mn-cs"/>
              </a:rPr>
              <a:t>apenas são visíveis no corpo da função onde são declaradas.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pt-PT" sz="2400" b="0" i="0" u="none" strike="noStrike" kern="1200" cap="none" spc="0" normalizeH="0" baseline="0" noProof="0" dirty="0">
                <a:ln>
                  <a:noFill/>
                </a:ln>
                <a:solidFill>
                  <a:schemeClr val="tx1"/>
                </a:solidFill>
                <a:effectLst/>
                <a:uLnTx/>
                <a:uFillTx/>
                <a:latin typeface="+mn-lt"/>
                <a:ea typeface="+mn-ea"/>
                <a:cs typeface="+mn-cs"/>
              </a:rPr>
              <a:t>As variáveis declaradas dentro de um bloco (ou seja dentro do conjunto de instruções delimitado por </a:t>
            </a:r>
            <a:r>
              <a:rPr kumimoji="0" lang="pt-PT"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 } </a:t>
            </a:r>
            <a:r>
              <a:rPr kumimoji="0" lang="pt-PT" sz="2400" b="0" i="0" u="none" strike="noStrike" kern="1200" cap="none" spc="0" normalizeH="0" baseline="0" noProof="0" dirty="0">
                <a:ln>
                  <a:noFill/>
                </a:ln>
                <a:solidFill>
                  <a:schemeClr val="tx1"/>
                </a:solidFill>
                <a:effectLst/>
                <a:uLnTx/>
                <a:uFillTx/>
                <a:latin typeface="+mn-lt"/>
                <a:ea typeface="+mn-ea"/>
                <a:cs typeface="+mn-cs"/>
              </a:rPr>
              <a:t>têm visibilidade limitada ao bloco (por exemplo ciclo </a:t>
            </a:r>
            <a:r>
              <a:rPr kumimoji="0" lang="pt-PT" sz="24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for</a:t>
            </a:r>
            <a:r>
              <a:rPr kumimoji="0" lang="pt-PT" sz="24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pt-PT" sz="2400" b="0" i="0" u="none" strike="noStrike" kern="1200" cap="none" spc="0" normalizeH="0" baseline="0" noProof="0" dirty="0">
                <a:ln>
                  <a:noFill/>
                </a:ln>
                <a:solidFill>
                  <a:schemeClr val="tx1"/>
                </a:solidFill>
                <a:effectLst/>
                <a:uLnTx/>
                <a:uFillTx/>
                <a:latin typeface="+mn-lt"/>
                <a:ea typeface="+mn-ea"/>
                <a:cs typeface="+mn-cs"/>
              </a:rPr>
              <a:t>Podemos também ter </a:t>
            </a:r>
            <a:r>
              <a:rPr kumimoji="0" lang="pt-PT" sz="2400" b="1" i="0" u="none" strike="noStrike" kern="1200" cap="none" spc="0" normalizeH="0" baseline="0" noProof="0" dirty="0">
                <a:ln>
                  <a:noFill/>
                </a:ln>
                <a:solidFill>
                  <a:schemeClr val="tx1"/>
                </a:solidFill>
                <a:effectLst/>
                <a:uLnTx/>
                <a:uFillTx/>
                <a:latin typeface="+mn-lt"/>
                <a:ea typeface="+mn-ea"/>
                <a:cs typeface="+mn-cs"/>
              </a:rPr>
              <a:t>variáveis globais</a:t>
            </a:r>
            <a:r>
              <a:rPr kumimoji="0" lang="pt-PT" sz="2400" b="0" i="0" u="none" strike="noStrike" kern="1200" cap="none" spc="0" normalizeH="0" baseline="0" noProof="0" dirty="0">
                <a:ln>
                  <a:noFill/>
                </a:ln>
                <a:solidFill>
                  <a:schemeClr val="tx1"/>
                </a:solidFill>
                <a:effectLst/>
                <a:uLnTx/>
                <a:uFillTx/>
                <a:latin typeface="+mn-lt"/>
                <a:ea typeface="+mn-ea"/>
                <a:cs typeface="+mn-cs"/>
              </a:rPr>
              <a:t>, sendo estas declaradas fora da função </a:t>
            </a:r>
            <a:r>
              <a:rPr kumimoji="0" lang="pt-PT"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main</a:t>
            </a:r>
            <a:r>
              <a:rPr kumimoji="0" lang="pt-PT" sz="2400" b="0" i="0" u="none" strike="noStrike" kern="1200" cap="none" spc="0" normalizeH="0" baseline="0" noProof="0" dirty="0">
                <a:ln>
                  <a:noFill/>
                </a:ln>
                <a:solidFill>
                  <a:schemeClr val="tx1"/>
                </a:solidFill>
                <a:effectLst/>
                <a:uLnTx/>
                <a:uFillTx/>
                <a:latin typeface="+mn-lt"/>
                <a:ea typeface="+mn-ea"/>
                <a:cs typeface="+mn-cs"/>
              </a:rPr>
              <a:t>, dentro da classe que implementa o programa (têm de ser precedidas da palavra reservada </a:t>
            </a:r>
            <a:r>
              <a:rPr kumimoji="0" lang="pt-PT" sz="24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static</a:t>
            </a:r>
            <a:r>
              <a:rPr kumimoji="0" lang="pt-PT" sz="2400" b="0" i="0" u="none" strike="noStrike" kern="1200" cap="none" spc="0" normalizeH="0" baseline="0" noProof="0" dirty="0">
                <a:ln>
                  <a:noFill/>
                </a:ln>
                <a:solidFill>
                  <a:schemeClr val="tx1"/>
                </a:solidFill>
                <a:effectLst/>
                <a:uLnTx/>
                <a:uFillTx/>
                <a:latin typeface="+mn-lt"/>
                <a:ea typeface="+mn-ea"/>
                <a:cs typeface="+mn-cs"/>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3</a:t>
            </a:fld>
            <a:endParaRPr lang="en-US"/>
          </a:p>
        </p:txBody>
      </p:sp>
      <p:sp>
        <p:nvSpPr>
          <p:cNvPr id="4" name="Título 1"/>
          <p:cNvSpPr txBox="1">
            <a:spLocks/>
          </p:cNvSpPr>
          <p:nvPr/>
        </p:nvSpPr>
        <p:spPr>
          <a:xfrm>
            <a:off x="1331640" y="152400"/>
            <a:ext cx="7045598" cy="46007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PT" sz="3200" dirty="0">
                <a:latin typeface="Arial" panose="020B0604020202020204" pitchFamily="34" charset="0"/>
                <a:cs typeface="Arial" panose="020B0604020202020204" pitchFamily="34" charset="0"/>
              </a:rPr>
              <a:t>Operadores aritméticos unários</a:t>
            </a:r>
          </a:p>
        </p:txBody>
      </p:sp>
      <p:sp>
        <p:nvSpPr>
          <p:cNvPr id="5" name="Marcador de Posição de Conteúdo 2"/>
          <p:cNvSpPr txBox="1">
            <a:spLocks/>
          </p:cNvSpPr>
          <p:nvPr/>
        </p:nvSpPr>
        <p:spPr>
          <a:xfrm>
            <a:off x="29737" y="911424"/>
            <a:ext cx="8790735" cy="518457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pt-PT" sz="2000" dirty="0" err="1">
                <a:solidFill>
                  <a:schemeClr val="accent2"/>
                </a:solidFill>
                <a:latin typeface="Arial" panose="020B0604020202020204" pitchFamily="34" charset="0"/>
                <a:cs typeface="Arial" panose="020B0604020202020204" pitchFamily="34" charset="0"/>
              </a:rPr>
              <a:t>int</a:t>
            </a:r>
            <a:r>
              <a:rPr lang="pt-PT" sz="2000" dirty="0">
                <a:solidFill>
                  <a:schemeClr val="accent2"/>
                </a:solidFill>
                <a:latin typeface="Arial" panose="020B0604020202020204" pitchFamily="34" charset="0"/>
                <a:cs typeface="Arial" panose="020B0604020202020204" pitchFamily="34" charset="0"/>
              </a:rPr>
              <a:t> A = 1, B= 2, C = 3, Y; Y = A++ + B++ + C--; 	</a:t>
            </a:r>
            <a:r>
              <a:rPr lang="pt-PT" sz="2000" dirty="0">
                <a:solidFill>
                  <a:srgbClr val="002060"/>
                </a:solidFill>
                <a:latin typeface="Arial" panose="020B0604020202020204" pitchFamily="34" charset="0"/>
                <a:cs typeface="Arial" panose="020B0604020202020204" pitchFamily="34" charset="0"/>
              </a:rPr>
              <a:t>// Y = 6; A = 2; B = 3; C = 2</a:t>
            </a:r>
          </a:p>
          <a:p>
            <a:pPr marL="0" indent="0" algn="just">
              <a:buNone/>
            </a:pPr>
            <a:r>
              <a:rPr lang="pt-PT" sz="2000" dirty="0" err="1">
                <a:solidFill>
                  <a:schemeClr val="accent2"/>
                </a:solidFill>
                <a:latin typeface="Arial" panose="020B0604020202020204" pitchFamily="34" charset="0"/>
                <a:cs typeface="Arial" panose="020B0604020202020204" pitchFamily="34" charset="0"/>
              </a:rPr>
              <a:t>int</a:t>
            </a:r>
            <a:r>
              <a:rPr lang="pt-PT" sz="2000" dirty="0">
                <a:solidFill>
                  <a:schemeClr val="accent2"/>
                </a:solidFill>
                <a:latin typeface="Arial" panose="020B0604020202020204" pitchFamily="34" charset="0"/>
                <a:cs typeface="Arial" panose="020B0604020202020204" pitchFamily="34" charset="0"/>
              </a:rPr>
              <a:t> A = 1, B= 2, C = 3 , Y; Y = ++A + B++ + C--; 	</a:t>
            </a:r>
            <a:r>
              <a:rPr lang="pt-PT" sz="2000" dirty="0">
                <a:solidFill>
                  <a:srgbClr val="002060"/>
                </a:solidFill>
                <a:latin typeface="Arial" panose="020B0604020202020204" pitchFamily="34" charset="0"/>
                <a:cs typeface="Arial" panose="020B0604020202020204" pitchFamily="34" charset="0"/>
              </a:rPr>
              <a:t>// Y = 7; A = 2; B = 3; C = 2</a:t>
            </a:r>
          </a:p>
          <a:p>
            <a:pPr marL="0" indent="0" algn="just">
              <a:buNone/>
            </a:pPr>
            <a:r>
              <a:rPr lang="pt-PT" sz="2000" dirty="0" err="1">
                <a:solidFill>
                  <a:schemeClr val="accent2"/>
                </a:solidFill>
                <a:latin typeface="Arial" panose="020B0604020202020204" pitchFamily="34" charset="0"/>
                <a:cs typeface="Arial" panose="020B0604020202020204" pitchFamily="34" charset="0"/>
              </a:rPr>
              <a:t>int</a:t>
            </a:r>
            <a:r>
              <a:rPr lang="pt-PT" sz="2000" dirty="0">
                <a:solidFill>
                  <a:schemeClr val="accent2"/>
                </a:solidFill>
                <a:latin typeface="Arial" panose="020B0604020202020204" pitchFamily="34" charset="0"/>
                <a:cs typeface="Arial" panose="020B0604020202020204" pitchFamily="34" charset="0"/>
              </a:rPr>
              <a:t> A = 1, B= 2, C = 3 , Y; Y = ++A + ++B + --C; 	</a:t>
            </a:r>
            <a:r>
              <a:rPr lang="pt-PT" sz="2000" dirty="0">
                <a:solidFill>
                  <a:srgbClr val="002060"/>
                </a:solidFill>
                <a:latin typeface="Arial" panose="020B0604020202020204" pitchFamily="34" charset="0"/>
                <a:cs typeface="Arial" panose="020B0604020202020204" pitchFamily="34" charset="0"/>
              </a:rPr>
              <a:t>// Y = 7; A = 2; B = 3; C = 2</a:t>
            </a:r>
          </a:p>
          <a:p>
            <a:pPr marL="0" indent="0" algn="just">
              <a:buNone/>
            </a:pPr>
            <a:r>
              <a:rPr lang="pt-PT" sz="2000" dirty="0" err="1">
                <a:solidFill>
                  <a:schemeClr val="accent2"/>
                </a:solidFill>
                <a:latin typeface="Arial" panose="020B0604020202020204" pitchFamily="34" charset="0"/>
                <a:cs typeface="Arial" panose="020B0604020202020204" pitchFamily="34" charset="0"/>
              </a:rPr>
              <a:t>int</a:t>
            </a:r>
            <a:r>
              <a:rPr lang="pt-PT" sz="2000" dirty="0">
                <a:solidFill>
                  <a:schemeClr val="accent2"/>
                </a:solidFill>
                <a:latin typeface="Arial" panose="020B0604020202020204" pitchFamily="34" charset="0"/>
                <a:cs typeface="Arial" panose="020B0604020202020204" pitchFamily="34" charset="0"/>
              </a:rPr>
              <a:t> A = 1, B= 2, C = 3 , Y; Y = ++A + ++B + ++C; 	</a:t>
            </a:r>
            <a:r>
              <a:rPr lang="pt-PT" sz="2000" dirty="0">
                <a:solidFill>
                  <a:srgbClr val="002060"/>
                </a:solidFill>
                <a:latin typeface="Arial" panose="020B0604020202020204" pitchFamily="34" charset="0"/>
                <a:cs typeface="Arial" panose="020B0604020202020204" pitchFamily="34" charset="0"/>
              </a:rPr>
              <a:t>// Y = 9; A = 2; B = 3; C = 4</a:t>
            </a:r>
          </a:p>
          <a:p>
            <a:pPr marL="0" indent="0" algn="just">
              <a:buNone/>
            </a:pPr>
            <a:r>
              <a:rPr lang="pt-PT" sz="2000" dirty="0" err="1">
                <a:solidFill>
                  <a:schemeClr val="accent2"/>
                </a:solidFill>
                <a:latin typeface="Arial" panose="020B0604020202020204" pitchFamily="34" charset="0"/>
                <a:cs typeface="Arial" panose="020B0604020202020204" pitchFamily="34" charset="0"/>
              </a:rPr>
              <a:t>int</a:t>
            </a:r>
            <a:r>
              <a:rPr lang="pt-PT" sz="2000" dirty="0">
                <a:solidFill>
                  <a:schemeClr val="accent2"/>
                </a:solidFill>
                <a:latin typeface="Arial" panose="020B0604020202020204" pitchFamily="34" charset="0"/>
                <a:cs typeface="Arial" panose="020B0604020202020204" pitchFamily="34" charset="0"/>
              </a:rPr>
              <a:t> A = 1, B= 2, C = 3 , Y; Y = A++ + B++ + C++; 	</a:t>
            </a:r>
            <a:r>
              <a:rPr lang="pt-PT" sz="2000" dirty="0">
                <a:solidFill>
                  <a:srgbClr val="002060"/>
                </a:solidFill>
                <a:latin typeface="Arial" panose="020B0604020202020204" pitchFamily="34" charset="0"/>
                <a:cs typeface="Arial" panose="020B0604020202020204" pitchFamily="34" charset="0"/>
              </a:rPr>
              <a:t>// Y = 6; A = 2; B = 3; C = 4</a:t>
            </a:r>
          </a:p>
          <a:p>
            <a:pPr marL="0" indent="0" algn="just">
              <a:buNone/>
            </a:pPr>
            <a:r>
              <a:rPr lang="pt-PT" sz="2000" dirty="0" err="1">
                <a:solidFill>
                  <a:schemeClr val="accent2"/>
                </a:solidFill>
                <a:latin typeface="Arial" panose="020B0604020202020204" pitchFamily="34" charset="0"/>
                <a:cs typeface="Arial" panose="020B0604020202020204" pitchFamily="34" charset="0"/>
              </a:rPr>
              <a:t>int</a:t>
            </a:r>
            <a:r>
              <a:rPr lang="pt-PT" sz="2000" dirty="0">
                <a:solidFill>
                  <a:schemeClr val="accent2"/>
                </a:solidFill>
                <a:latin typeface="Arial" panose="020B0604020202020204" pitchFamily="34" charset="0"/>
                <a:cs typeface="Arial" panose="020B0604020202020204" pitchFamily="34" charset="0"/>
              </a:rPr>
              <a:t> A = 1, B= 2, C = 3 , Y; Y = --A + --B + --C; 	</a:t>
            </a:r>
            <a:r>
              <a:rPr lang="pt-PT" sz="2000" dirty="0">
                <a:solidFill>
                  <a:srgbClr val="002060"/>
                </a:solidFill>
                <a:latin typeface="Arial" panose="020B0604020202020204" pitchFamily="34" charset="0"/>
                <a:cs typeface="Arial" panose="020B0604020202020204" pitchFamily="34" charset="0"/>
              </a:rPr>
              <a:t>// Y = 3; A = 0; B = 1; C = 2</a:t>
            </a:r>
          </a:p>
          <a:p>
            <a:pPr marL="0" indent="0" algn="just">
              <a:buNone/>
            </a:pPr>
            <a:endParaRPr lang="pt-PT" sz="2000" dirty="0">
              <a:solidFill>
                <a:schemeClr val="accent2"/>
              </a:solidFill>
              <a:latin typeface="Arial" panose="020B0604020202020204" pitchFamily="34" charset="0"/>
              <a:cs typeface="Arial" panose="020B0604020202020204" pitchFamily="34" charset="0"/>
            </a:endParaRPr>
          </a:p>
          <a:p>
            <a:pPr marL="0" indent="0" algn="just">
              <a:buNone/>
            </a:pPr>
            <a:endParaRPr lang="pt-PT" sz="2000" dirty="0">
              <a:solidFill>
                <a:schemeClr val="accent2"/>
              </a:solidFill>
              <a:latin typeface="Arial" panose="020B0604020202020204" pitchFamily="34" charset="0"/>
              <a:cs typeface="Arial" panose="020B0604020202020204" pitchFamily="34" charset="0"/>
            </a:endParaRPr>
          </a:p>
          <a:p>
            <a:pPr marL="0" indent="0" algn="just">
              <a:buNone/>
            </a:pPr>
            <a:r>
              <a:rPr lang="pt-PT" sz="2000" dirty="0" err="1">
                <a:solidFill>
                  <a:schemeClr val="accent2"/>
                </a:solidFill>
                <a:latin typeface="Arial" panose="020B0604020202020204" pitchFamily="34" charset="0"/>
                <a:cs typeface="Arial" panose="020B0604020202020204" pitchFamily="34" charset="0"/>
              </a:rPr>
              <a:t>int</a:t>
            </a:r>
            <a:r>
              <a:rPr lang="pt-PT" sz="2000" dirty="0">
                <a:solidFill>
                  <a:schemeClr val="accent2"/>
                </a:solidFill>
                <a:latin typeface="Arial" panose="020B0604020202020204" pitchFamily="34" charset="0"/>
                <a:cs typeface="Arial" panose="020B0604020202020204" pitchFamily="34" charset="0"/>
              </a:rPr>
              <a:t> A = 1, B= 2; A += B; 		</a:t>
            </a:r>
            <a:r>
              <a:rPr lang="pt-PT" sz="2000" dirty="0">
                <a:solidFill>
                  <a:srgbClr val="002060"/>
                </a:solidFill>
                <a:latin typeface="Arial" panose="020B0604020202020204" pitchFamily="34" charset="0"/>
                <a:cs typeface="Arial" panose="020B0604020202020204" pitchFamily="34" charset="0"/>
              </a:rPr>
              <a:t>// A = A + B = 3</a:t>
            </a:r>
          </a:p>
          <a:p>
            <a:pPr marL="0" indent="0" algn="just">
              <a:buNone/>
            </a:pPr>
            <a:r>
              <a:rPr lang="pt-PT" sz="2000" dirty="0" err="1">
                <a:solidFill>
                  <a:schemeClr val="accent2"/>
                </a:solidFill>
                <a:latin typeface="Arial" panose="020B0604020202020204" pitchFamily="34" charset="0"/>
                <a:cs typeface="Arial" panose="020B0604020202020204" pitchFamily="34" charset="0"/>
              </a:rPr>
              <a:t>int</a:t>
            </a:r>
            <a:r>
              <a:rPr lang="pt-PT" sz="2000" dirty="0">
                <a:solidFill>
                  <a:schemeClr val="accent2"/>
                </a:solidFill>
                <a:latin typeface="Arial" panose="020B0604020202020204" pitchFamily="34" charset="0"/>
                <a:cs typeface="Arial" panose="020B0604020202020204" pitchFamily="34" charset="0"/>
              </a:rPr>
              <a:t> A = 1, B= 2; A += B++; 	</a:t>
            </a:r>
            <a:r>
              <a:rPr lang="pt-PT" sz="2000" dirty="0">
                <a:solidFill>
                  <a:srgbClr val="002060"/>
                </a:solidFill>
                <a:latin typeface="Arial" panose="020B0604020202020204" pitchFamily="34" charset="0"/>
                <a:cs typeface="Arial" panose="020B0604020202020204" pitchFamily="34" charset="0"/>
              </a:rPr>
              <a:t>// A = A + B++ = 3</a:t>
            </a:r>
          </a:p>
          <a:p>
            <a:pPr marL="0" indent="0" algn="just">
              <a:buNone/>
            </a:pPr>
            <a:r>
              <a:rPr lang="pt-PT" sz="2000" dirty="0" err="1">
                <a:solidFill>
                  <a:schemeClr val="accent2"/>
                </a:solidFill>
                <a:latin typeface="Arial" panose="020B0604020202020204" pitchFamily="34" charset="0"/>
                <a:cs typeface="Arial" panose="020B0604020202020204" pitchFamily="34" charset="0"/>
              </a:rPr>
              <a:t>int</a:t>
            </a:r>
            <a:r>
              <a:rPr lang="pt-PT" sz="2000" dirty="0">
                <a:solidFill>
                  <a:schemeClr val="accent2"/>
                </a:solidFill>
                <a:latin typeface="Arial" panose="020B0604020202020204" pitchFamily="34" charset="0"/>
                <a:cs typeface="Arial" panose="020B0604020202020204" pitchFamily="34" charset="0"/>
              </a:rPr>
              <a:t> A = 1, B= 2; A += ++B; 	</a:t>
            </a:r>
            <a:r>
              <a:rPr lang="pt-PT" sz="2000" dirty="0">
                <a:solidFill>
                  <a:srgbClr val="002060"/>
                </a:solidFill>
                <a:latin typeface="Arial" panose="020B0604020202020204" pitchFamily="34" charset="0"/>
                <a:cs typeface="Arial" panose="020B0604020202020204" pitchFamily="34" charset="0"/>
              </a:rPr>
              <a:t>// A = A + ++B = 4</a:t>
            </a:r>
            <a:endParaRPr lang="pt-PT" sz="2000" dirty="0">
              <a:solidFill>
                <a:schemeClr val="accent2"/>
              </a:solidFill>
              <a:latin typeface="Arial" panose="020B0604020202020204" pitchFamily="34" charset="0"/>
              <a:cs typeface="Arial" panose="020B0604020202020204" pitchFamily="34" charset="0"/>
            </a:endParaRPr>
          </a:p>
          <a:p>
            <a:pPr marL="0" indent="0" algn="just">
              <a:buNone/>
            </a:pPr>
            <a:r>
              <a:rPr lang="pt-PT" sz="2000" dirty="0" err="1">
                <a:solidFill>
                  <a:schemeClr val="accent2"/>
                </a:solidFill>
                <a:latin typeface="Arial" panose="020B0604020202020204" pitchFamily="34" charset="0"/>
                <a:cs typeface="Arial" panose="020B0604020202020204" pitchFamily="34" charset="0"/>
              </a:rPr>
              <a:t>int</a:t>
            </a:r>
            <a:r>
              <a:rPr lang="pt-PT" sz="2000" dirty="0">
                <a:solidFill>
                  <a:schemeClr val="accent2"/>
                </a:solidFill>
                <a:latin typeface="Arial" panose="020B0604020202020204" pitchFamily="34" charset="0"/>
                <a:cs typeface="Arial" panose="020B0604020202020204" pitchFamily="34" charset="0"/>
              </a:rPr>
              <a:t> A = 2, B= 3; A *= B; 		</a:t>
            </a:r>
            <a:r>
              <a:rPr lang="pt-PT" sz="2000" dirty="0">
                <a:solidFill>
                  <a:srgbClr val="002060"/>
                </a:solidFill>
                <a:latin typeface="Arial" panose="020B0604020202020204" pitchFamily="34" charset="0"/>
                <a:cs typeface="Arial" panose="020B0604020202020204" pitchFamily="34" charset="0"/>
              </a:rPr>
              <a:t>// A = A * B = 6</a:t>
            </a:r>
          </a:p>
          <a:p>
            <a:pPr marL="0" indent="0" algn="just">
              <a:buNone/>
            </a:pPr>
            <a:r>
              <a:rPr lang="pt-PT" sz="2000" dirty="0" err="1">
                <a:solidFill>
                  <a:schemeClr val="accent2"/>
                </a:solidFill>
                <a:latin typeface="Arial" panose="020B0604020202020204" pitchFamily="34" charset="0"/>
                <a:cs typeface="Arial" panose="020B0604020202020204" pitchFamily="34" charset="0"/>
              </a:rPr>
              <a:t>int</a:t>
            </a:r>
            <a:r>
              <a:rPr lang="pt-PT" sz="2000" dirty="0">
                <a:solidFill>
                  <a:schemeClr val="accent2"/>
                </a:solidFill>
                <a:latin typeface="Arial" panose="020B0604020202020204" pitchFamily="34" charset="0"/>
                <a:cs typeface="Arial" panose="020B0604020202020204" pitchFamily="34" charset="0"/>
              </a:rPr>
              <a:t> A = 2, B= 3; A /= B; 		</a:t>
            </a:r>
            <a:r>
              <a:rPr lang="pt-PT" sz="2000" dirty="0">
                <a:solidFill>
                  <a:srgbClr val="002060"/>
                </a:solidFill>
                <a:latin typeface="Arial" panose="020B0604020202020204" pitchFamily="34" charset="0"/>
                <a:cs typeface="Arial" panose="020B0604020202020204" pitchFamily="34" charset="0"/>
              </a:rPr>
              <a:t>// A = A / B = 0</a:t>
            </a:r>
            <a:endParaRPr lang="pt-PT" sz="2000" dirty="0">
              <a:solidFill>
                <a:schemeClr val="accent2"/>
              </a:solidFill>
              <a:latin typeface="Arial" panose="020B0604020202020204" pitchFamily="34" charset="0"/>
              <a:cs typeface="Arial" panose="020B0604020202020204" pitchFamily="34" charset="0"/>
            </a:endParaRPr>
          </a:p>
          <a:p>
            <a:pPr marL="0" indent="0" algn="just">
              <a:buNone/>
            </a:pPr>
            <a:r>
              <a:rPr lang="pt-PT" sz="2000" dirty="0" err="1">
                <a:solidFill>
                  <a:schemeClr val="accent2"/>
                </a:solidFill>
                <a:latin typeface="Arial" panose="020B0604020202020204" pitchFamily="34" charset="0"/>
                <a:cs typeface="Arial" panose="020B0604020202020204" pitchFamily="34" charset="0"/>
              </a:rPr>
              <a:t>int</a:t>
            </a:r>
            <a:r>
              <a:rPr lang="pt-PT" sz="2000" dirty="0">
                <a:solidFill>
                  <a:schemeClr val="accent2"/>
                </a:solidFill>
                <a:latin typeface="Arial" panose="020B0604020202020204" pitchFamily="34" charset="0"/>
                <a:cs typeface="Arial" panose="020B0604020202020204" pitchFamily="34" charset="0"/>
              </a:rPr>
              <a:t> A = 2, B= 3; A %= B; 		</a:t>
            </a:r>
            <a:r>
              <a:rPr lang="pt-PT" sz="2000" dirty="0">
                <a:solidFill>
                  <a:srgbClr val="002060"/>
                </a:solidFill>
                <a:latin typeface="Arial" panose="020B0604020202020204" pitchFamily="34" charset="0"/>
                <a:cs typeface="Arial" panose="020B0604020202020204" pitchFamily="34" charset="0"/>
              </a:rPr>
              <a:t>// A = A % B = 2</a:t>
            </a:r>
          </a:p>
          <a:p>
            <a:pPr marL="0" indent="0" algn="just">
              <a:buNone/>
            </a:pPr>
            <a:endParaRPr lang="pt-PT" sz="2000" dirty="0">
              <a:solidFill>
                <a:schemeClr val="accent2"/>
              </a:solidFill>
              <a:latin typeface="Arial" panose="020B0604020202020204" pitchFamily="34" charset="0"/>
              <a:cs typeface="Arial" panose="020B0604020202020204" pitchFamily="34" charset="0"/>
            </a:endParaRPr>
          </a:p>
          <a:p>
            <a:pPr marL="0" indent="0" algn="just">
              <a:buNone/>
            </a:pPr>
            <a:endParaRPr lang="pt-PT" sz="2000" dirty="0">
              <a:solidFill>
                <a:schemeClr val="accent2"/>
              </a:solidFill>
              <a:latin typeface="Arial" panose="020B0604020202020204" pitchFamily="34" charset="0"/>
              <a:cs typeface="Arial" panose="020B0604020202020204" pitchFamily="34" charset="0"/>
            </a:endParaRPr>
          </a:p>
        </p:txBody>
      </p:sp>
      <p:sp>
        <p:nvSpPr>
          <p:cNvPr id="7" name="Título 1"/>
          <p:cNvSpPr txBox="1">
            <a:spLocks/>
          </p:cNvSpPr>
          <p:nvPr/>
        </p:nvSpPr>
        <p:spPr>
          <a:xfrm>
            <a:off x="1447800" y="3200400"/>
            <a:ext cx="7045598" cy="46007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PT" sz="3200" dirty="0">
                <a:latin typeface="Arial" panose="020B0604020202020204" pitchFamily="34" charset="0"/>
                <a:cs typeface="Arial" panose="020B0604020202020204" pitchFamily="34" charset="0"/>
              </a:rPr>
              <a:t>Instrução de atribuição com operação</a:t>
            </a:r>
          </a:p>
        </p:txBody>
      </p:sp>
    </p:spTree>
    <p:extLst>
      <p:ext uri="{BB962C8B-B14F-4D97-AF65-F5344CB8AC3E}">
        <p14:creationId xmlns:p14="http://schemas.microsoft.com/office/powerpoint/2010/main" val="3720578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30</a:t>
            </a:fld>
            <a:endParaRPr lang="en-US"/>
          </a:p>
        </p:txBody>
      </p:sp>
      <p:sp>
        <p:nvSpPr>
          <p:cNvPr id="4" name="TextBox 3"/>
          <p:cNvSpPr txBox="1"/>
          <p:nvPr/>
        </p:nvSpPr>
        <p:spPr>
          <a:xfrm>
            <a:off x="0" y="-66020"/>
            <a:ext cx="1548052" cy="523220"/>
          </a:xfrm>
          <a:prstGeom prst="rect">
            <a:avLst/>
          </a:prstGeom>
          <a:noFill/>
        </p:spPr>
        <p:txBody>
          <a:bodyPr wrap="none" rtlCol="0">
            <a:spAutoFit/>
          </a:bodyPr>
          <a:lstStyle/>
          <a:p>
            <a:r>
              <a:rPr lang="pt-PT" sz="2800" b="1" i="1" dirty="0"/>
              <a:t>Exemplo:</a:t>
            </a:r>
          </a:p>
        </p:txBody>
      </p:sp>
      <p:sp>
        <p:nvSpPr>
          <p:cNvPr id="7" name="TextBox 6"/>
          <p:cNvSpPr txBox="1"/>
          <p:nvPr/>
        </p:nvSpPr>
        <p:spPr>
          <a:xfrm>
            <a:off x="0" y="1502688"/>
            <a:ext cx="6367449" cy="5355312"/>
          </a:xfrm>
          <a:prstGeom prst="rect">
            <a:avLst/>
          </a:prstGeom>
          <a:solidFill>
            <a:srgbClr val="CCFFFF"/>
          </a:solidFill>
        </p:spPr>
        <p:txBody>
          <a:bodyPr wrap="none" rtlCol="0">
            <a:spAutoFit/>
          </a:bodyPr>
          <a:lstStyle/>
          <a:p>
            <a:r>
              <a:rPr lang="en-US" b="1" dirty="0"/>
              <a:t>import</a:t>
            </a:r>
            <a:r>
              <a:rPr lang="en-US" dirty="0"/>
              <a:t> </a:t>
            </a:r>
            <a:r>
              <a:rPr lang="en-US" dirty="0" err="1"/>
              <a:t>java.util</a:t>
            </a:r>
            <a:r>
              <a:rPr lang="en-US" dirty="0"/>
              <a:t>.*;</a:t>
            </a:r>
          </a:p>
          <a:p>
            <a:r>
              <a:rPr lang="en-US" b="1" dirty="0"/>
              <a:t>public class</a:t>
            </a:r>
            <a:r>
              <a:rPr lang="en-US" dirty="0"/>
              <a:t> </a:t>
            </a:r>
            <a:r>
              <a:rPr lang="en-US" dirty="0" err="1"/>
              <a:t>FuncFact</a:t>
            </a:r>
            <a:endParaRPr lang="en-US" dirty="0"/>
          </a:p>
          <a:p>
            <a:r>
              <a:rPr lang="en-US" dirty="0"/>
              <a:t>{</a:t>
            </a:r>
          </a:p>
          <a:p>
            <a:r>
              <a:rPr lang="en-US" dirty="0"/>
              <a:t> </a:t>
            </a:r>
            <a:r>
              <a:rPr lang="en-US" b="1" dirty="0"/>
              <a:t>static</a:t>
            </a:r>
            <a:r>
              <a:rPr lang="en-US" dirty="0"/>
              <a:t> Scanner sc = </a:t>
            </a:r>
            <a:r>
              <a:rPr lang="en-US" b="1" dirty="0"/>
              <a:t>new</a:t>
            </a:r>
            <a:r>
              <a:rPr lang="en-US" dirty="0"/>
              <a:t> Scanner(</a:t>
            </a:r>
            <a:r>
              <a:rPr lang="en-US" dirty="0" err="1"/>
              <a:t>System.in</a:t>
            </a:r>
            <a:r>
              <a:rPr lang="en-US" dirty="0"/>
              <a:t>);</a:t>
            </a:r>
          </a:p>
          <a:p>
            <a:r>
              <a:rPr lang="en-US" dirty="0"/>
              <a:t>  </a:t>
            </a:r>
            <a:r>
              <a:rPr lang="en-US" b="1" dirty="0"/>
              <a:t>public static </a:t>
            </a:r>
            <a:r>
              <a:rPr lang="en-US" b="1" dirty="0" err="1"/>
              <a:t>int</a:t>
            </a:r>
            <a:r>
              <a:rPr lang="en-US" dirty="0"/>
              <a:t> </a:t>
            </a:r>
            <a:r>
              <a:rPr lang="en-US" dirty="0" err="1"/>
              <a:t>lerPositivo</a:t>
            </a:r>
            <a:r>
              <a:rPr lang="en-US" dirty="0"/>
              <a:t>()     {</a:t>
            </a:r>
          </a:p>
          <a:p>
            <a:r>
              <a:rPr lang="pt-PT" dirty="0"/>
              <a:t>// ................</a:t>
            </a:r>
          </a:p>
          <a:p>
            <a:r>
              <a:rPr lang="en-US" b="1" dirty="0">
                <a:solidFill>
                  <a:srgbClr val="7030A0"/>
                </a:solidFill>
              </a:rPr>
              <a:t>public static void </a:t>
            </a:r>
            <a:r>
              <a:rPr lang="en-US" dirty="0">
                <a:solidFill>
                  <a:srgbClr val="7030A0"/>
                </a:solidFill>
              </a:rPr>
              <a:t>main(String[] </a:t>
            </a:r>
            <a:r>
              <a:rPr lang="en-US" dirty="0" err="1">
                <a:solidFill>
                  <a:srgbClr val="7030A0"/>
                </a:solidFill>
              </a:rPr>
              <a:t>args</a:t>
            </a:r>
            <a:r>
              <a:rPr lang="en-US" dirty="0">
                <a:solidFill>
                  <a:srgbClr val="7030A0"/>
                </a:solidFill>
              </a:rPr>
              <a:t>)</a:t>
            </a:r>
          </a:p>
          <a:p>
            <a:r>
              <a:rPr lang="en-US" dirty="0">
                <a:solidFill>
                  <a:srgbClr val="7030A0"/>
                </a:solidFill>
              </a:rPr>
              <a:t>{ </a:t>
            </a:r>
          </a:p>
          <a:p>
            <a:r>
              <a:rPr lang="en-US" b="1" dirty="0">
                <a:solidFill>
                  <a:srgbClr val="7030A0"/>
                </a:solidFill>
              </a:rPr>
              <a:t>   </a:t>
            </a:r>
            <a:r>
              <a:rPr lang="en-US" b="1" dirty="0" err="1">
                <a:solidFill>
                  <a:srgbClr val="7030A0"/>
                </a:solidFill>
              </a:rPr>
              <a:t>int</a:t>
            </a:r>
            <a:r>
              <a:rPr lang="en-US" b="1" dirty="0">
                <a:solidFill>
                  <a:srgbClr val="7030A0"/>
                </a:solidFill>
              </a:rPr>
              <a:t> </a:t>
            </a:r>
            <a:r>
              <a:rPr lang="en-US" dirty="0">
                <a:solidFill>
                  <a:srgbClr val="7030A0"/>
                </a:solidFill>
              </a:rPr>
              <a:t>N = </a:t>
            </a:r>
            <a:r>
              <a:rPr lang="en-US" dirty="0" err="1">
                <a:solidFill>
                  <a:srgbClr val="7030A0"/>
                </a:solidFill>
              </a:rPr>
              <a:t>lerPositivo</a:t>
            </a:r>
            <a:r>
              <a:rPr lang="en-US" dirty="0">
                <a:solidFill>
                  <a:srgbClr val="7030A0"/>
                </a:solidFill>
              </a:rPr>
              <a:t>();</a:t>
            </a:r>
          </a:p>
          <a:p>
            <a:r>
              <a:rPr lang="en-US" dirty="0">
                <a:solidFill>
                  <a:srgbClr val="7030A0"/>
                </a:solidFill>
              </a:rPr>
              <a:t>   </a:t>
            </a:r>
            <a:r>
              <a:rPr lang="en-US" b="1" dirty="0">
                <a:solidFill>
                  <a:srgbClr val="7030A0"/>
                </a:solidFill>
              </a:rPr>
              <a:t>while</a:t>
            </a:r>
            <a:r>
              <a:rPr lang="en-US" dirty="0">
                <a:solidFill>
                  <a:srgbClr val="7030A0"/>
                </a:solidFill>
              </a:rPr>
              <a:t>(N != 0) {</a:t>
            </a:r>
          </a:p>
          <a:p>
            <a:r>
              <a:rPr lang="en-US" dirty="0">
                <a:solidFill>
                  <a:srgbClr val="7030A0"/>
                </a:solidFill>
              </a:rPr>
              <a:t>              </a:t>
            </a:r>
            <a:r>
              <a:rPr lang="en-US" b="1" dirty="0">
                <a:solidFill>
                  <a:srgbClr val="7030A0"/>
                </a:solidFill>
              </a:rPr>
              <a:t>while</a:t>
            </a:r>
            <a:r>
              <a:rPr lang="en-US" dirty="0">
                <a:solidFill>
                  <a:srgbClr val="7030A0"/>
                </a:solidFill>
              </a:rPr>
              <a:t>(N &gt; 10 || N &lt; 0)    {</a:t>
            </a:r>
          </a:p>
          <a:p>
            <a:r>
              <a:rPr lang="en-US" dirty="0">
                <a:solidFill>
                  <a:srgbClr val="7030A0"/>
                </a:solidFill>
              </a:rPr>
              <a:t>                     </a:t>
            </a:r>
            <a:r>
              <a:rPr lang="en-US" dirty="0" err="1">
                <a:solidFill>
                  <a:srgbClr val="7030A0"/>
                </a:solidFill>
              </a:rPr>
              <a:t>System.out.println</a:t>
            </a:r>
            <a:r>
              <a:rPr lang="en-US" dirty="0">
                <a:solidFill>
                  <a:srgbClr val="7030A0"/>
                </a:solidFill>
              </a:rPr>
              <a:t>("o </a:t>
            </a:r>
            <a:r>
              <a:rPr lang="en-US" dirty="0" err="1">
                <a:solidFill>
                  <a:srgbClr val="7030A0"/>
                </a:solidFill>
              </a:rPr>
              <a:t>número</a:t>
            </a:r>
            <a:r>
              <a:rPr lang="en-US" dirty="0">
                <a:solidFill>
                  <a:srgbClr val="7030A0"/>
                </a:solidFill>
              </a:rPr>
              <a:t> </a:t>
            </a:r>
            <a:r>
              <a:rPr lang="en-US" dirty="0" err="1">
                <a:solidFill>
                  <a:srgbClr val="7030A0"/>
                </a:solidFill>
              </a:rPr>
              <a:t>deve</a:t>
            </a:r>
            <a:r>
              <a:rPr lang="en-US" dirty="0">
                <a:solidFill>
                  <a:srgbClr val="7030A0"/>
                </a:solidFill>
              </a:rPr>
              <a:t> ser &lt;= 10 e &gt;= 0");</a:t>
            </a:r>
          </a:p>
          <a:p>
            <a:r>
              <a:rPr lang="en-US" dirty="0">
                <a:solidFill>
                  <a:srgbClr val="7030A0"/>
                </a:solidFill>
              </a:rPr>
              <a:t>                     N = </a:t>
            </a:r>
            <a:r>
              <a:rPr lang="en-US" dirty="0" err="1">
                <a:solidFill>
                  <a:srgbClr val="7030A0"/>
                </a:solidFill>
              </a:rPr>
              <a:t>lerPositivo</a:t>
            </a:r>
            <a:r>
              <a:rPr lang="en-US" dirty="0">
                <a:solidFill>
                  <a:srgbClr val="7030A0"/>
                </a:solidFill>
              </a:rPr>
              <a:t>();    }</a:t>
            </a:r>
          </a:p>
          <a:p>
            <a:r>
              <a:rPr lang="en-US" dirty="0">
                <a:solidFill>
                  <a:srgbClr val="7030A0"/>
                </a:solidFill>
              </a:rPr>
              <a:t>              </a:t>
            </a:r>
            <a:r>
              <a:rPr lang="en-US" dirty="0" err="1">
                <a:solidFill>
                  <a:srgbClr val="7030A0"/>
                </a:solidFill>
              </a:rPr>
              <a:t>System.out.printf</a:t>
            </a:r>
            <a:r>
              <a:rPr lang="en-US" dirty="0">
                <a:solidFill>
                  <a:srgbClr val="7030A0"/>
                </a:solidFill>
              </a:rPr>
              <a:t>("</a:t>
            </a:r>
            <a:r>
              <a:rPr lang="en-US" dirty="0" err="1">
                <a:solidFill>
                  <a:srgbClr val="7030A0"/>
                </a:solidFill>
              </a:rPr>
              <a:t>fatorial</a:t>
            </a:r>
            <a:r>
              <a:rPr lang="en-US" dirty="0">
                <a:solidFill>
                  <a:srgbClr val="7030A0"/>
                </a:solidFill>
              </a:rPr>
              <a:t> de %d = %d\n", N, fact(N) );</a:t>
            </a:r>
          </a:p>
          <a:p>
            <a:r>
              <a:rPr lang="en-US" dirty="0">
                <a:solidFill>
                  <a:srgbClr val="7030A0"/>
                </a:solidFill>
              </a:rPr>
              <a:t>              N = </a:t>
            </a:r>
            <a:r>
              <a:rPr lang="en-US" dirty="0" err="1">
                <a:solidFill>
                  <a:srgbClr val="7030A0"/>
                </a:solidFill>
              </a:rPr>
              <a:t>lerPositivo</a:t>
            </a:r>
            <a:r>
              <a:rPr lang="en-US" dirty="0">
                <a:solidFill>
                  <a:srgbClr val="7030A0"/>
                </a:solidFill>
              </a:rPr>
              <a:t>();</a:t>
            </a:r>
          </a:p>
          <a:p>
            <a:r>
              <a:rPr lang="en-US" dirty="0">
                <a:solidFill>
                  <a:srgbClr val="7030A0"/>
                </a:solidFill>
              </a:rPr>
              <a:t>                      }</a:t>
            </a:r>
          </a:p>
          <a:p>
            <a:r>
              <a:rPr lang="en-US" dirty="0">
                <a:solidFill>
                  <a:srgbClr val="7030A0"/>
                </a:solidFill>
              </a:rPr>
              <a:t>}</a:t>
            </a:r>
          </a:p>
          <a:p>
            <a:r>
              <a:rPr lang="en-US" dirty="0"/>
              <a:t>// ………………..</a:t>
            </a:r>
          </a:p>
          <a:p>
            <a:r>
              <a:rPr lang="en-US" dirty="0"/>
              <a:t>}</a:t>
            </a:r>
          </a:p>
        </p:txBody>
      </p:sp>
      <p:sp>
        <p:nvSpPr>
          <p:cNvPr id="5" name="TextBox 4"/>
          <p:cNvSpPr txBox="1"/>
          <p:nvPr/>
        </p:nvSpPr>
        <p:spPr>
          <a:xfrm>
            <a:off x="3117247" y="0"/>
            <a:ext cx="6102953" cy="2308324"/>
          </a:xfrm>
          <a:prstGeom prst="rect">
            <a:avLst/>
          </a:prstGeom>
          <a:solidFill>
            <a:schemeClr val="bg1">
              <a:lumMod val="85000"/>
            </a:schemeClr>
          </a:solidFill>
        </p:spPr>
        <p:txBody>
          <a:bodyPr wrap="none" rtlCol="0">
            <a:spAutoFit/>
          </a:bodyPr>
          <a:lstStyle/>
          <a:p>
            <a:r>
              <a:rPr lang="en-US" b="1" dirty="0"/>
              <a:t>public static void </a:t>
            </a:r>
            <a:r>
              <a:rPr lang="en-US" dirty="0"/>
              <a:t>main(String[] </a:t>
            </a:r>
            <a:r>
              <a:rPr lang="en-US" dirty="0" err="1"/>
              <a:t>args</a:t>
            </a:r>
            <a:r>
              <a:rPr lang="en-US" dirty="0"/>
              <a:t>)</a:t>
            </a:r>
          </a:p>
          <a:p>
            <a:r>
              <a:rPr lang="en-US" dirty="0"/>
              <a:t>{      </a:t>
            </a:r>
            <a:r>
              <a:rPr lang="en-US" b="1" dirty="0"/>
              <a:t>for</a:t>
            </a:r>
            <a:r>
              <a:rPr lang="en-US" dirty="0"/>
              <a:t>(</a:t>
            </a:r>
            <a:r>
              <a:rPr lang="en-US" b="1" dirty="0" err="1"/>
              <a:t>int</a:t>
            </a:r>
            <a:r>
              <a:rPr lang="en-US" dirty="0"/>
              <a:t> N = </a:t>
            </a:r>
            <a:r>
              <a:rPr lang="en-US" dirty="0" err="1"/>
              <a:t>lerPositivo</a:t>
            </a:r>
            <a:r>
              <a:rPr lang="en-US" dirty="0"/>
              <a:t>(); N != 0;)      {</a:t>
            </a:r>
          </a:p>
          <a:p>
            <a:r>
              <a:rPr lang="en-US" dirty="0"/>
              <a:t>          </a:t>
            </a:r>
            <a:r>
              <a:rPr lang="en-US" b="1" dirty="0"/>
              <a:t>while</a:t>
            </a:r>
            <a:r>
              <a:rPr lang="en-US" dirty="0"/>
              <a:t>(N &gt; 10 || N &lt; 0)    {</a:t>
            </a:r>
          </a:p>
          <a:p>
            <a:r>
              <a:rPr lang="en-US" dirty="0"/>
              <a:t>               </a:t>
            </a:r>
            <a:r>
              <a:rPr lang="en-US" dirty="0" err="1"/>
              <a:t>System.out.println</a:t>
            </a:r>
            <a:r>
              <a:rPr lang="en-US" dirty="0"/>
              <a:t>("o </a:t>
            </a:r>
            <a:r>
              <a:rPr lang="en-US" dirty="0" err="1"/>
              <a:t>número</a:t>
            </a:r>
            <a:r>
              <a:rPr lang="en-US" dirty="0"/>
              <a:t> </a:t>
            </a:r>
            <a:r>
              <a:rPr lang="en-US" dirty="0" err="1"/>
              <a:t>deve</a:t>
            </a:r>
            <a:r>
              <a:rPr lang="en-US" dirty="0"/>
              <a:t> ser &lt;= 10 e &gt;= 0");</a:t>
            </a:r>
          </a:p>
          <a:p>
            <a:r>
              <a:rPr lang="en-US" dirty="0"/>
              <a:t>                N = </a:t>
            </a:r>
            <a:r>
              <a:rPr lang="en-US" dirty="0" err="1"/>
              <a:t>lerPositivo</a:t>
            </a:r>
            <a:r>
              <a:rPr lang="en-US" dirty="0"/>
              <a:t>();      }</a:t>
            </a:r>
          </a:p>
          <a:p>
            <a:r>
              <a:rPr lang="en-US" dirty="0"/>
              <a:t>           </a:t>
            </a:r>
            <a:r>
              <a:rPr lang="en-US" dirty="0" err="1"/>
              <a:t>System.out.printf</a:t>
            </a:r>
            <a:r>
              <a:rPr lang="en-US" dirty="0"/>
              <a:t>("</a:t>
            </a:r>
            <a:r>
              <a:rPr lang="en-US" dirty="0" err="1"/>
              <a:t>fatorial</a:t>
            </a:r>
            <a:r>
              <a:rPr lang="en-US" dirty="0"/>
              <a:t> de %d = %d\n", N, fact(N) );</a:t>
            </a:r>
          </a:p>
          <a:p>
            <a:r>
              <a:rPr lang="en-US" dirty="0"/>
              <a:t>           N = </a:t>
            </a:r>
            <a:r>
              <a:rPr lang="en-US" dirty="0" err="1"/>
              <a:t>lerPositivo</a:t>
            </a:r>
            <a:r>
              <a:rPr lang="en-US" dirty="0"/>
              <a:t>();                      }</a:t>
            </a:r>
          </a:p>
          <a:p>
            <a:r>
              <a:rPr lang="en-US" dirty="0"/>
              <a:t>}</a:t>
            </a:r>
          </a:p>
        </p:txBody>
      </p:sp>
      <p:grpSp>
        <p:nvGrpSpPr>
          <p:cNvPr id="10" name="Group 9"/>
          <p:cNvGrpSpPr/>
          <p:nvPr/>
        </p:nvGrpSpPr>
        <p:grpSpPr>
          <a:xfrm>
            <a:off x="304800" y="215660"/>
            <a:ext cx="4428227" cy="2993366"/>
            <a:chOff x="304800" y="215660"/>
            <a:chExt cx="4428227" cy="2993366"/>
          </a:xfrm>
        </p:grpSpPr>
        <p:sp>
          <p:nvSpPr>
            <p:cNvPr id="6" name="TextBox 5"/>
            <p:cNvSpPr txBox="1"/>
            <p:nvPr/>
          </p:nvSpPr>
          <p:spPr>
            <a:xfrm>
              <a:off x="304800" y="609600"/>
              <a:ext cx="2590800" cy="646331"/>
            </a:xfrm>
            <a:prstGeom prst="rect">
              <a:avLst/>
            </a:prstGeom>
            <a:solidFill>
              <a:srgbClr val="FFCCFF"/>
            </a:solidFill>
          </p:spPr>
          <p:txBody>
            <a:bodyPr wrap="square" rtlCol="0">
              <a:spAutoFit/>
            </a:bodyPr>
            <a:lstStyle/>
            <a:p>
              <a:r>
                <a:rPr lang="pt-PT" dirty="0"/>
                <a:t>A função main pode ser representada como: </a:t>
              </a:r>
              <a:endParaRPr lang="en-US" dirty="0"/>
            </a:p>
          </p:txBody>
        </p:sp>
        <p:sp>
          <p:nvSpPr>
            <p:cNvPr id="8" name="Freeform 7"/>
            <p:cNvSpPr/>
            <p:nvPr/>
          </p:nvSpPr>
          <p:spPr>
            <a:xfrm>
              <a:off x="1768415" y="1276709"/>
              <a:ext cx="2964612" cy="1932317"/>
            </a:xfrm>
            <a:custGeom>
              <a:avLst/>
              <a:gdLst>
                <a:gd name="connsiteX0" fmla="*/ 0 w 2964612"/>
                <a:gd name="connsiteY0" fmla="*/ 1932317 h 1932317"/>
                <a:gd name="connsiteX1" fmla="*/ 2544793 w 2964612"/>
                <a:gd name="connsiteY1" fmla="*/ 1639019 h 1932317"/>
                <a:gd name="connsiteX2" fmla="*/ 2518913 w 2964612"/>
                <a:gd name="connsiteY2" fmla="*/ 1078302 h 1932317"/>
                <a:gd name="connsiteX3" fmla="*/ 905774 w 2964612"/>
                <a:gd name="connsiteY3" fmla="*/ 905774 h 1932317"/>
                <a:gd name="connsiteX4" fmla="*/ 284672 w 2964612"/>
                <a:gd name="connsiteY4" fmla="*/ 0 h 1932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4612" h="1932317">
                  <a:moveTo>
                    <a:pt x="0" y="1932317"/>
                  </a:moveTo>
                  <a:cubicBezTo>
                    <a:pt x="1062487" y="1856836"/>
                    <a:pt x="2124974" y="1781355"/>
                    <a:pt x="2544793" y="1639019"/>
                  </a:cubicBezTo>
                  <a:cubicBezTo>
                    <a:pt x="2964612" y="1496683"/>
                    <a:pt x="2792083" y="1200509"/>
                    <a:pt x="2518913" y="1078302"/>
                  </a:cubicBezTo>
                  <a:cubicBezTo>
                    <a:pt x="2245743" y="956095"/>
                    <a:pt x="1278147" y="1085491"/>
                    <a:pt x="905774" y="905774"/>
                  </a:cubicBezTo>
                  <a:cubicBezTo>
                    <a:pt x="533401" y="726057"/>
                    <a:pt x="409036" y="363028"/>
                    <a:pt x="284672" y="0"/>
                  </a:cubicBezTo>
                </a:path>
              </a:pathLst>
            </a:cu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2389517" y="215660"/>
              <a:ext cx="759125" cy="879895"/>
            </a:xfrm>
            <a:custGeom>
              <a:avLst/>
              <a:gdLst>
                <a:gd name="connsiteX0" fmla="*/ 0 w 759125"/>
                <a:gd name="connsiteY0" fmla="*/ 879895 h 879895"/>
                <a:gd name="connsiteX1" fmla="*/ 457200 w 759125"/>
                <a:gd name="connsiteY1" fmla="*/ 681487 h 879895"/>
                <a:gd name="connsiteX2" fmla="*/ 258792 w 759125"/>
                <a:gd name="connsiteY2" fmla="*/ 120770 h 879895"/>
                <a:gd name="connsiteX3" fmla="*/ 759125 w 759125"/>
                <a:gd name="connsiteY3" fmla="*/ 0 h 879895"/>
              </a:gdLst>
              <a:ahLst/>
              <a:cxnLst>
                <a:cxn ang="0">
                  <a:pos x="connsiteX0" y="connsiteY0"/>
                </a:cxn>
                <a:cxn ang="0">
                  <a:pos x="connsiteX1" y="connsiteY1"/>
                </a:cxn>
                <a:cxn ang="0">
                  <a:pos x="connsiteX2" y="connsiteY2"/>
                </a:cxn>
                <a:cxn ang="0">
                  <a:pos x="connsiteX3" y="connsiteY3"/>
                </a:cxn>
              </a:cxnLst>
              <a:rect l="l" t="t" r="r" b="b"/>
              <a:pathLst>
                <a:path w="759125" h="879895">
                  <a:moveTo>
                    <a:pt x="0" y="879895"/>
                  </a:moveTo>
                  <a:cubicBezTo>
                    <a:pt x="207034" y="843951"/>
                    <a:pt x="414068" y="808008"/>
                    <a:pt x="457200" y="681487"/>
                  </a:cubicBezTo>
                  <a:cubicBezTo>
                    <a:pt x="500332" y="554966"/>
                    <a:pt x="208471" y="234351"/>
                    <a:pt x="258792" y="120770"/>
                  </a:cubicBezTo>
                  <a:cubicBezTo>
                    <a:pt x="309113" y="7189"/>
                    <a:pt x="534119" y="3594"/>
                    <a:pt x="759125" y="0"/>
                  </a:cubicBezTo>
                </a:path>
              </a:pathLst>
            </a:cu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800" decel="100000"/>
                                        <p:tgtEl>
                                          <p:spTgt spid="10"/>
                                        </p:tgtEl>
                                      </p:cBhvr>
                                    </p:animEffect>
                                    <p:anim calcmode="lin" valueType="num">
                                      <p:cBhvr>
                                        <p:cTn id="8" dur="800" decel="100000" fill="hold"/>
                                        <p:tgtEl>
                                          <p:spTgt spid="10"/>
                                        </p:tgtEl>
                                        <p:attrNameLst>
                                          <p:attrName>style.rotation</p:attrName>
                                        </p:attrNameLst>
                                      </p:cBhvr>
                                      <p:tavLst>
                                        <p:tav tm="0">
                                          <p:val>
                                            <p:fltVal val="-90"/>
                                          </p:val>
                                        </p:tav>
                                        <p:tav tm="100000">
                                          <p:val>
                                            <p:fltVal val="0"/>
                                          </p:val>
                                        </p:tav>
                                      </p:tavLst>
                                    </p:anim>
                                    <p:anim calcmode="lin" valueType="num">
                                      <p:cBhvr>
                                        <p:cTn id="9" dur="800" decel="100000" fill="hold"/>
                                        <p:tgtEl>
                                          <p:spTgt spid="10"/>
                                        </p:tgtEl>
                                        <p:attrNameLst>
                                          <p:attrName>ppt_x</p:attrName>
                                        </p:attrNameLst>
                                      </p:cBhvr>
                                      <p:tavLst>
                                        <p:tav tm="0">
                                          <p:val>
                                            <p:strVal val="#ppt_x+0.4"/>
                                          </p:val>
                                        </p:tav>
                                        <p:tav tm="100000">
                                          <p:val>
                                            <p:strVal val="#ppt_x-0.05"/>
                                          </p:val>
                                        </p:tav>
                                      </p:tavLst>
                                    </p:anim>
                                    <p:anim calcmode="lin" valueType="num">
                                      <p:cBhvr>
                                        <p:cTn id="10" dur="800" decel="100000" fill="hold"/>
                                        <p:tgtEl>
                                          <p:spTgt spid="1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2ABCBE6-3241-4AC8-98A5-4EDB47BFBF63}" type="slidenum">
              <a:rPr lang="en-US" smtClean="0"/>
              <a:pPr/>
              <a:t>31</a:t>
            </a:fld>
            <a:endParaRPr lang="en-US"/>
          </a:p>
        </p:txBody>
      </p:sp>
      <p:sp>
        <p:nvSpPr>
          <p:cNvPr id="4" name="TextBox 3"/>
          <p:cNvSpPr txBox="1"/>
          <p:nvPr/>
        </p:nvSpPr>
        <p:spPr>
          <a:xfrm>
            <a:off x="0" y="-66020"/>
            <a:ext cx="1548052" cy="523220"/>
          </a:xfrm>
          <a:prstGeom prst="rect">
            <a:avLst/>
          </a:prstGeom>
          <a:noFill/>
        </p:spPr>
        <p:txBody>
          <a:bodyPr wrap="none" rtlCol="0">
            <a:spAutoFit/>
          </a:bodyPr>
          <a:lstStyle/>
          <a:p>
            <a:r>
              <a:rPr lang="pt-PT" sz="2800" b="1" i="1" dirty="0"/>
              <a:t>Exemplo:</a:t>
            </a:r>
          </a:p>
        </p:txBody>
      </p:sp>
      <p:sp>
        <p:nvSpPr>
          <p:cNvPr id="5" name="TextBox 4"/>
          <p:cNvSpPr txBox="1"/>
          <p:nvPr/>
        </p:nvSpPr>
        <p:spPr>
          <a:xfrm>
            <a:off x="76200" y="457200"/>
            <a:ext cx="6050054" cy="2585323"/>
          </a:xfrm>
          <a:prstGeom prst="rect">
            <a:avLst/>
          </a:prstGeom>
          <a:solidFill>
            <a:schemeClr val="bg1">
              <a:lumMod val="85000"/>
            </a:schemeClr>
          </a:solidFill>
        </p:spPr>
        <p:txBody>
          <a:bodyPr wrap="none" rtlCol="0">
            <a:spAutoFit/>
          </a:bodyPr>
          <a:lstStyle/>
          <a:p>
            <a:r>
              <a:rPr lang="en-US" b="1" dirty="0"/>
              <a:t>public static void </a:t>
            </a:r>
            <a:r>
              <a:rPr lang="en-US" dirty="0"/>
              <a:t>main(String[] </a:t>
            </a:r>
            <a:r>
              <a:rPr lang="en-US" dirty="0" err="1"/>
              <a:t>args</a:t>
            </a:r>
            <a:r>
              <a:rPr lang="en-US" dirty="0"/>
              <a:t>)</a:t>
            </a:r>
          </a:p>
          <a:p>
            <a:r>
              <a:rPr lang="en-US" dirty="0"/>
              <a:t>{      </a:t>
            </a:r>
            <a:r>
              <a:rPr lang="en-US" b="1" dirty="0">
                <a:solidFill>
                  <a:schemeClr val="accent3">
                    <a:lumMod val="50000"/>
                  </a:schemeClr>
                </a:solidFill>
              </a:rPr>
              <a:t>for</a:t>
            </a:r>
            <a:r>
              <a:rPr lang="en-US" dirty="0">
                <a:solidFill>
                  <a:schemeClr val="accent3">
                    <a:lumMod val="50000"/>
                  </a:schemeClr>
                </a:solidFill>
              </a:rPr>
              <a:t>(</a:t>
            </a:r>
            <a:r>
              <a:rPr lang="en-US" b="1" dirty="0" err="1">
                <a:solidFill>
                  <a:schemeClr val="accent3">
                    <a:lumMod val="50000"/>
                  </a:schemeClr>
                </a:solidFill>
              </a:rPr>
              <a:t>int</a:t>
            </a:r>
            <a:r>
              <a:rPr lang="en-US" dirty="0">
                <a:solidFill>
                  <a:schemeClr val="accent3">
                    <a:lumMod val="50000"/>
                  </a:schemeClr>
                </a:solidFill>
              </a:rPr>
              <a:t> N = </a:t>
            </a:r>
            <a:r>
              <a:rPr lang="en-US" dirty="0" err="1">
                <a:solidFill>
                  <a:schemeClr val="accent3">
                    <a:lumMod val="50000"/>
                  </a:schemeClr>
                </a:solidFill>
              </a:rPr>
              <a:t>lerPositivo</a:t>
            </a:r>
            <a:r>
              <a:rPr lang="en-US" dirty="0">
                <a:solidFill>
                  <a:schemeClr val="accent3">
                    <a:lumMod val="50000"/>
                  </a:schemeClr>
                </a:solidFill>
              </a:rPr>
              <a:t>(); N != 0;)      {</a:t>
            </a:r>
          </a:p>
          <a:p>
            <a:r>
              <a:rPr lang="en-US" dirty="0">
                <a:solidFill>
                  <a:schemeClr val="accent3">
                    <a:lumMod val="50000"/>
                  </a:schemeClr>
                </a:solidFill>
              </a:rPr>
              <a:t>          </a:t>
            </a:r>
            <a:r>
              <a:rPr lang="en-US" b="1" dirty="0">
                <a:solidFill>
                  <a:schemeClr val="accent3">
                    <a:lumMod val="50000"/>
                  </a:schemeClr>
                </a:solidFill>
              </a:rPr>
              <a:t>while</a:t>
            </a:r>
            <a:r>
              <a:rPr lang="en-US" dirty="0">
                <a:solidFill>
                  <a:schemeClr val="accent3">
                    <a:lumMod val="50000"/>
                  </a:schemeClr>
                </a:solidFill>
              </a:rPr>
              <a:t>(N &gt; 10 || N &lt; 0)    {</a:t>
            </a:r>
          </a:p>
          <a:p>
            <a:r>
              <a:rPr lang="en-US" dirty="0">
                <a:solidFill>
                  <a:schemeClr val="accent3">
                    <a:lumMod val="50000"/>
                  </a:schemeClr>
                </a:solidFill>
              </a:rPr>
              <a:t>               </a:t>
            </a:r>
            <a:r>
              <a:rPr lang="en-US" dirty="0" err="1">
                <a:solidFill>
                  <a:schemeClr val="accent3">
                    <a:lumMod val="50000"/>
                  </a:schemeClr>
                </a:solidFill>
              </a:rPr>
              <a:t>System.out.println</a:t>
            </a:r>
            <a:r>
              <a:rPr lang="en-US" dirty="0">
                <a:solidFill>
                  <a:schemeClr val="accent3">
                    <a:lumMod val="50000"/>
                  </a:schemeClr>
                </a:solidFill>
              </a:rPr>
              <a:t>("o </a:t>
            </a:r>
            <a:r>
              <a:rPr lang="en-US" dirty="0" err="1">
                <a:solidFill>
                  <a:schemeClr val="accent3">
                    <a:lumMod val="50000"/>
                  </a:schemeClr>
                </a:solidFill>
              </a:rPr>
              <a:t>número</a:t>
            </a:r>
            <a:r>
              <a:rPr lang="en-US" dirty="0">
                <a:solidFill>
                  <a:schemeClr val="accent3">
                    <a:lumMod val="50000"/>
                  </a:schemeClr>
                </a:solidFill>
              </a:rPr>
              <a:t> </a:t>
            </a:r>
            <a:r>
              <a:rPr lang="en-US" dirty="0" err="1">
                <a:solidFill>
                  <a:schemeClr val="accent3">
                    <a:lumMod val="50000"/>
                  </a:schemeClr>
                </a:solidFill>
              </a:rPr>
              <a:t>deve</a:t>
            </a:r>
            <a:r>
              <a:rPr lang="en-US" dirty="0">
                <a:solidFill>
                  <a:schemeClr val="accent3">
                    <a:lumMod val="50000"/>
                  </a:schemeClr>
                </a:solidFill>
              </a:rPr>
              <a:t> ser &lt;= 10 e &gt;= 0");</a:t>
            </a:r>
          </a:p>
          <a:p>
            <a:r>
              <a:rPr lang="en-US" dirty="0">
                <a:solidFill>
                  <a:schemeClr val="accent3">
                    <a:lumMod val="50000"/>
                  </a:schemeClr>
                </a:solidFill>
              </a:rPr>
              <a:t>                N = </a:t>
            </a:r>
            <a:r>
              <a:rPr lang="en-US" dirty="0" err="1">
                <a:solidFill>
                  <a:schemeClr val="accent3">
                    <a:lumMod val="50000"/>
                  </a:schemeClr>
                </a:solidFill>
              </a:rPr>
              <a:t>lerPositivo</a:t>
            </a:r>
            <a:r>
              <a:rPr lang="en-US" dirty="0">
                <a:solidFill>
                  <a:schemeClr val="accent3">
                    <a:lumMod val="50000"/>
                  </a:schemeClr>
                </a:solidFill>
              </a:rPr>
              <a:t>();      }</a:t>
            </a:r>
          </a:p>
          <a:p>
            <a:r>
              <a:rPr lang="en-US" dirty="0">
                <a:solidFill>
                  <a:schemeClr val="accent3">
                    <a:lumMod val="50000"/>
                  </a:schemeClr>
                </a:solidFill>
              </a:rPr>
              <a:t>           </a:t>
            </a:r>
            <a:r>
              <a:rPr lang="en-US" dirty="0" err="1">
                <a:solidFill>
                  <a:schemeClr val="accent3">
                    <a:lumMod val="50000"/>
                  </a:schemeClr>
                </a:solidFill>
              </a:rPr>
              <a:t>System.out.printf</a:t>
            </a:r>
            <a:r>
              <a:rPr lang="en-US" dirty="0">
                <a:solidFill>
                  <a:schemeClr val="accent3">
                    <a:lumMod val="50000"/>
                  </a:schemeClr>
                </a:solidFill>
              </a:rPr>
              <a:t>("</a:t>
            </a:r>
            <a:r>
              <a:rPr lang="en-US" dirty="0" err="1">
                <a:solidFill>
                  <a:schemeClr val="accent3">
                    <a:lumMod val="50000"/>
                  </a:schemeClr>
                </a:solidFill>
              </a:rPr>
              <a:t>fatorial</a:t>
            </a:r>
            <a:r>
              <a:rPr lang="en-US" dirty="0">
                <a:solidFill>
                  <a:schemeClr val="accent3">
                    <a:lumMod val="50000"/>
                  </a:schemeClr>
                </a:solidFill>
              </a:rPr>
              <a:t> de %d = %d\n", N, fact(N) );</a:t>
            </a:r>
          </a:p>
          <a:p>
            <a:r>
              <a:rPr lang="en-US" dirty="0">
                <a:solidFill>
                  <a:schemeClr val="accent3">
                    <a:lumMod val="50000"/>
                  </a:schemeClr>
                </a:solidFill>
              </a:rPr>
              <a:t>           N = </a:t>
            </a:r>
            <a:r>
              <a:rPr lang="en-US" dirty="0" err="1">
                <a:solidFill>
                  <a:schemeClr val="accent3">
                    <a:lumMod val="50000"/>
                  </a:schemeClr>
                </a:solidFill>
              </a:rPr>
              <a:t>lerPositivo</a:t>
            </a:r>
            <a:r>
              <a:rPr lang="en-US" dirty="0">
                <a:solidFill>
                  <a:schemeClr val="accent3">
                    <a:lumMod val="50000"/>
                  </a:schemeClr>
                </a:solidFill>
              </a:rPr>
              <a:t>();                      }</a:t>
            </a:r>
          </a:p>
          <a:p>
            <a:r>
              <a:rPr lang="pt-PT" dirty="0"/>
              <a:t>       </a:t>
            </a:r>
            <a:r>
              <a:rPr lang="en-US" dirty="0" err="1"/>
              <a:t>System.out.printf</a:t>
            </a:r>
            <a:r>
              <a:rPr lang="en-US" dirty="0"/>
              <a:t>("N = %d\n", N);</a:t>
            </a:r>
          </a:p>
          <a:p>
            <a:r>
              <a:rPr lang="en-US" dirty="0"/>
              <a:t>}</a:t>
            </a:r>
          </a:p>
        </p:txBody>
      </p:sp>
      <p:grpSp>
        <p:nvGrpSpPr>
          <p:cNvPr id="16" name="Group 15"/>
          <p:cNvGrpSpPr/>
          <p:nvPr/>
        </p:nvGrpSpPr>
        <p:grpSpPr>
          <a:xfrm>
            <a:off x="3733801" y="1524000"/>
            <a:ext cx="5230329" cy="1066800"/>
            <a:chOff x="3733801" y="1524000"/>
            <a:chExt cx="5230329" cy="1066800"/>
          </a:xfrm>
        </p:grpSpPr>
        <p:sp>
          <p:nvSpPr>
            <p:cNvPr id="11" name="TextBox 10"/>
            <p:cNvSpPr txBox="1"/>
            <p:nvPr/>
          </p:nvSpPr>
          <p:spPr>
            <a:xfrm>
              <a:off x="6400800" y="1524000"/>
              <a:ext cx="2563330" cy="923330"/>
            </a:xfrm>
            <a:prstGeom prst="rect">
              <a:avLst/>
            </a:prstGeom>
            <a:solidFill>
              <a:srgbClr val="FFFF00"/>
            </a:solidFill>
          </p:spPr>
          <p:txBody>
            <a:bodyPr wrap="none" rtlCol="0">
              <a:spAutoFit/>
            </a:bodyPr>
            <a:lstStyle/>
            <a:p>
              <a:r>
                <a:rPr lang="en-US" dirty="0"/>
                <a:t>Error: cannot find symbol</a:t>
              </a:r>
            </a:p>
            <a:p>
              <a:r>
                <a:rPr lang="en-US" dirty="0"/>
                <a:t>  symbol:   variable N</a:t>
              </a:r>
            </a:p>
            <a:p>
              <a:r>
                <a:rPr lang="en-US" dirty="0"/>
                <a:t>  location: class </a:t>
              </a:r>
              <a:r>
                <a:rPr lang="en-US" dirty="0" err="1"/>
                <a:t>ForGlobal</a:t>
              </a:r>
              <a:endParaRPr lang="en-US" dirty="0"/>
            </a:p>
          </p:txBody>
        </p:sp>
        <p:cxnSp>
          <p:nvCxnSpPr>
            <p:cNvPr id="13" name="Straight Arrow Connector 12"/>
            <p:cNvCxnSpPr/>
            <p:nvPr/>
          </p:nvCxnSpPr>
          <p:spPr>
            <a:xfrm flipH="1">
              <a:off x="3733801" y="2438400"/>
              <a:ext cx="2666999"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76200" y="3200400"/>
            <a:ext cx="6454909" cy="3416320"/>
          </a:xfrm>
          <a:prstGeom prst="rect">
            <a:avLst/>
          </a:prstGeom>
          <a:solidFill>
            <a:schemeClr val="bg1">
              <a:lumMod val="85000"/>
            </a:schemeClr>
          </a:solidFill>
        </p:spPr>
        <p:txBody>
          <a:bodyPr wrap="none" rtlCol="0">
            <a:spAutoFit/>
          </a:bodyPr>
          <a:lstStyle/>
          <a:p>
            <a:r>
              <a:rPr lang="en-US" b="1" dirty="0"/>
              <a:t>public static void </a:t>
            </a:r>
            <a:r>
              <a:rPr lang="en-US" dirty="0"/>
              <a:t>main(String[] </a:t>
            </a:r>
            <a:r>
              <a:rPr lang="en-US" dirty="0" err="1"/>
              <a:t>args</a:t>
            </a:r>
            <a:r>
              <a:rPr lang="en-US" dirty="0"/>
              <a:t>)</a:t>
            </a:r>
          </a:p>
          <a:p>
            <a:r>
              <a:rPr lang="en-US" dirty="0">
                <a:solidFill>
                  <a:schemeClr val="accent3">
                    <a:lumMod val="50000"/>
                  </a:schemeClr>
                </a:solidFill>
              </a:rPr>
              <a:t>{ </a:t>
            </a:r>
          </a:p>
          <a:p>
            <a:r>
              <a:rPr lang="en-US" b="1" dirty="0">
                <a:solidFill>
                  <a:schemeClr val="accent3">
                    <a:lumMod val="50000"/>
                  </a:schemeClr>
                </a:solidFill>
              </a:rPr>
              <a:t>   </a:t>
            </a:r>
            <a:r>
              <a:rPr lang="en-US" b="1" dirty="0" err="1">
                <a:solidFill>
                  <a:schemeClr val="accent3">
                    <a:lumMod val="50000"/>
                  </a:schemeClr>
                </a:solidFill>
              </a:rPr>
              <a:t>int</a:t>
            </a:r>
            <a:r>
              <a:rPr lang="en-US" b="1" dirty="0">
                <a:solidFill>
                  <a:schemeClr val="accent3">
                    <a:lumMod val="50000"/>
                  </a:schemeClr>
                </a:solidFill>
              </a:rPr>
              <a:t> </a:t>
            </a:r>
            <a:r>
              <a:rPr lang="en-US" dirty="0">
                <a:solidFill>
                  <a:schemeClr val="accent3">
                    <a:lumMod val="50000"/>
                  </a:schemeClr>
                </a:solidFill>
              </a:rPr>
              <a:t>N;</a:t>
            </a:r>
          </a:p>
          <a:p>
            <a:r>
              <a:rPr lang="en-US" dirty="0">
                <a:solidFill>
                  <a:schemeClr val="accent3">
                    <a:lumMod val="50000"/>
                  </a:schemeClr>
                </a:solidFill>
              </a:rPr>
              <a:t>   </a:t>
            </a:r>
            <a:r>
              <a:rPr lang="en-US" b="1" dirty="0">
                <a:solidFill>
                  <a:schemeClr val="accent3">
                    <a:lumMod val="50000"/>
                  </a:schemeClr>
                </a:solidFill>
              </a:rPr>
              <a:t>for</a:t>
            </a:r>
            <a:r>
              <a:rPr lang="en-US" dirty="0">
                <a:solidFill>
                  <a:schemeClr val="accent3">
                    <a:lumMod val="50000"/>
                  </a:schemeClr>
                </a:solidFill>
              </a:rPr>
              <a:t>(N = </a:t>
            </a:r>
            <a:r>
              <a:rPr lang="en-US" dirty="0" err="1">
                <a:solidFill>
                  <a:schemeClr val="accent3">
                    <a:lumMod val="50000"/>
                  </a:schemeClr>
                </a:solidFill>
              </a:rPr>
              <a:t>lerPositivo</a:t>
            </a:r>
            <a:r>
              <a:rPr lang="en-US" dirty="0">
                <a:solidFill>
                  <a:schemeClr val="accent3">
                    <a:lumMod val="50000"/>
                  </a:schemeClr>
                </a:solidFill>
              </a:rPr>
              <a:t>(); N != 0;) {</a:t>
            </a:r>
          </a:p>
          <a:p>
            <a:r>
              <a:rPr lang="en-US" dirty="0">
                <a:solidFill>
                  <a:schemeClr val="accent3">
                    <a:lumMod val="50000"/>
                  </a:schemeClr>
                </a:solidFill>
              </a:rPr>
              <a:t>              </a:t>
            </a:r>
            <a:r>
              <a:rPr lang="en-US" b="1" dirty="0">
                <a:solidFill>
                  <a:schemeClr val="accent3">
                    <a:lumMod val="50000"/>
                  </a:schemeClr>
                </a:solidFill>
              </a:rPr>
              <a:t>while</a:t>
            </a:r>
            <a:r>
              <a:rPr lang="en-US" dirty="0">
                <a:solidFill>
                  <a:schemeClr val="accent3">
                    <a:lumMod val="50000"/>
                  </a:schemeClr>
                </a:solidFill>
              </a:rPr>
              <a:t>(N &gt; 10 || N &lt; 0)    {</a:t>
            </a:r>
          </a:p>
          <a:p>
            <a:r>
              <a:rPr lang="en-US" dirty="0">
                <a:solidFill>
                  <a:schemeClr val="accent3">
                    <a:lumMod val="50000"/>
                  </a:schemeClr>
                </a:solidFill>
              </a:rPr>
              <a:t>                     </a:t>
            </a:r>
            <a:r>
              <a:rPr lang="en-US" dirty="0" err="1">
                <a:solidFill>
                  <a:schemeClr val="accent3">
                    <a:lumMod val="50000"/>
                  </a:schemeClr>
                </a:solidFill>
              </a:rPr>
              <a:t>System.out.println</a:t>
            </a:r>
            <a:r>
              <a:rPr lang="en-US" dirty="0">
                <a:solidFill>
                  <a:schemeClr val="accent3">
                    <a:lumMod val="50000"/>
                  </a:schemeClr>
                </a:solidFill>
              </a:rPr>
              <a:t>("o </a:t>
            </a:r>
            <a:r>
              <a:rPr lang="en-US" dirty="0" err="1">
                <a:solidFill>
                  <a:schemeClr val="accent3">
                    <a:lumMod val="50000"/>
                  </a:schemeClr>
                </a:solidFill>
              </a:rPr>
              <a:t>número</a:t>
            </a:r>
            <a:r>
              <a:rPr lang="en-US" dirty="0">
                <a:solidFill>
                  <a:schemeClr val="accent3">
                    <a:lumMod val="50000"/>
                  </a:schemeClr>
                </a:solidFill>
              </a:rPr>
              <a:t> </a:t>
            </a:r>
            <a:r>
              <a:rPr lang="en-US" dirty="0" err="1">
                <a:solidFill>
                  <a:schemeClr val="accent3">
                    <a:lumMod val="50000"/>
                  </a:schemeClr>
                </a:solidFill>
              </a:rPr>
              <a:t>deve</a:t>
            </a:r>
            <a:r>
              <a:rPr lang="en-US" dirty="0">
                <a:solidFill>
                  <a:schemeClr val="accent3">
                    <a:lumMod val="50000"/>
                  </a:schemeClr>
                </a:solidFill>
              </a:rPr>
              <a:t> ser &lt;= 10 e &gt;= 0");</a:t>
            </a:r>
          </a:p>
          <a:p>
            <a:r>
              <a:rPr lang="en-US" dirty="0">
                <a:solidFill>
                  <a:schemeClr val="accent3">
                    <a:lumMod val="50000"/>
                  </a:schemeClr>
                </a:solidFill>
              </a:rPr>
              <a:t>                     N = </a:t>
            </a:r>
            <a:r>
              <a:rPr lang="en-US" dirty="0" err="1">
                <a:solidFill>
                  <a:schemeClr val="accent3">
                    <a:lumMod val="50000"/>
                  </a:schemeClr>
                </a:solidFill>
              </a:rPr>
              <a:t>lerPositivo</a:t>
            </a:r>
            <a:r>
              <a:rPr lang="en-US" dirty="0">
                <a:solidFill>
                  <a:schemeClr val="accent3">
                    <a:lumMod val="50000"/>
                  </a:schemeClr>
                </a:solidFill>
              </a:rPr>
              <a:t>();    }</a:t>
            </a:r>
          </a:p>
          <a:p>
            <a:r>
              <a:rPr lang="en-US" dirty="0">
                <a:solidFill>
                  <a:schemeClr val="accent3">
                    <a:lumMod val="50000"/>
                  </a:schemeClr>
                </a:solidFill>
              </a:rPr>
              <a:t>              </a:t>
            </a:r>
            <a:r>
              <a:rPr lang="en-US" dirty="0" err="1">
                <a:solidFill>
                  <a:schemeClr val="accent3">
                    <a:lumMod val="50000"/>
                  </a:schemeClr>
                </a:solidFill>
              </a:rPr>
              <a:t>System.out.printf</a:t>
            </a:r>
            <a:r>
              <a:rPr lang="en-US" dirty="0">
                <a:solidFill>
                  <a:schemeClr val="accent3">
                    <a:lumMod val="50000"/>
                  </a:schemeClr>
                </a:solidFill>
              </a:rPr>
              <a:t>("</a:t>
            </a:r>
            <a:r>
              <a:rPr lang="en-US" dirty="0" err="1">
                <a:solidFill>
                  <a:schemeClr val="accent3">
                    <a:lumMod val="50000"/>
                  </a:schemeClr>
                </a:solidFill>
              </a:rPr>
              <a:t>fatorial</a:t>
            </a:r>
            <a:r>
              <a:rPr lang="en-US" dirty="0">
                <a:solidFill>
                  <a:schemeClr val="accent3">
                    <a:lumMod val="50000"/>
                  </a:schemeClr>
                </a:solidFill>
              </a:rPr>
              <a:t> de %d = %d\n", N, fact(N) );</a:t>
            </a:r>
          </a:p>
          <a:p>
            <a:r>
              <a:rPr lang="en-US" dirty="0">
                <a:solidFill>
                  <a:schemeClr val="accent3">
                    <a:lumMod val="50000"/>
                  </a:schemeClr>
                </a:solidFill>
              </a:rPr>
              <a:t>              N = </a:t>
            </a:r>
            <a:r>
              <a:rPr lang="en-US" dirty="0" err="1">
                <a:solidFill>
                  <a:schemeClr val="accent3">
                    <a:lumMod val="50000"/>
                  </a:schemeClr>
                </a:solidFill>
              </a:rPr>
              <a:t>lerPositivo</a:t>
            </a:r>
            <a:r>
              <a:rPr lang="en-US" dirty="0">
                <a:solidFill>
                  <a:schemeClr val="accent3">
                    <a:lumMod val="50000"/>
                  </a:schemeClr>
                </a:solidFill>
              </a:rPr>
              <a:t>();</a:t>
            </a:r>
          </a:p>
          <a:p>
            <a:r>
              <a:rPr lang="en-US" dirty="0">
                <a:solidFill>
                  <a:schemeClr val="accent3">
                    <a:lumMod val="50000"/>
                  </a:schemeClr>
                </a:solidFill>
              </a:rPr>
              <a:t>                      }</a:t>
            </a:r>
          </a:p>
          <a:p>
            <a:r>
              <a:rPr lang="en-US" dirty="0">
                <a:solidFill>
                  <a:schemeClr val="accent3">
                    <a:lumMod val="50000"/>
                  </a:schemeClr>
                </a:solidFill>
              </a:rPr>
              <a:t>     </a:t>
            </a:r>
            <a:r>
              <a:rPr lang="en-US" dirty="0" err="1">
                <a:solidFill>
                  <a:schemeClr val="accent3">
                    <a:lumMod val="50000"/>
                  </a:schemeClr>
                </a:solidFill>
              </a:rPr>
              <a:t>System.out.printf</a:t>
            </a:r>
            <a:r>
              <a:rPr lang="en-US" dirty="0">
                <a:solidFill>
                  <a:schemeClr val="accent3">
                    <a:lumMod val="50000"/>
                  </a:schemeClr>
                </a:solidFill>
              </a:rPr>
              <a:t>("N = %d\n", N);</a:t>
            </a:r>
          </a:p>
          <a:p>
            <a:r>
              <a:rPr lang="en-US" dirty="0">
                <a:solidFill>
                  <a:schemeClr val="accent3">
                    <a:lumMod val="50000"/>
                  </a:schemeClr>
                </a:solidFill>
              </a:rPr>
              <a:t>}</a:t>
            </a:r>
          </a:p>
        </p:txBody>
      </p:sp>
      <p:grpSp>
        <p:nvGrpSpPr>
          <p:cNvPr id="18" name="Group 17"/>
          <p:cNvGrpSpPr/>
          <p:nvPr/>
        </p:nvGrpSpPr>
        <p:grpSpPr>
          <a:xfrm>
            <a:off x="3581401" y="5410200"/>
            <a:ext cx="3565345" cy="744748"/>
            <a:chOff x="3733802" y="1846052"/>
            <a:chExt cx="3565345" cy="744748"/>
          </a:xfrm>
        </p:grpSpPr>
        <p:sp>
          <p:nvSpPr>
            <p:cNvPr id="19" name="TextBox 18"/>
            <p:cNvSpPr txBox="1"/>
            <p:nvPr/>
          </p:nvSpPr>
          <p:spPr>
            <a:xfrm>
              <a:off x="6858001" y="1846052"/>
              <a:ext cx="441146" cy="369332"/>
            </a:xfrm>
            <a:prstGeom prst="rect">
              <a:avLst/>
            </a:prstGeom>
            <a:solidFill>
              <a:srgbClr val="FFFF00"/>
            </a:solidFill>
          </p:spPr>
          <p:txBody>
            <a:bodyPr wrap="none" rtlCol="0">
              <a:spAutoFit/>
            </a:bodyPr>
            <a:lstStyle/>
            <a:p>
              <a:r>
                <a:rPr lang="en-US" dirty="0"/>
                <a:t>Ok</a:t>
              </a:r>
            </a:p>
          </p:txBody>
        </p:sp>
        <p:cxnSp>
          <p:nvCxnSpPr>
            <p:cNvPr id="20" name="Straight Arrow Connector 19"/>
            <p:cNvCxnSpPr/>
            <p:nvPr/>
          </p:nvCxnSpPr>
          <p:spPr>
            <a:xfrm flipH="1">
              <a:off x="3733802" y="2074652"/>
              <a:ext cx="3124199" cy="516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04800" y="3733800"/>
            <a:ext cx="6694098" cy="2667000"/>
            <a:chOff x="304800" y="3733800"/>
            <a:chExt cx="6694098" cy="2667000"/>
          </a:xfrm>
        </p:grpSpPr>
        <p:sp>
          <p:nvSpPr>
            <p:cNvPr id="22" name="Freeform 21"/>
            <p:cNvSpPr/>
            <p:nvPr/>
          </p:nvSpPr>
          <p:spPr>
            <a:xfrm>
              <a:off x="905774" y="3835879"/>
              <a:ext cx="6093124" cy="1538378"/>
            </a:xfrm>
            <a:custGeom>
              <a:avLst/>
              <a:gdLst>
                <a:gd name="connsiteX0" fmla="*/ 6021237 w 6093124"/>
                <a:gd name="connsiteY0" fmla="*/ 1538378 h 1538378"/>
                <a:gd name="connsiteX1" fmla="*/ 5089584 w 6093124"/>
                <a:gd name="connsiteY1" fmla="*/ 235789 h 1538378"/>
                <a:gd name="connsiteX2" fmla="*/ 0 w 6093124"/>
                <a:gd name="connsiteY2" fmla="*/ 123646 h 1538378"/>
              </a:gdLst>
              <a:ahLst/>
              <a:cxnLst>
                <a:cxn ang="0">
                  <a:pos x="connsiteX0" y="connsiteY0"/>
                </a:cxn>
                <a:cxn ang="0">
                  <a:pos x="connsiteX1" y="connsiteY1"/>
                </a:cxn>
                <a:cxn ang="0">
                  <a:pos x="connsiteX2" y="connsiteY2"/>
                </a:cxn>
              </a:cxnLst>
              <a:rect l="l" t="t" r="r" b="b"/>
              <a:pathLst>
                <a:path w="6093124" h="1538378">
                  <a:moveTo>
                    <a:pt x="6021237" y="1538378"/>
                  </a:moveTo>
                  <a:cubicBezTo>
                    <a:pt x="6057180" y="1004978"/>
                    <a:pt x="6093124" y="471578"/>
                    <a:pt x="5089584" y="235789"/>
                  </a:cubicBezTo>
                  <a:cubicBezTo>
                    <a:pt x="4086045" y="0"/>
                    <a:pt x="2043022" y="61823"/>
                    <a:pt x="0" y="123646"/>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p:cNvCxnSpPr/>
            <p:nvPr/>
          </p:nvCxnSpPr>
          <p:spPr>
            <a:xfrm flipH="1" flipV="1">
              <a:off x="304800" y="3733800"/>
              <a:ext cx="1618891" cy="1912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04800" y="3925019"/>
              <a:ext cx="1601638" cy="247578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1371600" y="914400"/>
            <a:ext cx="3505200" cy="1371600"/>
            <a:chOff x="1371600" y="914400"/>
            <a:chExt cx="3505200" cy="1371600"/>
          </a:xfrm>
        </p:grpSpPr>
        <p:grpSp>
          <p:nvGrpSpPr>
            <p:cNvPr id="33" name="Group 32"/>
            <p:cNvGrpSpPr/>
            <p:nvPr/>
          </p:nvGrpSpPr>
          <p:grpSpPr>
            <a:xfrm>
              <a:off x="3581400" y="914400"/>
              <a:ext cx="1295400" cy="1371600"/>
              <a:chOff x="3581400" y="914400"/>
              <a:chExt cx="1295400" cy="1371600"/>
            </a:xfrm>
          </p:grpSpPr>
          <p:cxnSp>
            <p:nvCxnSpPr>
              <p:cNvPr id="30" name="Straight Arrow Connector 29"/>
              <p:cNvCxnSpPr/>
              <p:nvPr/>
            </p:nvCxnSpPr>
            <p:spPr>
              <a:xfrm flipH="1" flipV="1">
                <a:off x="3886200" y="914400"/>
                <a:ext cx="9906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581400" y="1752600"/>
                <a:ext cx="12954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5" name="Straight Arrow Connector 34"/>
            <p:cNvCxnSpPr/>
            <p:nvPr/>
          </p:nvCxnSpPr>
          <p:spPr>
            <a:xfrm flipH="1" flipV="1">
              <a:off x="1371600" y="990600"/>
              <a:ext cx="350520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350" y="2699898"/>
            <a:ext cx="2473022" cy="1338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276391" y="1139566"/>
            <a:ext cx="799386" cy="369332"/>
          </a:xfrm>
          <a:prstGeom prst="rect">
            <a:avLst/>
          </a:prstGeom>
          <a:noFill/>
        </p:spPr>
        <p:txBody>
          <a:bodyPr wrap="none" rtlCol="0">
            <a:spAutoFit/>
          </a:bodyPr>
          <a:lstStyle/>
          <a:p>
            <a:r>
              <a:rPr lang="pt-PT" dirty="0" err="1"/>
              <a:t>DrJava</a:t>
            </a:r>
            <a:endParaRPr lang="en-US" dirty="0"/>
          </a:p>
        </p:txBody>
      </p:sp>
      <p:sp>
        <p:nvSpPr>
          <p:cNvPr id="23" name="TextBox 22"/>
          <p:cNvSpPr txBox="1"/>
          <p:nvPr/>
        </p:nvSpPr>
        <p:spPr>
          <a:xfrm>
            <a:off x="7298724" y="2398582"/>
            <a:ext cx="778290" cy="369332"/>
          </a:xfrm>
          <a:prstGeom prst="rect">
            <a:avLst/>
          </a:prstGeom>
          <a:noFill/>
        </p:spPr>
        <p:txBody>
          <a:bodyPr wrap="none" rtlCol="0">
            <a:spAutoFit/>
          </a:bodyPr>
          <a:lstStyle/>
          <a:p>
            <a:r>
              <a:rPr lang="pt-PT" dirty="0" err="1"/>
              <a:t>Geany</a:t>
            </a:r>
            <a:endParaRPr lang="en-US"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743450"/>
            <a:ext cx="1840570" cy="1153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p:cNvSpPr>
            <a:spLocks noGrp="1"/>
          </p:cNvSpPr>
          <p:nvPr>
            <p:ph type="ftr" sz="quarter" idx="11"/>
          </p:nvPr>
        </p:nvSpPr>
        <p:spPr/>
        <p:txBody>
          <a:bodyPr/>
          <a:lstStyle/>
          <a:p>
            <a:r>
              <a:rPr lang="en-US"/>
              <a:t>Valeri Skliarov                                                                      2019/2020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51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500" fill="hold"/>
                                        <p:tgtEl>
                                          <p:spTgt spid="36"/>
                                        </p:tgtEl>
                                        <p:attrNameLst>
                                          <p:attrName>ppt_x</p:attrName>
                                        </p:attrNameLst>
                                      </p:cBhvr>
                                      <p:tavLst>
                                        <p:tav tm="0">
                                          <p:val>
                                            <p:strVal val="#ppt_x"/>
                                          </p:val>
                                        </p:tav>
                                        <p:tav tm="100000">
                                          <p:val>
                                            <p:strVal val="#ppt_x"/>
                                          </p:val>
                                        </p:tav>
                                      </p:tavLst>
                                    </p:anim>
                                    <p:anim calcmode="lin" valueType="num">
                                      <p:cBhvr additive="base">
                                        <p:cTn id="2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5123"/>
                                        </p:tgtEl>
                                        <p:attrNameLst>
                                          <p:attrName>style.visibility</p:attrName>
                                        </p:attrNameLst>
                                      </p:cBhvr>
                                      <p:to>
                                        <p:strVal val="visible"/>
                                      </p:to>
                                    </p:set>
                                    <p:animEffect transition="in" filter="circle(in)">
                                      <p:cBhvr>
                                        <p:cTn id="37" dur="2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2ABCBE6-3241-4AC8-98A5-4EDB47BFBF63}" type="slidenum">
              <a:rPr lang="en-US" smtClean="0"/>
              <a:pPr/>
              <a:t>32</a:t>
            </a:fld>
            <a:endParaRPr lang="en-US"/>
          </a:p>
        </p:txBody>
      </p:sp>
      <p:sp>
        <p:nvSpPr>
          <p:cNvPr id="4" name="TextBox 3"/>
          <p:cNvSpPr txBox="1"/>
          <p:nvPr/>
        </p:nvSpPr>
        <p:spPr>
          <a:xfrm>
            <a:off x="0" y="-66020"/>
            <a:ext cx="1548052" cy="523220"/>
          </a:xfrm>
          <a:prstGeom prst="rect">
            <a:avLst/>
          </a:prstGeom>
          <a:noFill/>
        </p:spPr>
        <p:txBody>
          <a:bodyPr wrap="none" rtlCol="0">
            <a:spAutoFit/>
          </a:bodyPr>
          <a:lstStyle/>
          <a:p>
            <a:r>
              <a:rPr lang="pt-PT" sz="2800" b="1" i="1" dirty="0"/>
              <a:t>Exemplo:</a:t>
            </a:r>
          </a:p>
        </p:txBody>
      </p:sp>
      <p:sp>
        <p:nvSpPr>
          <p:cNvPr id="23" name="TextBox 22"/>
          <p:cNvSpPr txBox="1"/>
          <p:nvPr/>
        </p:nvSpPr>
        <p:spPr>
          <a:xfrm>
            <a:off x="2057400" y="152400"/>
            <a:ext cx="4965911" cy="6555641"/>
          </a:xfrm>
          <a:prstGeom prst="rect">
            <a:avLst/>
          </a:prstGeom>
          <a:solidFill>
            <a:schemeClr val="bg1">
              <a:lumMod val="85000"/>
            </a:schemeClr>
          </a:solidFill>
        </p:spPr>
        <p:txBody>
          <a:bodyPr wrap="none" rtlCol="0">
            <a:spAutoFit/>
          </a:bodyPr>
          <a:lstStyle/>
          <a:p>
            <a:r>
              <a:rPr lang="en-US" sz="1400" b="1" dirty="0"/>
              <a:t>import</a:t>
            </a:r>
            <a:r>
              <a:rPr lang="en-US" sz="1400" dirty="0"/>
              <a:t> </a:t>
            </a:r>
            <a:r>
              <a:rPr lang="en-US" sz="1400" dirty="0" err="1"/>
              <a:t>java.util</a:t>
            </a:r>
            <a:r>
              <a:rPr lang="en-US" sz="1400" dirty="0"/>
              <a:t>.*;</a:t>
            </a:r>
          </a:p>
          <a:p>
            <a:r>
              <a:rPr lang="en-US" sz="1400" b="1" dirty="0"/>
              <a:t>public class </a:t>
            </a:r>
            <a:r>
              <a:rPr lang="en-US" sz="1400" dirty="0"/>
              <a:t>Global</a:t>
            </a:r>
          </a:p>
          <a:p>
            <a:r>
              <a:rPr lang="en-US" sz="1400" dirty="0"/>
              <a:t>{</a:t>
            </a:r>
          </a:p>
          <a:p>
            <a:r>
              <a:rPr lang="en-US" sz="1400" b="1" dirty="0"/>
              <a:t>static</a:t>
            </a:r>
            <a:r>
              <a:rPr lang="en-US" sz="1400" dirty="0"/>
              <a:t> Scanner sc = new Scanner(</a:t>
            </a:r>
            <a:r>
              <a:rPr lang="en-US" sz="1400" dirty="0" err="1"/>
              <a:t>System.in</a:t>
            </a:r>
            <a:r>
              <a:rPr lang="en-US" sz="1400" dirty="0"/>
              <a:t>);</a:t>
            </a:r>
          </a:p>
          <a:p>
            <a:r>
              <a:rPr lang="en-US" sz="1400" b="1" dirty="0">
                <a:solidFill>
                  <a:srgbClr val="C00000"/>
                </a:solidFill>
              </a:rPr>
              <a:t>static </a:t>
            </a:r>
            <a:r>
              <a:rPr lang="en-US" sz="1400" b="1" dirty="0" err="1">
                <a:solidFill>
                  <a:srgbClr val="C00000"/>
                </a:solidFill>
              </a:rPr>
              <a:t>int</a:t>
            </a:r>
            <a:r>
              <a:rPr lang="en-US" sz="1400" b="1" dirty="0">
                <a:solidFill>
                  <a:srgbClr val="C00000"/>
                </a:solidFill>
              </a:rPr>
              <a:t> </a:t>
            </a:r>
            <a:r>
              <a:rPr lang="en-US" sz="1400" dirty="0">
                <a:solidFill>
                  <a:srgbClr val="C00000"/>
                </a:solidFill>
              </a:rPr>
              <a:t>x, N;</a:t>
            </a:r>
          </a:p>
          <a:p>
            <a:r>
              <a:rPr lang="en-US" sz="1400" dirty="0"/>
              <a:t>  </a:t>
            </a:r>
            <a:r>
              <a:rPr lang="en-US" sz="1400" b="1" dirty="0"/>
              <a:t>public static </a:t>
            </a:r>
            <a:r>
              <a:rPr lang="en-US" sz="1400" b="1" dirty="0" err="1"/>
              <a:t>int</a:t>
            </a:r>
            <a:r>
              <a:rPr lang="en-US" sz="1400" b="1" dirty="0"/>
              <a:t> </a:t>
            </a:r>
            <a:r>
              <a:rPr lang="en-US" sz="1400" dirty="0" err="1"/>
              <a:t>lerPositivo</a:t>
            </a:r>
            <a:r>
              <a:rPr lang="en-US" sz="1400" dirty="0"/>
              <a:t>()     {</a:t>
            </a:r>
          </a:p>
          <a:p>
            <a:r>
              <a:rPr lang="en-US" sz="1400" dirty="0"/>
              <a:t>   </a:t>
            </a:r>
            <a:r>
              <a:rPr lang="en-US" sz="1400" b="1" dirty="0"/>
              <a:t>do</a:t>
            </a:r>
            <a:r>
              <a:rPr lang="en-US" sz="1400" dirty="0"/>
              <a:t> {</a:t>
            </a:r>
          </a:p>
          <a:p>
            <a:r>
              <a:rPr lang="en-US" sz="1400" dirty="0"/>
              <a:t>        </a:t>
            </a:r>
            <a:r>
              <a:rPr lang="en-US" sz="1400" dirty="0" err="1"/>
              <a:t>System.out.print</a:t>
            </a:r>
            <a:r>
              <a:rPr lang="en-US" sz="1400" dirty="0"/>
              <a:t>("Valor </a:t>
            </a:r>
            <a:r>
              <a:rPr lang="en-US" sz="1400" dirty="0" err="1"/>
              <a:t>positivo</a:t>
            </a:r>
            <a:r>
              <a:rPr lang="en-US" sz="1400" dirty="0"/>
              <a:t>: ");</a:t>
            </a:r>
          </a:p>
          <a:p>
            <a:r>
              <a:rPr lang="en-US" sz="1400" dirty="0"/>
              <a:t>        x = </a:t>
            </a:r>
            <a:r>
              <a:rPr lang="en-US" sz="1400" dirty="0" err="1"/>
              <a:t>sc.nextInt</a:t>
            </a:r>
            <a:r>
              <a:rPr lang="en-US" sz="1400" dirty="0"/>
              <a:t>();</a:t>
            </a:r>
          </a:p>
          <a:p>
            <a:r>
              <a:rPr lang="en-US" sz="1400" dirty="0"/>
              <a:t>   } </a:t>
            </a:r>
            <a:r>
              <a:rPr lang="en-US" sz="1400" b="1" dirty="0"/>
              <a:t>while</a:t>
            </a:r>
            <a:r>
              <a:rPr lang="en-US" sz="1400" dirty="0"/>
              <a:t>(x &lt; 0);</a:t>
            </a:r>
          </a:p>
          <a:p>
            <a:r>
              <a:rPr lang="en-US" sz="1400" dirty="0"/>
              <a:t>   </a:t>
            </a:r>
            <a:r>
              <a:rPr lang="en-US" sz="1400" b="1" dirty="0"/>
              <a:t>return</a:t>
            </a:r>
            <a:r>
              <a:rPr lang="en-US" sz="1400" dirty="0"/>
              <a:t> x;</a:t>
            </a:r>
          </a:p>
          <a:p>
            <a:r>
              <a:rPr lang="en-US" sz="1400" dirty="0"/>
              <a:t>     }</a:t>
            </a:r>
          </a:p>
          <a:p>
            <a:r>
              <a:rPr lang="en-US" sz="1400" b="1" dirty="0"/>
              <a:t>public static void </a:t>
            </a:r>
            <a:r>
              <a:rPr lang="en-US" sz="1400" dirty="0"/>
              <a:t>main(String[] </a:t>
            </a:r>
            <a:r>
              <a:rPr lang="en-US" sz="1400" dirty="0" err="1"/>
              <a:t>args</a:t>
            </a:r>
            <a:r>
              <a:rPr lang="en-US" sz="1400" dirty="0"/>
              <a:t>)</a:t>
            </a:r>
          </a:p>
          <a:p>
            <a:r>
              <a:rPr lang="en-US" sz="1400" dirty="0"/>
              <a:t>{ </a:t>
            </a:r>
          </a:p>
          <a:p>
            <a:r>
              <a:rPr lang="en-US" sz="1400" dirty="0"/>
              <a:t>   </a:t>
            </a:r>
            <a:r>
              <a:rPr lang="en-US" sz="1400" b="1" dirty="0"/>
              <a:t>for</a:t>
            </a:r>
            <a:r>
              <a:rPr lang="en-US" sz="1400" dirty="0"/>
              <a:t>(N = </a:t>
            </a:r>
            <a:r>
              <a:rPr lang="en-US" sz="1400" dirty="0" err="1"/>
              <a:t>lerPositivo</a:t>
            </a:r>
            <a:r>
              <a:rPr lang="en-US" sz="1400" dirty="0"/>
              <a:t>(); N != 0;) {</a:t>
            </a:r>
          </a:p>
          <a:p>
            <a:r>
              <a:rPr lang="en-US" sz="1400" dirty="0"/>
              <a:t>              </a:t>
            </a:r>
            <a:r>
              <a:rPr lang="en-US" sz="1400" b="1" dirty="0"/>
              <a:t>while</a:t>
            </a:r>
            <a:r>
              <a:rPr lang="en-US" sz="1400" dirty="0"/>
              <a:t>(N &gt; 10 || N &lt; 0)    {</a:t>
            </a:r>
          </a:p>
          <a:p>
            <a:r>
              <a:rPr lang="en-US" sz="1400" dirty="0"/>
              <a:t>                     </a:t>
            </a:r>
            <a:r>
              <a:rPr lang="en-US" sz="1400" dirty="0" err="1"/>
              <a:t>System.out.println</a:t>
            </a:r>
            <a:r>
              <a:rPr lang="en-US" sz="1400" dirty="0"/>
              <a:t>("o </a:t>
            </a:r>
            <a:r>
              <a:rPr lang="en-US" sz="1400" dirty="0" err="1"/>
              <a:t>número</a:t>
            </a:r>
            <a:r>
              <a:rPr lang="en-US" sz="1400" dirty="0"/>
              <a:t> </a:t>
            </a:r>
            <a:r>
              <a:rPr lang="en-US" sz="1400" dirty="0" err="1"/>
              <a:t>deve</a:t>
            </a:r>
            <a:r>
              <a:rPr lang="en-US" sz="1400" dirty="0"/>
              <a:t> ser &lt;= 10 e &gt;= 0");</a:t>
            </a:r>
          </a:p>
          <a:p>
            <a:r>
              <a:rPr lang="en-US" sz="1400" dirty="0"/>
              <a:t>                     N = </a:t>
            </a:r>
            <a:r>
              <a:rPr lang="en-US" sz="1400" dirty="0" err="1"/>
              <a:t>lerPositivo</a:t>
            </a:r>
            <a:r>
              <a:rPr lang="en-US" sz="1400" dirty="0"/>
              <a:t>();    }</a:t>
            </a:r>
          </a:p>
          <a:p>
            <a:r>
              <a:rPr lang="en-US" sz="1400" dirty="0"/>
              <a:t>              </a:t>
            </a:r>
            <a:r>
              <a:rPr lang="en-US" sz="1400" dirty="0" err="1"/>
              <a:t>System.out.printf</a:t>
            </a:r>
            <a:r>
              <a:rPr lang="en-US" sz="1400" dirty="0"/>
              <a:t>("</a:t>
            </a:r>
            <a:r>
              <a:rPr lang="en-US" sz="1400" dirty="0" err="1"/>
              <a:t>fatorial</a:t>
            </a:r>
            <a:r>
              <a:rPr lang="en-US" sz="1400" dirty="0"/>
              <a:t> de %d = %d\n", N, fact() );</a:t>
            </a:r>
          </a:p>
          <a:p>
            <a:r>
              <a:rPr lang="en-US" sz="1400" dirty="0"/>
              <a:t>              N = </a:t>
            </a:r>
            <a:r>
              <a:rPr lang="en-US" sz="1400" dirty="0" err="1"/>
              <a:t>lerPositivo</a:t>
            </a:r>
            <a:r>
              <a:rPr lang="en-US" sz="1400" dirty="0"/>
              <a:t>();</a:t>
            </a:r>
          </a:p>
          <a:p>
            <a:r>
              <a:rPr lang="en-US" sz="1400" dirty="0"/>
              <a:t>                      }</a:t>
            </a:r>
          </a:p>
          <a:p>
            <a:r>
              <a:rPr lang="en-US" sz="1400" dirty="0"/>
              <a:t>     </a:t>
            </a:r>
            <a:r>
              <a:rPr lang="en-US" sz="1400" dirty="0" err="1"/>
              <a:t>System.out.printf</a:t>
            </a:r>
            <a:r>
              <a:rPr lang="en-US" sz="1400" dirty="0"/>
              <a:t>("N = %d\n", N);</a:t>
            </a:r>
          </a:p>
          <a:p>
            <a:r>
              <a:rPr lang="en-US" sz="1400" dirty="0"/>
              <a:t>}</a:t>
            </a:r>
          </a:p>
          <a:p>
            <a:endParaRPr lang="en-US" sz="1400" dirty="0"/>
          </a:p>
          <a:p>
            <a:r>
              <a:rPr lang="en-US" sz="1400" b="1" dirty="0"/>
              <a:t>public static </a:t>
            </a:r>
            <a:r>
              <a:rPr lang="en-US" sz="1400" b="1" dirty="0" err="1"/>
              <a:t>int</a:t>
            </a:r>
            <a:r>
              <a:rPr lang="en-US" sz="1400" b="1" dirty="0"/>
              <a:t> </a:t>
            </a:r>
            <a:r>
              <a:rPr lang="en-US" sz="1400" dirty="0"/>
              <a:t>fact()         {</a:t>
            </a:r>
          </a:p>
          <a:p>
            <a:r>
              <a:rPr lang="en-US" sz="1400" dirty="0"/>
              <a:t>  </a:t>
            </a:r>
            <a:r>
              <a:rPr lang="en-US" sz="1400" b="1" dirty="0" err="1"/>
              <a:t>int</a:t>
            </a:r>
            <a:r>
              <a:rPr lang="en-US" sz="1400" dirty="0"/>
              <a:t> </a:t>
            </a:r>
            <a:r>
              <a:rPr lang="en-US" sz="1400" dirty="0" err="1"/>
              <a:t>fatorial</a:t>
            </a:r>
            <a:r>
              <a:rPr lang="en-US" sz="1400" dirty="0"/>
              <a:t> = 1;</a:t>
            </a:r>
          </a:p>
          <a:p>
            <a:r>
              <a:rPr lang="en-US" sz="1400" dirty="0"/>
              <a:t>  </a:t>
            </a:r>
            <a:r>
              <a:rPr lang="en-US" sz="1400" b="1" dirty="0"/>
              <a:t>for</a:t>
            </a:r>
            <a:r>
              <a:rPr lang="en-US" sz="1400" dirty="0"/>
              <a:t> (</a:t>
            </a:r>
            <a:r>
              <a:rPr lang="en-US" sz="1400" b="1" dirty="0" err="1"/>
              <a:t>int</a:t>
            </a:r>
            <a:r>
              <a:rPr lang="en-US" sz="1400" dirty="0"/>
              <a:t> </a:t>
            </a:r>
            <a:r>
              <a:rPr lang="en-US" sz="1400" dirty="0" err="1"/>
              <a:t>i</a:t>
            </a:r>
            <a:r>
              <a:rPr lang="en-US" sz="1400" dirty="0"/>
              <a:t> = 1; </a:t>
            </a:r>
            <a:r>
              <a:rPr lang="en-US" sz="1400" dirty="0" err="1"/>
              <a:t>i</a:t>
            </a:r>
            <a:r>
              <a:rPr lang="en-US" sz="1400" dirty="0"/>
              <a:t> &lt;= N; </a:t>
            </a:r>
            <a:r>
              <a:rPr lang="en-US" sz="1400" dirty="0" err="1"/>
              <a:t>i</a:t>
            </a:r>
            <a:r>
              <a:rPr lang="en-US" sz="1400" dirty="0"/>
              <a:t>++)</a:t>
            </a:r>
          </a:p>
          <a:p>
            <a:r>
              <a:rPr lang="en-US" sz="1400" dirty="0"/>
              <a:t>      </a:t>
            </a:r>
            <a:r>
              <a:rPr lang="en-US" sz="1400" dirty="0" err="1"/>
              <a:t>fatorial</a:t>
            </a:r>
            <a:r>
              <a:rPr lang="en-US" sz="1400" dirty="0"/>
              <a:t> *= </a:t>
            </a:r>
            <a:r>
              <a:rPr lang="en-US" sz="1400" dirty="0" err="1"/>
              <a:t>i</a:t>
            </a:r>
            <a:r>
              <a:rPr lang="en-US" sz="1400" dirty="0"/>
              <a:t>;</a:t>
            </a:r>
          </a:p>
          <a:p>
            <a:r>
              <a:rPr lang="en-US" sz="1400" dirty="0"/>
              <a:t>  </a:t>
            </a:r>
            <a:r>
              <a:rPr lang="en-US" sz="1400" b="1" dirty="0"/>
              <a:t>return</a:t>
            </a:r>
            <a:r>
              <a:rPr lang="en-US" sz="1400" dirty="0"/>
              <a:t> </a:t>
            </a:r>
            <a:r>
              <a:rPr lang="en-US" sz="1400" dirty="0" err="1"/>
              <a:t>fatorial</a:t>
            </a:r>
            <a:r>
              <a:rPr lang="en-US" sz="1400" dirty="0"/>
              <a:t>;                       }</a:t>
            </a:r>
          </a:p>
          <a:p>
            <a:r>
              <a:rPr lang="en-US" sz="1400" dirty="0"/>
              <a:t>}</a:t>
            </a:r>
          </a:p>
        </p:txBody>
      </p:sp>
      <p:sp>
        <p:nvSpPr>
          <p:cNvPr id="25" name="TextBox 24"/>
          <p:cNvSpPr txBox="1"/>
          <p:nvPr/>
        </p:nvSpPr>
        <p:spPr>
          <a:xfrm>
            <a:off x="7162800" y="1295400"/>
            <a:ext cx="1981200" cy="646331"/>
          </a:xfrm>
          <a:prstGeom prst="rect">
            <a:avLst/>
          </a:prstGeom>
          <a:noFill/>
        </p:spPr>
        <p:txBody>
          <a:bodyPr wrap="square" rtlCol="0">
            <a:spAutoFit/>
          </a:bodyPr>
          <a:lstStyle/>
          <a:p>
            <a:pPr algn="ctr"/>
            <a:r>
              <a:rPr lang="pt-PT" b="1" dirty="0">
                <a:solidFill>
                  <a:srgbClr val="002060"/>
                </a:solidFill>
              </a:rPr>
              <a:t>Deve evitar variáveis globais</a:t>
            </a:r>
            <a:endParaRPr lang="en-US" b="1" dirty="0">
              <a:solidFill>
                <a:srgbClr val="002060"/>
              </a:solidFill>
            </a:endParaRPr>
          </a:p>
        </p:txBody>
      </p:sp>
      <p:sp>
        <p:nvSpPr>
          <p:cNvPr id="26" name="TextBox 25"/>
          <p:cNvSpPr txBox="1"/>
          <p:nvPr/>
        </p:nvSpPr>
        <p:spPr>
          <a:xfrm>
            <a:off x="7162800" y="2325469"/>
            <a:ext cx="1981200" cy="923330"/>
          </a:xfrm>
          <a:prstGeom prst="rect">
            <a:avLst/>
          </a:prstGeom>
          <a:noFill/>
        </p:spPr>
        <p:txBody>
          <a:bodyPr wrap="square" rtlCol="0">
            <a:spAutoFit/>
          </a:bodyPr>
          <a:lstStyle/>
          <a:p>
            <a:pPr algn="ctr"/>
            <a:r>
              <a:rPr lang="pt-PT" b="1" dirty="0">
                <a:solidFill>
                  <a:srgbClr val="C00000"/>
                </a:solidFill>
              </a:rPr>
              <a:t>Não use variáveis (objetos) globais sem necessidade</a:t>
            </a:r>
            <a:endParaRPr lang="en-US" b="1" dirty="0">
              <a:solidFill>
                <a:srgbClr val="C00000"/>
              </a:solidFill>
            </a:endParaRPr>
          </a:p>
        </p:txBody>
      </p:sp>
      <p:grpSp>
        <p:nvGrpSpPr>
          <p:cNvPr id="31" name="Group 30"/>
          <p:cNvGrpSpPr/>
          <p:nvPr/>
        </p:nvGrpSpPr>
        <p:grpSpPr>
          <a:xfrm>
            <a:off x="533400" y="1022230"/>
            <a:ext cx="1562819" cy="718702"/>
            <a:chOff x="533400" y="1022230"/>
            <a:chExt cx="1562819" cy="718702"/>
          </a:xfrm>
        </p:grpSpPr>
        <p:sp>
          <p:nvSpPr>
            <p:cNvPr id="28" name="Freeform 27"/>
            <p:cNvSpPr/>
            <p:nvPr/>
          </p:nvSpPr>
          <p:spPr>
            <a:xfrm>
              <a:off x="888521" y="1022230"/>
              <a:ext cx="1207698" cy="461513"/>
            </a:xfrm>
            <a:custGeom>
              <a:avLst/>
              <a:gdLst>
                <a:gd name="connsiteX0" fmla="*/ 0 w 1207698"/>
                <a:gd name="connsiteY0" fmla="*/ 461513 h 461513"/>
                <a:gd name="connsiteX1" fmla="*/ 379562 w 1207698"/>
                <a:gd name="connsiteY1" fmla="*/ 56072 h 461513"/>
                <a:gd name="connsiteX2" fmla="*/ 1207698 w 1207698"/>
                <a:gd name="connsiteY2" fmla="*/ 125083 h 461513"/>
              </a:gdLst>
              <a:ahLst/>
              <a:cxnLst>
                <a:cxn ang="0">
                  <a:pos x="connsiteX0" y="connsiteY0"/>
                </a:cxn>
                <a:cxn ang="0">
                  <a:pos x="connsiteX1" y="connsiteY1"/>
                </a:cxn>
                <a:cxn ang="0">
                  <a:pos x="connsiteX2" y="connsiteY2"/>
                </a:cxn>
              </a:cxnLst>
              <a:rect l="l" t="t" r="r" b="b"/>
              <a:pathLst>
                <a:path w="1207698" h="461513">
                  <a:moveTo>
                    <a:pt x="0" y="461513"/>
                  </a:moveTo>
                  <a:cubicBezTo>
                    <a:pt x="89139" y="286828"/>
                    <a:pt x="178279" y="112144"/>
                    <a:pt x="379562" y="56072"/>
                  </a:cubicBezTo>
                  <a:cubicBezTo>
                    <a:pt x="580845" y="0"/>
                    <a:pt x="894271" y="62541"/>
                    <a:pt x="1207698" y="125083"/>
                  </a:cubicBezTo>
                </a:path>
              </a:pathLst>
            </a:cu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533400" y="1371600"/>
              <a:ext cx="556563" cy="369332"/>
            </a:xfrm>
            <a:prstGeom prst="rect">
              <a:avLst/>
            </a:prstGeom>
            <a:noFill/>
          </p:spPr>
          <p:txBody>
            <a:bodyPr wrap="none" rtlCol="0">
              <a:spAutoFit/>
            </a:bodyPr>
            <a:lstStyle/>
            <a:p>
              <a:r>
                <a:rPr lang="pt-PT" b="1" dirty="0">
                  <a:solidFill>
                    <a:srgbClr val="C00000"/>
                  </a:solidFill>
                </a:rPr>
                <a:t>Mal</a:t>
              </a:r>
              <a:endParaRPr lang="en-US" b="1" dirty="0">
                <a:solidFill>
                  <a:srgbClr val="C00000"/>
                </a:solidFill>
              </a:endParaRPr>
            </a:p>
          </p:txBody>
        </p:sp>
      </p:grpSp>
      <p:grpSp>
        <p:nvGrpSpPr>
          <p:cNvPr id="37" name="Group 36"/>
          <p:cNvGrpSpPr/>
          <p:nvPr/>
        </p:nvGrpSpPr>
        <p:grpSpPr>
          <a:xfrm>
            <a:off x="5334000" y="161026"/>
            <a:ext cx="2514600" cy="753374"/>
            <a:chOff x="5334000" y="161026"/>
            <a:chExt cx="2514600" cy="753374"/>
          </a:xfrm>
        </p:grpSpPr>
        <p:cxnSp>
          <p:nvCxnSpPr>
            <p:cNvPr id="34" name="Straight Arrow Connector 33"/>
            <p:cNvCxnSpPr/>
            <p:nvPr/>
          </p:nvCxnSpPr>
          <p:spPr>
            <a:xfrm flipH="1">
              <a:off x="5334000" y="381000"/>
              <a:ext cx="685800" cy="5334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959418" y="161026"/>
              <a:ext cx="1889182" cy="369332"/>
            </a:xfrm>
            <a:prstGeom prst="rect">
              <a:avLst/>
            </a:prstGeom>
            <a:noFill/>
          </p:spPr>
          <p:txBody>
            <a:bodyPr wrap="square" rtlCol="0">
              <a:spAutoFit/>
            </a:bodyPr>
            <a:lstStyle/>
            <a:p>
              <a:r>
                <a:rPr lang="pt-PT" b="1" dirty="0">
                  <a:solidFill>
                    <a:srgbClr val="00B050"/>
                  </a:solidFill>
                </a:rPr>
                <a:t>Geralmente, Ok</a:t>
              </a:r>
              <a:endParaRPr lang="en-US" b="1" dirty="0">
                <a:solidFill>
                  <a:srgbClr val="00B050"/>
                </a:solidFill>
              </a:endParaRPr>
            </a:p>
          </p:txBody>
        </p:sp>
      </p:grpSp>
      <p:sp>
        <p:nvSpPr>
          <p:cNvPr id="2" name="Footer Placeholder 1"/>
          <p:cNvSpPr>
            <a:spLocks noGrp="1"/>
          </p:cNvSpPr>
          <p:nvPr>
            <p:ph type="ftr" sz="quarter" idx="11"/>
          </p:nvPr>
        </p:nvSpPr>
        <p:spPr/>
        <p:txBody>
          <a:bodyPr/>
          <a:lstStyle/>
          <a:p>
            <a:r>
              <a:rPr lang="en-US"/>
              <a:t>Valeri Skliarov                                                                      2019/2020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800" decel="100000"/>
                                        <p:tgtEl>
                                          <p:spTgt spid="25"/>
                                        </p:tgtEl>
                                      </p:cBhvr>
                                    </p:animEffect>
                                    <p:anim calcmode="lin" valueType="num">
                                      <p:cBhvr>
                                        <p:cTn id="8" dur="800" decel="100000" fill="hold"/>
                                        <p:tgtEl>
                                          <p:spTgt spid="25"/>
                                        </p:tgtEl>
                                        <p:attrNameLst>
                                          <p:attrName>style.rotation</p:attrName>
                                        </p:attrNameLst>
                                      </p:cBhvr>
                                      <p:tavLst>
                                        <p:tav tm="0">
                                          <p:val>
                                            <p:fltVal val="-90"/>
                                          </p:val>
                                        </p:tav>
                                        <p:tav tm="100000">
                                          <p:val>
                                            <p:fltVal val="0"/>
                                          </p:val>
                                        </p:tav>
                                      </p:tavLst>
                                    </p:anim>
                                    <p:anim calcmode="lin" valueType="num">
                                      <p:cBhvr>
                                        <p:cTn id="9" dur="800" decel="100000" fill="hold"/>
                                        <p:tgtEl>
                                          <p:spTgt spid="25"/>
                                        </p:tgtEl>
                                        <p:attrNameLst>
                                          <p:attrName>ppt_x</p:attrName>
                                        </p:attrNameLst>
                                      </p:cBhvr>
                                      <p:tavLst>
                                        <p:tav tm="0">
                                          <p:val>
                                            <p:strVal val="#ppt_x+0.4"/>
                                          </p:val>
                                        </p:tav>
                                        <p:tav tm="100000">
                                          <p:val>
                                            <p:strVal val="#ppt_x-0.05"/>
                                          </p:val>
                                        </p:tav>
                                      </p:tavLst>
                                    </p:anim>
                                    <p:anim calcmode="lin" valueType="num">
                                      <p:cBhvr>
                                        <p:cTn id="10" dur="800" decel="100000" fill="hold"/>
                                        <p:tgtEl>
                                          <p:spTgt spid="2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9" presetClass="entr" presetSubtype="1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3000" fill="hold"/>
                                        <p:tgtEl>
                                          <p:spTgt spid="31"/>
                                        </p:tgtEl>
                                        <p:attrNameLst>
                                          <p:attrName>ppt_w</p:attrName>
                                        </p:attrNameLst>
                                      </p:cBhvr>
                                      <p:tavLst>
                                        <p:tav tm="0" fmla="#ppt_w*sin(2.5*pi*$)">
                                          <p:val>
                                            <p:fltVal val="0"/>
                                          </p:val>
                                        </p:tav>
                                        <p:tav tm="100000">
                                          <p:val>
                                            <p:fltVal val="1"/>
                                          </p:val>
                                        </p:tav>
                                      </p:tavLst>
                                    </p:anim>
                                    <p:anim calcmode="lin" valueType="num">
                                      <p:cBhvr>
                                        <p:cTn id="18" dur="3000" fill="hold"/>
                                        <p:tgtEl>
                                          <p:spTgt spid="31"/>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800" decel="100000"/>
                                        <p:tgtEl>
                                          <p:spTgt spid="26"/>
                                        </p:tgtEl>
                                      </p:cBhvr>
                                    </p:animEffect>
                                    <p:anim calcmode="lin" valueType="num">
                                      <p:cBhvr>
                                        <p:cTn id="24" dur="800" decel="100000" fill="hold"/>
                                        <p:tgtEl>
                                          <p:spTgt spid="26"/>
                                        </p:tgtEl>
                                        <p:attrNameLst>
                                          <p:attrName>style.rotation</p:attrName>
                                        </p:attrNameLst>
                                      </p:cBhvr>
                                      <p:tavLst>
                                        <p:tav tm="0">
                                          <p:val>
                                            <p:fltVal val="-90"/>
                                          </p:val>
                                        </p:tav>
                                        <p:tav tm="100000">
                                          <p:val>
                                            <p:fltVal val="0"/>
                                          </p:val>
                                        </p:tav>
                                      </p:tavLst>
                                    </p:anim>
                                    <p:anim calcmode="lin" valueType="num">
                                      <p:cBhvr>
                                        <p:cTn id="25" dur="800" decel="100000" fill="hold"/>
                                        <p:tgtEl>
                                          <p:spTgt spid="26"/>
                                        </p:tgtEl>
                                        <p:attrNameLst>
                                          <p:attrName>ppt_x</p:attrName>
                                        </p:attrNameLst>
                                      </p:cBhvr>
                                      <p:tavLst>
                                        <p:tav tm="0">
                                          <p:val>
                                            <p:strVal val="#ppt_x+0.4"/>
                                          </p:val>
                                        </p:tav>
                                        <p:tav tm="100000">
                                          <p:val>
                                            <p:strVal val="#ppt_x-0.05"/>
                                          </p:val>
                                        </p:tav>
                                      </p:tavLst>
                                    </p:anim>
                                    <p:anim calcmode="lin" valueType="num">
                                      <p:cBhvr>
                                        <p:cTn id="26" dur="800" decel="100000" fill="hold"/>
                                        <p:tgtEl>
                                          <p:spTgt spid="26"/>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26"/>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26"/>
                                        </p:tgtEl>
                                        <p:attrNameLst>
                                          <p:attrName>ppt_y</p:attrName>
                                        </p:attrNameLst>
                                      </p:cBhvr>
                                      <p:tavLst>
                                        <p:tav tm="0">
                                          <p:val>
                                            <p:strVal val="#ppt_y+0.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9" presetClass="entr" presetSubtype="1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3000" fill="hold"/>
                                        <p:tgtEl>
                                          <p:spTgt spid="37"/>
                                        </p:tgtEl>
                                        <p:attrNameLst>
                                          <p:attrName>ppt_w</p:attrName>
                                        </p:attrNameLst>
                                      </p:cBhvr>
                                      <p:tavLst>
                                        <p:tav tm="0" fmla="#ppt_w*sin(2.5*pi*$)">
                                          <p:val>
                                            <p:fltVal val="0"/>
                                          </p:val>
                                        </p:tav>
                                        <p:tav tm="100000">
                                          <p:val>
                                            <p:fltVal val="1"/>
                                          </p:val>
                                        </p:tav>
                                      </p:tavLst>
                                    </p:anim>
                                    <p:anim calcmode="lin" valueType="num">
                                      <p:cBhvr>
                                        <p:cTn id="34" dur="3000" fill="hold"/>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33</a:t>
            </a:fld>
            <a:endParaRPr lang="en-US"/>
          </a:p>
        </p:txBody>
      </p:sp>
      <p:sp>
        <p:nvSpPr>
          <p:cNvPr id="4" name="TextBox 3"/>
          <p:cNvSpPr txBox="1"/>
          <p:nvPr/>
        </p:nvSpPr>
        <p:spPr>
          <a:xfrm>
            <a:off x="1905000" y="2200960"/>
            <a:ext cx="4571060" cy="1477328"/>
          </a:xfrm>
          <a:prstGeom prst="rect">
            <a:avLst/>
          </a:prstGeom>
          <a:solidFill>
            <a:schemeClr val="bg1">
              <a:lumMod val="95000"/>
            </a:schemeClr>
          </a:solidFill>
        </p:spPr>
        <p:txBody>
          <a:bodyPr wrap="none" rtlCol="0">
            <a:spAutoFit/>
          </a:bodyPr>
          <a:lstStyle/>
          <a:p>
            <a:r>
              <a:rPr lang="en-US" b="1" dirty="0"/>
              <a:t>public static </a:t>
            </a:r>
            <a:r>
              <a:rPr lang="en-US" b="1" dirty="0" err="1"/>
              <a:t>int</a:t>
            </a:r>
            <a:r>
              <a:rPr lang="en-US" b="1" dirty="0"/>
              <a:t> </a:t>
            </a:r>
            <a:r>
              <a:rPr lang="en-US" dirty="0"/>
              <a:t>max(</a:t>
            </a:r>
            <a:r>
              <a:rPr lang="en-US" b="1" dirty="0" err="1"/>
              <a:t>int</a:t>
            </a:r>
            <a:r>
              <a:rPr lang="en-US" dirty="0"/>
              <a:t> i1, </a:t>
            </a:r>
            <a:r>
              <a:rPr lang="en-US" b="1" dirty="0" err="1"/>
              <a:t>int</a:t>
            </a:r>
            <a:r>
              <a:rPr lang="en-US" dirty="0"/>
              <a:t> i2)</a:t>
            </a:r>
          </a:p>
          <a:p>
            <a:r>
              <a:rPr lang="en-US" dirty="0"/>
              <a:t> {   </a:t>
            </a:r>
            <a:r>
              <a:rPr lang="en-US" b="1" dirty="0"/>
              <a:t>return</a:t>
            </a:r>
            <a:r>
              <a:rPr lang="en-US" dirty="0"/>
              <a:t> i1 &gt; i2 ? i1 : i2;   }</a:t>
            </a:r>
          </a:p>
          <a:p>
            <a:r>
              <a:rPr lang="en-US" dirty="0"/>
              <a:t> </a:t>
            </a:r>
          </a:p>
          <a:p>
            <a:r>
              <a:rPr lang="en-US" dirty="0"/>
              <a:t> </a:t>
            </a:r>
            <a:r>
              <a:rPr lang="en-US" b="1" dirty="0"/>
              <a:t>public static double </a:t>
            </a:r>
            <a:r>
              <a:rPr lang="en-US" dirty="0"/>
              <a:t>max(</a:t>
            </a:r>
            <a:r>
              <a:rPr lang="en-US" b="1" dirty="0"/>
              <a:t>double</a:t>
            </a:r>
            <a:r>
              <a:rPr lang="en-US" dirty="0"/>
              <a:t> i1, </a:t>
            </a:r>
            <a:r>
              <a:rPr lang="en-US" b="1" dirty="0"/>
              <a:t>double</a:t>
            </a:r>
            <a:r>
              <a:rPr lang="en-US" dirty="0"/>
              <a:t> i2)</a:t>
            </a:r>
          </a:p>
          <a:p>
            <a:r>
              <a:rPr lang="en-US" dirty="0"/>
              <a:t> {   </a:t>
            </a:r>
            <a:r>
              <a:rPr lang="en-US" b="1" dirty="0"/>
              <a:t>return</a:t>
            </a:r>
            <a:r>
              <a:rPr lang="en-US" dirty="0"/>
              <a:t> i1 &gt; i2 ? i1 : i2;   }</a:t>
            </a:r>
          </a:p>
        </p:txBody>
      </p:sp>
      <p:sp>
        <p:nvSpPr>
          <p:cNvPr id="6" name="Título 1"/>
          <p:cNvSpPr txBox="1">
            <a:spLocks/>
          </p:cNvSpPr>
          <p:nvPr/>
        </p:nvSpPr>
        <p:spPr>
          <a:xfrm>
            <a:off x="990600" y="76200"/>
            <a:ext cx="7045598" cy="556826"/>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PT" sz="2800" b="0" i="0" u="none" strike="noStrike" kern="1200" cap="none" spc="0" normalizeH="0" baseline="0" noProof="0" dirty="0">
                <a:ln>
                  <a:noFill/>
                </a:ln>
                <a:solidFill>
                  <a:schemeClr val="tx1"/>
                </a:solidFill>
                <a:effectLst/>
                <a:uLnTx/>
                <a:uFillTx/>
                <a:latin typeface="+mj-lt"/>
                <a:ea typeface="+mj-ea"/>
                <a:cs typeface="+mj-cs"/>
              </a:rPr>
              <a:t>Sobrecarga de nomes </a:t>
            </a:r>
          </a:p>
        </p:txBody>
      </p:sp>
      <p:sp>
        <p:nvSpPr>
          <p:cNvPr id="7" name="TextBox 6"/>
          <p:cNvSpPr txBox="1"/>
          <p:nvPr/>
        </p:nvSpPr>
        <p:spPr>
          <a:xfrm>
            <a:off x="1133891" y="4410760"/>
            <a:ext cx="6061403" cy="646331"/>
          </a:xfrm>
          <a:prstGeom prst="rect">
            <a:avLst/>
          </a:prstGeom>
          <a:solidFill>
            <a:srgbClr val="FFFFCC"/>
          </a:solidFill>
        </p:spPr>
        <p:txBody>
          <a:bodyPr wrap="none" rtlCol="0">
            <a:spAutoFit/>
          </a:bodyPr>
          <a:lstStyle/>
          <a:p>
            <a:r>
              <a:rPr lang="en-US" dirty="0" err="1"/>
              <a:t>System.out.printf</a:t>
            </a:r>
            <a:r>
              <a:rPr lang="en-US" dirty="0"/>
              <a:t>("max(%</a:t>
            </a:r>
            <a:r>
              <a:rPr lang="en-US" dirty="0" err="1"/>
              <a:t>f,%f</a:t>
            </a:r>
            <a:r>
              <a:rPr lang="en-US" dirty="0"/>
              <a:t>) = %f\n", 3.1, 5.2, max(3.1, 5.2));</a:t>
            </a:r>
          </a:p>
          <a:p>
            <a:r>
              <a:rPr lang="en-US" dirty="0" err="1"/>
              <a:t>System.out.printf</a:t>
            </a:r>
            <a:r>
              <a:rPr lang="en-US" dirty="0"/>
              <a:t>("max(%</a:t>
            </a:r>
            <a:r>
              <a:rPr lang="en-US" dirty="0" err="1"/>
              <a:t>d,%d</a:t>
            </a:r>
            <a:r>
              <a:rPr lang="en-US" dirty="0"/>
              <a:t>) = %d\n", 3, 2, max(3, 2));</a:t>
            </a:r>
          </a:p>
        </p:txBody>
      </p:sp>
      <p:cxnSp>
        <p:nvCxnSpPr>
          <p:cNvPr id="9" name="Straight Arrow Connector 8"/>
          <p:cNvCxnSpPr/>
          <p:nvPr/>
        </p:nvCxnSpPr>
        <p:spPr>
          <a:xfrm flipH="1" flipV="1">
            <a:off x="4513399" y="3343960"/>
            <a:ext cx="1506401"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12281" y="3835582"/>
            <a:ext cx="2101537" cy="369332"/>
          </a:xfrm>
          <a:prstGeom prst="rect">
            <a:avLst/>
          </a:prstGeom>
          <a:noFill/>
        </p:spPr>
        <p:txBody>
          <a:bodyPr wrap="none" rtlCol="0">
            <a:spAutoFit/>
          </a:bodyPr>
          <a:lstStyle/>
          <a:p>
            <a:r>
              <a:rPr lang="pt-PT" dirty="0">
                <a:solidFill>
                  <a:srgbClr val="002060"/>
                </a:solidFill>
              </a:rPr>
              <a:t>Chamada da função </a:t>
            </a:r>
            <a:endParaRPr lang="en-US" dirty="0">
              <a:solidFill>
                <a:srgbClr val="002060"/>
              </a:solidFill>
            </a:endParaRPr>
          </a:p>
        </p:txBody>
      </p:sp>
      <p:sp>
        <p:nvSpPr>
          <p:cNvPr id="11" name="Freeform 10"/>
          <p:cNvSpPr/>
          <p:nvPr/>
        </p:nvSpPr>
        <p:spPr>
          <a:xfrm>
            <a:off x="3806283" y="1391632"/>
            <a:ext cx="4343035" cy="3898395"/>
          </a:xfrm>
          <a:custGeom>
            <a:avLst/>
            <a:gdLst>
              <a:gd name="connsiteX0" fmla="*/ 1910576 w 4343035"/>
              <a:gd name="connsiteY0" fmla="*/ 3621294 h 3898395"/>
              <a:gd name="connsiteX1" fmla="*/ 4304371 w 4343035"/>
              <a:gd name="connsiteY1" fmla="*/ 3546952 h 3898395"/>
              <a:gd name="connsiteX2" fmla="*/ 3144644 w 4343035"/>
              <a:gd name="connsiteY2" fmla="*/ 156982 h 3898395"/>
              <a:gd name="connsiteX3" fmla="*/ 0 w 4343035"/>
              <a:gd name="connsiteY3" fmla="*/ 878094 h 3898395"/>
            </a:gdLst>
            <a:ahLst/>
            <a:cxnLst>
              <a:cxn ang="0">
                <a:pos x="connsiteX0" y="connsiteY0"/>
              </a:cxn>
              <a:cxn ang="0">
                <a:pos x="connsiteX1" y="connsiteY1"/>
              </a:cxn>
              <a:cxn ang="0">
                <a:pos x="connsiteX2" y="connsiteY2"/>
              </a:cxn>
              <a:cxn ang="0">
                <a:pos x="connsiteX3" y="connsiteY3"/>
              </a:cxn>
            </a:cxnLst>
            <a:rect l="l" t="t" r="r" b="b"/>
            <a:pathLst>
              <a:path w="4343035" h="3898395">
                <a:moveTo>
                  <a:pt x="1910576" y="3621294"/>
                </a:moveTo>
                <a:cubicBezTo>
                  <a:pt x="3004634" y="3872815"/>
                  <a:pt x="4098693" y="4124337"/>
                  <a:pt x="4304371" y="3546952"/>
                </a:cubicBezTo>
                <a:cubicBezTo>
                  <a:pt x="4510049" y="2969567"/>
                  <a:pt x="3862039" y="601792"/>
                  <a:pt x="3144644" y="156982"/>
                </a:cubicBezTo>
                <a:cubicBezTo>
                  <a:pt x="2427249" y="-287828"/>
                  <a:pt x="1213624" y="295133"/>
                  <a:pt x="0" y="878094"/>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934200" y="1344025"/>
            <a:ext cx="2101537" cy="369332"/>
          </a:xfrm>
          <a:prstGeom prst="rect">
            <a:avLst/>
          </a:prstGeom>
          <a:noFill/>
        </p:spPr>
        <p:txBody>
          <a:bodyPr wrap="none" rtlCol="0">
            <a:spAutoFit/>
          </a:bodyPr>
          <a:lstStyle/>
          <a:p>
            <a:r>
              <a:rPr lang="pt-PT" dirty="0">
                <a:solidFill>
                  <a:srgbClr val="002060"/>
                </a:solidFill>
              </a:rPr>
              <a:t>Chamada da função </a:t>
            </a:r>
            <a:endParaRPr lang="en-US" dirty="0">
              <a:solidFill>
                <a:srgbClr val="002060"/>
              </a:solidFill>
            </a:endParaRPr>
          </a:p>
        </p:txBody>
      </p:sp>
      <p:grpSp>
        <p:nvGrpSpPr>
          <p:cNvPr id="19" name="Group 18"/>
          <p:cNvGrpSpPr/>
          <p:nvPr/>
        </p:nvGrpSpPr>
        <p:grpSpPr>
          <a:xfrm>
            <a:off x="1096721" y="3581400"/>
            <a:ext cx="2484679" cy="616080"/>
            <a:chOff x="1096721" y="3581400"/>
            <a:chExt cx="2484679" cy="616080"/>
          </a:xfrm>
        </p:grpSpPr>
        <p:cxnSp>
          <p:nvCxnSpPr>
            <p:cNvPr id="14" name="Straight Arrow Connector 13"/>
            <p:cNvCxnSpPr/>
            <p:nvPr/>
          </p:nvCxnSpPr>
          <p:spPr>
            <a:xfrm flipV="1">
              <a:off x="2895600" y="3581400"/>
              <a:ext cx="685800" cy="438848"/>
            </a:xfrm>
            <a:prstGeom prst="straightConnector1">
              <a:avLst/>
            </a:prstGeom>
            <a:ln>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96721" y="3828148"/>
              <a:ext cx="1887504" cy="369332"/>
            </a:xfrm>
            <a:prstGeom prst="rect">
              <a:avLst/>
            </a:prstGeom>
            <a:noFill/>
          </p:spPr>
          <p:txBody>
            <a:bodyPr wrap="none" rtlCol="0">
              <a:spAutoFit/>
            </a:bodyPr>
            <a:lstStyle/>
            <a:p>
              <a:r>
                <a:rPr lang="pt-PT" dirty="0">
                  <a:solidFill>
                    <a:srgbClr val="008000"/>
                  </a:solidFill>
                </a:rPr>
                <a:t>Operação ternária</a:t>
              </a:r>
              <a:endParaRPr lang="en-US" dirty="0">
                <a:solidFill>
                  <a:srgbClr val="008000"/>
                </a:solidFill>
              </a:endParaRPr>
            </a:p>
          </p:txBody>
        </p:sp>
      </p:grpSp>
      <p:grpSp>
        <p:nvGrpSpPr>
          <p:cNvPr id="20" name="Group 19"/>
          <p:cNvGrpSpPr/>
          <p:nvPr/>
        </p:nvGrpSpPr>
        <p:grpSpPr>
          <a:xfrm>
            <a:off x="93696" y="2819400"/>
            <a:ext cx="3411504" cy="369332"/>
            <a:chOff x="93696" y="2743200"/>
            <a:chExt cx="3411504" cy="369332"/>
          </a:xfrm>
        </p:grpSpPr>
        <p:cxnSp>
          <p:nvCxnSpPr>
            <p:cNvPr id="16" name="Straight Arrow Connector 15"/>
            <p:cNvCxnSpPr/>
            <p:nvPr/>
          </p:nvCxnSpPr>
          <p:spPr>
            <a:xfrm flipV="1">
              <a:off x="1905000" y="2754868"/>
              <a:ext cx="1600200" cy="192100"/>
            </a:xfrm>
            <a:prstGeom prst="straightConnector1">
              <a:avLst/>
            </a:prstGeom>
            <a:ln>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3696" y="2743200"/>
              <a:ext cx="1887504" cy="369332"/>
            </a:xfrm>
            <a:prstGeom prst="rect">
              <a:avLst/>
            </a:prstGeom>
            <a:noFill/>
          </p:spPr>
          <p:txBody>
            <a:bodyPr wrap="none" rtlCol="0">
              <a:spAutoFit/>
            </a:bodyPr>
            <a:lstStyle/>
            <a:p>
              <a:r>
                <a:rPr lang="pt-PT" dirty="0">
                  <a:solidFill>
                    <a:srgbClr val="008000"/>
                  </a:solidFill>
                </a:rPr>
                <a:t>Operação ternária</a:t>
              </a:r>
              <a:endParaRPr lang="en-US" dirty="0">
                <a:solidFill>
                  <a:srgbClr val="008000"/>
                </a:solidFill>
              </a:endParaRPr>
            </a:p>
          </p:txBody>
        </p:sp>
      </p:grpSp>
    </p:spTree>
    <p:extLst>
      <p:ext uri="{BB962C8B-B14F-4D97-AF65-F5344CB8AC3E}">
        <p14:creationId xmlns:p14="http://schemas.microsoft.com/office/powerpoint/2010/main" val="274904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20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34</a:t>
            </a:fld>
            <a:endParaRPr lang="en-US"/>
          </a:p>
        </p:txBody>
      </p:sp>
      <p:sp>
        <p:nvSpPr>
          <p:cNvPr id="4" name="TextBox 3"/>
          <p:cNvSpPr txBox="1"/>
          <p:nvPr/>
        </p:nvSpPr>
        <p:spPr>
          <a:xfrm>
            <a:off x="1905000" y="1265872"/>
            <a:ext cx="4571060" cy="3139321"/>
          </a:xfrm>
          <a:prstGeom prst="rect">
            <a:avLst/>
          </a:prstGeom>
          <a:solidFill>
            <a:schemeClr val="bg1">
              <a:lumMod val="95000"/>
            </a:schemeClr>
          </a:solidFill>
        </p:spPr>
        <p:txBody>
          <a:bodyPr wrap="none" rtlCol="0">
            <a:spAutoFit/>
          </a:bodyPr>
          <a:lstStyle/>
          <a:p>
            <a:r>
              <a:rPr lang="en-US" b="1" dirty="0"/>
              <a:t>public static </a:t>
            </a:r>
            <a:r>
              <a:rPr lang="en-US" b="1" dirty="0" err="1"/>
              <a:t>int</a:t>
            </a:r>
            <a:r>
              <a:rPr lang="en-US" b="1" dirty="0"/>
              <a:t> </a:t>
            </a:r>
            <a:r>
              <a:rPr lang="en-US" dirty="0"/>
              <a:t>max(</a:t>
            </a:r>
            <a:r>
              <a:rPr lang="en-US" b="1" dirty="0" err="1"/>
              <a:t>int</a:t>
            </a:r>
            <a:r>
              <a:rPr lang="en-US" dirty="0"/>
              <a:t> i1, </a:t>
            </a:r>
            <a:r>
              <a:rPr lang="en-US" b="1" dirty="0" err="1"/>
              <a:t>int</a:t>
            </a:r>
            <a:r>
              <a:rPr lang="en-US" dirty="0"/>
              <a:t> i2)</a:t>
            </a:r>
          </a:p>
          <a:p>
            <a:r>
              <a:rPr lang="en-US" dirty="0"/>
              <a:t> {   </a:t>
            </a:r>
            <a:r>
              <a:rPr lang="en-US" b="1" dirty="0"/>
              <a:t>return</a:t>
            </a:r>
            <a:r>
              <a:rPr lang="en-US" dirty="0"/>
              <a:t> i1 &gt; i2 ? i1 : i2;   }</a:t>
            </a:r>
          </a:p>
          <a:p>
            <a:r>
              <a:rPr lang="en-US" dirty="0"/>
              <a:t> </a:t>
            </a:r>
          </a:p>
          <a:p>
            <a:r>
              <a:rPr lang="en-US" dirty="0"/>
              <a:t> </a:t>
            </a:r>
            <a:r>
              <a:rPr lang="en-US" b="1" dirty="0"/>
              <a:t>public static double </a:t>
            </a:r>
            <a:r>
              <a:rPr lang="en-US" dirty="0"/>
              <a:t>max(</a:t>
            </a:r>
            <a:r>
              <a:rPr lang="en-US" b="1" dirty="0"/>
              <a:t>double</a:t>
            </a:r>
            <a:r>
              <a:rPr lang="en-US" dirty="0"/>
              <a:t> i1, </a:t>
            </a:r>
            <a:r>
              <a:rPr lang="en-US" b="1" dirty="0"/>
              <a:t>double</a:t>
            </a:r>
            <a:r>
              <a:rPr lang="en-US" dirty="0"/>
              <a:t> i2)</a:t>
            </a:r>
          </a:p>
          <a:p>
            <a:r>
              <a:rPr lang="en-US" dirty="0"/>
              <a:t> {   </a:t>
            </a:r>
            <a:r>
              <a:rPr lang="en-US" b="1" dirty="0"/>
              <a:t>return</a:t>
            </a:r>
            <a:r>
              <a:rPr lang="en-US" dirty="0"/>
              <a:t> i1 &gt; i2 ? i1 : i2;   }</a:t>
            </a:r>
          </a:p>
          <a:p>
            <a:endParaRPr lang="pt-PT" dirty="0"/>
          </a:p>
          <a:p>
            <a:r>
              <a:rPr lang="en-US" b="1" dirty="0"/>
              <a:t>public static </a:t>
            </a:r>
            <a:r>
              <a:rPr lang="en-US" b="1" dirty="0" err="1"/>
              <a:t>int</a:t>
            </a:r>
            <a:r>
              <a:rPr lang="en-US" b="1" dirty="0"/>
              <a:t> </a:t>
            </a:r>
            <a:r>
              <a:rPr lang="en-US" dirty="0"/>
              <a:t>max(</a:t>
            </a:r>
            <a:r>
              <a:rPr lang="en-US" b="1" dirty="0" err="1"/>
              <a:t>int</a:t>
            </a:r>
            <a:r>
              <a:rPr lang="en-US" dirty="0"/>
              <a:t> i1, </a:t>
            </a:r>
            <a:r>
              <a:rPr lang="en-US" b="1" dirty="0" err="1"/>
              <a:t>int</a:t>
            </a:r>
            <a:r>
              <a:rPr lang="en-US" dirty="0"/>
              <a:t> i2, </a:t>
            </a:r>
            <a:r>
              <a:rPr lang="en-US" b="1" dirty="0" err="1"/>
              <a:t>int</a:t>
            </a:r>
            <a:r>
              <a:rPr lang="en-US" dirty="0"/>
              <a:t> i3)</a:t>
            </a:r>
          </a:p>
          <a:p>
            <a:r>
              <a:rPr lang="en-US" dirty="0"/>
              <a:t> {   </a:t>
            </a:r>
            <a:r>
              <a:rPr lang="en-US" b="1" dirty="0"/>
              <a:t> if </a:t>
            </a:r>
            <a:r>
              <a:rPr lang="en-US" dirty="0"/>
              <a:t>(i1 &gt; i2 &amp;&amp; i1 &gt; i3) </a:t>
            </a:r>
            <a:r>
              <a:rPr lang="en-US" b="1" dirty="0"/>
              <a:t>return</a:t>
            </a:r>
            <a:r>
              <a:rPr lang="en-US" dirty="0"/>
              <a:t> i1;</a:t>
            </a:r>
          </a:p>
          <a:p>
            <a:r>
              <a:rPr lang="en-US" dirty="0"/>
              <a:t>      </a:t>
            </a:r>
            <a:r>
              <a:rPr lang="en-US" b="1" dirty="0"/>
              <a:t>else if </a:t>
            </a:r>
            <a:r>
              <a:rPr lang="en-US" dirty="0"/>
              <a:t>(i2 &gt; i1 &amp;&amp; i2 &gt; i3) </a:t>
            </a:r>
            <a:r>
              <a:rPr lang="en-US" b="1" dirty="0"/>
              <a:t>return</a:t>
            </a:r>
            <a:r>
              <a:rPr lang="en-US" dirty="0"/>
              <a:t> i2; </a:t>
            </a:r>
          </a:p>
          <a:p>
            <a:r>
              <a:rPr lang="en-US" dirty="0"/>
              <a:t>      </a:t>
            </a:r>
            <a:r>
              <a:rPr lang="en-US" b="1" dirty="0"/>
              <a:t>return</a:t>
            </a:r>
            <a:r>
              <a:rPr lang="en-US" dirty="0"/>
              <a:t> i3;  </a:t>
            </a:r>
          </a:p>
          <a:p>
            <a:r>
              <a:rPr lang="en-US" dirty="0"/>
              <a:t>}</a:t>
            </a:r>
          </a:p>
        </p:txBody>
      </p:sp>
      <p:sp>
        <p:nvSpPr>
          <p:cNvPr id="6" name="Título 1"/>
          <p:cNvSpPr txBox="1">
            <a:spLocks/>
          </p:cNvSpPr>
          <p:nvPr/>
        </p:nvSpPr>
        <p:spPr>
          <a:xfrm>
            <a:off x="990600" y="76200"/>
            <a:ext cx="7045598" cy="556826"/>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PT" sz="2800" b="0" i="0" u="none" strike="noStrike" kern="1200" cap="none" spc="0" normalizeH="0" baseline="0" noProof="0" dirty="0">
                <a:ln>
                  <a:noFill/>
                </a:ln>
                <a:solidFill>
                  <a:schemeClr val="tx1"/>
                </a:solidFill>
                <a:effectLst/>
                <a:uLnTx/>
                <a:uFillTx/>
                <a:latin typeface="+mj-lt"/>
                <a:ea typeface="+mj-ea"/>
                <a:cs typeface="+mj-cs"/>
              </a:rPr>
              <a:t>Sobrecarga de nomes </a:t>
            </a:r>
          </a:p>
        </p:txBody>
      </p:sp>
      <p:sp>
        <p:nvSpPr>
          <p:cNvPr id="7" name="TextBox 6"/>
          <p:cNvSpPr txBox="1"/>
          <p:nvPr/>
        </p:nvSpPr>
        <p:spPr>
          <a:xfrm>
            <a:off x="1295400" y="4876800"/>
            <a:ext cx="6327053" cy="923330"/>
          </a:xfrm>
          <a:prstGeom prst="rect">
            <a:avLst/>
          </a:prstGeom>
          <a:solidFill>
            <a:srgbClr val="FFFFCC"/>
          </a:solidFill>
        </p:spPr>
        <p:txBody>
          <a:bodyPr wrap="none" rtlCol="0">
            <a:spAutoFit/>
          </a:bodyPr>
          <a:lstStyle/>
          <a:p>
            <a:r>
              <a:rPr lang="en-US" dirty="0" err="1"/>
              <a:t>System.out.printf</a:t>
            </a:r>
            <a:r>
              <a:rPr lang="en-US" dirty="0"/>
              <a:t>("max(%</a:t>
            </a:r>
            <a:r>
              <a:rPr lang="en-US" dirty="0" err="1"/>
              <a:t>f,%f</a:t>
            </a:r>
            <a:r>
              <a:rPr lang="en-US" dirty="0"/>
              <a:t>) = %f\n", 3.1, 5.2, max(3.1, 5.2));</a:t>
            </a:r>
          </a:p>
          <a:p>
            <a:r>
              <a:rPr lang="en-US" dirty="0" err="1"/>
              <a:t>System.out.printf</a:t>
            </a:r>
            <a:r>
              <a:rPr lang="en-US" dirty="0"/>
              <a:t>("max(%</a:t>
            </a:r>
            <a:r>
              <a:rPr lang="en-US" dirty="0" err="1"/>
              <a:t>d,%d</a:t>
            </a:r>
            <a:r>
              <a:rPr lang="en-US" dirty="0"/>
              <a:t>) = %d\n", 3, 2, max(3, 2));</a:t>
            </a:r>
          </a:p>
          <a:p>
            <a:r>
              <a:rPr lang="en-US" dirty="0" err="1"/>
              <a:t>System.out.printf</a:t>
            </a:r>
            <a:r>
              <a:rPr lang="en-US" dirty="0"/>
              <a:t>("max(%</a:t>
            </a:r>
            <a:r>
              <a:rPr lang="en-US" dirty="0" err="1"/>
              <a:t>d,%d,%d</a:t>
            </a:r>
            <a:r>
              <a:rPr lang="en-US" dirty="0"/>
              <a:t>) = %d\n", 3, 2, 6, max(3, 2, 6));</a:t>
            </a:r>
          </a:p>
        </p:txBody>
      </p:sp>
      <p:sp>
        <p:nvSpPr>
          <p:cNvPr id="5" name="Freeform 4"/>
          <p:cNvSpPr/>
          <p:nvPr/>
        </p:nvSpPr>
        <p:spPr>
          <a:xfrm>
            <a:off x="3723503" y="2421543"/>
            <a:ext cx="4416847" cy="4011510"/>
          </a:xfrm>
          <a:custGeom>
            <a:avLst/>
            <a:gdLst>
              <a:gd name="connsiteX0" fmla="*/ 2734962 w 4416847"/>
              <a:gd name="connsiteY0" fmla="*/ 3344943 h 4011510"/>
              <a:gd name="connsiteX1" fmla="*/ 4374292 w 4416847"/>
              <a:gd name="connsiteY1" fmla="*/ 3789787 h 4011510"/>
              <a:gd name="connsiteX2" fmla="*/ 3756454 w 4416847"/>
              <a:gd name="connsiteY2" fmla="*/ 255754 h 4011510"/>
              <a:gd name="connsiteX3" fmla="*/ 1853513 w 4416847"/>
              <a:gd name="connsiteY3" fmla="*/ 280468 h 4011510"/>
              <a:gd name="connsiteX4" fmla="*/ 790832 w 4416847"/>
              <a:gd name="connsiteY4" fmla="*/ 313419 h 4011510"/>
              <a:gd name="connsiteX5" fmla="*/ 0 w 4416847"/>
              <a:gd name="connsiteY5" fmla="*/ 577030 h 4011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6847" h="4011510">
                <a:moveTo>
                  <a:pt x="2734962" y="3344943"/>
                </a:moveTo>
                <a:cubicBezTo>
                  <a:pt x="3469502" y="3824797"/>
                  <a:pt x="4204043" y="4304652"/>
                  <a:pt x="4374292" y="3789787"/>
                </a:cubicBezTo>
                <a:cubicBezTo>
                  <a:pt x="4544541" y="3274922"/>
                  <a:pt x="4176584" y="840640"/>
                  <a:pt x="3756454" y="255754"/>
                </a:cubicBezTo>
                <a:cubicBezTo>
                  <a:pt x="3336324" y="-329133"/>
                  <a:pt x="2347783" y="270857"/>
                  <a:pt x="1853513" y="280468"/>
                </a:cubicBezTo>
                <a:cubicBezTo>
                  <a:pt x="1359243" y="290079"/>
                  <a:pt x="1099751" y="263992"/>
                  <a:pt x="790832" y="313419"/>
                </a:cubicBezTo>
                <a:cubicBezTo>
                  <a:pt x="481913" y="362846"/>
                  <a:pt x="240956" y="469938"/>
                  <a:pt x="0" y="577030"/>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18" name="TextBox 17"/>
          <p:cNvSpPr txBox="1"/>
          <p:nvPr/>
        </p:nvSpPr>
        <p:spPr>
          <a:xfrm>
            <a:off x="6629400" y="2052211"/>
            <a:ext cx="2101537" cy="369332"/>
          </a:xfrm>
          <a:prstGeom prst="rect">
            <a:avLst/>
          </a:prstGeom>
          <a:noFill/>
        </p:spPr>
        <p:txBody>
          <a:bodyPr wrap="none" rtlCol="0">
            <a:spAutoFit/>
          </a:bodyPr>
          <a:lstStyle/>
          <a:p>
            <a:r>
              <a:rPr lang="pt-PT" dirty="0">
                <a:solidFill>
                  <a:srgbClr val="002060"/>
                </a:solidFill>
              </a:rPr>
              <a:t>Chamada da função </a:t>
            </a:r>
            <a:endParaRPr lang="en-US" dirty="0">
              <a:solidFill>
                <a:srgbClr val="002060"/>
              </a:solidFill>
            </a:endParaRPr>
          </a:p>
        </p:txBody>
      </p:sp>
    </p:spTree>
    <p:extLst>
      <p:ext uri="{BB962C8B-B14F-4D97-AF65-F5344CB8AC3E}">
        <p14:creationId xmlns:p14="http://schemas.microsoft.com/office/powerpoint/2010/main" val="3584154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35</a:t>
            </a:fld>
            <a:endParaRPr lang="en-US"/>
          </a:p>
        </p:txBody>
      </p:sp>
      <p:sp>
        <p:nvSpPr>
          <p:cNvPr id="4" name="TextBox 3"/>
          <p:cNvSpPr txBox="1"/>
          <p:nvPr/>
        </p:nvSpPr>
        <p:spPr>
          <a:xfrm>
            <a:off x="762000" y="762000"/>
            <a:ext cx="4571060" cy="3970318"/>
          </a:xfrm>
          <a:prstGeom prst="rect">
            <a:avLst/>
          </a:prstGeom>
          <a:solidFill>
            <a:schemeClr val="bg1">
              <a:lumMod val="95000"/>
            </a:schemeClr>
          </a:solidFill>
        </p:spPr>
        <p:txBody>
          <a:bodyPr wrap="none" rtlCol="0">
            <a:spAutoFit/>
          </a:bodyPr>
          <a:lstStyle/>
          <a:p>
            <a:r>
              <a:rPr lang="en-US" b="1" dirty="0"/>
              <a:t>public static </a:t>
            </a:r>
            <a:r>
              <a:rPr lang="en-US" b="1" dirty="0" err="1"/>
              <a:t>int</a:t>
            </a:r>
            <a:r>
              <a:rPr lang="en-US" b="1" dirty="0"/>
              <a:t> </a:t>
            </a:r>
            <a:r>
              <a:rPr lang="en-US" dirty="0"/>
              <a:t>max(</a:t>
            </a:r>
            <a:r>
              <a:rPr lang="en-US" b="1" dirty="0" err="1"/>
              <a:t>int</a:t>
            </a:r>
            <a:r>
              <a:rPr lang="en-US" dirty="0"/>
              <a:t> i1, </a:t>
            </a:r>
            <a:r>
              <a:rPr lang="en-US" b="1" dirty="0" err="1"/>
              <a:t>int</a:t>
            </a:r>
            <a:r>
              <a:rPr lang="en-US" dirty="0"/>
              <a:t> i2)</a:t>
            </a:r>
          </a:p>
          <a:p>
            <a:r>
              <a:rPr lang="en-US" dirty="0"/>
              <a:t> {   </a:t>
            </a:r>
            <a:r>
              <a:rPr lang="en-US" b="1" dirty="0"/>
              <a:t>return</a:t>
            </a:r>
            <a:r>
              <a:rPr lang="en-US" dirty="0"/>
              <a:t> i1 &gt; i2 ? i1 : i2;   }</a:t>
            </a:r>
          </a:p>
          <a:p>
            <a:r>
              <a:rPr lang="en-US" dirty="0"/>
              <a:t> </a:t>
            </a:r>
          </a:p>
          <a:p>
            <a:r>
              <a:rPr lang="en-US" dirty="0"/>
              <a:t> </a:t>
            </a:r>
            <a:r>
              <a:rPr lang="en-US" b="1" dirty="0"/>
              <a:t>public static double </a:t>
            </a:r>
            <a:r>
              <a:rPr lang="en-US" dirty="0"/>
              <a:t>max(</a:t>
            </a:r>
            <a:r>
              <a:rPr lang="en-US" b="1" dirty="0"/>
              <a:t>double</a:t>
            </a:r>
            <a:r>
              <a:rPr lang="en-US" dirty="0"/>
              <a:t> i1, </a:t>
            </a:r>
            <a:r>
              <a:rPr lang="en-US" b="1" dirty="0"/>
              <a:t>double</a:t>
            </a:r>
            <a:r>
              <a:rPr lang="en-US" dirty="0"/>
              <a:t> i2)</a:t>
            </a:r>
          </a:p>
          <a:p>
            <a:r>
              <a:rPr lang="en-US" dirty="0"/>
              <a:t> {   </a:t>
            </a:r>
            <a:r>
              <a:rPr lang="en-US" b="1" dirty="0"/>
              <a:t>return</a:t>
            </a:r>
            <a:r>
              <a:rPr lang="en-US" dirty="0"/>
              <a:t> i1 &gt; i2 ? i1 : i2;   }</a:t>
            </a:r>
          </a:p>
          <a:p>
            <a:endParaRPr lang="pt-PT" dirty="0"/>
          </a:p>
          <a:p>
            <a:r>
              <a:rPr lang="en-US" b="1" dirty="0"/>
              <a:t>public static </a:t>
            </a:r>
            <a:r>
              <a:rPr lang="en-US" b="1" dirty="0" err="1"/>
              <a:t>int</a:t>
            </a:r>
            <a:r>
              <a:rPr lang="en-US" b="1" dirty="0"/>
              <a:t> </a:t>
            </a:r>
            <a:r>
              <a:rPr lang="en-US" dirty="0"/>
              <a:t>max(</a:t>
            </a:r>
            <a:r>
              <a:rPr lang="en-US" b="1" dirty="0" err="1"/>
              <a:t>int</a:t>
            </a:r>
            <a:r>
              <a:rPr lang="en-US" dirty="0"/>
              <a:t> i1, </a:t>
            </a:r>
            <a:r>
              <a:rPr lang="en-US" b="1" dirty="0" err="1"/>
              <a:t>int</a:t>
            </a:r>
            <a:r>
              <a:rPr lang="en-US" dirty="0"/>
              <a:t> i2, </a:t>
            </a:r>
            <a:r>
              <a:rPr lang="en-US" b="1" dirty="0" err="1"/>
              <a:t>int</a:t>
            </a:r>
            <a:r>
              <a:rPr lang="en-US" dirty="0"/>
              <a:t> i3)</a:t>
            </a:r>
          </a:p>
          <a:p>
            <a:r>
              <a:rPr lang="en-US" dirty="0"/>
              <a:t> {   </a:t>
            </a:r>
            <a:r>
              <a:rPr lang="en-US" b="1" dirty="0"/>
              <a:t> if </a:t>
            </a:r>
            <a:r>
              <a:rPr lang="en-US" dirty="0"/>
              <a:t>(i1 &gt; i2 &amp;&amp; i1 &gt; i3) </a:t>
            </a:r>
            <a:r>
              <a:rPr lang="en-US" b="1" dirty="0"/>
              <a:t>return</a:t>
            </a:r>
            <a:r>
              <a:rPr lang="en-US" dirty="0"/>
              <a:t> i1;</a:t>
            </a:r>
          </a:p>
          <a:p>
            <a:r>
              <a:rPr lang="en-US" dirty="0"/>
              <a:t>      </a:t>
            </a:r>
            <a:r>
              <a:rPr lang="en-US" b="1" dirty="0"/>
              <a:t>else if </a:t>
            </a:r>
            <a:r>
              <a:rPr lang="en-US" dirty="0"/>
              <a:t>(i2 &gt; i1 &amp;&amp; i2 &gt; i3) </a:t>
            </a:r>
            <a:r>
              <a:rPr lang="en-US" b="1" dirty="0"/>
              <a:t>return</a:t>
            </a:r>
            <a:r>
              <a:rPr lang="en-US" dirty="0"/>
              <a:t> i2; </a:t>
            </a:r>
          </a:p>
          <a:p>
            <a:r>
              <a:rPr lang="en-US" dirty="0"/>
              <a:t>      </a:t>
            </a:r>
            <a:r>
              <a:rPr lang="en-US" b="1" dirty="0"/>
              <a:t>return</a:t>
            </a:r>
            <a:r>
              <a:rPr lang="en-US" dirty="0"/>
              <a:t> i3;  </a:t>
            </a:r>
          </a:p>
          <a:p>
            <a:r>
              <a:rPr lang="en-US" dirty="0"/>
              <a:t>}</a:t>
            </a:r>
          </a:p>
          <a:p>
            <a:endParaRPr lang="pt-PT" dirty="0"/>
          </a:p>
          <a:p>
            <a:r>
              <a:rPr lang="en-US" b="1" dirty="0"/>
              <a:t>public static char </a:t>
            </a:r>
            <a:r>
              <a:rPr lang="en-US" dirty="0"/>
              <a:t>max(</a:t>
            </a:r>
            <a:r>
              <a:rPr lang="en-US" b="1" dirty="0" err="1"/>
              <a:t>int</a:t>
            </a:r>
            <a:r>
              <a:rPr lang="en-US" dirty="0"/>
              <a:t> i1, </a:t>
            </a:r>
            <a:r>
              <a:rPr lang="en-US" b="1" dirty="0"/>
              <a:t>char</a:t>
            </a:r>
            <a:r>
              <a:rPr lang="en-US" dirty="0"/>
              <a:t> c)</a:t>
            </a:r>
          </a:p>
          <a:p>
            <a:r>
              <a:rPr lang="en-US" dirty="0"/>
              <a:t> {     </a:t>
            </a:r>
            <a:r>
              <a:rPr lang="en-US" b="1" dirty="0"/>
              <a:t>return</a:t>
            </a:r>
            <a:r>
              <a:rPr lang="en-US" dirty="0"/>
              <a:t> i1 &gt; (</a:t>
            </a:r>
            <a:r>
              <a:rPr lang="en-US" b="1" dirty="0" err="1"/>
              <a:t>int</a:t>
            </a:r>
            <a:r>
              <a:rPr lang="en-US" dirty="0"/>
              <a:t>)c ? (</a:t>
            </a:r>
            <a:r>
              <a:rPr lang="en-US" b="1" dirty="0"/>
              <a:t>char</a:t>
            </a:r>
            <a:r>
              <a:rPr lang="en-US" dirty="0"/>
              <a:t>)i1 : c;   }</a:t>
            </a:r>
          </a:p>
        </p:txBody>
      </p:sp>
      <p:sp>
        <p:nvSpPr>
          <p:cNvPr id="6" name="Título 1"/>
          <p:cNvSpPr txBox="1">
            <a:spLocks/>
          </p:cNvSpPr>
          <p:nvPr/>
        </p:nvSpPr>
        <p:spPr>
          <a:xfrm>
            <a:off x="-152400" y="76200"/>
            <a:ext cx="7045598" cy="556826"/>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PT" sz="2800" b="0" i="0" u="none" strike="noStrike" kern="1200" cap="none" spc="0" normalizeH="0" baseline="0" noProof="0" dirty="0">
                <a:ln>
                  <a:noFill/>
                </a:ln>
                <a:solidFill>
                  <a:schemeClr val="tx1"/>
                </a:solidFill>
                <a:effectLst/>
                <a:uLnTx/>
                <a:uFillTx/>
                <a:latin typeface="+mj-lt"/>
                <a:ea typeface="+mj-ea"/>
                <a:cs typeface="+mj-cs"/>
              </a:rPr>
              <a:t>Sobrecarga de nomes </a:t>
            </a:r>
          </a:p>
        </p:txBody>
      </p:sp>
      <p:sp>
        <p:nvSpPr>
          <p:cNvPr id="7" name="TextBox 6"/>
          <p:cNvSpPr txBox="1"/>
          <p:nvPr/>
        </p:nvSpPr>
        <p:spPr>
          <a:xfrm>
            <a:off x="152400" y="4876800"/>
            <a:ext cx="6327053" cy="1200329"/>
          </a:xfrm>
          <a:prstGeom prst="rect">
            <a:avLst/>
          </a:prstGeom>
          <a:solidFill>
            <a:srgbClr val="FFFFCC"/>
          </a:solidFill>
        </p:spPr>
        <p:txBody>
          <a:bodyPr wrap="none" rtlCol="0">
            <a:spAutoFit/>
          </a:bodyPr>
          <a:lstStyle/>
          <a:p>
            <a:r>
              <a:rPr lang="en-US" dirty="0" err="1"/>
              <a:t>System.out.printf</a:t>
            </a:r>
            <a:r>
              <a:rPr lang="en-US" dirty="0"/>
              <a:t>("max(%</a:t>
            </a:r>
            <a:r>
              <a:rPr lang="en-US" dirty="0" err="1"/>
              <a:t>f,%f</a:t>
            </a:r>
            <a:r>
              <a:rPr lang="en-US" dirty="0"/>
              <a:t>) = %f\n", 3.1, 5.2, max(3.1, 5.2));</a:t>
            </a:r>
          </a:p>
          <a:p>
            <a:r>
              <a:rPr lang="en-US" dirty="0" err="1"/>
              <a:t>System.out.printf</a:t>
            </a:r>
            <a:r>
              <a:rPr lang="en-US" dirty="0"/>
              <a:t>("max(%</a:t>
            </a:r>
            <a:r>
              <a:rPr lang="en-US" dirty="0" err="1"/>
              <a:t>d,%d</a:t>
            </a:r>
            <a:r>
              <a:rPr lang="en-US" dirty="0"/>
              <a:t>) = %d\n", 3, 2, max(3, 2));</a:t>
            </a:r>
          </a:p>
          <a:p>
            <a:r>
              <a:rPr lang="en-US" dirty="0" err="1"/>
              <a:t>System.out.printf</a:t>
            </a:r>
            <a:r>
              <a:rPr lang="en-US" dirty="0"/>
              <a:t>("max(%</a:t>
            </a:r>
            <a:r>
              <a:rPr lang="en-US" dirty="0" err="1"/>
              <a:t>d,%d,%d</a:t>
            </a:r>
            <a:r>
              <a:rPr lang="en-US" dirty="0"/>
              <a:t>) = %d\n", 3, 2, 6, max(3, 2, 6));</a:t>
            </a:r>
          </a:p>
          <a:p>
            <a:r>
              <a:rPr lang="en-US" dirty="0" err="1"/>
              <a:t>System.out.printf</a:t>
            </a:r>
            <a:r>
              <a:rPr lang="en-US" dirty="0"/>
              <a:t>("max(%</a:t>
            </a:r>
            <a:r>
              <a:rPr lang="en-US" dirty="0" err="1"/>
              <a:t>d,%c</a:t>
            </a:r>
            <a:r>
              <a:rPr lang="en-US" dirty="0"/>
              <a:t>) = %c\n", 48, 'A', max(48, 'A'));</a:t>
            </a:r>
          </a:p>
        </p:txBody>
      </p:sp>
      <p:sp>
        <p:nvSpPr>
          <p:cNvPr id="18" name="TextBox 17"/>
          <p:cNvSpPr txBox="1"/>
          <p:nvPr/>
        </p:nvSpPr>
        <p:spPr>
          <a:xfrm>
            <a:off x="5339238" y="3214583"/>
            <a:ext cx="2101537" cy="369332"/>
          </a:xfrm>
          <a:prstGeom prst="rect">
            <a:avLst/>
          </a:prstGeom>
          <a:noFill/>
        </p:spPr>
        <p:txBody>
          <a:bodyPr wrap="none" rtlCol="0">
            <a:spAutoFit/>
          </a:bodyPr>
          <a:lstStyle/>
          <a:p>
            <a:r>
              <a:rPr lang="pt-PT" dirty="0">
                <a:solidFill>
                  <a:srgbClr val="002060"/>
                </a:solidFill>
              </a:rPr>
              <a:t>Chamada da função </a:t>
            </a:r>
            <a:endParaRPr lang="en-US" dirty="0">
              <a:solidFill>
                <a:srgbClr val="002060"/>
              </a:solidFill>
            </a:endParaRPr>
          </a:p>
        </p:txBody>
      </p:sp>
      <p:sp>
        <p:nvSpPr>
          <p:cNvPr id="8" name="Freeform 7"/>
          <p:cNvSpPr/>
          <p:nvPr/>
        </p:nvSpPr>
        <p:spPr>
          <a:xfrm>
            <a:off x="2753497" y="3583915"/>
            <a:ext cx="4295492" cy="2969561"/>
          </a:xfrm>
          <a:custGeom>
            <a:avLst/>
            <a:gdLst>
              <a:gd name="connsiteX0" fmla="*/ 2141838 w 4295492"/>
              <a:gd name="connsiteY0" fmla="*/ 2437944 h 2969561"/>
              <a:gd name="connsiteX1" fmla="*/ 3690552 w 4295492"/>
              <a:gd name="connsiteY1" fmla="*/ 2825123 h 2969561"/>
              <a:gd name="connsiteX2" fmla="*/ 4127157 w 4295492"/>
              <a:gd name="connsiteY2" fmla="*/ 296107 h 2969561"/>
              <a:gd name="connsiteX3" fmla="*/ 996779 w 4295492"/>
              <a:gd name="connsiteY3" fmla="*/ 81923 h 2969561"/>
              <a:gd name="connsiteX4" fmla="*/ 0 w 4295492"/>
              <a:gd name="connsiteY4" fmla="*/ 576193 h 296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492" h="2969561">
                <a:moveTo>
                  <a:pt x="2141838" y="2437944"/>
                </a:moveTo>
                <a:cubicBezTo>
                  <a:pt x="2750752" y="2810020"/>
                  <a:pt x="3359666" y="3182096"/>
                  <a:pt x="3690552" y="2825123"/>
                </a:cubicBezTo>
                <a:cubicBezTo>
                  <a:pt x="4021438" y="2468150"/>
                  <a:pt x="4576119" y="753307"/>
                  <a:pt x="4127157" y="296107"/>
                </a:cubicBezTo>
                <a:cubicBezTo>
                  <a:pt x="3678195" y="-161093"/>
                  <a:pt x="1684638" y="35242"/>
                  <a:pt x="996779" y="81923"/>
                </a:cubicBezTo>
                <a:cubicBezTo>
                  <a:pt x="308919" y="128604"/>
                  <a:pt x="154459" y="352398"/>
                  <a:pt x="0" y="576193"/>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9" name="TextBox 8"/>
          <p:cNvSpPr txBox="1"/>
          <p:nvPr/>
        </p:nvSpPr>
        <p:spPr>
          <a:xfrm>
            <a:off x="5486400" y="633026"/>
            <a:ext cx="3581401" cy="923330"/>
          </a:xfrm>
          <a:prstGeom prst="rect">
            <a:avLst/>
          </a:prstGeom>
          <a:solidFill>
            <a:srgbClr val="CCFFFF"/>
          </a:solidFill>
        </p:spPr>
        <p:txBody>
          <a:bodyPr wrap="square" rtlCol="0">
            <a:spAutoFit/>
          </a:bodyPr>
          <a:lstStyle/>
          <a:p>
            <a:pPr algn="ctr"/>
            <a:r>
              <a:rPr lang="pt-PT" dirty="0"/>
              <a:t>A própria função é selecionada de acordo com o número e tipo de argumentos</a:t>
            </a:r>
            <a:endParaRPr lang="en-US" dirty="0"/>
          </a:p>
        </p:txBody>
      </p:sp>
    </p:spTree>
    <p:extLst>
      <p:ext uri="{BB962C8B-B14F-4D97-AF65-F5344CB8AC3E}">
        <p14:creationId xmlns:p14="http://schemas.microsoft.com/office/powerpoint/2010/main" val="58923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36</a:t>
            </a:fld>
            <a:endParaRPr lang="en-US"/>
          </a:p>
        </p:txBody>
      </p:sp>
      <p:sp>
        <p:nvSpPr>
          <p:cNvPr id="5" name="Rectangle 4"/>
          <p:cNvSpPr/>
          <p:nvPr/>
        </p:nvSpPr>
        <p:spPr>
          <a:xfrm>
            <a:off x="2448766" y="-76200"/>
            <a:ext cx="3705438"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pt-PT"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Algumas regras úteis</a:t>
            </a:r>
          </a:p>
        </p:txBody>
      </p:sp>
      <p:sp>
        <p:nvSpPr>
          <p:cNvPr id="6" name="TextBox 5"/>
          <p:cNvSpPr txBox="1"/>
          <p:nvPr/>
        </p:nvSpPr>
        <p:spPr>
          <a:xfrm>
            <a:off x="381001" y="609600"/>
            <a:ext cx="8382000" cy="5632311"/>
          </a:xfrm>
          <a:prstGeom prst="rect">
            <a:avLst/>
          </a:prstGeom>
          <a:noFill/>
        </p:spPr>
        <p:txBody>
          <a:bodyPr wrap="square" rtlCol="0">
            <a:spAutoFit/>
          </a:bodyPr>
          <a:lstStyle/>
          <a:p>
            <a:pPr marL="342900" indent="-342900">
              <a:buAutoNum type="arabicPeriod"/>
            </a:pPr>
            <a:r>
              <a:rPr lang="pt-PT" dirty="0"/>
              <a:t>Pode importar a biblioteca </a:t>
            </a:r>
            <a:r>
              <a:rPr lang="pt-PT" dirty="0" err="1">
                <a:solidFill>
                  <a:srgbClr val="C00000"/>
                </a:solidFill>
              </a:rPr>
              <a:t>import</a:t>
            </a:r>
            <a:r>
              <a:rPr lang="pt-PT" dirty="0">
                <a:solidFill>
                  <a:srgbClr val="C00000"/>
                </a:solidFill>
              </a:rPr>
              <a:t> </a:t>
            </a:r>
            <a:r>
              <a:rPr lang="pt-PT" dirty="0" err="1">
                <a:solidFill>
                  <a:srgbClr val="C00000"/>
                </a:solidFill>
              </a:rPr>
              <a:t>java.util</a:t>
            </a:r>
            <a:r>
              <a:rPr lang="pt-PT" dirty="0">
                <a:solidFill>
                  <a:srgbClr val="C00000"/>
                </a:solidFill>
              </a:rPr>
              <a:t>.*;</a:t>
            </a:r>
            <a:r>
              <a:rPr lang="pt-PT" dirty="0"/>
              <a:t> em vez de</a:t>
            </a:r>
            <a:r>
              <a:rPr lang="pt-PT" dirty="0">
                <a:solidFill>
                  <a:srgbClr val="C00000"/>
                </a:solidFill>
              </a:rPr>
              <a:t> </a:t>
            </a:r>
            <a:r>
              <a:rPr lang="pt-PT" dirty="0" err="1">
                <a:solidFill>
                  <a:srgbClr val="C00000"/>
                </a:solidFill>
              </a:rPr>
              <a:t>import</a:t>
            </a:r>
            <a:r>
              <a:rPr lang="pt-PT" dirty="0">
                <a:solidFill>
                  <a:srgbClr val="C00000"/>
                </a:solidFill>
              </a:rPr>
              <a:t> </a:t>
            </a:r>
            <a:r>
              <a:rPr lang="pt-PT" dirty="0" err="1">
                <a:solidFill>
                  <a:srgbClr val="C00000"/>
                </a:solidFill>
              </a:rPr>
              <a:t>java.util.Scanner</a:t>
            </a:r>
            <a:r>
              <a:rPr lang="pt-PT" dirty="0">
                <a:solidFill>
                  <a:srgbClr val="C00000"/>
                </a:solidFill>
              </a:rPr>
              <a:t>;</a:t>
            </a:r>
            <a:r>
              <a:rPr lang="pt-PT" dirty="0"/>
              <a:t>  É mais simples para lembrar.</a:t>
            </a:r>
          </a:p>
          <a:p>
            <a:pPr marL="342900" indent="-342900">
              <a:buAutoNum type="arabicPeriod"/>
            </a:pPr>
            <a:r>
              <a:rPr lang="pt-PT" dirty="0"/>
              <a:t>Pode declarar um </a:t>
            </a:r>
            <a:r>
              <a:rPr lang="pt-PT" dirty="0" err="1"/>
              <a:t>objeto</a:t>
            </a:r>
            <a:r>
              <a:rPr lang="pt-PT" dirty="0"/>
              <a:t> to tipo Scanner </a:t>
            </a:r>
            <a:r>
              <a:rPr lang="pt-PT" dirty="0">
                <a:solidFill>
                  <a:srgbClr val="C00000"/>
                </a:solidFill>
              </a:rPr>
              <a:t>global</a:t>
            </a:r>
            <a:r>
              <a:rPr lang="pt-PT" dirty="0"/>
              <a:t> e usar este </a:t>
            </a:r>
            <a:r>
              <a:rPr lang="pt-PT" dirty="0" err="1"/>
              <a:t>objeto</a:t>
            </a:r>
            <a:r>
              <a:rPr lang="pt-PT" dirty="0"/>
              <a:t> em qualquer função, por exemplo:</a:t>
            </a:r>
          </a:p>
          <a:p>
            <a:r>
              <a:rPr lang="en-US" b="1" dirty="0">
                <a:solidFill>
                  <a:srgbClr val="C00000"/>
                </a:solidFill>
              </a:rPr>
              <a:t>import</a:t>
            </a:r>
            <a:r>
              <a:rPr lang="en-US" dirty="0">
                <a:solidFill>
                  <a:srgbClr val="C00000"/>
                </a:solidFill>
              </a:rPr>
              <a:t> </a:t>
            </a:r>
            <a:r>
              <a:rPr lang="en-US" dirty="0" err="1">
                <a:solidFill>
                  <a:srgbClr val="C00000"/>
                </a:solidFill>
              </a:rPr>
              <a:t>java.util</a:t>
            </a:r>
            <a:r>
              <a:rPr lang="en-US" dirty="0">
                <a:solidFill>
                  <a:srgbClr val="C00000"/>
                </a:solidFill>
              </a:rPr>
              <a:t>.*;</a:t>
            </a:r>
          </a:p>
          <a:p>
            <a:r>
              <a:rPr lang="en-US" b="1" dirty="0">
                <a:solidFill>
                  <a:srgbClr val="C00000"/>
                </a:solidFill>
              </a:rPr>
              <a:t>public class</a:t>
            </a:r>
            <a:r>
              <a:rPr lang="en-US" dirty="0">
                <a:solidFill>
                  <a:srgbClr val="C00000"/>
                </a:solidFill>
              </a:rPr>
              <a:t> primo</a:t>
            </a:r>
          </a:p>
          <a:p>
            <a:r>
              <a:rPr lang="en-US" dirty="0">
                <a:solidFill>
                  <a:srgbClr val="C00000"/>
                </a:solidFill>
              </a:rPr>
              <a:t>{</a:t>
            </a:r>
          </a:p>
          <a:p>
            <a:r>
              <a:rPr lang="en-US" b="1" dirty="0">
                <a:solidFill>
                  <a:srgbClr val="C00000"/>
                </a:solidFill>
              </a:rPr>
              <a:t>static</a:t>
            </a:r>
            <a:r>
              <a:rPr lang="en-US" dirty="0">
                <a:solidFill>
                  <a:srgbClr val="C00000"/>
                </a:solidFill>
              </a:rPr>
              <a:t> Scanner </a:t>
            </a:r>
            <a:r>
              <a:rPr lang="en-US" dirty="0" err="1">
                <a:solidFill>
                  <a:srgbClr val="C00000"/>
                </a:solidFill>
              </a:rPr>
              <a:t>sc</a:t>
            </a:r>
            <a:r>
              <a:rPr lang="en-US" dirty="0">
                <a:solidFill>
                  <a:srgbClr val="C00000"/>
                </a:solidFill>
              </a:rPr>
              <a:t> = </a:t>
            </a:r>
            <a:r>
              <a:rPr lang="en-US" b="1" dirty="0">
                <a:solidFill>
                  <a:srgbClr val="C00000"/>
                </a:solidFill>
              </a:rPr>
              <a:t>new</a:t>
            </a:r>
            <a:r>
              <a:rPr lang="en-US" dirty="0">
                <a:solidFill>
                  <a:srgbClr val="C00000"/>
                </a:solidFill>
              </a:rPr>
              <a:t> Scanner(System.in);</a:t>
            </a:r>
          </a:p>
          <a:p>
            <a:r>
              <a:rPr lang="en-US" dirty="0">
                <a:solidFill>
                  <a:srgbClr val="C00000"/>
                </a:solidFill>
              </a:rPr>
              <a:t> </a:t>
            </a:r>
            <a:r>
              <a:rPr lang="en-US" b="1" dirty="0">
                <a:solidFill>
                  <a:srgbClr val="C00000"/>
                </a:solidFill>
              </a:rPr>
              <a:t>public static void </a:t>
            </a:r>
            <a:r>
              <a:rPr lang="en-US" dirty="0">
                <a:solidFill>
                  <a:srgbClr val="C00000"/>
                </a:solidFill>
              </a:rPr>
              <a:t>main(String[] </a:t>
            </a:r>
            <a:r>
              <a:rPr lang="en-US" dirty="0" err="1">
                <a:solidFill>
                  <a:srgbClr val="C00000"/>
                </a:solidFill>
              </a:rPr>
              <a:t>args</a:t>
            </a:r>
            <a:r>
              <a:rPr lang="en-US" dirty="0">
                <a:solidFill>
                  <a:srgbClr val="C00000"/>
                </a:solidFill>
              </a:rPr>
              <a:t>)</a:t>
            </a:r>
          </a:p>
          <a:p>
            <a:r>
              <a:rPr lang="pt-PT" dirty="0">
                <a:solidFill>
                  <a:srgbClr val="C00000"/>
                </a:solidFill>
              </a:rPr>
              <a:t>// …………………………………………………………</a:t>
            </a:r>
          </a:p>
          <a:p>
            <a:endParaRPr lang="pt-PT" dirty="0">
              <a:solidFill>
                <a:srgbClr val="C00000"/>
              </a:solidFill>
            </a:endParaRPr>
          </a:p>
          <a:p>
            <a:r>
              <a:rPr lang="pt-PT" dirty="0"/>
              <a:t>3.  Escreva o código mais compacto e compreensível,  por exemplo, as funções</a:t>
            </a:r>
          </a:p>
          <a:p>
            <a:r>
              <a:rPr lang="en-US" b="1" dirty="0">
                <a:solidFill>
                  <a:srgbClr val="002060"/>
                </a:solidFill>
              </a:rPr>
              <a:t>public</a:t>
            </a:r>
            <a:r>
              <a:rPr lang="en-US" dirty="0">
                <a:solidFill>
                  <a:srgbClr val="002060"/>
                </a:solidFill>
              </a:rPr>
              <a:t> </a:t>
            </a:r>
            <a:r>
              <a:rPr lang="en-US" b="1" dirty="0">
                <a:solidFill>
                  <a:srgbClr val="002060"/>
                </a:solidFill>
              </a:rPr>
              <a:t>static double </a:t>
            </a:r>
            <a:r>
              <a:rPr lang="en-US" dirty="0" err="1">
                <a:solidFill>
                  <a:srgbClr val="002060"/>
                </a:solidFill>
              </a:rPr>
              <a:t>sqr</a:t>
            </a:r>
            <a:r>
              <a:rPr lang="en-US" dirty="0">
                <a:solidFill>
                  <a:srgbClr val="002060"/>
                </a:solidFill>
              </a:rPr>
              <a:t>(</a:t>
            </a:r>
            <a:r>
              <a:rPr lang="en-US" b="1" dirty="0">
                <a:solidFill>
                  <a:srgbClr val="002060"/>
                </a:solidFill>
              </a:rPr>
              <a:t>double</a:t>
            </a:r>
            <a:r>
              <a:rPr lang="en-US" dirty="0">
                <a:solidFill>
                  <a:srgbClr val="002060"/>
                </a:solidFill>
              </a:rPr>
              <a:t> x) {</a:t>
            </a:r>
          </a:p>
          <a:p>
            <a:r>
              <a:rPr lang="en-US" b="1" dirty="0">
                <a:solidFill>
                  <a:srgbClr val="002060"/>
                </a:solidFill>
              </a:rPr>
              <a:t>double</a:t>
            </a:r>
            <a:r>
              <a:rPr lang="en-US" dirty="0">
                <a:solidFill>
                  <a:srgbClr val="002060"/>
                </a:solidFill>
              </a:rPr>
              <a:t> y;</a:t>
            </a:r>
          </a:p>
          <a:p>
            <a:r>
              <a:rPr lang="en-US" dirty="0">
                <a:solidFill>
                  <a:srgbClr val="002060"/>
                </a:solidFill>
              </a:rPr>
              <a:t>y = x*x; </a:t>
            </a:r>
          </a:p>
          <a:p>
            <a:r>
              <a:rPr lang="en-US" b="1" dirty="0">
                <a:solidFill>
                  <a:srgbClr val="002060"/>
                </a:solidFill>
              </a:rPr>
              <a:t>return</a:t>
            </a:r>
            <a:r>
              <a:rPr lang="en-US" dirty="0">
                <a:solidFill>
                  <a:srgbClr val="002060"/>
                </a:solidFill>
              </a:rPr>
              <a:t> y;</a:t>
            </a:r>
            <a:r>
              <a:rPr lang="en-US" dirty="0"/>
              <a:t>			         }</a:t>
            </a:r>
          </a:p>
          <a:p>
            <a:r>
              <a:rPr lang="pt-PT" dirty="0"/>
              <a:t>e</a:t>
            </a:r>
          </a:p>
          <a:p>
            <a:r>
              <a:rPr lang="en-US" b="1" dirty="0">
                <a:solidFill>
                  <a:srgbClr val="C00000"/>
                </a:solidFill>
              </a:rPr>
              <a:t>public</a:t>
            </a:r>
            <a:r>
              <a:rPr lang="en-US" dirty="0">
                <a:solidFill>
                  <a:srgbClr val="C00000"/>
                </a:solidFill>
              </a:rPr>
              <a:t> </a:t>
            </a:r>
            <a:r>
              <a:rPr lang="en-US" b="1" dirty="0">
                <a:solidFill>
                  <a:srgbClr val="C00000"/>
                </a:solidFill>
              </a:rPr>
              <a:t>static double </a:t>
            </a:r>
            <a:r>
              <a:rPr lang="en-US" dirty="0" err="1">
                <a:solidFill>
                  <a:srgbClr val="C00000"/>
                </a:solidFill>
              </a:rPr>
              <a:t>sqr</a:t>
            </a:r>
            <a:r>
              <a:rPr lang="en-US" dirty="0">
                <a:solidFill>
                  <a:srgbClr val="C00000"/>
                </a:solidFill>
              </a:rPr>
              <a:t>(</a:t>
            </a:r>
            <a:r>
              <a:rPr lang="en-US" b="1" dirty="0">
                <a:solidFill>
                  <a:srgbClr val="C00000"/>
                </a:solidFill>
              </a:rPr>
              <a:t>double</a:t>
            </a:r>
            <a:r>
              <a:rPr lang="en-US" dirty="0">
                <a:solidFill>
                  <a:srgbClr val="C00000"/>
                </a:solidFill>
              </a:rPr>
              <a:t> x) {    </a:t>
            </a:r>
            <a:r>
              <a:rPr lang="en-US" b="1" dirty="0">
                <a:solidFill>
                  <a:srgbClr val="C00000"/>
                </a:solidFill>
              </a:rPr>
              <a:t>return</a:t>
            </a:r>
            <a:r>
              <a:rPr lang="en-US" dirty="0">
                <a:solidFill>
                  <a:srgbClr val="C00000"/>
                </a:solidFill>
              </a:rPr>
              <a:t> x*x;  }</a:t>
            </a:r>
          </a:p>
          <a:p>
            <a:r>
              <a:rPr lang="pt-PT" dirty="0"/>
              <a:t>executam a mesma operação mas </a:t>
            </a:r>
            <a:r>
              <a:rPr lang="pt-PT" dirty="0">
                <a:solidFill>
                  <a:srgbClr val="C00000"/>
                </a:solidFill>
              </a:rPr>
              <a:t>o último código</a:t>
            </a:r>
            <a:r>
              <a:rPr lang="pt-PT" dirty="0"/>
              <a:t> é melhor porque é mais compacto e não precisa de reservar e libertar memória para a variável y.</a:t>
            </a:r>
            <a:endParaRPr lang="en-US" dirty="0"/>
          </a:p>
        </p:txBody>
      </p:sp>
    </p:spTree>
    <p:extLst>
      <p:ext uri="{BB962C8B-B14F-4D97-AF65-F5344CB8AC3E}">
        <p14:creationId xmlns:p14="http://schemas.microsoft.com/office/powerpoint/2010/main" val="3721203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37</a:t>
            </a:fld>
            <a:endParaRPr lang="en-US"/>
          </a:p>
        </p:txBody>
      </p:sp>
      <p:sp>
        <p:nvSpPr>
          <p:cNvPr id="4" name="Rectangle 3"/>
          <p:cNvSpPr/>
          <p:nvPr/>
        </p:nvSpPr>
        <p:spPr>
          <a:xfrm>
            <a:off x="2743200" y="76200"/>
            <a:ext cx="311655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pt-PT"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Conclusão</a:t>
            </a:r>
          </a:p>
        </p:txBody>
      </p:sp>
      <p:sp>
        <p:nvSpPr>
          <p:cNvPr id="5" name="Rectangle 4"/>
          <p:cNvSpPr/>
          <p:nvPr/>
        </p:nvSpPr>
        <p:spPr>
          <a:xfrm>
            <a:off x="152400" y="1138535"/>
            <a:ext cx="8839403" cy="830997"/>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pt-PT"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As funções permitem implementar hierarquia no código do programa e simplificam reutilização de código</a:t>
            </a:r>
          </a:p>
        </p:txBody>
      </p:sp>
      <p:sp>
        <p:nvSpPr>
          <p:cNvPr id="6" name="Rectangle 5"/>
          <p:cNvSpPr/>
          <p:nvPr/>
        </p:nvSpPr>
        <p:spPr>
          <a:xfrm>
            <a:off x="1791646" y="2052935"/>
            <a:ext cx="5426101"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pt-PT"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Uma função pode chamar outras funções</a:t>
            </a:r>
          </a:p>
        </p:txBody>
      </p:sp>
      <p:sp>
        <p:nvSpPr>
          <p:cNvPr id="7" name="Rectangle 6"/>
          <p:cNvSpPr/>
          <p:nvPr/>
        </p:nvSpPr>
        <p:spPr>
          <a:xfrm>
            <a:off x="304800" y="2667000"/>
            <a:ext cx="8324126" cy="830997"/>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pt-PT"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As funções podem ser chamadas várias vezes com argumentes diferentes</a:t>
            </a:r>
          </a:p>
        </p:txBody>
      </p:sp>
      <p:sp>
        <p:nvSpPr>
          <p:cNvPr id="14" name="Rectangle 13"/>
          <p:cNvSpPr/>
          <p:nvPr/>
        </p:nvSpPr>
        <p:spPr>
          <a:xfrm>
            <a:off x="304800" y="3505200"/>
            <a:ext cx="8324126" cy="830997"/>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pt-PT"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Os objetos declarados numa função são visíveis só dentro desta função</a:t>
            </a:r>
          </a:p>
        </p:txBody>
      </p:sp>
      <p:sp>
        <p:nvSpPr>
          <p:cNvPr id="15" name="Rectangle 14"/>
          <p:cNvSpPr/>
          <p:nvPr/>
        </p:nvSpPr>
        <p:spPr>
          <a:xfrm>
            <a:off x="304800" y="4572000"/>
            <a:ext cx="8324126" cy="830997"/>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pt-PT"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Os objetos (variáveis) globais são visíveis dentro de qualquer função</a:t>
            </a:r>
          </a:p>
        </p:txBody>
      </p:sp>
      <p:sp>
        <p:nvSpPr>
          <p:cNvPr id="16" name="Rectangle 15"/>
          <p:cNvSpPr/>
          <p:nvPr/>
        </p:nvSpPr>
        <p:spPr>
          <a:xfrm>
            <a:off x="304800" y="5634335"/>
            <a:ext cx="8324126" cy="4616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pt-PT"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Não use variáveis (objetos) globais sem necessidade</a:t>
            </a:r>
            <a:endParaRPr lang="pt-PT"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63872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4" grpId="0"/>
      <p:bldP spid="15" grpId="0"/>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38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587" y="-47384"/>
            <a:ext cx="7100183" cy="1027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85697" y="1026378"/>
            <a:ext cx="5555367" cy="5755422"/>
          </a:xfrm>
          <a:prstGeom prst="rect">
            <a:avLst/>
          </a:prstGeom>
          <a:solidFill>
            <a:schemeClr val="bg1">
              <a:lumMod val="95000"/>
            </a:schemeClr>
          </a:solidFill>
        </p:spPr>
        <p:txBody>
          <a:bodyPr wrap="none" rtlCol="0">
            <a:spAutoFit/>
          </a:bodyPr>
          <a:lstStyle/>
          <a:p>
            <a:r>
              <a:rPr lang="en-US" sz="1600" b="1" dirty="0"/>
              <a:t>import</a:t>
            </a:r>
            <a:r>
              <a:rPr lang="en-US" sz="1600" dirty="0"/>
              <a:t> </a:t>
            </a:r>
            <a:r>
              <a:rPr lang="en-US" sz="1600" dirty="0" err="1"/>
              <a:t>java.util</a:t>
            </a:r>
            <a:r>
              <a:rPr lang="en-US" sz="1600" dirty="0"/>
              <a:t>.*;</a:t>
            </a:r>
          </a:p>
          <a:p>
            <a:r>
              <a:rPr lang="en-US" sz="1600" b="1" dirty="0"/>
              <a:t>public class</a:t>
            </a:r>
            <a:r>
              <a:rPr lang="en-US" sz="1600" dirty="0"/>
              <a:t> ex5_9</a:t>
            </a:r>
          </a:p>
          <a:p>
            <a:r>
              <a:rPr lang="en-US" sz="1600" dirty="0"/>
              <a:t>{	</a:t>
            </a:r>
            <a:r>
              <a:rPr lang="en-US" sz="1600" b="1" dirty="0"/>
              <a:t>static</a:t>
            </a:r>
            <a:r>
              <a:rPr lang="en-US" sz="1600" dirty="0"/>
              <a:t> Scanner </a:t>
            </a:r>
            <a:r>
              <a:rPr lang="en-US" sz="1600" dirty="0" err="1"/>
              <a:t>sc</a:t>
            </a:r>
            <a:r>
              <a:rPr lang="en-US" sz="1600" dirty="0"/>
              <a:t> = </a:t>
            </a:r>
            <a:r>
              <a:rPr lang="en-US" sz="1600" b="1" dirty="0"/>
              <a:t>new</a:t>
            </a:r>
            <a:r>
              <a:rPr lang="en-US" sz="1600" dirty="0"/>
              <a:t> Scanner(System.in);</a:t>
            </a:r>
          </a:p>
          <a:p>
            <a:r>
              <a:rPr lang="en-US" sz="1600" dirty="0"/>
              <a:t> </a:t>
            </a:r>
            <a:r>
              <a:rPr lang="en-US" sz="1600" b="1" dirty="0">
                <a:solidFill>
                  <a:srgbClr val="C00000"/>
                </a:solidFill>
              </a:rPr>
              <a:t>public static void</a:t>
            </a:r>
            <a:r>
              <a:rPr lang="en-US" sz="1600" dirty="0">
                <a:solidFill>
                  <a:srgbClr val="C00000"/>
                </a:solidFill>
              </a:rPr>
              <a:t> main(String[] </a:t>
            </a:r>
            <a:r>
              <a:rPr lang="en-US" sz="1600" dirty="0" err="1">
                <a:solidFill>
                  <a:srgbClr val="C00000"/>
                </a:solidFill>
              </a:rPr>
              <a:t>args</a:t>
            </a:r>
            <a:r>
              <a:rPr lang="en-US" sz="1600" dirty="0">
                <a:solidFill>
                  <a:srgbClr val="C00000"/>
                </a:solidFill>
              </a:rPr>
              <a:t>)</a:t>
            </a:r>
          </a:p>
          <a:p>
            <a:r>
              <a:rPr lang="en-US" sz="1600" dirty="0">
                <a:solidFill>
                  <a:srgbClr val="C00000"/>
                </a:solidFill>
              </a:rPr>
              <a:t> {  	</a:t>
            </a:r>
            <a:r>
              <a:rPr lang="en-US" sz="1600" dirty="0" err="1">
                <a:solidFill>
                  <a:srgbClr val="C00000"/>
                </a:solidFill>
              </a:rPr>
              <a:t>TestPrimo</a:t>
            </a:r>
            <a:r>
              <a:rPr lang="en-US" sz="1600" dirty="0">
                <a:solidFill>
                  <a:srgbClr val="C00000"/>
                </a:solidFill>
              </a:rPr>
              <a:t>(  </a:t>
            </a:r>
            <a:r>
              <a:rPr lang="en-US" sz="1600" dirty="0" err="1">
                <a:solidFill>
                  <a:srgbClr val="C00000"/>
                </a:solidFill>
              </a:rPr>
              <a:t>lerPositivo</a:t>
            </a:r>
            <a:r>
              <a:rPr lang="en-US" sz="1600" dirty="0">
                <a:solidFill>
                  <a:srgbClr val="C00000"/>
                </a:solidFill>
              </a:rPr>
              <a:t>()  ); 		}</a:t>
            </a:r>
          </a:p>
          <a:p>
            <a:r>
              <a:rPr lang="en-US" sz="1600" dirty="0"/>
              <a:t> </a:t>
            </a:r>
            <a:r>
              <a:rPr lang="en-US" sz="1600" b="1" dirty="0">
                <a:solidFill>
                  <a:srgbClr val="0070C0"/>
                </a:solidFill>
              </a:rPr>
              <a:t>public static void</a:t>
            </a:r>
            <a:r>
              <a:rPr lang="en-US" sz="1600" dirty="0">
                <a:solidFill>
                  <a:srgbClr val="0070C0"/>
                </a:solidFill>
              </a:rPr>
              <a:t> </a:t>
            </a:r>
            <a:r>
              <a:rPr lang="en-US" sz="1600" dirty="0" err="1">
                <a:solidFill>
                  <a:srgbClr val="0070C0"/>
                </a:solidFill>
              </a:rPr>
              <a:t>TestPrimo</a:t>
            </a:r>
            <a:r>
              <a:rPr lang="en-US" sz="1600" dirty="0">
                <a:solidFill>
                  <a:srgbClr val="0070C0"/>
                </a:solidFill>
              </a:rPr>
              <a:t>(</a:t>
            </a:r>
            <a:r>
              <a:rPr lang="en-US" sz="1600" b="1" dirty="0" err="1">
                <a:solidFill>
                  <a:srgbClr val="0070C0"/>
                </a:solidFill>
              </a:rPr>
              <a:t>int</a:t>
            </a:r>
            <a:r>
              <a:rPr lang="en-US" sz="1600" dirty="0">
                <a:solidFill>
                  <a:srgbClr val="0070C0"/>
                </a:solidFill>
              </a:rPr>
              <a:t> M) 	{</a:t>
            </a:r>
          </a:p>
          <a:p>
            <a:r>
              <a:rPr lang="en-US" sz="1600" dirty="0">
                <a:solidFill>
                  <a:srgbClr val="0070C0"/>
                </a:solidFill>
              </a:rPr>
              <a:t> </a:t>
            </a:r>
            <a:r>
              <a:rPr lang="en-US" sz="1600" b="1" dirty="0">
                <a:solidFill>
                  <a:srgbClr val="0070C0"/>
                </a:solidFill>
              </a:rPr>
              <a:t> for</a:t>
            </a:r>
            <a:r>
              <a:rPr lang="en-US" sz="1600" dirty="0">
                <a:solidFill>
                  <a:srgbClr val="0070C0"/>
                </a:solidFill>
              </a:rPr>
              <a:t> (</a:t>
            </a:r>
            <a:r>
              <a:rPr lang="en-US" sz="1600" b="1" dirty="0" err="1">
                <a:solidFill>
                  <a:srgbClr val="0070C0"/>
                </a:solidFill>
              </a:rPr>
              <a:t>int</a:t>
            </a:r>
            <a:r>
              <a:rPr lang="en-US" sz="1600" dirty="0">
                <a:solidFill>
                  <a:srgbClr val="0070C0"/>
                </a:solidFill>
              </a:rPr>
              <a:t> x = 1; x &lt;= M; x++)  {</a:t>
            </a:r>
          </a:p>
          <a:p>
            <a:r>
              <a:rPr lang="en-US" sz="1600" dirty="0">
                <a:solidFill>
                  <a:srgbClr val="0070C0"/>
                </a:solidFill>
              </a:rPr>
              <a:t>     </a:t>
            </a:r>
            <a:r>
              <a:rPr lang="en-US" sz="1600" dirty="0" err="1">
                <a:solidFill>
                  <a:srgbClr val="0070C0"/>
                </a:solidFill>
              </a:rPr>
              <a:t>System.out.printf</a:t>
            </a:r>
            <a:r>
              <a:rPr lang="en-US" sz="1600" dirty="0">
                <a:solidFill>
                  <a:srgbClr val="0070C0"/>
                </a:solidFill>
              </a:rPr>
              <a:t>("x = %2d:   ", x);</a:t>
            </a:r>
          </a:p>
          <a:p>
            <a:r>
              <a:rPr lang="en-US" sz="1600" dirty="0">
                <a:solidFill>
                  <a:srgbClr val="0070C0"/>
                </a:solidFill>
              </a:rPr>
              <a:t>     </a:t>
            </a:r>
            <a:r>
              <a:rPr lang="en-US" sz="1600" b="1" dirty="0">
                <a:solidFill>
                  <a:srgbClr val="0070C0"/>
                </a:solidFill>
              </a:rPr>
              <a:t>if</a:t>
            </a:r>
            <a:r>
              <a:rPr lang="en-US" sz="1600" dirty="0">
                <a:solidFill>
                  <a:srgbClr val="0070C0"/>
                </a:solidFill>
              </a:rPr>
              <a:t> (x == 1 || x == 2) {  </a:t>
            </a:r>
            <a:r>
              <a:rPr lang="en-US" sz="1600" dirty="0" err="1">
                <a:solidFill>
                  <a:srgbClr val="0070C0"/>
                </a:solidFill>
              </a:rPr>
              <a:t>System.out.println</a:t>
            </a:r>
            <a:r>
              <a:rPr lang="en-US" sz="1600" dirty="0">
                <a:solidFill>
                  <a:srgbClr val="0070C0"/>
                </a:solidFill>
              </a:rPr>
              <a:t>("primo"); </a:t>
            </a:r>
            <a:r>
              <a:rPr lang="en-US" sz="1600" b="1" dirty="0">
                <a:solidFill>
                  <a:srgbClr val="0070C0"/>
                </a:solidFill>
              </a:rPr>
              <a:t>continue</a:t>
            </a:r>
            <a:r>
              <a:rPr lang="en-US" sz="1600" dirty="0">
                <a:solidFill>
                  <a:srgbClr val="0070C0"/>
                </a:solidFill>
              </a:rPr>
              <a:t>;  }</a:t>
            </a:r>
          </a:p>
          <a:p>
            <a:r>
              <a:rPr lang="en-US" sz="1600" dirty="0">
                <a:solidFill>
                  <a:srgbClr val="0070C0"/>
                </a:solidFill>
              </a:rPr>
              <a:t>     </a:t>
            </a:r>
            <a:r>
              <a:rPr lang="en-US" sz="1600" b="1" dirty="0">
                <a:solidFill>
                  <a:srgbClr val="0070C0"/>
                </a:solidFill>
              </a:rPr>
              <a:t>if</a:t>
            </a:r>
            <a:r>
              <a:rPr lang="en-US" sz="1600" dirty="0">
                <a:solidFill>
                  <a:srgbClr val="0070C0"/>
                </a:solidFill>
              </a:rPr>
              <a:t> (x &gt; 2)</a:t>
            </a:r>
          </a:p>
          <a:p>
            <a:r>
              <a:rPr lang="en-US" sz="1600" dirty="0">
                <a:solidFill>
                  <a:srgbClr val="0070C0"/>
                </a:solidFill>
              </a:rPr>
              <a:t>     </a:t>
            </a:r>
            <a:r>
              <a:rPr lang="en-US" sz="1600" b="1" dirty="0">
                <a:solidFill>
                  <a:srgbClr val="0070C0"/>
                </a:solidFill>
              </a:rPr>
              <a:t>for</a:t>
            </a:r>
            <a:r>
              <a:rPr lang="en-US" sz="1600" dirty="0">
                <a:solidFill>
                  <a:srgbClr val="0070C0"/>
                </a:solidFill>
              </a:rPr>
              <a:t>(</a:t>
            </a:r>
            <a:r>
              <a:rPr lang="en-US" sz="1600" b="1" dirty="0" err="1">
                <a:solidFill>
                  <a:srgbClr val="0070C0"/>
                </a:solidFill>
              </a:rPr>
              <a:t>int</a:t>
            </a:r>
            <a:r>
              <a:rPr lang="en-US" sz="1600" dirty="0">
                <a:solidFill>
                  <a:srgbClr val="0070C0"/>
                </a:solidFill>
              </a:rPr>
              <a:t> </a:t>
            </a:r>
            <a:r>
              <a:rPr lang="en-US" sz="1600" dirty="0" err="1">
                <a:solidFill>
                  <a:srgbClr val="0070C0"/>
                </a:solidFill>
              </a:rPr>
              <a:t>i</a:t>
            </a:r>
            <a:r>
              <a:rPr lang="en-US" sz="1600" dirty="0">
                <a:solidFill>
                  <a:srgbClr val="0070C0"/>
                </a:solidFill>
              </a:rPr>
              <a:t>=2; </a:t>
            </a:r>
            <a:r>
              <a:rPr lang="en-US" sz="1600" dirty="0" err="1">
                <a:solidFill>
                  <a:srgbClr val="0070C0"/>
                </a:solidFill>
              </a:rPr>
              <a:t>i</a:t>
            </a:r>
            <a:r>
              <a:rPr lang="en-US" sz="1600" dirty="0">
                <a:solidFill>
                  <a:srgbClr val="0070C0"/>
                </a:solidFill>
              </a:rPr>
              <a:t>&lt;x; </a:t>
            </a:r>
            <a:r>
              <a:rPr lang="en-US" sz="1600" dirty="0" err="1">
                <a:solidFill>
                  <a:srgbClr val="0070C0"/>
                </a:solidFill>
              </a:rPr>
              <a:t>i</a:t>
            </a:r>
            <a:r>
              <a:rPr lang="en-US" sz="1600" dirty="0">
                <a:solidFill>
                  <a:srgbClr val="0070C0"/>
                </a:solidFill>
              </a:rPr>
              <a:t>++)   	{</a:t>
            </a:r>
          </a:p>
          <a:p>
            <a:r>
              <a:rPr lang="en-US" sz="1600" dirty="0">
                <a:solidFill>
                  <a:srgbClr val="0070C0"/>
                </a:solidFill>
              </a:rPr>
              <a:t>       </a:t>
            </a:r>
            <a:r>
              <a:rPr lang="en-US" sz="1600" b="1" dirty="0">
                <a:solidFill>
                  <a:srgbClr val="0070C0"/>
                </a:solidFill>
              </a:rPr>
              <a:t> if </a:t>
            </a:r>
            <a:r>
              <a:rPr lang="en-US" sz="1600" dirty="0">
                <a:solidFill>
                  <a:srgbClr val="0070C0"/>
                </a:solidFill>
              </a:rPr>
              <a:t>(</a:t>
            </a:r>
            <a:r>
              <a:rPr lang="en-US" sz="1600" dirty="0" err="1">
                <a:solidFill>
                  <a:srgbClr val="0070C0"/>
                </a:solidFill>
              </a:rPr>
              <a:t>x%i</a:t>
            </a:r>
            <a:r>
              <a:rPr lang="en-US" sz="1600" dirty="0">
                <a:solidFill>
                  <a:srgbClr val="0070C0"/>
                </a:solidFill>
              </a:rPr>
              <a:t> == 0) { </a:t>
            </a:r>
            <a:r>
              <a:rPr lang="en-US" sz="1600" dirty="0" err="1">
                <a:solidFill>
                  <a:srgbClr val="0070C0"/>
                </a:solidFill>
              </a:rPr>
              <a:t>System.out.println</a:t>
            </a:r>
            <a:r>
              <a:rPr lang="en-US" sz="1600" dirty="0">
                <a:solidFill>
                  <a:srgbClr val="0070C0"/>
                </a:solidFill>
              </a:rPr>
              <a:t>("</a:t>
            </a:r>
            <a:r>
              <a:rPr lang="en-US" sz="1600" dirty="0" err="1">
                <a:solidFill>
                  <a:srgbClr val="0070C0"/>
                </a:solidFill>
              </a:rPr>
              <a:t>nao</a:t>
            </a:r>
            <a:r>
              <a:rPr lang="en-US" sz="1600" dirty="0">
                <a:solidFill>
                  <a:srgbClr val="0070C0"/>
                </a:solidFill>
              </a:rPr>
              <a:t> primo"); </a:t>
            </a:r>
            <a:r>
              <a:rPr lang="en-US" sz="1600" b="1" dirty="0">
                <a:solidFill>
                  <a:srgbClr val="0070C0"/>
                </a:solidFill>
              </a:rPr>
              <a:t>break</a:t>
            </a:r>
            <a:r>
              <a:rPr lang="en-US" sz="1600" dirty="0">
                <a:solidFill>
                  <a:srgbClr val="0070C0"/>
                </a:solidFill>
              </a:rPr>
              <a:t>; }</a:t>
            </a:r>
          </a:p>
          <a:p>
            <a:r>
              <a:rPr lang="en-US" sz="1600" dirty="0">
                <a:solidFill>
                  <a:srgbClr val="0070C0"/>
                </a:solidFill>
              </a:rPr>
              <a:t>        </a:t>
            </a:r>
            <a:r>
              <a:rPr lang="en-US" sz="1600" b="1" dirty="0">
                <a:solidFill>
                  <a:srgbClr val="0070C0"/>
                </a:solidFill>
              </a:rPr>
              <a:t>if</a:t>
            </a:r>
            <a:r>
              <a:rPr lang="en-US" sz="1600" dirty="0">
                <a:solidFill>
                  <a:srgbClr val="0070C0"/>
                </a:solidFill>
              </a:rPr>
              <a:t> (</a:t>
            </a:r>
            <a:r>
              <a:rPr lang="en-US" sz="1600" dirty="0" err="1">
                <a:solidFill>
                  <a:srgbClr val="0070C0"/>
                </a:solidFill>
              </a:rPr>
              <a:t>i</a:t>
            </a:r>
            <a:r>
              <a:rPr lang="en-US" sz="1600" dirty="0">
                <a:solidFill>
                  <a:srgbClr val="0070C0"/>
                </a:solidFill>
              </a:rPr>
              <a:t> == x-1) </a:t>
            </a:r>
            <a:r>
              <a:rPr lang="en-US" sz="1600" dirty="0" err="1">
                <a:solidFill>
                  <a:srgbClr val="0070C0"/>
                </a:solidFill>
              </a:rPr>
              <a:t>System.out.println</a:t>
            </a:r>
            <a:r>
              <a:rPr lang="en-US" sz="1600" dirty="0">
                <a:solidFill>
                  <a:srgbClr val="0070C0"/>
                </a:solidFill>
              </a:rPr>
              <a:t>("primo");   }	}</a:t>
            </a:r>
          </a:p>
          <a:p>
            <a:r>
              <a:rPr lang="en-US" sz="1600" dirty="0">
                <a:solidFill>
                  <a:srgbClr val="0070C0"/>
                </a:solidFill>
              </a:rPr>
              <a:t> 				}</a:t>
            </a:r>
            <a:endParaRPr lang="en-US" sz="1600" dirty="0"/>
          </a:p>
          <a:p>
            <a:r>
              <a:rPr lang="en-US" sz="1600" dirty="0"/>
              <a:t> </a:t>
            </a:r>
            <a:r>
              <a:rPr lang="en-US" sz="1600" b="1" dirty="0">
                <a:solidFill>
                  <a:srgbClr val="002060"/>
                </a:solidFill>
              </a:rPr>
              <a:t>public static </a:t>
            </a:r>
            <a:r>
              <a:rPr lang="en-US" sz="1600" b="1" dirty="0" err="1">
                <a:solidFill>
                  <a:srgbClr val="002060"/>
                </a:solidFill>
              </a:rPr>
              <a:t>int</a:t>
            </a:r>
            <a:r>
              <a:rPr lang="en-US" sz="1600" dirty="0">
                <a:solidFill>
                  <a:srgbClr val="002060"/>
                </a:solidFill>
              </a:rPr>
              <a:t> </a:t>
            </a:r>
            <a:r>
              <a:rPr lang="en-US" sz="1600" dirty="0" err="1">
                <a:solidFill>
                  <a:srgbClr val="002060"/>
                </a:solidFill>
              </a:rPr>
              <a:t>lerPositivo</a:t>
            </a:r>
            <a:r>
              <a:rPr lang="en-US" sz="1600" dirty="0">
                <a:solidFill>
                  <a:srgbClr val="002060"/>
                </a:solidFill>
              </a:rPr>
              <a:t>()     {</a:t>
            </a:r>
          </a:p>
          <a:p>
            <a:r>
              <a:rPr lang="en-US" sz="1600" dirty="0">
                <a:solidFill>
                  <a:srgbClr val="002060"/>
                </a:solidFill>
              </a:rPr>
              <a:t>   </a:t>
            </a:r>
            <a:r>
              <a:rPr lang="en-US" sz="1600" b="1" dirty="0" err="1">
                <a:solidFill>
                  <a:srgbClr val="002060"/>
                </a:solidFill>
              </a:rPr>
              <a:t>int</a:t>
            </a:r>
            <a:r>
              <a:rPr lang="en-US" sz="1600" dirty="0">
                <a:solidFill>
                  <a:srgbClr val="002060"/>
                </a:solidFill>
              </a:rPr>
              <a:t> x;</a:t>
            </a:r>
          </a:p>
          <a:p>
            <a:r>
              <a:rPr lang="en-US" sz="1600" dirty="0">
                <a:solidFill>
                  <a:srgbClr val="002060"/>
                </a:solidFill>
              </a:rPr>
              <a:t>   </a:t>
            </a:r>
            <a:r>
              <a:rPr lang="en-US" sz="1600" b="1" dirty="0">
                <a:solidFill>
                  <a:srgbClr val="002060"/>
                </a:solidFill>
              </a:rPr>
              <a:t>do</a:t>
            </a:r>
            <a:r>
              <a:rPr lang="en-US" sz="1600" dirty="0">
                <a:solidFill>
                  <a:srgbClr val="002060"/>
                </a:solidFill>
              </a:rPr>
              <a:t> {</a:t>
            </a:r>
          </a:p>
          <a:p>
            <a:r>
              <a:rPr lang="en-US" sz="1600" dirty="0">
                <a:solidFill>
                  <a:srgbClr val="002060"/>
                </a:solidFill>
              </a:rPr>
              <a:t>         </a:t>
            </a:r>
            <a:r>
              <a:rPr lang="en-US" sz="1600" dirty="0" err="1">
                <a:solidFill>
                  <a:srgbClr val="002060"/>
                </a:solidFill>
              </a:rPr>
              <a:t>System.out.print</a:t>
            </a:r>
            <a:r>
              <a:rPr lang="en-US" sz="1600" dirty="0">
                <a:solidFill>
                  <a:srgbClr val="002060"/>
                </a:solidFill>
              </a:rPr>
              <a:t>("Valor </a:t>
            </a:r>
            <a:r>
              <a:rPr lang="en-US" sz="1600" dirty="0" err="1">
                <a:solidFill>
                  <a:srgbClr val="002060"/>
                </a:solidFill>
              </a:rPr>
              <a:t>positivo</a:t>
            </a:r>
            <a:r>
              <a:rPr lang="en-US" sz="1600" dirty="0">
                <a:solidFill>
                  <a:srgbClr val="002060"/>
                </a:solidFill>
              </a:rPr>
              <a:t>: ");</a:t>
            </a:r>
          </a:p>
          <a:p>
            <a:r>
              <a:rPr lang="en-US" sz="1600" dirty="0">
                <a:solidFill>
                  <a:srgbClr val="002060"/>
                </a:solidFill>
              </a:rPr>
              <a:t>         x = </a:t>
            </a:r>
            <a:r>
              <a:rPr lang="en-US" sz="1600" dirty="0" err="1">
                <a:solidFill>
                  <a:srgbClr val="002060"/>
                </a:solidFill>
              </a:rPr>
              <a:t>sc.nextInt</a:t>
            </a:r>
            <a:r>
              <a:rPr lang="en-US" sz="1600" dirty="0">
                <a:solidFill>
                  <a:srgbClr val="002060"/>
                </a:solidFill>
              </a:rPr>
              <a:t>();</a:t>
            </a:r>
          </a:p>
          <a:p>
            <a:r>
              <a:rPr lang="en-US" sz="1600" dirty="0">
                <a:solidFill>
                  <a:srgbClr val="002060"/>
                </a:solidFill>
              </a:rPr>
              <a:t>         } </a:t>
            </a:r>
            <a:r>
              <a:rPr lang="en-US" sz="1600" b="1" dirty="0">
                <a:solidFill>
                  <a:srgbClr val="002060"/>
                </a:solidFill>
              </a:rPr>
              <a:t>while</a:t>
            </a:r>
            <a:r>
              <a:rPr lang="en-US" sz="1600" dirty="0">
                <a:solidFill>
                  <a:srgbClr val="002060"/>
                </a:solidFill>
              </a:rPr>
              <a:t>(x &lt;= 0);</a:t>
            </a:r>
          </a:p>
          <a:p>
            <a:r>
              <a:rPr lang="en-US" sz="1600" dirty="0">
                <a:solidFill>
                  <a:srgbClr val="002060"/>
                </a:solidFill>
              </a:rPr>
              <a:t>   </a:t>
            </a:r>
            <a:r>
              <a:rPr lang="en-US" sz="1600" b="1" dirty="0">
                <a:solidFill>
                  <a:srgbClr val="002060"/>
                </a:solidFill>
              </a:rPr>
              <a:t>return</a:t>
            </a:r>
            <a:r>
              <a:rPr lang="en-US" sz="1600" dirty="0">
                <a:solidFill>
                  <a:srgbClr val="002060"/>
                </a:solidFill>
              </a:rPr>
              <a:t> x;</a:t>
            </a:r>
          </a:p>
          <a:p>
            <a:r>
              <a:rPr lang="en-US" sz="1600" dirty="0">
                <a:solidFill>
                  <a:srgbClr val="002060"/>
                </a:solidFill>
              </a:rPr>
              <a:t>     			}</a:t>
            </a:r>
          </a:p>
          <a:p>
            <a:r>
              <a:rPr lang="en-US" sz="1600" dirty="0"/>
              <a: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326" y="1676400"/>
            <a:ext cx="310252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0049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39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17" y="838200"/>
            <a:ext cx="7925442"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697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4</a:t>
            </a:fld>
            <a:endParaRPr lang="en-US"/>
          </a:p>
        </p:txBody>
      </p:sp>
      <p:sp>
        <p:nvSpPr>
          <p:cNvPr id="4" name="TextBox 3"/>
          <p:cNvSpPr txBox="1"/>
          <p:nvPr/>
        </p:nvSpPr>
        <p:spPr>
          <a:xfrm>
            <a:off x="0" y="0"/>
            <a:ext cx="5751896" cy="6771084"/>
          </a:xfrm>
          <a:prstGeom prst="rect">
            <a:avLst/>
          </a:prstGeom>
          <a:solidFill>
            <a:schemeClr val="bg1">
              <a:lumMod val="95000"/>
            </a:schemeClr>
          </a:solidFill>
        </p:spPr>
        <p:txBody>
          <a:bodyPr wrap="none" rtlCol="0">
            <a:spAutoFit/>
          </a:bodyPr>
          <a:lstStyle/>
          <a:p>
            <a:r>
              <a:rPr lang="en-US" sz="1400" b="1" dirty="0"/>
              <a:t>public class </a:t>
            </a:r>
            <a:r>
              <a:rPr lang="en-US" sz="1400" dirty="0"/>
              <a:t>Operations</a:t>
            </a:r>
          </a:p>
          <a:p>
            <a:r>
              <a:rPr lang="en-US" sz="1400" dirty="0"/>
              <a:t>{ </a:t>
            </a:r>
          </a:p>
          <a:p>
            <a:r>
              <a:rPr lang="en-US" sz="1400" b="1" dirty="0"/>
              <a:t>public static void </a:t>
            </a:r>
            <a:r>
              <a:rPr lang="en-US" sz="1400" dirty="0"/>
              <a:t>main (String </a:t>
            </a:r>
            <a:r>
              <a:rPr lang="en-US" sz="1400" dirty="0" err="1"/>
              <a:t>args</a:t>
            </a:r>
            <a:r>
              <a:rPr lang="en-US" sz="1400" dirty="0"/>
              <a:t>[])</a:t>
            </a:r>
          </a:p>
          <a:p>
            <a:r>
              <a:rPr lang="en-US" sz="1400" dirty="0"/>
              <a:t> { </a:t>
            </a:r>
          </a:p>
          <a:p>
            <a:r>
              <a:rPr lang="en-US" sz="1400" dirty="0"/>
              <a:t>  </a:t>
            </a:r>
            <a:r>
              <a:rPr lang="en-US" sz="1400" b="1" dirty="0" err="1"/>
              <a:t>int</a:t>
            </a:r>
            <a:r>
              <a:rPr lang="en-US" sz="1400" dirty="0"/>
              <a:t> A = 1, B= 2, C = 3, Y; Y = A++ + B++ + C--;  	</a:t>
            </a:r>
            <a:r>
              <a:rPr lang="en-US" sz="1400" dirty="0">
                <a:solidFill>
                  <a:srgbClr val="002060"/>
                </a:solidFill>
              </a:rPr>
              <a:t>// Y = 6; A = 2; B = 3; C = 2</a:t>
            </a:r>
          </a:p>
          <a:p>
            <a:r>
              <a:rPr lang="en-US" sz="1400" dirty="0"/>
              <a:t>  </a:t>
            </a:r>
            <a:r>
              <a:rPr lang="en-US" sz="1400" dirty="0" err="1"/>
              <a:t>System.out.printf</a:t>
            </a:r>
            <a:r>
              <a:rPr lang="en-US" sz="1400" dirty="0"/>
              <a:t>("Y = %d; A = %d; B = %d; C = %d\</a:t>
            </a:r>
            <a:r>
              <a:rPr lang="en-US" sz="1400" dirty="0" err="1"/>
              <a:t>n",Y,A,B,C</a:t>
            </a:r>
            <a:r>
              <a:rPr lang="en-US" sz="1400" dirty="0"/>
              <a:t>);</a:t>
            </a:r>
          </a:p>
          <a:p>
            <a:r>
              <a:rPr lang="en-US" sz="1400" dirty="0"/>
              <a:t>  A = 1; B= 2; C = 3; Y = ++A + B++ + C--;  	</a:t>
            </a:r>
            <a:r>
              <a:rPr lang="en-US" sz="1400" dirty="0">
                <a:solidFill>
                  <a:srgbClr val="002060"/>
                </a:solidFill>
              </a:rPr>
              <a:t>// Y = 7; A = 2; B = 3; C = 2</a:t>
            </a:r>
          </a:p>
          <a:p>
            <a:r>
              <a:rPr lang="en-US" sz="1400" dirty="0"/>
              <a:t>  </a:t>
            </a:r>
            <a:r>
              <a:rPr lang="en-US" sz="1400" dirty="0" err="1"/>
              <a:t>System.out.printf</a:t>
            </a:r>
            <a:r>
              <a:rPr lang="en-US" sz="1400" dirty="0"/>
              <a:t>("Y = %d; A = %d; B = %d; C = %d\</a:t>
            </a:r>
            <a:r>
              <a:rPr lang="en-US" sz="1400" dirty="0" err="1"/>
              <a:t>n",Y,A,B,C</a:t>
            </a:r>
            <a:r>
              <a:rPr lang="en-US" sz="1400" dirty="0"/>
              <a:t>);</a:t>
            </a:r>
          </a:p>
          <a:p>
            <a:r>
              <a:rPr lang="en-US" sz="1400" dirty="0"/>
              <a:t>  A = 1; B= 2; C = 3; Y = ++A + ++B + --C;  	</a:t>
            </a:r>
            <a:r>
              <a:rPr lang="en-US" sz="1400" dirty="0">
                <a:solidFill>
                  <a:srgbClr val="002060"/>
                </a:solidFill>
              </a:rPr>
              <a:t>// Y = 7; A = 2; B = 3; C = 2</a:t>
            </a:r>
          </a:p>
          <a:p>
            <a:r>
              <a:rPr lang="en-US" sz="1400" dirty="0"/>
              <a:t>  </a:t>
            </a:r>
            <a:r>
              <a:rPr lang="en-US" sz="1400" dirty="0" err="1"/>
              <a:t>System.out.printf</a:t>
            </a:r>
            <a:r>
              <a:rPr lang="en-US" sz="1400" dirty="0"/>
              <a:t>("Y = %d; A = %d; B = %d; C = %d\</a:t>
            </a:r>
            <a:r>
              <a:rPr lang="en-US" sz="1400" dirty="0" err="1"/>
              <a:t>n",Y,A,B,C</a:t>
            </a:r>
            <a:r>
              <a:rPr lang="en-US" sz="1400" dirty="0"/>
              <a:t>);</a:t>
            </a:r>
          </a:p>
          <a:p>
            <a:r>
              <a:rPr lang="en-US" sz="1400" dirty="0"/>
              <a:t>  A = 1; B= 2; C = 3; Y = ++A + ++B + ++C;  	</a:t>
            </a:r>
            <a:r>
              <a:rPr lang="en-US" sz="1400" dirty="0">
                <a:solidFill>
                  <a:srgbClr val="002060"/>
                </a:solidFill>
              </a:rPr>
              <a:t>// Y = 9; A = 2; B = 3; C = </a:t>
            </a:r>
            <a:r>
              <a:rPr lang="en-US" sz="1400" dirty="0"/>
              <a:t>4</a:t>
            </a:r>
          </a:p>
          <a:p>
            <a:r>
              <a:rPr lang="en-US" sz="1400" dirty="0"/>
              <a:t>  </a:t>
            </a:r>
            <a:r>
              <a:rPr lang="en-US" sz="1400" dirty="0" err="1"/>
              <a:t>System.out.printf</a:t>
            </a:r>
            <a:r>
              <a:rPr lang="en-US" sz="1400" dirty="0"/>
              <a:t>("Y = %d; A = %d; B = %d; C = %d\</a:t>
            </a:r>
            <a:r>
              <a:rPr lang="en-US" sz="1400" dirty="0" err="1"/>
              <a:t>n",Y,A,B,C</a:t>
            </a:r>
            <a:r>
              <a:rPr lang="en-US" sz="1400" dirty="0"/>
              <a:t>);</a:t>
            </a:r>
          </a:p>
          <a:p>
            <a:r>
              <a:rPr lang="en-US" sz="1400" dirty="0"/>
              <a:t>  A = 1; B= 2; C = 3; Y = A++ + B++ + C++;  	</a:t>
            </a:r>
            <a:r>
              <a:rPr lang="en-US" sz="1400" dirty="0">
                <a:solidFill>
                  <a:srgbClr val="002060"/>
                </a:solidFill>
              </a:rPr>
              <a:t>// Y = 6; A = 2; B = 3; C = 4</a:t>
            </a:r>
          </a:p>
          <a:p>
            <a:r>
              <a:rPr lang="en-US" sz="1400" dirty="0"/>
              <a:t>  </a:t>
            </a:r>
            <a:r>
              <a:rPr lang="en-US" sz="1400" dirty="0" err="1"/>
              <a:t>System.out.printf</a:t>
            </a:r>
            <a:r>
              <a:rPr lang="en-US" sz="1400" dirty="0"/>
              <a:t>("Y = %d; A = %d; B = %d; C = %d\</a:t>
            </a:r>
            <a:r>
              <a:rPr lang="en-US" sz="1400" dirty="0" err="1"/>
              <a:t>n",Y,A,B,C</a:t>
            </a:r>
            <a:r>
              <a:rPr lang="en-US" sz="1400" dirty="0"/>
              <a:t>);</a:t>
            </a:r>
          </a:p>
          <a:p>
            <a:r>
              <a:rPr lang="en-US" sz="1400" dirty="0"/>
              <a:t>  A = 1; B= 2; C = 3; Y = --A + --B + --C;  		</a:t>
            </a:r>
            <a:r>
              <a:rPr lang="en-US" sz="1400" dirty="0">
                <a:solidFill>
                  <a:srgbClr val="002060"/>
                </a:solidFill>
              </a:rPr>
              <a:t>// Y = 3; A = 0; B = 1; C = 2</a:t>
            </a:r>
          </a:p>
          <a:p>
            <a:r>
              <a:rPr lang="en-US" sz="1400" dirty="0"/>
              <a:t>  </a:t>
            </a:r>
            <a:r>
              <a:rPr lang="en-US" sz="1400" dirty="0" err="1"/>
              <a:t>System.out.printf</a:t>
            </a:r>
            <a:r>
              <a:rPr lang="en-US" sz="1400" dirty="0"/>
              <a:t>("Y = %d; A = %d; B = %d; C = %d\</a:t>
            </a:r>
            <a:r>
              <a:rPr lang="en-US" sz="1400" dirty="0" err="1"/>
              <a:t>n",Y,A,B,C</a:t>
            </a:r>
            <a:r>
              <a:rPr lang="en-US" sz="1400" dirty="0"/>
              <a:t>);</a:t>
            </a:r>
          </a:p>
          <a:p>
            <a:r>
              <a:rPr lang="en-US" sz="1400" dirty="0"/>
              <a:t>  </a:t>
            </a:r>
          </a:p>
          <a:p>
            <a:r>
              <a:rPr lang="en-US" sz="1400" dirty="0"/>
              <a:t>  A = 1; B= 2; A += B;  			</a:t>
            </a:r>
            <a:r>
              <a:rPr lang="en-US" sz="1400" dirty="0">
                <a:solidFill>
                  <a:srgbClr val="002060"/>
                </a:solidFill>
              </a:rPr>
              <a:t>// A = A + B = 3</a:t>
            </a:r>
          </a:p>
          <a:p>
            <a:r>
              <a:rPr lang="en-US" sz="1400" dirty="0"/>
              <a:t>  </a:t>
            </a:r>
            <a:r>
              <a:rPr lang="en-US" sz="1400" dirty="0" err="1"/>
              <a:t>System.out.printf</a:t>
            </a:r>
            <a:r>
              <a:rPr lang="en-US" sz="1400" dirty="0"/>
              <a:t>("A = %d;\</a:t>
            </a:r>
            <a:r>
              <a:rPr lang="en-US" sz="1400" dirty="0" err="1"/>
              <a:t>n",A</a:t>
            </a:r>
            <a:r>
              <a:rPr lang="en-US" sz="1400" dirty="0"/>
              <a:t>);</a:t>
            </a:r>
          </a:p>
          <a:p>
            <a:r>
              <a:rPr lang="en-US" sz="1400" dirty="0"/>
              <a:t>  A = 1; B= 2; A += B++;  			</a:t>
            </a:r>
            <a:r>
              <a:rPr lang="en-US" sz="1400" dirty="0">
                <a:solidFill>
                  <a:srgbClr val="002060"/>
                </a:solidFill>
              </a:rPr>
              <a:t>// A = A + B++ = 3</a:t>
            </a:r>
          </a:p>
          <a:p>
            <a:r>
              <a:rPr lang="en-US" sz="1400" dirty="0"/>
              <a:t>  </a:t>
            </a:r>
            <a:r>
              <a:rPr lang="en-US" sz="1400" dirty="0" err="1"/>
              <a:t>System.out.printf</a:t>
            </a:r>
            <a:r>
              <a:rPr lang="en-US" sz="1400" dirty="0"/>
              <a:t>("A = %d;\</a:t>
            </a:r>
            <a:r>
              <a:rPr lang="en-US" sz="1400" dirty="0" err="1"/>
              <a:t>n",A</a:t>
            </a:r>
            <a:r>
              <a:rPr lang="en-US" sz="1400" dirty="0"/>
              <a:t>);</a:t>
            </a:r>
          </a:p>
          <a:p>
            <a:r>
              <a:rPr lang="en-US" sz="1400" dirty="0"/>
              <a:t>  A = 1; B= 2; A += ++B;  			</a:t>
            </a:r>
            <a:r>
              <a:rPr lang="en-US" sz="1400" dirty="0">
                <a:solidFill>
                  <a:srgbClr val="002060"/>
                </a:solidFill>
              </a:rPr>
              <a:t>// A = A + ++B = 4</a:t>
            </a:r>
          </a:p>
          <a:p>
            <a:r>
              <a:rPr lang="en-US" sz="1400" dirty="0"/>
              <a:t>  </a:t>
            </a:r>
            <a:r>
              <a:rPr lang="en-US" sz="1400" dirty="0" err="1"/>
              <a:t>System.out.printf</a:t>
            </a:r>
            <a:r>
              <a:rPr lang="en-US" sz="1400" dirty="0"/>
              <a:t>("A = %d;\</a:t>
            </a:r>
            <a:r>
              <a:rPr lang="en-US" sz="1400" dirty="0" err="1"/>
              <a:t>n",A</a:t>
            </a:r>
            <a:r>
              <a:rPr lang="en-US" sz="1400" dirty="0"/>
              <a:t>);</a:t>
            </a:r>
          </a:p>
          <a:p>
            <a:r>
              <a:rPr lang="en-US" sz="1400" dirty="0"/>
              <a:t>  A = 2; B= 3; A *= B;   			</a:t>
            </a:r>
            <a:r>
              <a:rPr lang="en-US" sz="1400" dirty="0">
                <a:solidFill>
                  <a:srgbClr val="002060"/>
                </a:solidFill>
              </a:rPr>
              <a:t>// A = A * B = 6</a:t>
            </a:r>
          </a:p>
          <a:p>
            <a:r>
              <a:rPr lang="en-US" sz="1400" dirty="0"/>
              <a:t>  </a:t>
            </a:r>
            <a:r>
              <a:rPr lang="en-US" sz="1400" dirty="0" err="1"/>
              <a:t>System.out.printf</a:t>
            </a:r>
            <a:r>
              <a:rPr lang="en-US" sz="1400" dirty="0"/>
              <a:t>("A = %d;\</a:t>
            </a:r>
            <a:r>
              <a:rPr lang="en-US" sz="1400" dirty="0" err="1"/>
              <a:t>n",A</a:t>
            </a:r>
            <a:r>
              <a:rPr lang="en-US" sz="1400" dirty="0"/>
              <a:t>);</a:t>
            </a:r>
          </a:p>
          <a:p>
            <a:r>
              <a:rPr lang="en-US" sz="1400" dirty="0"/>
              <a:t>  A = 2; B= 3; A /= B;   			</a:t>
            </a:r>
            <a:r>
              <a:rPr lang="en-US" sz="1400" dirty="0">
                <a:solidFill>
                  <a:srgbClr val="002060"/>
                </a:solidFill>
              </a:rPr>
              <a:t>// A = A / B = 0</a:t>
            </a:r>
          </a:p>
          <a:p>
            <a:r>
              <a:rPr lang="en-US" sz="1400" dirty="0"/>
              <a:t>  </a:t>
            </a:r>
            <a:r>
              <a:rPr lang="en-US" sz="1400" dirty="0" err="1"/>
              <a:t>System.out.printf</a:t>
            </a:r>
            <a:r>
              <a:rPr lang="en-US" sz="1400" dirty="0"/>
              <a:t>("A = %d;\</a:t>
            </a:r>
            <a:r>
              <a:rPr lang="en-US" sz="1400" dirty="0" err="1"/>
              <a:t>n",A</a:t>
            </a:r>
            <a:r>
              <a:rPr lang="en-US" sz="1400" dirty="0"/>
              <a:t>);</a:t>
            </a:r>
          </a:p>
          <a:p>
            <a:r>
              <a:rPr lang="en-US" sz="1400" dirty="0"/>
              <a:t>  A = 2; B= 3; A %= B;   			</a:t>
            </a:r>
            <a:r>
              <a:rPr lang="en-US" sz="1400" dirty="0">
                <a:solidFill>
                  <a:srgbClr val="002060"/>
                </a:solidFill>
              </a:rPr>
              <a:t>// A = A % B = 2</a:t>
            </a:r>
          </a:p>
          <a:p>
            <a:r>
              <a:rPr lang="en-US" sz="1400" dirty="0"/>
              <a:t>  </a:t>
            </a:r>
            <a:r>
              <a:rPr lang="en-US" sz="1400" dirty="0" err="1"/>
              <a:t>System.out.printf</a:t>
            </a:r>
            <a:r>
              <a:rPr lang="en-US" sz="1400" dirty="0"/>
              <a:t>("A = %d;\</a:t>
            </a:r>
            <a:r>
              <a:rPr lang="en-US" sz="1400" dirty="0" err="1"/>
              <a:t>n",A</a:t>
            </a:r>
            <a:r>
              <a:rPr lang="en-US" sz="1400" dirty="0"/>
              <a:t>);</a:t>
            </a:r>
          </a:p>
          <a:p>
            <a:r>
              <a:rPr lang="en-US" sz="1400" dirty="0"/>
              <a:t>}   </a:t>
            </a:r>
          </a:p>
          <a:p>
            <a:r>
              <a:rPr lang="en-US" sz="14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00200"/>
            <a:ext cx="3048000" cy="3223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0376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40</a:t>
            </a:fld>
            <a:endParaRPr lang="en-US"/>
          </a:p>
        </p:txBody>
      </p:sp>
      <p:sp>
        <p:nvSpPr>
          <p:cNvPr id="4" name="TextBox 3"/>
          <p:cNvSpPr txBox="1"/>
          <p:nvPr/>
        </p:nvSpPr>
        <p:spPr>
          <a:xfrm>
            <a:off x="76200" y="76200"/>
            <a:ext cx="9067800" cy="6705600"/>
          </a:xfrm>
          <a:prstGeom prst="rect">
            <a:avLst/>
          </a:prstGeom>
          <a:solidFill>
            <a:schemeClr val="bg1">
              <a:lumMod val="95000"/>
            </a:schemeClr>
          </a:solidFill>
        </p:spPr>
        <p:txBody>
          <a:bodyPr wrap="square" rtlCol="0">
            <a:spAutoFit/>
          </a:bodyPr>
          <a:lstStyle>
            <a:defPPr>
              <a:defRPr lang="en-US"/>
            </a:defPPr>
            <a:lvl1pPr>
              <a:defRPr sz="1600" b="1"/>
            </a:lvl1pPr>
          </a:lstStyle>
          <a:p>
            <a:r>
              <a:rPr lang="pt-PT" sz="1400" dirty="0" err="1"/>
              <a:t>import</a:t>
            </a:r>
            <a:r>
              <a:rPr lang="pt-PT" sz="1400" b="0" dirty="0"/>
              <a:t> </a:t>
            </a:r>
            <a:r>
              <a:rPr lang="pt-PT" sz="1400" b="0" dirty="0" err="1"/>
              <a:t>java.util</a:t>
            </a:r>
            <a:r>
              <a:rPr lang="pt-PT" sz="1400" b="0" dirty="0"/>
              <a:t>.*;	</a:t>
            </a:r>
          </a:p>
          <a:p>
            <a:r>
              <a:rPr lang="pt-PT" sz="1400" dirty="0" err="1"/>
              <a:t>public</a:t>
            </a:r>
            <a:r>
              <a:rPr lang="pt-PT" sz="1400" dirty="0"/>
              <a:t> </a:t>
            </a:r>
            <a:r>
              <a:rPr lang="pt-PT" sz="1400" dirty="0" err="1"/>
              <a:t>class</a:t>
            </a:r>
            <a:r>
              <a:rPr lang="pt-PT" sz="1400" b="0" dirty="0"/>
              <a:t> e5_8   {</a:t>
            </a:r>
          </a:p>
          <a:p>
            <a:r>
              <a:rPr lang="pt-PT" sz="1400" b="0" dirty="0"/>
              <a:t> </a:t>
            </a:r>
            <a:r>
              <a:rPr lang="pt-PT" sz="1400" dirty="0" err="1"/>
              <a:t>static</a:t>
            </a:r>
            <a:r>
              <a:rPr lang="pt-PT" sz="1400" b="0" dirty="0"/>
              <a:t> Scanner </a:t>
            </a:r>
            <a:r>
              <a:rPr lang="pt-PT" sz="1400" b="0" dirty="0" err="1"/>
              <a:t>sc</a:t>
            </a:r>
            <a:r>
              <a:rPr lang="pt-PT" sz="1400" b="0" dirty="0"/>
              <a:t> = </a:t>
            </a:r>
            <a:r>
              <a:rPr lang="pt-PT" sz="1400" dirty="0" err="1"/>
              <a:t>new</a:t>
            </a:r>
            <a:r>
              <a:rPr lang="pt-PT" sz="1400" b="0" dirty="0"/>
              <a:t> Scanner(System.in);</a:t>
            </a:r>
          </a:p>
          <a:p>
            <a:r>
              <a:rPr lang="pt-PT" sz="1400" b="0" dirty="0"/>
              <a:t> </a:t>
            </a:r>
            <a:r>
              <a:rPr lang="pt-PT" sz="1400" dirty="0" err="1"/>
              <a:t>public</a:t>
            </a:r>
            <a:r>
              <a:rPr lang="pt-PT" sz="1400" dirty="0"/>
              <a:t> </a:t>
            </a:r>
            <a:r>
              <a:rPr lang="pt-PT" sz="1400" dirty="0" err="1"/>
              <a:t>static</a:t>
            </a:r>
            <a:r>
              <a:rPr lang="pt-PT" sz="1400" dirty="0"/>
              <a:t> </a:t>
            </a:r>
            <a:r>
              <a:rPr lang="pt-PT" sz="1400" dirty="0" err="1"/>
              <a:t>int</a:t>
            </a:r>
            <a:r>
              <a:rPr lang="pt-PT" sz="1400" b="0" dirty="0"/>
              <a:t> </a:t>
            </a:r>
            <a:r>
              <a:rPr lang="pt-PT" sz="1400" b="0" dirty="0" err="1"/>
              <a:t>lerValido</a:t>
            </a:r>
            <a:r>
              <a:rPr lang="pt-PT" sz="1400" b="0" dirty="0"/>
              <a:t>()     		{</a:t>
            </a:r>
          </a:p>
          <a:p>
            <a:r>
              <a:rPr lang="pt-PT" sz="1400" b="0" dirty="0"/>
              <a:t>   </a:t>
            </a:r>
            <a:r>
              <a:rPr lang="pt-PT" sz="1400" dirty="0" err="1"/>
              <a:t>int</a:t>
            </a:r>
            <a:r>
              <a:rPr lang="pt-PT" sz="1400" b="0" dirty="0"/>
              <a:t> x;</a:t>
            </a:r>
          </a:p>
          <a:p>
            <a:r>
              <a:rPr lang="pt-PT" sz="1400" b="0" dirty="0"/>
              <a:t>   </a:t>
            </a:r>
            <a:r>
              <a:rPr lang="pt-PT" sz="1400" dirty="0"/>
              <a:t>do</a:t>
            </a:r>
            <a:r>
              <a:rPr lang="pt-PT" sz="1400" b="0" dirty="0"/>
              <a:t> {         	</a:t>
            </a:r>
            <a:r>
              <a:rPr lang="pt-PT" sz="1400" b="0" dirty="0" err="1"/>
              <a:t>System.out.print</a:t>
            </a:r>
            <a:r>
              <a:rPr lang="pt-PT" sz="1400" b="0" dirty="0"/>
              <a:t>("Valor positivo: ");</a:t>
            </a:r>
          </a:p>
          <a:p>
            <a:r>
              <a:rPr lang="pt-PT" sz="1400" b="0" dirty="0"/>
              <a:t>         	x = </a:t>
            </a:r>
            <a:r>
              <a:rPr lang="pt-PT" sz="1400" b="0" dirty="0" err="1"/>
              <a:t>sc.nextInt</a:t>
            </a:r>
            <a:r>
              <a:rPr lang="pt-PT" sz="1400" b="0" dirty="0"/>
              <a:t>();</a:t>
            </a:r>
          </a:p>
          <a:p>
            <a:r>
              <a:rPr lang="pt-PT" sz="1400" b="0" dirty="0"/>
              <a:t>         } </a:t>
            </a:r>
            <a:r>
              <a:rPr lang="pt-PT" sz="1400" dirty="0" err="1"/>
              <a:t>while</a:t>
            </a:r>
            <a:r>
              <a:rPr lang="pt-PT" sz="1400" b="0" dirty="0"/>
              <a:t>(x &lt;= 1);</a:t>
            </a:r>
          </a:p>
          <a:p>
            <a:r>
              <a:rPr lang="pt-PT" sz="1400" b="0" dirty="0"/>
              <a:t>  </a:t>
            </a:r>
            <a:r>
              <a:rPr lang="pt-PT" sz="1400" dirty="0"/>
              <a:t> </a:t>
            </a:r>
            <a:r>
              <a:rPr lang="pt-PT" sz="1400" dirty="0" err="1"/>
              <a:t>return</a:t>
            </a:r>
            <a:r>
              <a:rPr lang="pt-PT" sz="1400" b="0" dirty="0"/>
              <a:t> x;    				}</a:t>
            </a:r>
          </a:p>
          <a:p>
            <a:r>
              <a:rPr lang="pt-PT" sz="1400" b="0" dirty="0"/>
              <a:t>   </a:t>
            </a:r>
            <a:r>
              <a:rPr lang="pt-PT" sz="1400" dirty="0" err="1">
                <a:solidFill>
                  <a:srgbClr val="0070C0"/>
                </a:solidFill>
              </a:rPr>
              <a:t>public</a:t>
            </a:r>
            <a:r>
              <a:rPr lang="pt-PT" sz="1400" dirty="0">
                <a:solidFill>
                  <a:srgbClr val="0070C0"/>
                </a:solidFill>
              </a:rPr>
              <a:t> </a:t>
            </a:r>
            <a:r>
              <a:rPr lang="pt-PT" sz="1400" dirty="0" err="1">
                <a:solidFill>
                  <a:srgbClr val="0070C0"/>
                </a:solidFill>
              </a:rPr>
              <a:t>static</a:t>
            </a:r>
            <a:r>
              <a:rPr lang="pt-PT" sz="1400" dirty="0">
                <a:solidFill>
                  <a:srgbClr val="0070C0"/>
                </a:solidFill>
              </a:rPr>
              <a:t> </a:t>
            </a:r>
            <a:r>
              <a:rPr lang="pt-PT" sz="1400" dirty="0" err="1">
                <a:solidFill>
                  <a:srgbClr val="0070C0"/>
                </a:solidFill>
              </a:rPr>
              <a:t>double</a:t>
            </a:r>
            <a:r>
              <a:rPr lang="pt-PT" sz="1400" b="0" dirty="0">
                <a:solidFill>
                  <a:srgbClr val="0070C0"/>
                </a:solidFill>
              </a:rPr>
              <a:t> </a:t>
            </a:r>
            <a:r>
              <a:rPr lang="pt-PT" sz="1400" b="0" dirty="0" err="1">
                <a:solidFill>
                  <a:srgbClr val="0070C0"/>
                </a:solidFill>
              </a:rPr>
              <a:t>lerReal</a:t>
            </a:r>
            <a:r>
              <a:rPr lang="pt-PT" sz="1400" b="0" dirty="0">
                <a:solidFill>
                  <a:srgbClr val="0070C0"/>
                </a:solidFill>
              </a:rPr>
              <a:t>()     {</a:t>
            </a:r>
          </a:p>
          <a:p>
            <a:r>
              <a:rPr lang="pt-PT" sz="1400" b="0" dirty="0">
                <a:solidFill>
                  <a:srgbClr val="0070C0"/>
                </a:solidFill>
              </a:rPr>
              <a:t>   </a:t>
            </a:r>
            <a:r>
              <a:rPr lang="pt-PT" sz="1400" dirty="0" err="1">
                <a:solidFill>
                  <a:srgbClr val="0070C0"/>
                </a:solidFill>
              </a:rPr>
              <a:t>double</a:t>
            </a:r>
            <a:r>
              <a:rPr lang="pt-PT" sz="1400" b="0" dirty="0">
                <a:solidFill>
                  <a:srgbClr val="0070C0"/>
                </a:solidFill>
              </a:rPr>
              <a:t> f;</a:t>
            </a:r>
          </a:p>
          <a:p>
            <a:r>
              <a:rPr lang="pt-PT" sz="1400" b="0" dirty="0">
                <a:solidFill>
                  <a:srgbClr val="0070C0"/>
                </a:solidFill>
              </a:rPr>
              <a:t>   </a:t>
            </a:r>
            <a:r>
              <a:rPr lang="pt-PT" sz="1400" b="0" dirty="0" err="1">
                <a:solidFill>
                  <a:srgbClr val="0070C0"/>
                </a:solidFill>
              </a:rPr>
              <a:t>System.out.print</a:t>
            </a:r>
            <a:r>
              <a:rPr lang="pt-PT" sz="1400" b="0" dirty="0">
                <a:solidFill>
                  <a:srgbClr val="0070C0"/>
                </a:solidFill>
              </a:rPr>
              <a:t>("Valor real: ");</a:t>
            </a:r>
          </a:p>
          <a:p>
            <a:r>
              <a:rPr lang="pt-PT" sz="1400" b="0" dirty="0">
                <a:solidFill>
                  <a:srgbClr val="0070C0"/>
                </a:solidFill>
              </a:rPr>
              <a:t>   f = </a:t>
            </a:r>
            <a:r>
              <a:rPr lang="pt-PT" sz="1400" b="0" dirty="0" err="1">
                <a:solidFill>
                  <a:srgbClr val="0070C0"/>
                </a:solidFill>
              </a:rPr>
              <a:t>sc.nextDouble</a:t>
            </a:r>
            <a:r>
              <a:rPr lang="pt-PT" sz="1400" b="0" dirty="0">
                <a:solidFill>
                  <a:srgbClr val="0070C0"/>
                </a:solidFill>
              </a:rPr>
              <a:t>();</a:t>
            </a:r>
          </a:p>
          <a:p>
            <a:r>
              <a:rPr lang="pt-PT" sz="1400" b="0" dirty="0">
                <a:solidFill>
                  <a:srgbClr val="0070C0"/>
                </a:solidFill>
              </a:rPr>
              <a:t>   </a:t>
            </a:r>
            <a:r>
              <a:rPr lang="pt-PT" sz="1400" dirty="0" err="1">
                <a:solidFill>
                  <a:srgbClr val="0070C0"/>
                </a:solidFill>
              </a:rPr>
              <a:t>return</a:t>
            </a:r>
            <a:r>
              <a:rPr lang="pt-PT" sz="1400" b="0" dirty="0">
                <a:solidFill>
                  <a:srgbClr val="0070C0"/>
                </a:solidFill>
              </a:rPr>
              <a:t> f;				}</a:t>
            </a:r>
          </a:p>
          <a:p>
            <a:r>
              <a:rPr lang="pt-PT" sz="1400" b="0" dirty="0"/>
              <a:t> </a:t>
            </a:r>
            <a:r>
              <a:rPr lang="pt-PT" sz="1400" dirty="0" err="1">
                <a:solidFill>
                  <a:srgbClr val="C00000"/>
                </a:solidFill>
              </a:rPr>
              <a:t>public</a:t>
            </a:r>
            <a:r>
              <a:rPr lang="pt-PT" sz="1400" dirty="0">
                <a:solidFill>
                  <a:srgbClr val="C00000"/>
                </a:solidFill>
              </a:rPr>
              <a:t> </a:t>
            </a:r>
            <a:r>
              <a:rPr lang="pt-PT" sz="1400" dirty="0" err="1">
                <a:solidFill>
                  <a:srgbClr val="C00000"/>
                </a:solidFill>
              </a:rPr>
              <a:t>static</a:t>
            </a:r>
            <a:r>
              <a:rPr lang="pt-PT" sz="1400" dirty="0">
                <a:solidFill>
                  <a:srgbClr val="C00000"/>
                </a:solidFill>
              </a:rPr>
              <a:t> </a:t>
            </a:r>
            <a:r>
              <a:rPr lang="pt-PT" sz="1400" dirty="0" err="1">
                <a:solidFill>
                  <a:srgbClr val="C00000"/>
                </a:solidFill>
              </a:rPr>
              <a:t>double</a:t>
            </a:r>
            <a:r>
              <a:rPr lang="pt-PT" sz="1400" b="0" dirty="0">
                <a:solidFill>
                  <a:srgbClr val="C00000"/>
                </a:solidFill>
              </a:rPr>
              <a:t> pol(</a:t>
            </a:r>
            <a:r>
              <a:rPr lang="pt-PT" sz="1400" dirty="0" err="1">
                <a:solidFill>
                  <a:srgbClr val="C00000"/>
                </a:solidFill>
              </a:rPr>
              <a:t>double</a:t>
            </a:r>
            <a:r>
              <a:rPr lang="pt-PT" sz="1400" b="0" dirty="0">
                <a:solidFill>
                  <a:srgbClr val="C00000"/>
                </a:solidFill>
              </a:rPr>
              <a:t> </a:t>
            </a:r>
            <a:r>
              <a:rPr lang="pt-PT" sz="1400" b="0" dirty="0" err="1">
                <a:solidFill>
                  <a:srgbClr val="C00000"/>
                </a:solidFill>
              </a:rPr>
              <a:t>a,</a:t>
            </a:r>
            <a:r>
              <a:rPr lang="pt-PT" sz="1400" dirty="0" err="1">
                <a:solidFill>
                  <a:srgbClr val="C00000"/>
                </a:solidFill>
              </a:rPr>
              <a:t>double</a:t>
            </a:r>
            <a:r>
              <a:rPr lang="pt-PT" sz="1400" b="0" dirty="0">
                <a:solidFill>
                  <a:srgbClr val="C00000"/>
                </a:solidFill>
              </a:rPr>
              <a:t> </a:t>
            </a:r>
            <a:r>
              <a:rPr lang="pt-PT" sz="1400" b="0" dirty="0" err="1">
                <a:solidFill>
                  <a:srgbClr val="C00000"/>
                </a:solidFill>
              </a:rPr>
              <a:t>b,</a:t>
            </a:r>
            <a:r>
              <a:rPr lang="pt-PT" sz="1400" dirty="0" err="1">
                <a:solidFill>
                  <a:srgbClr val="C00000"/>
                </a:solidFill>
              </a:rPr>
              <a:t>double</a:t>
            </a:r>
            <a:r>
              <a:rPr lang="pt-PT" sz="1400" b="0" dirty="0">
                <a:solidFill>
                  <a:srgbClr val="C00000"/>
                </a:solidFill>
              </a:rPr>
              <a:t> </a:t>
            </a:r>
            <a:r>
              <a:rPr lang="pt-PT" sz="1400" b="0" dirty="0" err="1">
                <a:solidFill>
                  <a:srgbClr val="C00000"/>
                </a:solidFill>
              </a:rPr>
              <a:t>c,</a:t>
            </a:r>
            <a:r>
              <a:rPr lang="pt-PT" sz="1400" dirty="0" err="1">
                <a:solidFill>
                  <a:srgbClr val="C00000"/>
                </a:solidFill>
              </a:rPr>
              <a:t>double</a:t>
            </a:r>
            <a:r>
              <a:rPr lang="pt-PT" sz="1400" b="0" dirty="0">
                <a:solidFill>
                  <a:srgbClr val="C00000"/>
                </a:solidFill>
              </a:rPr>
              <a:t> </a:t>
            </a:r>
            <a:r>
              <a:rPr lang="pt-PT" sz="1400" b="0" dirty="0" err="1">
                <a:solidFill>
                  <a:srgbClr val="C00000"/>
                </a:solidFill>
              </a:rPr>
              <a:t>d,</a:t>
            </a:r>
            <a:r>
              <a:rPr lang="pt-PT" sz="1400" dirty="0" err="1">
                <a:solidFill>
                  <a:srgbClr val="C00000"/>
                </a:solidFill>
              </a:rPr>
              <a:t>double</a:t>
            </a:r>
            <a:r>
              <a:rPr lang="pt-PT" sz="1400" b="0" dirty="0">
                <a:solidFill>
                  <a:srgbClr val="C00000"/>
                </a:solidFill>
              </a:rPr>
              <a:t> x)</a:t>
            </a:r>
          </a:p>
          <a:p>
            <a:r>
              <a:rPr lang="pt-PT" sz="1400" b="0" dirty="0">
                <a:solidFill>
                  <a:srgbClr val="C00000"/>
                </a:solidFill>
              </a:rPr>
              <a:t> {    </a:t>
            </a:r>
            <a:r>
              <a:rPr lang="pt-PT" sz="1400" dirty="0" err="1">
                <a:solidFill>
                  <a:srgbClr val="C00000"/>
                </a:solidFill>
              </a:rPr>
              <a:t>return</a:t>
            </a:r>
            <a:r>
              <a:rPr lang="pt-PT" sz="1400" b="0" dirty="0">
                <a:solidFill>
                  <a:srgbClr val="C00000"/>
                </a:solidFill>
              </a:rPr>
              <a:t> a*</a:t>
            </a:r>
            <a:r>
              <a:rPr lang="pt-PT" sz="1400" b="0" dirty="0" err="1">
                <a:solidFill>
                  <a:srgbClr val="C00000"/>
                </a:solidFill>
              </a:rPr>
              <a:t>Math.pow</a:t>
            </a:r>
            <a:r>
              <a:rPr lang="pt-PT" sz="1400" b="0" dirty="0">
                <a:solidFill>
                  <a:srgbClr val="C00000"/>
                </a:solidFill>
              </a:rPr>
              <a:t>(x,3) + b*</a:t>
            </a:r>
            <a:r>
              <a:rPr lang="pt-PT" sz="1400" b="0" dirty="0" err="1">
                <a:solidFill>
                  <a:srgbClr val="C00000"/>
                </a:solidFill>
              </a:rPr>
              <a:t>Math.pow</a:t>
            </a:r>
            <a:r>
              <a:rPr lang="pt-PT" sz="1400" b="0" dirty="0">
                <a:solidFill>
                  <a:srgbClr val="C00000"/>
                </a:solidFill>
              </a:rPr>
              <a:t>(x,2) +c*x +d;   }</a:t>
            </a:r>
          </a:p>
          <a:p>
            <a:r>
              <a:rPr lang="pt-PT" sz="1400" dirty="0" err="1"/>
              <a:t>public</a:t>
            </a:r>
            <a:r>
              <a:rPr lang="pt-PT" sz="1400" dirty="0"/>
              <a:t> </a:t>
            </a:r>
            <a:r>
              <a:rPr lang="pt-PT" sz="1400" dirty="0" err="1"/>
              <a:t>static</a:t>
            </a:r>
            <a:r>
              <a:rPr lang="pt-PT" sz="1400" dirty="0"/>
              <a:t> </a:t>
            </a:r>
            <a:r>
              <a:rPr lang="pt-PT" sz="1400" dirty="0" err="1"/>
              <a:t>void</a:t>
            </a:r>
            <a:r>
              <a:rPr lang="pt-PT" sz="1400" b="0" dirty="0"/>
              <a:t> </a:t>
            </a:r>
            <a:r>
              <a:rPr lang="pt-PT" sz="1400" b="0" dirty="0" err="1"/>
              <a:t>main</a:t>
            </a:r>
            <a:r>
              <a:rPr lang="pt-PT" sz="1400" b="0" dirty="0"/>
              <a:t>(</a:t>
            </a:r>
            <a:r>
              <a:rPr lang="pt-PT" sz="1400" b="0" dirty="0" err="1"/>
              <a:t>String</a:t>
            </a:r>
            <a:r>
              <a:rPr lang="pt-PT" sz="1400" b="0" dirty="0"/>
              <a:t>[] </a:t>
            </a:r>
            <a:r>
              <a:rPr lang="pt-PT" sz="1400" b="0" dirty="0" err="1"/>
              <a:t>args</a:t>
            </a:r>
            <a:r>
              <a:rPr lang="pt-PT" sz="1400" b="0" dirty="0"/>
              <a:t>)</a:t>
            </a:r>
          </a:p>
          <a:p>
            <a:r>
              <a:rPr lang="pt-PT" sz="1400" b="0" dirty="0"/>
              <a:t>{   	</a:t>
            </a:r>
            <a:r>
              <a:rPr lang="pt-PT" sz="1400" dirty="0" err="1"/>
              <a:t>int</a:t>
            </a:r>
            <a:r>
              <a:rPr lang="pt-PT" sz="1400" b="0" dirty="0"/>
              <a:t> n = </a:t>
            </a:r>
            <a:r>
              <a:rPr lang="pt-PT" sz="1400" b="0" dirty="0" err="1"/>
              <a:t>lerValido</a:t>
            </a:r>
            <a:r>
              <a:rPr lang="pt-PT" sz="1400" b="0" dirty="0"/>
              <a:t>();</a:t>
            </a:r>
          </a:p>
          <a:p>
            <a:r>
              <a:rPr lang="pt-PT" sz="1400" b="0" dirty="0"/>
              <a:t>	</a:t>
            </a:r>
            <a:r>
              <a:rPr lang="pt-PT" sz="1400" dirty="0" err="1"/>
              <a:t>double</a:t>
            </a:r>
            <a:r>
              <a:rPr lang="pt-PT" sz="1400" b="0" dirty="0"/>
              <a:t> inicial = </a:t>
            </a:r>
            <a:r>
              <a:rPr lang="pt-PT" sz="1400" b="0" dirty="0" err="1"/>
              <a:t>lerReal</a:t>
            </a:r>
            <a:r>
              <a:rPr lang="pt-PT" sz="1400" b="0" dirty="0"/>
              <a:t>(), </a:t>
            </a:r>
            <a:r>
              <a:rPr lang="pt-PT" sz="1400" b="0" dirty="0" err="1"/>
              <a:t>fin</a:t>
            </a:r>
            <a:r>
              <a:rPr lang="pt-PT" sz="1400" b="0" dirty="0"/>
              <a:t>;</a:t>
            </a:r>
          </a:p>
          <a:p>
            <a:r>
              <a:rPr lang="pt-PT" sz="1400" b="0" dirty="0"/>
              <a:t>	</a:t>
            </a:r>
            <a:r>
              <a:rPr lang="pt-PT" sz="1400" dirty="0"/>
              <a:t>do</a:t>
            </a:r>
            <a:r>
              <a:rPr lang="pt-PT" sz="1400" b="0" dirty="0"/>
              <a:t>  </a:t>
            </a:r>
            <a:r>
              <a:rPr lang="pt-PT" sz="1400" b="0" dirty="0" err="1"/>
              <a:t>fin</a:t>
            </a:r>
            <a:r>
              <a:rPr lang="pt-PT" sz="1400" b="0" dirty="0"/>
              <a:t> = </a:t>
            </a:r>
            <a:r>
              <a:rPr lang="pt-PT" sz="1400" b="0" dirty="0" err="1"/>
              <a:t>lerReal</a:t>
            </a:r>
            <a:r>
              <a:rPr lang="pt-PT" sz="1400" b="0" dirty="0"/>
              <a:t>();  </a:t>
            </a:r>
            <a:r>
              <a:rPr lang="pt-PT" sz="1400" dirty="0" err="1"/>
              <a:t>while</a:t>
            </a:r>
            <a:r>
              <a:rPr lang="pt-PT" sz="1400" b="0" dirty="0"/>
              <a:t> (</a:t>
            </a:r>
            <a:r>
              <a:rPr lang="pt-PT" sz="1400" b="0" dirty="0" err="1"/>
              <a:t>fin</a:t>
            </a:r>
            <a:r>
              <a:rPr lang="pt-PT" sz="1400" b="0" dirty="0"/>
              <a:t> &lt;= inicial);</a:t>
            </a:r>
          </a:p>
          <a:p>
            <a:r>
              <a:rPr lang="pt-PT" sz="1400" b="0" dirty="0"/>
              <a:t>	</a:t>
            </a:r>
            <a:r>
              <a:rPr lang="pt-PT" sz="1400" dirty="0" err="1"/>
              <a:t>double</a:t>
            </a:r>
            <a:r>
              <a:rPr lang="pt-PT" sz="1400" b="0" dirty="0"/>
              <a:t> </a:t>
            </a:r>
            <a:r>
              <a:rPr lang="pt-PT" sz="1400" b="0" dirty="0" err="1"/>
              <a:t>interval</a:t>
            </a:r>
            <a:r>
              <a:rPr lang="pt-PT" sz="1400" b="0" dirty="0"/>
              <a:t> = (</a:t>
            </a:r>
            <a:r>
              <a:rPr lang="pt-PT" sz="1400" b="0" dirty="0" err="1"/>
              <a:t>fin</a:t>
            </a:r>
            <a:r>
              <a:rPr lang="pt-PT" sz="1400" b="0" dirty="0"/>
              <a:t>-inicial)/(n-1);</a:t>
            </a:r>
          </a:p>
          <a:p>
            <a:r>
              <a:rPr lang="pt-PT" sz="1400" b="0" dirty="0"/>
              <a:t>	</a:t>
            </a:r>
            <a:r>
              <a:rPr lang="pt-PT" sz="1400" b="0" dirty="0" err="1"/>
              <a:t>System.out.printf</a:t>
            </a:r>
            <a:r>
              <a:rPr lang="pt-PT" sz="1400" b="0" dirty="0"/>
              <a:t>("intervalo = %.2f\n",</a:t>
            </a:r>
            <a:r>
              <a:rPr lang="pt-PT" sz="1400" b="0" dirty="0" err="1"/>
              <a:t>interval</a:t>
            </a:r>
            <a:r>
              <a:rPr lang="pt-PT" sz="1400" b="0" dirty="0"/>
              <a:t>);</a:t>
            </a:r>
          </a:p>
          <a:p>
            <a:r>
              <a:rPr lang="pt-PT" sz="1400" b="0" dirty="0"/>
              <a:t>	</a:t>
            </a:r>
            <a:r>
              <a:rPr lang="pt-PT" sz="1400" b="0" dirty="0" err="1"/>
              <a:t>System.out.printf</a:t>
            </a:r>
            <a:r>
              <a:rPr lang="pt-PT" sz="1400" b="0" dirty="0"/>
              <a:t>("-----------------------------------------------------\n");</a:t>
            </a:r>
          </a:p>
          <a:p>
            <a:r>
              <a:rPr lang="pt-PT" sz="1400" b="0" dirty="0"/>
              <a:t>	</a:t>
            </a:r>
            <a:r>
              <a:rPr lang="pt-PT" sz="1400" b="0" dirty="0" err="1"/>
              <a:t>System.out.printf</a:t>
            </a:r>
            <a:r>
              <a:rPr lang="pt-PT" sz="1400" b="0" dirty="0"/>
              <a:t>("|    x    |  5x2 + 10x + 3   |  7x3 + 3x2 + 5x + 2  |\n");</a:t>
            </a:r>
          </a:p>
          <a:p>
            <a:r>
              <a:rPr lang="pt-PT" sz="1400" b="0" dirty="0"/>
              <a:t>	</a:t>
            </a:r>
            <a:r>
              <a:rPr lang="pt-PT" sz="1400" b="0" dirty="0" err="1"/>
              <a:t>System.out.printf</a:t>
            </a:r>
            <a:r>
              <a:rPr lang="pt-PT" sz="1400" b="0" dirty="0"/>
              <a:t>("-----------------------------------------------------\n");</a:t>
            </a:r>
          </a:p>
          <a:p>
            <a:r>
              <a:rPr lang="pt-PT" sz="1400" b="0" dirty="0"/>
              <a:t>	</a:t>
            </a:r>
            <a:r>
              <a:rPr lang="pt-PT" sz="1400" dirty="0"/>
              <a:t>for</a:t>
            </a:r>
            <a:r>
              <a:rPr lang="pt-PT" sz="1400" b="0" dirty="0"/>
              <a:t>(</a:t>
            </a:r>
            <a:r>
              <a:rPr lang="pt-PT" sz="1400" dirty="0" err="1"/>
              <a:t>double</a:t>
            </a:r>
            <a:r>
              <a:rPr lang="pt-PT" sz="1400" b="0" dirty="0"/>
              <a:t> x = inicial; x &lt;= </a:t>
            </a:r>
            <a:r>
              <a:rPr lang="pt-PT" sz="1400" b="0" dirty="0" err="1"/>
              <a:t>fin</a:t>
            </a:r>
            <a:r>
              <a:rPr lang="pt-PT" sz="1400" b="0" dirty="0"/>
              <a:t>; x += </a:t>
            </a:r>
            <a:r>
              <a:rPr lang="pt-PT" sz="1400" b="0" dirty="0" err="1"/>
              <a:t>interval</a:t>
            </a:r>
            <a:r>
              <a:rPr lang="pt-PT" sz="1400" b="0" dirty="0"/>
              <a:t>)</a:t>
            </a:r>
          </a:p>
          <a:p>
            <a:r>
              <a:rPr lang="pt-PT" sz="1400" b="0" dirty="0"/>
              <a:t>   	   </a:t>
            </a:r>
            <a:r>
              <a:rPr lang="pt-PT" sz="1400" b="0" dirty="0" err="1"/>
              <a:t>System.out.printf</a:t>
            </a:r>
            <a:r>
              <a:rPr lang="pt-PT" sz="1400" b="0" dirty="0"/>
              <a:t>("| %5.1f   |  %9.2f       |  %12.3f        |\n", </a:t>
            </a:r>
            <a:r>
              <a:rPr lang="pt-PT" sz="1400" b="0" dirty="0" err="1"/>
              <a:t>x,pol</a:t>
            </a:r>
            <a:r>
              <a:rPr lang="pt-PT" sz="1400" b="0" dirty="0"/>
              <a:t>(0,5,10,3,x),pol(7,3,5,2,x));</a:t>
            </a:r>
          </a:p>
          <a:p>
            <a:r>
              <a:rPr lang="pt-PT" sz="1400" b="0" dirty="0"/>
              <a:t>	</a:t>
            </a:r>
            <a:r>
              <a:rPr lang="pt-PT" sz="1400" b="0" dirty="0" err="1"/>
              <a:t>System.out.printf</a:t>
            </a:r>
            <a:r>
              <a:rPr lang="pt-PT" sz="1400" b="0" dirty="0"/>
              <a:t>("-----------------------------------------------------\n");</a:t>
            </a:r>
          </a:p>
          <a:p>
            <a:r>
              <a:rPr lang="pt-PT" sz="1400" b="0" dirty="0"/>
              <a:t>   							}</a:t>
            </a:r>
          </a:p>
          <a:p>
            <a:r>
              <a:rPr lang="pt-PT" sz="1400" b="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52400"/>
            <a:ext cx="4780607"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0989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Valeri Skliarov                                                                      2019/2020</a:t>
            </a:r>
          </a:p>
        </p:txBody>
      </p:sp>
      <p:sp>
        <p:nvSpPr>
          <p:cNvPr id="3" name="Slide Number Placeholder 2"/>
          <p:cNvSpPr>
            <a:spLocks noGrp="1"/>
          </p:cNvSpPr>
          <p:nvPr>
            <p:ph type="sldNum" sz="quarter" idx="12"/>
          </p:nvPr>
        </p:nvSpPr>
        <p:spPr/>
        <p:txBody>
          <a:bodyPr/>
          <a:lstStyle/>
          <a:p>
            <a:fld id="{02ABCBE6-3241-4AC8-98A5-4EDB47BFBF63}" type="slidenum">
              <a:rPr lang="en-US" smtClean="0"/>
              <a:pPr/>
              <a:t>41</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30" y="16405"/>
            <a:ext cx="8524875" cy="1457325"/>
          </a:xfrm>
          <a:prstGeom prst="rect">
            <a:avLst/>
          </a:prstGeom>
          <a:solidFill>
            <a:schemeClr val="bg1">
              <a:lumMod val="95000"/>
            </a:schemeClr>
          </a:solidFill>
          <a:extLs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2400" y="1447800"/>
            <a:ext cx="6647974" cy="4524315"/>
          </a:xfrm>
          <a:prstGeom prst="rect">
            <a:avLst/>
          </a:prstGeom>
          <a:solidFill>
            <a:schemeClr val="bg1">
              <a:lumMod val="95000"/>
            </a:schemeClr>
          </a:solidFill>
        </p:spPr>
        <p:txBody>
          <a:bodyPr wrap="none" rtlCol="0">
            <a:spAutoFit/>
          </a:bodyPr>
          <a:lstStyle>
            <a:defPPr>
              <a:defRPr lang="en-US"/>
            </a:defPPr>
            <a:lvl1pPr>
              <a:defRPr sz="1600" b="1"/>
            </a:lvl1pPr>
          </a:lstStyle>
          <a:p>
            <a:r>
              <a:rPr lang="pt-PT" dirty="0" err="1"/>
              <a:t>import</a:t>
            </a:r>
            <a:r>
              <a:rPr lang="pt-PT" b="0" dirty="0"/>
              <a:t> </a:t>
            </a:r>
            <a:r>
              <a:rPr lang="pt-PT" b="0" dirty="0" err="1"/>
              <a:t>java.util</a:t>
            </a:r>
            <a:r>
              <a:rPr lang="pt-PT" b="0" dirty="0"/>
              <a:t>.*;	</a:t>
            </a:r>
          </a:p>
          <a:p>
            <a:r>
              <a:rPr lang="pt-PT" dirty="0" err="1"/>
              <a:t>public</a:t>
            </a:r>
            <a:r>
              <a:rPr lang="pt-PT" dirty="0"/>
              <a:t> </a:t>
            </a:r>
            <a:r>
              <a:rPr lang="pt-PT" dirty="0" err="1"/>
              <a:t>class</a:t>
            </a:r>
            <a:r>
              <a:rPr lang="pt-PT" b="0" dirty="0"/>
              <a:t> e5_7   {</a:t>
            </a:r>
          </a:p>
          <a:p>
            <a:r>
              <a:rPr lang="pt-PT" b="0" dirty="0"/>
              <a:t> </a:t>
            </a:r>
            <a:r>
              <a:rPr lang="pt-PT" dirty="0" err="1"/>
              <a:t>static</a:t>
            </a:r>
            <a:r>
              <a:rPr lang="pt-PT" b="0" dirty="0"/>
              <a:t> Scanner </a:t>
            </a:r>
            <a:r>
              <a:rPr lang="pt-PT" b="0" dirty="0" err="1"/>
              <a:t>sc</a:t>
            </a:r>
            <a:r>
              <a:rPr lang="pt-PT" b="0" dirty="0"/>
              <a:t> = </a:t>
            </a:r>
            <a:r>
              <a:rPr lang="pt-PT" dirty="0" err="1"/>
              <a:t>new</a:t>
            </a:r>
            <a:r>
              <a:rPr lang="pt-PT" b="0" dirty="0"/>
              <a:t> Scanner(System.in);</a:t>
            </a:r>
          </a:p>
          <a:p>
            <a:r>
              <a:rPr lang="pt-PT" b="0" dirty="0"/>
              <a:t> </a:t>
            </a:r>
            <a:r>
              <a:rPr lang="pt-PT" dirty="0" err="1"/>
              <a:t>public</a:t>
            </a:r>
            <a:r>
              <a:rPr lang="pt-PT" dirty="0"/>
              <a:t> </a:t>
            </a:r>
            <a:r>
              <a:rPr lang="pt-PT" dirty="0" err="1"/>
              <a:t>static</a:t>
            </a:r>
            <a:r>
              <a:rPr lang="pt-PT" dirty="0"/>
              <a:t> </a:t>
            </a:r>
            <a:r>
              <a:rPr lang="pt-PT" dirty="0" err="1"/>
              <a:t>void</a:t>
            </a:r>
            <a:r>
              <a:rPr lang="pt-PT" b="0" dirty="0"/>
              <a:t> </a:t>
            </a:r>
            <a:r>
              <a:rPr lang="pt-PT" b="0" dirty="0" err="1"/>
              <a:t>main</a:t>
            </a:r>
            <a:r>
              <a:rPr lang="pt-PT" b="0" dirty="0"/>
              <a:t>(</a:t>
            </a:r>
            <a:r>
              <a:rPr lang="pt-PT" b="0" dirty="0" err="1"/>
              <a:t>String</a:t>
            </a:r>
            <a:r>
              <a:rPr lang="pt-PT" b="0" dirty="0"/>
              <a:t>[] </a:t>
            </a:r>
            <a:r>
              <a:rPr lang="pt-PT" b="0" dirty="0" err="1"/>
              <a:t>args</a:t>
            </a:r>
            <a:r>
              <a:rPr lang="pt-PT" b="0" dirty="0"/>
              <a:t>)</a:t>
            </a:r>
          </a:p>
          <a:p>
            <a:r>
              <a:rPr lang="pt-PT" b="0" dirty="0"/>
              <a:t>{  </a:t>
            </a:r>
            <a:r>
              <a:rPr lang="pt-PT" dirty="0" err="1"/>
              <a:t>int</a:t>
            </a:r>
            <a:r>
              <a:rPr lang="pt-PT" b="0" dirty="0"/>
              <a:t> A,B;</a:t>
            </a:r>
          </a:p>
          <a:p>
            <a:r>
              <a:rPr lang="pt-PT" b="0" dirty="0"/>
              <a:t>   </a:t>
            </a:r>
            <a:r>
              <a:rPr lang="pt-PT" b="0" dirty="0" err="1"/>
              <a:t>System.out.print</a:t>
            </a:r>
            <a:r>
              <a:rPr lang="pt-PT" b="0" dirty="0"/>
              <a:t>("Introduza A: ");	A = </a:t>
            </a:r>
            <a:r>
              <a:rPr lang="pt-PT" b="0" dirty="0" err="1"/>
              <a:t>sc.nextInt</a:t>
            </a:r>
            <a:r>
              <a:rPr lang="pt-PT" b="0" dirty="0"/>
              <a:t>();</a:t>
            </a:r>
          </a:p>
          <a:p>
            <a:r>
              <a:rPr lang="pt-PT" b="0" dirty="0"/>
              <a:t>   </a:t>
            </a:r>
            <a:r>
              <a:rPr lang="pt-PT" b="0" dirty="0" err="1"/>
              <a:t>System.out.print</a:t>
            </a:r>
            <a:r>
              <a:rPr lang="pt-PT" b="0" dirty="0"/>
              <a:t>("Introduza B: ");	B = </a:t>
            </a:r>
            <a:r>
              <a:rPr lang="pt-PT" b="0" dirty="0" err="1"/>
              <a:t>sc.nextInt</a:t>
            </a:r>
            <a:r>
              <a:rPr lang="pt-PT" b="0" dirty="0"/>
              <a:t>();</a:t>
            </a:r>
          </a:p>
          <a:p>
            <a:r>
              <a:rPr lang="pt-PT" b="0" dirty="0"/>
              <a:t>   </a:t>
            </a:r>
            <a:r>
              <a:rPr lang="pt-PT" b="0" dirty="0" err="1"/>
              <a:t>System.out.printf</a:t>
            </a:r>
            <a:r>
              <a:rPr lang="pt-PT" b="0" dirty="0"/>
              <a:t>("</a:t>
            </a:r>
            <a:r>
              <a:rPr lang="pt-PT" b="0" dirty="0" err="1"/>
              <a:t>Greatest</a:t>
            </a:r>
            <a:r>
              <a:rPr lang="pt-PT" b="0" dirty="0"/>
              <a:t> </a:t>
            </a:r>
            <a:r>
              <a:rPr lang="pt-PT" b="0" dirty="0" err="1"/>
              <a:t>common</a:t>
            </a:r>
            <a:r>
              <a:rPr lang="pt-PT" b="0" dirty="0"/>
              <a:t> divisor = %d\</a:t>
            </a:r>
            <a:r>
              <a:rPr lang="pt-PT" b="0" dirty="0" err="1"/>
              <a:t>n",GCD</a:t>
            </a:r>
            <a:r>
              <a:rPr lang="pt-PT" b="0" dirty="0"/>
              <a:t>(A,B));</a:t>
            </a:r>
          </a:p>
          <a:p>
            <a:r>
              <a:rPr lang="pt-PT" b="0" dirty="0"/>
              <a:t>  }</a:t>
            </a:r>
          </a:p>
          <a:p>
            <a:r>
              <a:rPr lang="pt-PT" b="0" dirty="0"/>
              <a:t>  </a:t>
            </a:r>
          </a:p>
          <a:p>
            <a:r>
              <a:rPr lang="pt-PT" b="0" dirty="0"/>
              <a:t>  </a:t>
            </a:r>
            <a:r>
              <a:rPr lang="pt-PT" dirty="0" err="1"/>
              <a:t>public</a:t>
            </a:r>
            <a:r>
              <a:rPr lang="pt-PT" dirty="0"/>
              <a:t> </a:t>
            </a:r>
            <a:r>
              <a:rPr lang="pt-PT" dirty="0" err="1"/>
              <a:t>static</a:t>
            </a:r>
            <a:r>
              <a:rPr lang="pt-PT" dirty="0"/>
              <a:t> </a:t>
            </a:r>
            <a:r>
              <a:rPr lang="pt-PT" dirty="0" err="1"/>
              <a:t>int</a:t>
            </a:r>
            <a:r>
              <a:rPr lang="pt-PT" dirty="0"/>
              <a:t> </a:t>
            </a:r>
            <a:r>
              <a:rPr lang="pt-PT" b="0" dirty="0"/>
              <a:t>GCD(</a:t>
            </a:r>
            <a:r>
              <a:rPr lang="pt-PT" dirty="0" err="1"/>
              <a:t>int</a:t>
            </a:r>
            <a:r>
              <a:rPr lang="pt-PT" b="0" dirty="0"/>
              <a:t> A, </a:t>
            </a:r>
            <a:r>
              <a:rPr lang="pt-PT" dirty="0" err="1"/>
              <a:t>int</a:t>
            </a:r>
            <a:r>
              <a:rPr lang="pt-PT" dirty="0"/>
              <a:t> </a:t>
            </a:r>
            <a:r>
              <a:rPr lang="pt-PT" b="0" dirty="0"/>
              <a:t>B)  	{</a:t>
            </a:r>
          </a:p>
          <a:p>
            <a:r>
              <a:rPr lang="pt-PT" b="0" dirty="0"/>
              <a:t>  </a:t>
            </a:r>
            <a:r>
              <a:rPr lang="pt-PT" dirty="0" err="1"/>
              <a:t>int</a:t>
            </a:r>
            <a:r>
              <a:rPr lang="pt-PT" b="0" dirty="0"/>
              <a:t> </a:t>
            </a:r>
            <a:r>
              <a:rPr lang="pt-PT" b="0" dirty="0" err="1"/>
              <a:t>tmp</a:t>
            </a:r>
            <a:r>
              <a:rPr lang="pt-PT" b="0" dirty="0"/>
              <a:t>;</a:t>
            </a:r>
          </a:p>
          <a:p>
            <a:r>
              <a:rPr lang="pt-PT" b="0" dirty="0"/>
              <a:t>  </a:t>
            </a:r>
            <a:r>
              <a:rPr lang="pt-PT" dirty="0" err="1"/>
              <a:t>while</a:t>
            </a:r>
            <a:r>
              <a:rPr lang="pt-PT" b="0" dirty="0"/>
              <a:t> (B&gt;0)</a:t>
            </a:r>
          </a:p>
          <a:p>
            <a:r>
              <a:rPr lang="pt-PT" b="0" dirty="0"/>
              <a:t>  	</a:t>
            </a:r>
            <a:r>
              <a:rPr lang="pt-PT" dirty="0" err="1"/>
              <a:t>if</a:t>
            </a:r>
            <a:r>
              <a:rPr lang="pt-PT" b="0" dirty="0"/>
              <a:t> (B &gt; A) 	{ </a:t>
            </a:r>
            <a:r>
              <a:rPr lang="pt-PT" b="0" dirty="0" err="1"/>
              <a:t>tmp</a:t>
            </a:r>
            <a:r>
              <a:rPr lang="pt-PT" b="0" dirty="0"/>
              <a:t>=A; A=B; B=</a:t>
            </a:r>
            <a:r>
              <a:rPr lang="pt-PT" b="0" dirty="0" err="1"/>
              <a:t>tmp</a:t>
            </a:r>
            <a:r>
              <a:rPr lang="pt-PT" b="0" dirty="0"/>
              <a:t>;}</a:t>
            </a:r>
          </a:p>
          <a:p>
            <a:r>
              <a:rPr lang="pt-PT" b="0" dirty="0"/>
              <a:t>    	</a:t>
            </a:r>
            <a:r>
              <a:rPr lang="pt-PT" dirty="0" err="1"/>
              <a:t>else</a:t>
            </a:r>
            <a:r>
              <a:rPr lang="pt-PT" b="0" dirty="0"/>
              <a:t>        	{ </a:t>
            </a:r>
            <a:r>
              <a:rPr lang="pt-PT" b="0" dirty="0" err="1"/>
              <a:t>tmp</a:t>
            </a:r>
            <a:r>
              <a:rPr lang="pt-PT" b="0" dirty="0"/>
              <a:t>=B; B=A%B; A=</a:t>
            </a:r>
            <a:r>
              <a:rPr lang="pt-PT" b="0" dirty="0" err="1"/>
              <a:t>tmp</a:t>
            </a:r>
            <a:r>
              <a:rPr lang="pt-PT" b="0" dirty="0"/>
              <a:t>;}</a:t>
            </a:r>
          </a:p>
          <a:p>
            <a:r>
              <a:rPr lang="pt-PT" b="0" dirty="0"/>
              <a:t>  </a:t>
            </a:r>
            <a:r>
              <a:rPr lang="pt-PT" dirty="0" err="1"/>
              <a:t>return</a:t>
            </a:r>
            <a:r>
              <a:rPr lang="pt-PT" b="0" dirty="0"/>
              <a:t> A;</a:t>
            </a:r>
          </a:p>
          <a:p>
            <a:r>
              <a:rPr lang="pt-PT" b="0" dirty="0"/>
              <a:t>				}			</a:t>
            </a:r>
          </a:p>
          <a:p>
            <a:r>
              <a:rPr lang="pt-PT" b="0" dirty="0"/>
              <a:t>}</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10000"/>
            <a:ext cx="486610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8712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E2E09D-E7D9-40F7-A59E-4EC9022AA2ED}"/>
              </a:ext>
            </a:extLst>
          </p:cNvPr>
          <p:cNvSpPr>
            <a:spLocks noGrp="1"/>
          </p:cNvSpPr>
          <p:nvPr>
            <p:ph type="ftr" sz="quarter" idx="11"/>
          </p:nvPr>
        </p:nvSpPr>
        <p:spPr/>
        <p:txBody>
          <a:bodyPr/>
          <a:lstStyle/>
          <a:p>
            <a:r>
              <a:rPr lang="en-US"/>
              <a:t>Valeri Skliarov                                                                      2019/2020</a:t>
            </a:r>
          </a:p>
        </p:txBody>
      </p:sp>
      <p:sp>
        <p:nvSpPr>
          <p:cNvPr id="3" name="Slide Number Placeholder 2">
            <a:extLst>
              <a:ext uri="{FF2B5EF4-FFF2-40B4-BE49-F238E27FC236}">
                <a16:creationId xmlns:a16="http://schemas.microsoft.com/office/drawing/2014/main" id="{BFA2E910-F65C-475A-BF0A-8DA8848C83C2}"/>
              </a:ext>
            </a:extLst>
          </p:cNvPr>
          <p:cNvSpPr>
            <a:spLocks noGrp="1"/>
          </p:cNvSpPr>
          <p:nvPr>
            <p:ph type="sldNum" sz="quarter" idx="12"/>
          </p:nvPr>
        </p:nvSpPr>
        <p:spPr/>
        <p:txBody>
          <a:bodyPr/>
          <a:lstStyle/>
          <a:p>
            <a:fld id="{02ABCBE6-3241-4AC8-98A5-4EDB47BFBF63}" type="slidenum">
              <a:rPr lang="en-US" smtClean="0"/>
              <a:pPr/>
              <a:t>5</a:t>
            </a:fld>
            <a:endParaRPr lang="en-US"/>
          </a:p>
        </p:txBody>
      </p:sp>
      <p:pic>
        <p:nvPicPr>
          <p:cNvPr id="4" name="Picture 3">
            <a:extLst>
              <a:ext uri="{FF2B5EF4-FFF2-40B4-BE49-F238E27FC236}">
                <a16:creationId xmlns:a16="http://schemas.microsoft.com/office/drawing/2014/main" id="{4A4D52B9-0173-42E9-80B8-99D5DFC6B1B9}"/>
              </a:ext>
            </a:extLst>
          </p:cNvPr>
          <p:cNvPicPr>
            <a:picLocks noChangeAspect="1"/>
          </p:cNvPicPr>
          <p:nvPr/>
        </p:nvPicPr>
        <p:blipFill>
          <a:blip r:embed="rId2"/>
          <a:stretch>
            <a:fillRect/>
          </a:stretch>
        </p:blipFill>
        <p:spPr>
          <a:xfrm>
            <a:off x="71390" y="731967"/>
            <a:ext cx="9001221" cy="4602033"/>
          </a:xfrm>
          <a:prstGeom prst="rect">
            <a:avLst/>
          </a:prstGeom>
        </p:spPr>
      </p:pic>
    </p:spTree>
    <p:extLst>
      <p:ext uri="{BB962C8B-B14F-4D97-AF65-F5344CB8AC3E}">
        <p14:creationId xmlns:p14="http://schemas.microsoft.com/office/powerpoint/2010/main" val="3772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7D229C-041F-495F-BB1E-CBA5B40A31C6}"/>
              </a:ext>
            </a:extLst>
          </p:cNvPr>
          <p:cNvSpPr>
            <a:spLocks noGrp="1"/>
          </p:cNvSpPr>
          <p:nvPr>
            <p:ph type="ftr" sz="quarter" idx="11"/>
          </p:nvPr>
        </p:nvSpPr>
        <p:spPr/>
        <p:txBody>
          <a:bodyPr/>
          <a:lstStyle/>
          <a:p>
            <a:r>
              <a:rPr lang="en-US"/>
              <a:t>Valeri Skliarov                                                                      2019/2020</a:t>
            </a:r>
          </a:p>
        </p:txBody>
      </p:sp>
      <p:sp>
        <p:nvSpPr>
          <p:cNvPr id="3" name="Slide Number Placeholder 2">
            <a:extLst>
              <a:ext uri="{FF2B5EF4-FFF2-40B4-BE49-F238E27FC236}">
                <a16:creationId xmlns:a16="http://schemas.microsoft.com/office/drawing/2014/main" id="{6690B6BC-5EBF-44B2-87CC-1172448077BE}"/>
              </a:ext>
            </a:extLst>
          </p:cNvPr>
          <p:cNvSpPr>
            <a:spLocks noGrp="1"/>
          </p:cNvSpPr>
          <p:nvPr>
            <p:ph type="sldNum" sz="quarter" idx="12"/>
          </p:nvPr>
        </p:nvSpPr>
        <p:spPr/>
        <p:txBody>
          <a:bodyPr/>
          <a:lstStyle/>
          <a:p>
            <a:fld id="{02ABCBE6-3241-4AC8-98A5-4EDB47BFBF63}" type="slidenum">
              <a:rPr lang="en-US" smtClean="0"/>
              <a:pPr/>
              <a:t>6</a:t>
            </a:fld>
            <a:endParaRPr lang="en-US"/>
          </a:p>
        </p:txBody>
      </p:sp>
      <p:pic>
        <p:nvPicPr>
          <p:cNvPr id="4" name="Picture 3">
            <a:extLst>
              <a:ext uri="{FF2B5EF4-FFF2-40B4-BE49-F238E27FC236}">
                <a16:creationId xmlns:a16="http://schemas.microsoft.com/office/drawing/2014/main" id="{B2FA848B-0ADC-4F81-B025-A3486B92DF83}"/>
              </a:ext>
            </a:extLst>
          </p:cNvPr>
          <p:cNvPicPr>
            <a:picLocks noChangeAspect="1"/>
          </p:cNvPicPr>
          <p:nvPr/>
        </p:nvPicPr>
        <p:blipFill>
          <a:blip r:embed="rId2"/>
          <a:stretch>
            <a:fillRect/>
          </a:stretch>
        </p:blipFill>
        <p:spPr>
          <a:xfrm>
            <a:off x="140017" y="1050607"/>
            <a:ext cx="8863965" cy="4756785"/>
          </a:xfrm>
          <a:prstGeom prst="rect">
            <a:avLst/>
          </a:prstGeom>
        </p:spPr>
      </p:pic>
      <p:sp>
        <p:nvSpPr>
          <p:cNvPr id="5" name="Rectangle 4">
            <a:extLst>
              <a:ext uri="{FF2B5EF4-FFF2-40B4-BE49-F238E27FC236}">
                <a16:creationId xmlns:a16="http://schemas.microsoft.com/office/drawing/2014/main" id="{98EC0581-85A6-43D7-A219-96177126F84C}"/>
              </a:ext>
            </a:extLst>
          </p:cNvPr>
          <p:cNvSpPr/>
          <p:nvPr/>
        </p:nvSpPr>
        <p:spPr>
          <a:xfrm>
            <a:off x="111165" y="0"/>
            <a:ext cx="535724"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1</a:t>
            </a:r>
          </a:p>
        </p:txBody>
      </p:sp>
    </p:spTree>
    <p:extLst>
      <p:ext uri="{BB962C8B-B14F-4D97-AF65-F5344CB8AC3E}">
        <p14:creationId xmlns:p14="http://schemas.microsoft.com/office/powerpoint/2010/main" val="192641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7D229C-041F-495F-BB1E-CBA5B40A31C6}"/>
              </a:ext>
            </a:extLst>
          </p:cNvPr>
          <p:cNvSpPr>
            <a:spLocks noGrp="1"/>
          </p:cNvSpPr>
          <p:nvPr>
            <p:ph type="ftr" sz="quarter" idx="11"/>
          </p:nvPr>
        </p:nvSpPr>
        <p:spPr/>
        <p:txBody>
          <a:bodyPr/>
          <a:lstStyle/>
          <a:p>
            <a:r>
              <a:rPr lang="en-US"/>
              <a:t>Valeri Skliarov                                                                      2019/2020</a:t>
            </a:r>
          </a:p>
        </p:txBody>
      </p:sp>
      <p:sp>
        <p:nvSpPr>
          <p:cNvPr id="3" name="Slide Number Placeholder 2">
            <a:extLst>
              <a:ext uri="{FF2B5EF4-FFF2-40B4-BE49-F238E27FC236}">
                <a16:creationId xmlns:a16="http://schemas.microsoft.com/office/drawing/2014/main" id="{6690B6BC-5EBF-44B2-87CC-1172448077BE}"/>
              </a:ext>
            </a:extLst>
          </p:cNvPr>
          <p:cNvSpPr>
            <a:spLocks noGrp="1"/>
          </p:cNvSpPr>
          <p:nvPr>
            <p:ph type="sldNum" sz="quarter" idx="12"/>
          </p:nvPr>
        </p:nvSpPr>
        <p:spPr/>
        <p:txBody>
          <a:bodyPr/>
          <a:lstStyle/>
          <a:p>
            <a:fld id="{02ABCBE6-3241-4AC8-98A5-4EDB47BFBF63}" type="slidenum">
              <a:rPr lang="en-US" smtClean="0"/>
              <a:pPr/>
              <a:t>7</a:t>
            </a:fld>
            <a:endParaRPr lang="en-US"/>
          </a:p>
        </p:txBody>
      </p:sp>
      <p:sp>
        <p:nvSpPr>
          <p:cNvPr id="5" name="Rectangle 4">
            <a:extLst>
              <a:ext uri="{FF2B5EF4-FFF2-40B4-BE49-F238E27FC236}">
                <a16:creationId xmlns:a16="http://schemas.microsoft.com/office/drawing/2014/main" id="{98EC0581-85A6-43D7-A219-96177126F84C}"/>
              </a:ext>
            </a:extLst>
          </p:cNvPr>
          <p:cNvSpPr/>
          <p:nvPr/>
        </p:nvSpPr>
        <p:spPr>
          <a:xfrm>
            <a:off x="111165" y="0"/>
            <a:ext cx="535724"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a:t>
            </a:r>
          </a:p>
        </p:txBody>
      </p:sp>
      <p:pic>
        <p:nvPicPr>
          <p:cNvPr id="6" name="Picture 5">
            <a:extLst>
              <a:ext uri="{FF2B5EF4-FFF2-40B4-BE49-F238E27FC236}">
                <a16:creationId xmlns:a16="http://schemas.microsoft.com/office/drawing/2014/main" id="{A79F663F-1F04-4F47-9EB3-93C188A2510C}"/>
              </a:ext>
            </a:extLst>
          </p:cNvPr>
          <p:cNvPicPr>
            <a:picLocks noChangeAspect="1"/>
          </p:cNvPicPr>
          <p:nvPr/>
        </p:nvPicPr>
        <p:blipFill>
          <a:blip r:embed="rId2"/>
          <a:stretch>
            <a:fillRect/>
          </a:stretch>
        </p:blipFill>
        <p:spPr>
          <a:xfrm>
            <a:off x="0" y="1196196"/>
            <a:ext cx="4620578" cy="3069908"/>
          </a:xfrm>
          <a:prstGeom prst="rect">
            <a:avLst/>
          </a:prstGeom>
        </p:spPr>
      </p:pic>
      <p:sp>
        <p:nvSpPr>
          <p:cNvPr id="7" name="Rectangle 6">
            <a:extLst>
              <a:ext uri="{FF2B5EF4-FFF2-40B4-BE49-F238E27FC236}">
                <a16:creationId xmlns:a16="http://schemas.microsoft.com/office/drawing/2014/main" id="{4740BA69-5E03-48C4-B279-D161DFA79C10}"/>
              </a:ext>
            </a:extLst>
          </p:cNvPr>
          <p:cNvSpPr/>
          <p:nvPr/>
        </p:nvSpPr>
        <p:spPr>
          <a:xfrm>
            <a:off x="7239000" y="272866"/>
            <a:ext cx="535724"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3</a:t>
            </a:r>
          </a:p>
        </p:txBody>
      </p:sp>
      <p:sp>
        <p:nvSpPr>
          <p:cNvPr id="8" name="TextBox 7">
            <a:extLst>
              <a:ext uri="{FF2B5EF4-FFF2-40B4-BE49-F238E27FC236}">
                <a16:creationId xmlns:a16="http://schemas.microsoft.com/office/drawing/2014/main" id="{FE3B4E62-381B-40F8-8482-2E008501F1F2}"/>
              </a:ext>
            </a:extLst>
          </p:cNvPr>
          <p:cNvSpPr txBox="1"/>
          <p:nvPr/>
        </p:nvSpPr>
        <p:spPr>
          <a:xfrm>
            <a:off x="4724400" y="1066800"/>
            <a:ext cx="4953000" cy="3970318"/>
          </a:xfrm>
          <a:prstGeom prst="rect">
            <a:avLst/>
          </a:prstGeom>
          <a:solidFill>
            <a:srgbClr val="FFFF00"/>
          </a:solidFill>
        </p:spPr>
        <p:txBody>
          <a:bodyPr wrap="square" rtlCol="0">
            <a:spAutoFit/>
          </a:bodyPr>
          <a:lstStyle/>
          <a:p>
            <a:r>
              <a:rPr lang="en-US" b="1" dirty="0">
                <a:solidFill>
                  <a:srgbClr val="C00000"/>
                </a:solidFill>
                <a:latin typeface="Arial Narrow" panose="020B0606020202030204" pitchFamily="34" charset="0"/>
              </a:rPr>
              <a:t>public class </a:t>
            </a:r>
            <a:r>
              <a:rPr lang="en-US" dirty="0">
                <a:solidFill>
                  <a:srgbClr val="C00000"/>
                </a:solidFill>
                <a:latin typeface="Arial Narrow" panose="020B0606020202030204" pitchFamily="34" charset="0"/>
              </a:rPr>
              <a:t>rem {</a:t>
            </a:r>
            <a:r>
              <a:rPr lang="en-US" dirty="0">
                <a:latin typeface="Arial Narrow" panose="020B0606020202030204" pitchFamily="34" charset="0"/>
              </a:rPr>
              <a:t>	</a:t>
            </a:r>
          </a:p>
          <a:p>
            <a:r>
              <a:rPr lang="en-US" dirty="0">
                <a:latin typeface="Arial Narrow" panose="020B0606020202030204" pitchFamily="34" charset="0"/>
              </a:rPr>
              <a:t>      </a:t>
            </a:r>
            <a:r>
              <a:rPr lang="en-US" b="1" dirty="0">
                <a:latin typeface="Arial Narrow" panose="020B0606020202030204" pitchFamily="34" charset="0"/>
              </a:rPr>
              <a:t>public static void</a:t>
            </a:r>
            <a:r>
              <a:rPr lang="en-US" dirty="0">
                <a:latin typeface="Arial Narrow" panose="020B0606020202030204" pitchFamily="34" charset="0"/>
              </a:rPr>
              <a:t> main(String[] </a:t>
            </a:r>
            <a:r>
              <a:rPr lang="en-US" dirty="0" err="1">
                <a:latin typeface="Arial Narrow" panose="020B0606020202030204" pitchFamily="34" charset="0"/>
              </a:rPr>
              <a:t>args</a:t>
            </a:r>
            <a:r>
              <a:rPr lang="en-US" dirty="0">
                <a:latin typeface="Arial Narrow" panose="020B0606020202030204" pitchFamily="34" charset="0"/>
              </a:rPr>
              <a:t>)</a:t>
            </a:r>
          </a:p>
          <a:p>
            <a:r>
              <a:rPr lang="en-US" dirty="0">
                <a:latin typeface="Arial Narrow" panose="020B0606020202030204" pitchFamily="34" charset="0"/>
              </a:rPr>
              <a:t>  {</a:t>
            </a:r>
          </a:p>
          <a:p>
            <a:r>
              <a:rPr lang="en-US" dirty="0">
                <a:latin typeface="Arial Narrow" panose="020B0606020202030204" pitchFamily="34" charset="0"/>
              </a:rPr>
              <a:t>	</a:t>
            </a:r>
            <a:r>
              <a:rPr lang="en-US" b="1" dirty="0">
                <a:latin typeface="Arial Narrow" panose="020B0606020202030204" pitchFamily="34" charset="0"/>
              </a:rPr>
              <a:t>double</a:t>
            </a:r>
            <a:r>
              <a:rPr lang="en-US" dirty="0">
                <a:latin typeface="Arial Narrow" panose="020B0606020202030204" pitchFamily="34" charset="0"/>
              </a:rPr>
              <a:t> x=0;</a:t>
            </a:r>
          </a:p>
          <a:p>
            <a:r>
              <a:rPr lang="en-US" dirty="0">
                <a:latin typeface="Arial Narrow" panose="020B0606020202030204" pitchFamily="34" charset="0"/>
              </a:rPr>
              <a:t>	</a:t>
            </a:r>
            <a:r>
              <a:rPr lang="en-US" b="1" dirty="0">
                <a:latin typeface="Arial Narrow" panose="020B0606020202030204" pitchFamily="34" charset="0"/>
              </a:rPr>
              <a:t>int</a:t>
            </a:r>
            <a:r>
              <a:rPr lang="en-US" dirty="0">
                <a:latin typeface="Arial Narrow" panose="020B0606020202030204" pitchFamily="34" charset="0"/>
              </a:rPr>
              <a:t> r, t;</a:t>
            </a:r>
          </a:p>
          <a:p>
            <a:r>
              <a:rPr lang="en-US" dirty="0">
                <a:latin typeface="Arial Narrow" panose="020B0606020202030204" pitchFamily="34" charset="0"/>
              </a:rPr>
              <a:t>	x++;	</a:t>
            </a:r>
          </a:p>
          <a:p>
            <a:r>
              <a:rPr lang="en-US" dirty="0">
                <a:latin typeface="Arial Narrow" panose="020B0606020202030204" pitchFamily="34" charset="0"/>
              </a:rPr>
              <a:t>	r = 2;</a:t>
            </a:r>
          </a:p>
          <a:p>
            <a:r>
              <a:rPr lang="en-US" dirty="0">
                <a:latin typeface="Arial Narrow" panose="020B0606020202030204" pitchFamily="34" charset="0"/>
              </a:rPr>
              <a:t>	t = r/2 + 5;     	                                                                                                                                                                                        </a:t>
            </a:r>
          </a:p>
          <a:p>
            <a:r>
              <a:rPr lang="en-US" dirty="0">
                <a:latin typeface="Arial Narrow" panose="020B0606020202030204" pitchFamily="34" charset="0"/>
              </a:rPr>
              <a:t>	x = x + (r/4)*4;</a:t>
            </a:r>
          </a:p>
          <a:p>
            <a:r>
              <a:rPr lang="en-US" dirty="0">
                <a:latin typeface="Arial Narrow" panose="020B0606020202030204" pitchFamily="34" charset="0"/>
              </a:rPr>
              <a:t>	</a:t>
            </a:r>
            <a:r>
              <a:rPr lang="en-US" dirty="0" err="1">
                <a:latin typeface="Arial Narrow" panose="020B0606020202030204" pitchFamily="34" charset="0"/>
              </a:rPr>
              <a:t>System.out.printf</a:t>
            </a:r>
            <a:r>
              <a:rPr lang="en-US" dirty="0">
                <a:latin typeface="Arial Narrow" panose="020B0606020202030204" pitchFamily="34" charset="0"/>
              </a:rPr>
              <a:t>("X:%4.2f\n",x++);	</a:t>
            </a:r>
          </a:p>
          <a:p>
            <a:r>
              <a:rPr lang="en-US" dirty="0">
                <a:latin typeface="Arial Narrow" panose="020B0606020202030204" pitchFamily="34" charset="0"/>
              </a:rPr>
              <a:t>	</a:t>
            </a:r>
            <a:r>
              <a:rPr lang="en-US" dirty="0" err="1">
                <a:latin typeface="Arial Narrow" panose="020B0606020202030204" pitchFamily="34" charset="0"/>
              </a:rPr>
              <a:t>System.out.print</a:t>
            </a:r>
            <a:r>
              <a:rPr lang="en-US" dirty="0">
                <a:latin typeface="Arial Narrow" panose="020B0606020202030204" pitchFamily="34" charset="0"/>
              </a:rPr>
              <a:t>("</a:t>
            </a:r>
            <a:r>
              <a:rPr lang="en-US" dirty="0" err="1">
                <a:latin typeface="Arial Narrow" panose="020B0606020202030204" pitchFamily="34" charset="0"/>
              </a:rPr>
              <a:t>t"+t</a:t>
            </a:r>
            <a:r>
              <a:rPr lang="en-US" dirty="0">
                <a:latin typeface="Arial Narrow" panose="020B0606020202030204" pitchFamily="34" charset="0"/>
              </a:rPr>
              <a:t>);				</a:t>
            </a:r>
          </a:p>
          <a:p>
            <a:r>
              <a:rPr lang="en-US" dirty="0">
                <a:latin typeface="Arial Narrow" panose="020B0606020202030204" pitchFamily="34" charset="0"/>
              </a:rPr>
              <a:t>	}</a:t>
            </a:r>
          </a:p>
          <a:p>
            <a:r>
              <a:rPr lang="en-US" dirty="0">
                <a:solidFill>
                  <a:srgbClr val="C00000"/>
                </a:solidFill>
                <a:latin typeface="Arial Narrow" panose="020B0606020202030204" pitchFamily="34" charset="0"/>
              </a:rPr>
              <a:t>}</a:t>
            </a:r>
          </a:p>
        </p:txBody>
      </p:sp>
    </p:spTree>
    <p:extLst>
      <p:ext uri="{BB962C8B-B14F-4D97-AF65-F5344CB8AC3E}">
        <p14:creationId xmlns:p14="http://schemas.microsoft.com/office/powerpoint/2010/main" val="244566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123D-14B9-45BD-A40C-2E08A545B8FD}"/>
              </a:ext>
            </a:extLst>
          </p:cNvPr>
          <p:cNvSpPr>
            <a:spLocks noGrp="1"/>
          </p:cNvSpPr>
          <p:nvPr>
            <p:ph type="ftr" sz="quarter" idx="11"/>
          </p:nvPr>
        </p:nvSpPr>
        <p:spPr/>
        <p:txBody>
          <a:bodyPr/>
          <a:lstStyle/>
          <a:p>
            <a:r>
              <a:rPr lang="en-US"/>
              <a:t>Valeri Skliarov                                                                      2019/2020</a:t>
            </a:r>
          </a:p>
        </p:txBody>
      </p:sp>
      <p:sp>
        <p:nvSpPr>
          <p:cNvPr id="3" name="Slide Number Placeholder 2">
            <a:extLst>
              <a:ext uri="{FF2B5EF4-FFF2-40B4-BE49-F238E27FC236}">
                <a16:creationId xmlns:a16="http://schemas.microsoft.com/office/drawing/2014/main" id="{11B5A71A-5E1C-4FBA-9416-1E7B36CA01D0}"/>
              </a:ext>
            </a:extLst>
          </p:cNvPr>
          <p:cNvSpPr>
            <a:spLocks noGrp="1"/>
          </p:cNvSpPr>
          <p:nvPr>
            <p:ph type="sldNum" sz="quarter" idx="12"/>
          </p:nvPr>
        </p:nvSpPr>
        <p:spPr/>
        <p:txBody>
          <a:bodyPr/>
          <a:lstStyle/>
          <a:p>
            <a:fld id="{02ABCBE6-3241-4AC8-98A5-4EDB47BFBF63}" type="slidenum">
              <a:rPr lang="en-US" smtClean="0"/>
              <a:pPr/>
              <a:t>8</a:t>
            </a:fld>
            <a:endParaRPr lang="en-US"/>
          </a:p>
        </p:txBody>
      </p:sp>
      <p:sp>
        <p:nvSpPr>
          <p:cNvPr id="5" name="TextBox 4">
            <a:extLst>
              <a:ext uri="{FF2B5EF4-FFF2-40B4-BE49-F238E27FC236}">
                <a16:creationId xmlns:a16="http://schemas.microsoft.com/office/drawing/2014/main" id="{D9E3DCB9-3B56-48BC-B9C5-5F62A5DFE4EF}"/>
              </a:ext>
            </a:extLst>
          </p:cNvPr>
          <p:cNvSpPr txBox="1"/>
          <p:nvPr/>
        </p:nvSpPr>
        <p:spPr>
          <a:xfrm>
            <a:off x="0" y="941487"/>
            <a:ext cx="9144000" cy="5078313"/>
          </a:xfrm>
          <a:prstGeom prst="rect">
            <a:avLst/>
          </a:prstGeom>
          <a:solidFill>
            <a:srgbClr val="FFFF00"/>
          </a:solidFill>
        </p:spPr>
        <p:txBody>
          <a:bodyPr wrap="square" rtlCol="0">
            <a:spAutoFit/>
          </a:bodyPr>
          <a:lstStyle/>
          <a:p>
            <a:r>
              <a:rPr lang="en-US" b="1" dirty="0">
                <a:solidFill>
                  <a:srgbClr val="C00000"/>
                </a:solidFill>
                <a:latin typeface="Arial Narrow" panose="020B0606020202030204" pitchFamily="34" charset="0"/>
              </a:rPr>
              <a:t>import</a:t>
            </a:r>
            <a:r>
              <a:rPr lang="en-US" dirty="0">
                <a:solidFill>
                  <a:srgbClr val="C00000"/>
                </a:solidFill>
                <a:latin typeface="Arial Narrow" panose="020B0606020202030204" pitchFamily="34" charset="0"/>
              </a:rPr>
              <a:t> </a:t>
            </a:r>
            <a:r>
              <a:rPr lang="en-US" dirty="0" err="1">
                <a:solidFill>
                  <a:srgbClr val="C00000"/>
                </a:solidFill>
                <a:latin typeface="Arial Narrow" panose="020B0606020202030204" pitchFamily="34" charset="0"/>
              </a:rPr>
              <a:t>java.util</a:t>
            </a:r>
            <a:r>
              <a:rPr lang="en-US" dirty="0">
                <a:solidFill>
                  <a:srgbClr val="C00000"/>
                </a:solidFill>
                <a:latin typeface="Arial Narrow" panose="020B0606020202030204" pitchFamily="34" charset="0"/>
              </a:rPr>
              <a:t>.*;</a:t>
            </a:r>
          </a:p>
          <a:p>
            <a:r>
              <a:rPr lang="en-US" b="1" dirty="0">
                <a:solidFill>
                  <a:srgbClr val="C00000"/>
                </a:solidFill>
                <a:latin typeface="Arial Narrow" panose="020B0606020202030204" pitchFamily="34" charset="0"/>
              </a:rPr>
              <a:t>public class</a:t>
            </a:r>
            <a:r>
              <a:rPr lang="en-US" dirty="0">
                <a:solidFill>
                  <a:srgbClr val="C00000"/>
                </a:solidFill>
                <a:latin typeface="Arial Narrow" panose="020B0606020202030204" pitchFamily="34" charset="0"/>
              </a:rPr>
              <a:t> rem {</a:t>
            </a:r>
          </a:p>
          <a:p>
            <a:r>
              <a:rPr lang="en-US" b="1" dirty="0">
                <a:latin typeface="Arial Narrow" panose="020B0606020202030204" pitchFamily="34" charset="0"/>
              </a:rPr>
              <a:t>public static</a:t>
            </a:r>
            <a:r>
              <a:rPr lang="en-US" dirty="0">
                <a:latin typeface="Arial Narrow" panose="020B0606020202030204" pitchFamily="34" charset="0"/>
              </a:rPr>
              <a:t> void main(String[] </a:t>
            </a:r>
            <a:r>
              <a:rPr lang="en-US" dirty="0" err="1">
                <a:latin typeface="Arial Narrow" panose="020B0606020202030204" pitchFamily="34" charset="0"/>
              </a:rPr>
              <a:t>args</a:t>
            </a:r>
            <a:r>
              <a:rPr lang="en-US" dirty="0">
                <a:latin typeface="Arial Narrow" panose="020B0606020202030204" pitchFamily="34" charset="0"/>
              </a:rPr>
              <a:t>)</a:t>
            </a:r>
          </a:p>
          <a:p>
            <a:r>
              <a:rPr lang="en-US" dirty="0">
                <a:latin typeface="Arial Narrow" panose="020B0606020202030204" pitchFamily="34" charset="0"/>
              </a:rPr>
              <a:t>  {</a:t>
            </a:r>
          </a:p>
          <a:p>
            <a:r>
              <a:rPr lang="en-US" dirty="0">
                <a:latin typeface="Arial Narrow" panose="020B0606020202030204" pitchFamily="34" charset="0"/>
              </a:rPr>
              <a:t>	</a:t>
            </a:r>
            <a:r>
              <a:rPr lang="en-US" b="1" dirty="0">
                <a:latin typeface="Arial Narrow" panose="020B0606020202030204" pitchFamily="34" charset="0"/>
              </a:rPr>
              <a:t>double</a:t>
            </a:r>
            <a:r>
              <a:rPr lang="en-US" dirty="0">
                <a:latin typeface="Arial Narrow" panose="020B0606020202030204" pitchFamily="34" charset="0"/>
              </a:rPr>
              <a:t> x=0;</a:t>
            </a:r>
          </a:p>
          <a:p>
            <a:r>
              <a:rPr lang="en-US" dirty="0">
                <a:latin typeface="Arial Narrow" panose="020B0606020202030204" pitchFamily="34" charset="0"/>
              </a:rPr>
              <a:t>	</a:t>
            </a:r>
            <a:r>
              <a:rPr lang="en-US" b="1" dirty="0">
                <a:latin typeface="Arial Narrow" panose="020B0606020202030204" pitchFamily="34" charset="0"/>
              </a:rPr>
              <a:t>int</a:t>
            </a:r>
            <a:r>
              <a:rPr lang="en-US" dirty="0">
                <a:latin typeface="Arial Narrow" panose="020B0606020202030204" pitchFamily="34" charset="0"/>
              </a:rPr>
              <a:t> r, t;</a:t>
            </a:r>
          </a:p>
          <a:p>
            <a:r>
              <a:rPr lang="en-US" dirty="0">
                <a:latin typeface="Arial Narrow" panose="020B0606020202030204" pitchFamily="34" charset="0"/>
              </a:rPr>
              <a:t>	x++;		</a:t>
            </a:r>
            <a:r>
              <a:rPr lang="en-US" dirty="0" err="1">
                <a:solidFill>
                  <a:schemeClr val="accent2">
                    <a:lumMod val="50000"/>
                  </a:schemeClr>
                </a:solidFill>
                <a:latin typeface="Arial Narrow" panose="020B0606020202030204" pitchFamily="34" charset="0"/>
              </a:rPr>
              <a:t>System.out.printf</a:t>
            </a:r>
            <a:r>
              <a:rPr lang="en-US" dirty="0">
                <a:solidFill>
                  <a:schemeClr val="accent2">
                    <a:lumMod val="50000"/>
                  </a:schemeClr>
                </a:solidFill>
                <a:latin typeface="Arial Narrow" panose="020B0606020202030204" pitchFamily="34" charset="0"/>
              </a:rPr>
              <a:t>("x = %f\n", x);</a:t>
            </a:r>
            <a:r>
              <a:rPr lang="en-US" dirty="0">
                <a:latin typeface="Arial Narrow" panose="020B0606020202030204" pitchFamily="34" charset="0"/>
              </a:rPr>
              <a:t>  		</a:t>
            </a:r>
            <a:r>
              <a:rPr lang="en-US" dirty="0">
                <a:solidFill>
                  <a:srgbClr val="008000"/>
                </a:solidFill>
                <a:latin typeface="Arial Narrow" panose="020B0606020202030204" pitchFamily="34" charset="0"/>
              </a:rPr>
              <a:t>// x = 1.000000</a:t>
            </a:r>
          </a:p>
          <a:p>
            <a:r>
              <a:rPr lang="en-US" dirty="0">
                <a:latin typeface="Arial Narrow" panose="020B0606020202030204" pitchFamily="34" charset="0"/>
              </a:rPr>
              <a:t>	r = 2;</a:t>
            </a:r>
          </a:p>
          <a:p>
            <a:r>
              <a:rPr lang="en-US" dirty="0">
                <a:latin typeface="Arial Narrow" panose="020B0606020202030204" pitchFamily="34" charset="0"/>
              </a:rPr>
              <a:t>	t = r/2 + 5; 		</a:t>
            </a:r>
            <a:r>
              <a:rPr lang="en-US" dirty="0" err="1">
                <a:solidFill>
                  <a:schemeClr val="accent2">
                    <a:lumMod val="50000"/>
                  </a:schemeClr>
                </a:solidFill>
                <a:latin typeface="Arial Narrow" panose="020B0606020202030204" pitchFamily="34" charset="0"/>
              </a:rPr>
              <a:t>System.out.printf</a:t>
            </a:r>
            <a:r>
              <a:rPr lang="en-US" dirty="0">
                <a:solidFill>
                  <a:schemeClr val="accent2">
                    <a:lumMod val="50000"/>
                  </a:schemeClr>
                </a:solidFill>
                <a:latin typeface="Arial Narrow" panose="020B0606020202030204" pitchFamily="34" charset="0"/>
              </a:rPr>
              <a:t>("t = %d\n", t);</a:t>
            </a:r>
            <a:r>
              <a:rPr lang="en-US" dirty="0">
                <a:latin typeface="Arial Narrow" panose="020B0606020202030204" pitchFamily="34" charset="0"/>
              </a:rPr>
              <a:t> 		</a:t>
            </a:r>
            <a:r>
              <a:rPr lang="en-US" dirty="0">
                <a:solidFill>
                  <a:srgbClr val="008000"/>
                </a:solidFill>
                <a:latin typeface="Arial Narrow" panose="020B0606020202030204" pitchFamily="34" charset="0"/>
              </a:rPr>
              <a:t>// t = 6                                                                                                                                                                  </a:t>
            </a:r>
          </a:p>
          <a:p>
            <a:r>
              <a:rPr lang="en-US" dirty="0">
                <a:latin typeface="Arial Narrow" panose="020B0606020202030204" pitchFamily="34" charset="0"/>
              </a:rPr>
              <a:t>	x = x + (r/4)*4;	</a:t>
            </a:r>
            <a:r>
              <a:rPr lang="en-US" dirty="0" err="1">
                <a:solidFill>
                  <a:schemeClr val="accent2">
                    <a:lumMod val="50000"/>
                  </a:schemeClr>
                </a:solidFill>
                <a:latin typeface="Arial Narrow" panose="020B0606020202030204" pitchFamily="34" charset="0"/>
              </a:rPr>
              <a:t>System.out.printf</a:t>
            </a:r>
            <a:r>
              <a:rPr lang="en-US" dirty="0">
                <a:solidFill>
                  <a:schemeClr val="accent2">
                    <a:lumMod val="50000"/>
                  </a:schemeClr>
                </a:solidFill>
                <a:latin typeface="Arial Narrow" panose="020B0606020202030204" pitchFamily="34" charset="0"/>
              </a:rPr>
              <a:t>("x = %f\n", x + (r/4)*4);</a:t>
            </a:r>
            <a:r>
              <a:rPr lang="en-US" dirty="0">
                <a:latin typeface="Arial Narrow" panose="020B0606020202030204" pitchFamily="34" charset="0"/>
              </a:rPr>
              <a:t> 	</a:t>
            </a:r>
            <a:r>
              <a:rPr lang="en-US" dirty="0">
                <a:solidFill>
                  <a:srgbClr val="008000"/>
                </a:solidFill>
                <a:latin typeface="Arial Narrow" panose="020B0606020202030204" pitchFamily="34" charset="0"/>
              </a:rPr>
              <a:t>// r/4 = 0 * 4 = 0</a:t>
            </a:r>
          </a:p>
          <a:p>
            <a:r>
              <a:rPr lang="en-US" dirty="0">
                <a:latin typeface="Arial Narrow" panose="020B0606020202030204" pitchFamily="34" charset="0"/>
              </a:rPr>
              <a:t>	</a:t>
            </a:r>
            <a:r>
              <a:rPr lang="en-US" dirty="0" err="1">
                <a:latin typeface="Arial Narrow" panose="020B0606020202030204" pitchFamily="34" charset="0"/>
              </a:rPr>
              <a:t>System.out.printf</a:t>
            </a:r>
            <a:r>
              <a:rPr lang="en-US" dirty="0">
                <a:latin typeface="Arial Narrow" panose="020B0606020202030204" pitchFamily="34" charset="0"/>
              </a:rPr>
              <a:t>("X:%4.2f\n",x++);	// X:1.00		</a:t>
            </a:r>
            <a:r>
              <a:rPr lang="en-US" dirty="0" err="1">
                <a:latin typeface="Arial Narrow" panose="020B0606020202030204" pitchFamily="34" charset="0"/>
              </a:rPr>
              <a:t>Primeiro</a:t>
            </a:r>
            <a:r>
              <a:rPr lang="en-US" dirty="0">
                <a:latin typeface="Arial Narrow" panose="020B0606020202030204" pitchFamily="34" charset="0"/>
              </a:rPr>
              <a:t> </a:t>
            </a:r>
            <a:r>
              <a:rPr lang="en-US" dirty="0" err="1">
                <a:latin typeface="Arial Narrow" panose="020B0606020202030204" pitchFamily="34" charset="0"/>
              </a:rPr>
              <a:t>resultado</a:t>
            </a:r>
            <a:endParaRPr lang="en-US" dirty="0">
              <a:latin typeface="Arial Narrow" panose="020B0606020202030204" pitchFamily="34" charset="0"/>
            </a:endParaRPr>
          </a:p>
          <a:p>
            <a:r>
              <a:rPr lang="en-US" dirty="0">
                <a:latin typeface="Arial Narrow" panose="020B0606020202030204" pitchFamily="34" charset="0"/>
              </a:rPr>
              <a:t>	</a:t>
            </a:r>
            <a:r>
              <a:rPr lang="en-US" dirty="0" err="1">
                <a:latin typeface="Arial Narrow" panose="020B0606020202030204" pitchFamily="34" charset="0"/>
              </a:rPr>
              <a:t>System.out.print</a:t>
            </a:r>
            <a:r>
              <a:rPr lang="en-US" dirty="0">
                <a:latin typeface="Arial Narrow" panose="020B0606020202030204" pitchFamily="34" charset="0"/>
              </a:rPr>
              <a:t>("</a:t>
            </a:r>
            <a:r>
              <a:rPr lang="en-US" dirty="0" err="1">
                <a:latin typeface="Arial Narrow" panose="020B0606020202030204" pitchFamily="34" charset="0"/>
              </a:rPr>
              <a:t>t"+t</a:t>
            </a:r>
            <a:r>
              <a:rPr lang="en-US" dirty="0">
                <a:latin typeface="Arial Narrow" panose="020B0606020202030204" pitchFamily="34" charset="0"/>
              </a:rPr>
              <a:t>);		// t6		Segundo </a:t>
            </a:r>
            <a:r>
              <a:rPr lang="en-US" dirty="0" err="1">
                <a:latin typeface="Arial Narrow" panose="020B0606020202030204" pitchFamily="34" charset="0"/>
              </a:rPr>
              <a:t>resultado</a:t>
            </a:r>
            <a:endParaRPr lang="en-US" dirty="0">
              <a:latin typeface="Arial Narrow" panose="020B0606020202030204" pitchFamily="34" charset="0"/>
            </a:endParaRPr>
          </a:p>
          <a:p>
            <a:r>
              <a:rPr lang="en-US" dirty="0">
                <a:latin typeface="Arial Narrow" panose="020B0606020202030204" pitchFamily="34" charset="0"/>
              </a:rPr>
              <a:t>	</a:t>
            </a:r>
          </a:p>
          <a:p>
            <a:r>
              <a:rPr lang="en-US" dirty="0">
                <a:latin typeface="Arial Narrow" panose="020B0606020202030204" pitchFamily="34" charset="0"/>
              </a:rPr>
              <a:t>	</a:t>
            </a:r>
            <a:r>
              <a:rPr lang="en-US" dirty="0" err="1">
                <a:solidFill>
                  <a:srgbClr val="C00000"/>
                </a:solidFill>
                <a:latin typeface="Arial Narrow" panose="020B0606020202030204" pitchFamily="34" charset="0"/>
              </a:rPr>
              <a:t>System.out.println</a:t>
            </a:r>
            <a:r>
              <a:rPr lang="en-US" dirty="0">
                <a:solidFill>
                  <a:srgbClr val="C00000"/>
                </a:solidFill>
                <a:latin typeface="Arial Narrow" panose="020B0606020202030204" pitchFamily="34" charset="0"/>
              </a:rPr>
              <a:t>();</a:t>
            </a:r>
            <a:r>
              <a:rPr lang="en-US" dirty="0">
                <a:latin typeface="Arial Narrow" panose="020B0606020202030204" pitchFamily="34" charset="0"/>
              </a:rPr>
              <a:t>		</a:t>
            </a:r>
          </a:p>
          <a:p>
            <a:r>
              <a:rPr lang="en-US" dirty="0">
                <a:latin typeface="Arial Narrow" panose="020B0606020202030204" pitchFamily="34" charset="0"/>
              </a:rPr>
              <a:t>	}</a:t>
            </a:r>
          </a:p>
          <a:p>
            <a:r>
              <a:rPr lang="en-US" dirty="0">
                <a:solidFill>
                  <a:srgbClr val="C00000"/>
                </a:solidFill>
                <a:latin typeface="Arial Narrow" panose="020B0606020202030204" pitchFamily="34" charset="0"/>
              </a:rPr>
              <a:t>}</a:t>
            </a:r>
          </a:p>
          <a:p>
            <a:endParaRPr lang="en-US" dirty="0">
              <a:latin typeface="Arial Narrow" panose="020B0606020202030204" pitchFamily="34" charset="0"/>
            </a:endParaRPr>
          </a:p>
          <a:p>
            <a:endParaRPr lang="en-US" dirty="0">
              <a:latin typeface="Arial Narrow" panose="020B0606020202030204" pitchFamily="34" charset="0"/>
            </a:endParaRPr>
          </a:p>
        </p:txBody>
      </p:sp>
      <p:sp>
        <p:nvSpPr>
          <p:cNvPr id="4" name="Rectangle 3">
            <a:extLst>
              <a:ext uri="{FF2B5EF4-FFF2-40B4-BE49-F238E27FC236}">
                <a16:creationId xmlns:a16="http://schemas.microsoft.com/office/drawing/2014/main" id="{8453572A-689A-4B45-9C35-FF2AA7D7D19B}"/>
              </a:ext>
            </a:extLst>
          </p:cNvPr>
          <p:cNvSpPr/>
          <p:nvPr/>
        </p:nvSpPr>
        <p:spPr>
          <a:xfrm>
            <a:off x="3086470" y="-85130"/>
            <a:ext cx="535724"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4</a:t>
            </a:r>
          </a:p>
        </p:txBody>
      </p:sp>
      <p:pic>
        <p:nvPicPr>
          <p:cNvPr id="6" name="Picture 5">
            <a:extLst>
              <a:ext uri="{FF2B5EF4-FFF2-40B4-BE49-F238E27FC236}">
                <a16:creationId xmlns:a16="http://schemas.microsoft.com/office/drawing/2014/main" id="{447BC5A2-CFE4-438C-89E6-EA7A166B51C4}"/>
              </a:ext>
            </a:extLst>
          </p:cNvPr>
          <p:cNvPicPr>
            <a:picLocks noChangeAspect="1"/>
          </p:cNvPicPr>
          <p:nvPr/>
        </p:nvPicPr>
        <p:blipFill>
          <a:blip r:embed="rId2"/>
          <a:stretch>
            <a:fillRect/>
          </a:stretch>
        </p:blipFill>
        <p:spPr>
          <a:xfrm>
            <a:off x="5138269" y="-62936"/>
            <a:ext cx="4005731" cy="2540951"/>
          </a:xfrm>
          <a:prstGeom prst="rect">
            <a:avLst/>
          </a:prstGeom>
        </p:spPr>
      </p:pic>
    </p:spTree>
    <p:extLst>
      <p:ext uri="{BB962C8B-B14F-4D97-AF65-F5344CB8AC3E}">
        <p14:creationId xmlns:p14="http://schemas.microsoft.com/office/powerpoint/2010/main" val="1890654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123D-14B9-45BD-A40C-2E08A545B8FD}"/>
              </a:ext>
            </a:extLst>
          </p:cNvPr>
          <p:cNvSpPr>
            <a:spLocks noGrp="1"/>
          </p:cNvSpPr>
          <p:nvPr>
            <p:ph type="ftr" sz="quarter" idx="11"/>
          </p:nvPr>
        </p:nvSpPr>
        <p:spPr/>
        <p:txBody>
          <a:bodyPr/>
          <a:lstStyle/>
          <a:p>
            <a:r>
              <a:rPr lang="en-US"/>
              <a:t>Valeri Skliarov                                                                      2019/2020</a:t>
            </a:r>
          </a:p>
        </p:txBody>
      </p:sp>
      <p:sp>
        <p:nvSpPr>
          <p:cNvPr id="3" name="Slide Number Placeholder 2">
            <a:extLst>
              <a:ext uri="{FF2B5EF4-FFF2-40B4-BE49-F238E27FC236}">
                <a16:creationId xmlns:a16="http://schemas.microsoft.com/office/drawing/2014/main" id="{11B5A71A-5E1C-4FBA-9416-1E7B36CA01D0}"/>
              </a:ext>
            </a:extLst>
          </p:cNvPr>
          <p:cNvSpPr>
            <a:spLocks noGrp="1"/>
          </p:cNvSpPr>
          <p:nvPr>
            <p:ph type="sldNum" sz="quarter" idx="12"/>
          </p:nvPr>
        </p:nvSpPr>
        <p:spPr/>
        <p:txBody>
          <a:bodyPr/>
          <a:lstStyle/>
          <a:p>
            <a:fld id="{02ABCBE6-3241-4AC8-98A5-4EDB47BFBF63}" type="slidenum">
              <a:rPr lang="en-US" smtClean="0"/>
              <a:pPr/>
              <a:t>9</a:t>
            </a:fld>
            <a:endParaRPr lang="en-US"/>
          </a:p>
        </p:txBody>
      </p:sp>
      <p:sp>
        <p:nvSpPr>
          <p:cNvPr id="5" name="TextBox 4">
            <a:extLst>
              <a:ext uri="{FF2B5EF4-FFF2-40B4-BE49-F238E27FC236}">
                <a16:creationId xmlns:a16="http://schemas.microsoft.com/office/drawing/2014/main" id="{D9E3DCB9-3B56-48BC-B9C5-5F62A5DFE4EF}"/>
              </a:ext>
            </a:extLst>
          </p:cNvPr>
          <p:cNvSpPr txBox="1"/>
          <p:nvPr/>
        </p:nvSpPr>
        <p:spPr>
          <a:xfrm>
            <a:off x="0" y="941487"/>
            <a:ext cx="9144000" cy="5078313"/>
          </a:xfrm>
          <a:prstGeom prst="rect">
            <a:avLst/>
          </a:prstGeom>
          <a:solidFill>
            <a:srgbClr val="FFFF00"/>
          </a:solidFill>
        </p:spPr>
        <p:txBody>
          <a:bodyPr wrap="square" rtlCol="0">
            <a:spAutoFit/>
          </a:bodyPr>
          <a:lstStyle/>
          <a:p>
            <a:r>
              <a:rPr lang="en-US" b="1" dirty="0">
                <a:solidFill>
                  <a:srgbClr val="C00000"/>
                </a:solidFill>
                <a:latin typeface="Arial Narrow" panose="020B0606020202030204" pitchFamily="34" charset="0"/>
              </a:rPr>
              <a:t>import</a:t>
            </a:r>
            <a:r>
              <a:rPr lang="en-US" dirty="0">
                <a:solidFill>
                  <a:srgbClr val="C00000"/>
                </a:solidFill>
                <a:latin typeface="Arial Narrow" panose="020B0606020202030204" pitchFamily="34" charset="0"/>
              </a:rPr>
              <a:t> </a:t>
            </a:r>
            <a:r>
              <a:rPr lang="en-US" dirty="0" err="1">
                <a:solidFill>
                  <a:srgbClr val="C00000"/>
                </a:solidFill>
                <a:latin typeface="Arial Narrow" panose="020B0606020202030204" pitchFamily="34" charset="0"/>
              </a:rPr>
              <a:t>java.util</a:t>
            </a:r>
            <a:r>
              <a:rPr lang="en-US" dirty="0">
                <a:solidFill>
                  <a:srgbClr val="C00000"/>
                </a:solidFill>
                <a:latin typeface="Arial Narrow" panose="020B0606020202030204" pitchFamily="34" charset="0"/>
              </a:rPr>
              <a:t>.*;</a:t>
            </a:r>
          </a:p>
          <a:p>
            <a:r>
              <a:rPr lang="en-US" b="1" dirty="0">
                <a:solidFill>
                  <a:srgbClr val="C00000"/>
                </a:solidFill>
                <a:latin typeface="Arial Narrow" panose="020B0606020202030204" pitchFamily="34" charset="0"/>
              </a:rPr>
              <a:t>public class</a:t>
            </a:r>
            <a:r>
              <a:rPr lang="en-US" dirty="0">
                <a:solidFill>
                  <a:srgbClr val="C00000"/>
                </a:solidFill>
                <a:latin typeface="Arial Narrow" panose="020B0606020202030204" pitchFamily="34" charset="0"/>
              </a:rPr>
              <a:t> rem {</a:t>
            </a:r>
          </a:p>
          <a:p>
            <a:r>
              <a:rPr lang="en-US" b="1" dirty="0">
                <a:latin typeface="Arial Narrow" panose="020B0606020202030204" pitchFamily="34" charset="0"/>
              </a:rPr>
              <a:t>public static</a:t>
            </a:r>
            <a:r>
              <a:rPr lang="en-US" dirty="0">
                <a:latin typeface="Arial Narrow" panose="020B0606020202030204" pitchFamily="34" charset="0"/>
              </a:rPr>
              <a:t> void main(String[] </a:t>
            </a:r>
            <a:r>
              <a:rPr lang="en-US" dirty="0" err="1">
                <a:latin typeface="Arial Narrow" panose="020B0606020202030204" pitchFamily="34" charset="0"/>
              </a:rPr>
              <a:t>args</a:t>
            </a:r>
            <a:r>
              <a:rPr lang="en-US" dirty="0">
                <a:latin typeface="Arial Narrow" panose="020B0606020202030204" pitchFamily="34" charset="0"/>
              </a:rPr>
              <a:t>)</a:t>
            </a:r>
          </a:p>
          <a:p>
            <a:r>
              <a:rPr lang="en-US" dirty="0">
                <a:latin typeface="Arial Narrow" panose="020B0606020202030204" pitchFamily="34" charset="0"/>
              </a:rPr>
              <a:t>  {</a:t>
            </a:r>
          </a:p>
          <a:p>
            <a:r>
              <a:rPr lang="en-US" dirty="0">
                <a:latin typeface="Arial Narrow" panose="020B0606020202030204" pitchFamily="34" charset="0"/>
              </a:rPr>
              <a:t>	</a:t>
            </a:r>
            <a:r>
              <a:rPr lang="en-US" b="1" dirty="0">
                <a:latin typeface="Arial Narrow" panose="020B0606020202030204" pitchFamily="34" charset="0"/>
              </a:rPr>
              <a:t>double</a:t>
            </a:r>
            <a:r>
              <a:rPr lang="en-US" dirty="0">
                <a:latin typeface="Arial Narrow" panose="020B0606020202030204" pitchFamily="34" charset="0"/>
              </a:rPr>
              <a:t> x=0;</a:t>
            </a:r>
          </a:p>
          <a:p>
            <a:r>
              <a:rPr lang="en-US" dirty="0">
                <a:latin typeface="Arial Narrow" panose="020B0606020202030204" pitchFamily="34" charset="0"/>
              </a:rPr>
              <a:t>	</a:t>
            </a:r>
            <a:r>
              <a:rPr lang="en-US" b="1" dirty="0">
                <a:latin typeface="Arial Narrow" panose="020B0606020202030204" pitchFamily="34" charset="0"/>
              </a:rPr>
              <a:t>int</a:t>
            </a:r>
            <a:r>
              <a:rPr lang="en-US" dirty="0">
                <a:latin typeface="Arial Narrow" panose="020B0606020202030204" pitchFamily="34" charset="0"/>
              </a:rPr>
              <a:t> r, t;</a:t>
            </a:r>
          </a:p>
          <a:p>
            <a:r>
              <a:rPr lang="en-US" dirty="0">
                <a:latin typeface="Arial Narrow" panose="020B0606020202030204" pitchFamily="34" charset="0"/>
              </a:rPr>
              <a:t>	x++;			</a:t>
            </a:r>
            <a:r>
              <a:rPr lang="en-US" dirty="0">
                <a:solidFill>
                  <a:srgbClr val="008000"/>
                </a:solidFill>
                <a:latin typeface="Arial Narrow" panose="020B0606020202030204" pitchFamily="34" charset="0"/>
              </a:rPr>
              <a:t>// x = 1.000000</a:t>
            </a:r>
          </a:p>
          <a:p>
            <a:r>
              <a:rPr lang="en-US" dirty="0">
                <a:latin typeface="Arial Narrow" panose="020B0606020202030204" pitchFamily="34" charset="0"/>
              </a:rPr>
              <a:t>	r = 2;</a:t>
            </a:r>
          </a:p>
          <a:p>
            <a:r>
              <a:rPr lang="en-US" dirty="0">
                <a:latin typeface="Arial Narrow" panose="020B0606020202030204" pitchFamily="34" charset="0"/>
              </a:rPr>
              <a:t>	t = r/2 + 5; 			</a:t>
            </a:r>
            <a:r>
              <a:rPr lang="en-US" dirty="0">
                <a:solidFill>
                  <a:srgbClr val="008000"/>
                </a:solidFill>
                <a:latin typeface="Arial Narrow" panose="020B0606020202030204" pitchFamily="34" charset="0"/>
              </a:rPr>
              <a:t>// t = 6                                                                                                                                                                  </a:t>
            </a:r>
          </a:p>
          <a:p>
            <a:r>
              <a:rPr lang="en-US" dirty="0">
                <a:latin typeface="Arial Narrow" panose="020B0606020202030204" pitchFamily="34" charset="0"/>
              </a:rPr>
              <a:t>	x = x + (r/4)*4;	 	</a:t>
            </a:r>
            <a:r>
              <a:rPr lang="en-US" dirty="0">
                <a:solidFill>
                  <a:srgbClr val="008000"/>
                </a:solidFill>
                <a:latin typeface="Arial Narrow" panose="020B0606020202030204" pitchFamily="34" charset="0"/>
              </a:rPr>
              <a:t>// r/4 = 0 * 4 = 0</a:t>
            </a:r>
          </a:p>
          <a:p>
            <a:r>
              <a:rPr lang="en-US" dirty="0">
                <a:latin typeface="Arial Narrow" panose="020B0606020202030204" pitchFamily="34" charset="0"/>
              </a:rPr>
              <a:t>	</a:t>
            </a:r>
            <a:r>
              <a:rPr lang="en-US" dirty="0" err="1">
                <a:latin typeface="Arial Narrow" panose="020B0606020202030204" pitchFamily="34" charset="0"/>
              </a:rPr>
              <a:t>System.out.printf</a:t>
            </a:r>
            <a:r>
              <a:rPr lang="en-US" dirty="0">
                <a:latin typeface="Arial Narrow" panose="020B0606020202030204" pitchFamily="34" charset="0"/>
              </a:rPr>
              <a:t>("X:%4.2f\n",x++);	// X:1.00		</a:t>
            </a:r>
            <a:r>
              <a:rPr lang="en-US" dirty="0" err="1">
                <a:latin typeface="Arial Narrow" panose="020B0606020202030204" pitchFamily="34" charset="0"/>
              </a:rPr>
              <a:t>Primeiro</a:t>
            </a:r>
            <a:r>
              <a:rPr lang="en-US" dirty="0">
                <a:latin typeface="Arial Narrow" panose="020B0606020202030204" pitchFamily="34" charset="0"/>
              </a:rPr>
              <a:t> </a:t>
            </a:r>
            <a:r>
              <a:rPr lang="en-US" dirty="0" err="1">
                <a:latin typeface="Arial Narrow" panose="020B0606020202030204" pitchFamily="34" charset="0"/>
              </a:rPr>
              <a:t>resultado</a:t>
            </a:r>
            <a:endParaRPr lang="en-US" dirty="0">
              <a:latin typeface="Arial Narrow" panose="020B0606020202030204" pitchFamily="34" charset="0"/>
            </a:endParaRPr>
          </a:p>
          <a:p>
            <a:r>
              <a:rPr lang="en-US" dirty="0">
                <a:latin typeface="Arial Narrow" panose="020B0606020202030204" pitchFamily="34" charset="0"/>
              </a:rPr>
              <a:t>	</a:t>
            </a:r>
            <a:r>
              <a:rPr lang="en-US" dirty="0" err="1">
                <a:latin typeface="Arial Narrow" panose="020B0606020202030204" pitchFamily="34" charset="0"/>
              </a:rPr>
              <a:t>System.out.print</a:t>
            </a:r>
            <a:r>
              <a:rPr lang="en-US" dirty="0">
                <a:latin typeface="Arial Narrow" panose="020B0606020202030204" pitchFamily="34" charset="0"/>
              </a:rPr>
              <a:t>("</a:t>
            </a:r>
            <a:r>
              <a:rPr lang="en-US" dirty="0" err="1">
                <a:latin typeface="Arial Narrow" panose="020B0606020202030204" pitchFamily="34" charset="0"/>
              </a:rPr>
              <a:t>t"+t</a:t>
            </a:r>
            <a:r>
              <a:rPr lang="en-US" dirty="0">
                <a:latin typeface="Arial Narrow" panose="020B0606020202030204" pitchFamily="34" charset="0"/>
              </a:rPr>
              <a:t>);		// t6		Segundo </a:t>
            </a:r>
            <a:r>
              <a:rPr lang="en-US" dirty="0" err="1">
                <a:latin typeface="Arial Narrow" panose="020B0606020202030204" pitchFamily="34" charset="0"/>
              </a:rPr>
              <a:t>resultado</a:t>
            </a:r>
            <a:endParaRPr lang="en-US" dirty="0">
              <a:latin typeface="Arial Narrow" panose="020B0606020202030204" pitchFamily="34" charset="0"/>
            </a:endParaRPr>
          </a:p>
          <a:p>
            <a:r>
              <a:rPr lang="en-US" dirty="0">
                <a:latin typeface="Arial Narrow" panose="020B0606020202030204" pitchFamily="34" charset="0"/>
              </a:rPr>
              <a:t>	</a:t>
            </a:r>
          </a:p>
          <a:p>
            <a:r>
              <a:rPr lang="en-US" dirty="0">
                <a:latin typeface="Arial Narrow" panose="020B0606020202030204" pitchFamily="34" charset="0"/>
              </a:rPr>
              <a:t>	</a:t>
            </a:r>
            <a:r>
              <a:rPr lang="en-US" dirty="0" err="1">
                <a:solidFill>
                  <a:srgbClr val="C00000"/>
                </a:solidFill>
                <a:latin typeface="Arial Narrow" panose="020B0606020202030204" pitchFamily="34" charset="0"/>
              </a:rPr>
              <a:t>System.out.println</a:t>
            </a:r>
            <a:r>
              <a:rPr lang="en-US" dirty="0">
                <a:solidFill>
                  <a:srgbClr val="C00000"/>
                </a:solidFill>
                <a:latin typeface="Arial Narrow" panose="020B0606020202030204" pitchFamily="34" charset="0"/>
              </a:rPr>
              <a:t>();</a:t>
            </a:r>
            <a:r>
              <a:rPr lang="en-US" dirty="0">
                <a:latin typeface="Arial Narrow" panose="020B0606020202030204" pitchFamily="34" charset="0"/>
              </a:rPr>
              <a:t>		</a:t>
            </a:r>
          </a:p>
          <a:p>
            <a:r>
              <a:rPr lang="en-US" dirty="0">
                <a:latin typeface="Arial Narrow" panose="020B0606020202030204" pitchFamily="34" charset="0"/>
              </a:rPr>
              <a:t>	}</a:t>
            </a:r>
          </a:p>
          <a:p>
            <a:r>
              <a:rPr lang="en-US" dirty="0">
                <a:solidFill>
                  <a:srgbClr val="C00000"/>
                </a:solidFill>
                <a:latin typeface="Arial Narrow" panose="020B0606020202030204" pitchFamily="34" charset="0"/>
              </a:rPr>
              <a:t>}</a:t>
            </a:r>
          </a:p>
          <a:p>
            <a:endParaRPr lang="en-US" dirty="0">
              <a:latin typeface="Arial Narrow" panose="020B0606020202030204" pitchFamily="34" charset="0"/>
            </a:endParaRPr>
          </a:p>
          <a:p>
            <a:endParaRPr lang="en-US" dirty="0">
              <a:latin typeface="Arial Narrow" panose="020B0606020202030204" pitchFamily="34" charset="0"/>
            </a:endParaRPr>
          </a:p>
        </p:txBody>
      </p:sp>
      <p:sp>
        <p:nvSpPr>
          <p:cNvPr id="4" name="Rectangle 3">
            <a:extLst>
              <a:ext uri="{FF2B5EF4-FFF2-40B4-BE49-F238E27FC236}">
                <a16:creationId xmlns:a16="http://schemas.microsoft.com/office/drawing/2014/main" id="{8453572A-689A-4B45-9C35-FF2AA7D7D19B}"/>
              </a:ext>
            </a:extLst>
          </p:cNvPr>
          <p:cNvSpPr/>
          <p:nvPr/>
        </p:nvSpPr>
        <p:spPr>
          <a:xfrm>
            <a:off x="3086470" y="-85130"/>
            <a:ext cx="535724"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5</a:t>
            </a:r>
          </a:p>
        </p:txBody>
      </p:sp>
      <p:pic>
        <p:nvPicPr>
          <p:cNvPr id="7" name="Picture 6">
            <a:extLst>
              <a:ext uri="{FF2B5EF4-FFF2-40B4-BE49-F238E27FC236}">
                <a16:creationId xmlns:a16="http://schemas.microsoft.com/office/drawing/2014/main" id="{11A6680C-F4FA-455D-B622-D0FDF241BF31}"/>
              </a:ext>
            </a:extLst>
          </p:cNvPr>
          <p:cNvPicPr>
            <a:picLocks noChangeAspect="1"/>
          </p:cNvPicPr>
          <p:nvPr/>
        </p:nvPicPr>
        <p:blipFill>
          <a:blip r:embed="rId2"/>
          <a:stretch>
            <a:fillRect/>
          </a:stretch>
        </p:blipFill>
        <p:spPr>
          <a:xfrm>
            <a:off x="6326879" y="127647"/>
            <a:ext cx="2586242" cy="1472173"/>
          </a:xfrm>
          <a:prstGeom prst="rect">
            <a:avLst/>
          </a:prstGeom>
        </p:spPr>
      </p:pic>
    </p:spTree>
    <p:extLst>
      <p:ext uri="{BB962C8B-B14F-4D97-AF65-F5344CB8AC3E}">
        <p14:creationId xmlns:p14="http://schemas.microsoft.com/office/powerpoint/2010/main" val="3060694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3428</TotalTime>
  <Words>3767</Words>
  <Application>Microsoft Office PowerPoint</Application>
  <PresentationFormat>On-screen Show (4:3)</PresentationFormat>
  <Paragraphs>792</Paragraphs>
  <Slides>41</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 Narrow</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Valeri Skliarov</cp:lastModifiedBy>
  <cp:revision>308</cp:revision>
  <cp:lastPrinted>2017-10-16T09:29:12Z</cp:lastPrinted>
  <dcterms:created xsi:type="dcterms:W3CDTF">2014-09-27T14:10:02Z</dcterms:created>
  <dcterms:modified xsi:type="dcterms:W3CDTF">2019-10-14T14:17:00Z</dcterms:modified>
</cp:coreProperties>
</file>