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574" r:id="rId3"/>
    <p:sldId id="576" r:id="rId4"/>
    <p:sldId id="577" r:id="rId5"/>
    <p:sldId id="635" r:id="rId6"/>
    <p:sldId id="636" r:id="rId7"/>
    <p:sldId id="578" r:id="rId8"/>
    <p:sldId id="579" r:id="rId9"/>
    <p:sldId id="580" r:id="rId10"/>
    <p:sldId id="593" r:id="rId11"/>
    <p:sldId id="594" r:id="rId12"/>
    <p:sldId id="595" r:id="rId13"/>
    <p:sldId id="581" r:id="rId14"/>
    <p:sldId id="596" r:id="rId15"/>
    <p:sldId id="582" r:id="rId16"/>
    <p:sldId id="583" r:id="rId17"/>
    <p:sldId id="597" r:id="rId18"/>
    <p:sldId id="585" r:id="rId19"/>
    <p:sldId id="584" r:id="rId20"/>
    <p:sldId id="599" r:id="rId21"/>
    <p:sldId id="586" r:id="rId22"/>
    <p:sldId id="601" r:id="rId23"/>
    <p:sldId id="587" r:id="rId24"/>
    <p:sldId id="603" r:id="rId25"/>
    <p:sldId id="604" r:id="rId26"/>
    <p:sldId id="638" r:id="rId27"/>
    <p:sldId id="622" r:id="rId28"/>
    <p:sldId id="623" r:id="rId29"/>
    <p:sldId id="588" r:id="rId30"/>
    <p:sldId id="605" r:id="rId31"/>
    <p:sldId id="606" r:id="rId32"/>
    <p:sldId id="607" r:id="rId33"/>
    <p:sldId id="608" r:id="rId34"/>
    <p:sldId id="609" r:id="rId35"/>
    <p:sldId id="610" r:id="rId36"/>
    <p:sldId id="639" r:id="rId37"/>
    <p:sldId id="640" r:id="rId38"/>
    <p:sldId id="641" r:id="rId39"/>
    <p:sldId id="611" r:id="rId40"/>
    <p:sldId id="612" r:id="rId41"/>
    <p:sldId id="613" r:id="rId42"/>
    <p:sldId id="614" r:id="rId43"/>
    <p:sldId id="615" r:id="rId44"/>
    <p:sldId id="616" r:id="rId45"/>
    <p:sldId id="642" r:id="rId46"/>
    <p:sldId id="617" r:id="rId47"/>
    <p:sldId id="618" r:id="rId48"/>
    <p:sldId id="621" r:id="rId49"/>
    <p:sldId id="540" r:id="rId50"/>
    <p:sldId id="624" r:id="rId51"/>
    <p:sldId id="625" r:id="rId52"/>
    <p:sldId id="626" r:id="rId53"/>
    <p:sldId id="627" r:id="rId54"/>
    <p:sldId id="628" r:id="rId55"/>
    <p:sldId id="629" r:id="rId56"/>
    <p:sldId id="630" r:id="rId57"/>
    <p:sldId id="631" r:id="rId58"/>
    <p:sldId id="634" r:id="rId59"/>
    <p:sldId id="632" r:id="rId60"/>
    <p:sldId id="633" r:id="rId61"/>
    <p:sldId id="645" r:id="rId62"/>
    <p:sldId id="644" r:id="rId63"/>
    <p:sldId id="643" r:id="rId6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981B22-B995-4131-969D-FA49C78ABF35}">
          <p14:sldIdLst>
            <p14:sldId id="256"/>
            <p14:sldId id="574"/>
            <p14:sldId id="576"/>
            <p14:sldId id="577"/>
            <p14:sldId id="635"/>
            <p14:sldId id="636"/>
            <p14:sldId id="578"/>
            <p14:sldId id="579"/>
            <p14:sldId id="580"/>
            <p14:sldId id="593"/>
            <p14:sldId id="594"/>
            <p14:sldId id="595"/>
            <p14:sldId id="581"/>
            <p14:sldId id="596"/>
            <p14:sldId id="582"/>
            <p14:sldId id="583"/>
            <p14:sldId id="597"/>
            <p14:sldId id="585"/>
            <p14:sldId id="584"/>
            <p14:sldId id="599"/>
            <p14:sldId id="586"/>
            <p14:sldId id="601"/>
            <p14:sldId id="587"/>
            <p14:sldId id="603"/>
            <p14:sldId id="604"/>
            <p14:sldId id="638"/>
            <p14:sldId id="622"/>
            <p14:sldId id="623"/>
            <p14:sldId id="588"/>
            <p14:sldId id="605"/>
            <p14:sldId id="606"/>
            <p14:sldId id="607"/>
            <p14:sldId id="608"/>
            <p14:sldId id="609"/>
            <p14:sldId id="610"/>
            <p14:sldId id="639"/>
            <p14:sldId id="640"/>
            <p14:sldId id="641"/>
            <p14:sldId id="611"/>
            <p14:sldId id="612"/>
            <p14:sldId id="613"/>
            <p14:sldId id="614"/>
            <p14:sldId id="615"/>
            <p14:sldId id="616"/>
            <p14:sldId id="642"/>
            <p14:sldId id="617"/>
            <p14:sldId id="618"/>
            <p14:sldId id="621"/>
            <p14:sldId id="540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4"/>
            <p14:sldId id="632"/>
            <p14:sldId id="633"/>
            <p14:sldId id="645"/>
            <p14:sldId id="644"/>
            <p14:sldId id="6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FF"/>
    <a:srgbClr val="008000"/>
    <a:srgbClr val="660033"/>
    <a:srgbClr val="FFFF00"/>
    <a:srgbClr val="FF7C80"/>
    <a:srgbClr val="CCFF66"/>
    <a:srgbClr val="FF99FF"/>
    <a:srgbClr val="66CC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129" d="100"/>
          <a:sy n="129" d="100"/>
        </p:scale>
        <p:origin x="-91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24"/>
    </p:cViewPr>
  </p:sorterViewPr>
  <p:notesViewPr>
    <p:cSldViewPr>
      <p:cViewPr varScale="1">
        <p:scale>
          <a:sx n="91" d="100"/>
          <a:sy n="91" d="100"/>
        </p:scale>
        <p:origin x="-2778" y="-11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0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0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35DEF44-4092-4DCC-B4E1-18638EE6AA0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919"/>
            <a:ext cx="3077137" cy="512058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6" y="9720919"/>
            <a:ext cx="3077137" cy="512058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E211927-517E-4600-90E4-111EC7A9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1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4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9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3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1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6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8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1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361F7-25DC-4E32-899B-4C386F55320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D30A-0D9D-4EC5-8B7D-099C9CD7E5A1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0A96-5F54-4C67-9ED3-BEE159EB04E0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A487-C86D-4DA4-A8FA-7F8CFDD8FAD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9417-943F-4252-BE0C-D8CB80B0B522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AEC4-1CE0-4AB9-8C0A-47893EDC88D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D63E-5288-4B05-95D3-D31221544E01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9D28-FFCC-4A72-85C7-04583351F117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8B6C-7731-4809-8E73-12066EF44530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9A3D-931C-4296-8D91-3EF7E7183420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2FB8-F74E-4FFF-966C-9CCA0A61041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7282-55EF-4410-8E65-7B86B847D964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l@u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learning.ua.pt/" TargetMode="External"/><Relationship Id="rId4" Type="http://schemas.openxmlformats.org/officeDocument/2006/relationships/hyperlink" Target="http://sweet.ua.pt/skl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ystem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60375" y="7620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/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5800" b="1" dirty="0">
                <a:solidFill>
                  <a:schemeClr val="tx1"/>
                </a:solidFill>
              </a:rPr>
              <a:t>Programação 1</a:t>
            </a:r>
          </a:p>
          <a:p>
            <a:pPr>
              <a:spcAft>
                <a:spcPts val="24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>
                <a:solidFill>
                  <a:schemeClr val="tx1"/>
                </a:solidFill>
              </a:rPr>
              <a:t>Aula 5</a:t>
            </a:r>
          </a:p>
          <a:p>
            <a:pPr>
              <a:spcAft>
                <a:spcPts val="120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err="1">
                <a:solidFill>
                  <a:schemeClr val="tx1"/>
                </a:solidFill>
              </a:rPr>
              <a:t>Valeri</a:t>
            </a:r>
            <a:r>
              <a:rPr lang="pt-PT" sz="1800" dirty="0">
                <a:solidFill>
                  <a:schemeClr val="tx1"/>
                </a:solidFill>
              </a:rPr>
              <a:t> </a:t>
            </a:r>
            <a:r>
              <a:rPr lang="pt-PT" sz="1800" dirty="0" err="1">
                <a:solidFill>
                  <a:schemeClr val="tx1"/>
                </a:solidFill>
              </a:rPr>
              <a:t>Skliarov</a:t>
            </a:r>
            <a:r>
              <a:rPr lang="pt-PT" sz="1800" dirty="0">
                <a:solidFill>
                  <a:schemeClr val="tx1"/>
                </a:solidFill>
              </a:rPr>
              <a:t>, Prof. Catedrático</a:t>
            </a:r>
          </a:p>
          <a:p>
            <a:r>
              <a:rPr lang="en-US" sz="1600" dirty="0">
                <a:latin typeface="Courier New" pitchFamily="49" charset="0"/>
              </a:rPr>
              <a:t>Email: </a:t>
            </a:r>
            <a:r>
              <a:rPr lang="en-US" sz="1600" dirty="0">
                <a:latin typeface="Courier New" pitchFamily="49" charset="0"/>
                <a:hlinkClick r:id="rId3"/>
              </a:rPr>
              <a:t>skl@ua.pt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latin typeface="Courier New" pitchFamily="49" charset="0"/>
              </a:rPr>
              <a:t>URL: </a:t>
            </a:r>
            <a:r>
              <a:rPr lang="en-US" sz="1600" dirty="0">
                <a:latin typeface="Courier New" pitchFamily="49" charset="0"/>
                <a:hlinkClick r:id="rId4"/>
              </a:rPr>
              <a:t>http://sweet.ua.pt/skl/</a:t>
            </a:r>
            <a:r>
              <a:rPr lang="en-US" sz="1600" dirty="0">
                <a:latin typeface="Courier New" pitchFamily="49" charset="0"/>
              </a:rPr>
              <a:t>  </a:t>
            </a:r>
            <a:endParaRPr lang="pt-PT" sz="1600" dirty="0">
              <a:latin typeface="Courier New" pitchFamily="49" charset="0"/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Departamento de Eletrónica,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400" dirty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>
                <a:latin typeface="Courier New" pitchFamily="49" charset="0"/>
                <a:hlinkClick r:id="rId5"/>
              </a:rPr>
              <a:t>http://elearning.ua.pt/</a:t>
            </a:r>
            <a:r>
              <a:rPr lang="pt-PT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"/>
            <a:ext cx="607461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</a:t>
            </a:r>
            <a:r>
              <a:rPr lang="en-US" dirty="0"/>
              <a:t> class Array1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[]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[10]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</a:t>
            </a:r>
          </a:p>
          <a:p>
            <a:r>
              <a:rPr lang="en-US" dirty="0"/>
              <a:t>}  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1062335"/>
            <a:ext cx="8394895" cy="923330"/>
            <a:chOff x="381000" y="1062335"/>
            <a:chExt cx="8394895" cy="923330"/>
          </a:xfrm>
        </p:grpSpPr>
        <p:sp>
          <p:nvSpPr>
            <p:cNvPr id="4" name="Rectangle 3"/>
            <p:cNvSpPr/>
            <p:nvPr/>
          </p:nvSpPr>
          <p:spPr>
            <a:xfrm>
              <a:off x="381000" y="1371600"/>
              <a:ext cx="2438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3"/>
            </p:cNvCxnSpPr>
            <p:nvPr/>
          </p:nvCxnSpPr>
          <p:spPr>
            <a:xfrm>
              <a:off x="2819400" y="1524000"/>
              <a:ext cx="37338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66095" y="1062335"/>
              <a:ext cx="22098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Declaração de </a:t>
              </a:r>
              <a:r>
                <a:rPr lang="pt-PT" i="1" dirty="0" err="1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</a:rPr>
                <a:t>array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C00000"/>
                  </a:solidFill>
                </a:rPr>
                <a:t>a</a:t>
              </a:r>
              <a:r>
                <a:rPr lang="pt-PT" dirty="0"/>
                <a:t> do tipo </a:t>
              </a:r>
              <a:r>
                <a:rPr lang="pt-PT" b="1" dirty="0" err="1">
                  <a:solidFill>
                    <a:srgbClr val="008000"/>
                  </a:solidFill>
                </a:rPr>
                <a:t>int</a:t>
              </a:r>
              <a:r>
                <a:rPr lang="pt-PT" dirty="0"/>
                <a:t> que tem </a:t>
              </a:r>
              <a:r>
                <a:rPr lang="pt-PT" dirty="0">
                  <a:solidFill>
                    <a:schemeClr val="accent4">
                      <a:lumMod val="50000"/>
                    </a:schemeClr>
                  </a:solidFill>
                </a:rPr>
                <a:t>10</a:t>
              </a:r>
              <a:r>
                <a:rPr lang="pt-PT" dirty="0"/>
                <a:t> elementos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4770" y="1718604"/>
            <a:ext cx="2150653" cy="2415677"/>
            <a:chOff x="644770" y="1718604"/>
            <a:chExt cx="2150653" cy="2415677"/>
          </a:xfrm>
        </p:grpSpPr>
        <p:sp>
          <p:nvSpPr>
            <p:cNvPr id="10" name="Rectangle 9"/>
            <p:cNvSpPr/>
            <p:nvPr/>
          </p:nvSpPr>
          <p:spPr>
            <a:xfrm>
              <a:off x="1302434" y="1718604"/>
              <a:ext cx="838200" cy="152400"/>
            </a:xfrm>
            <a:prstGeom prst="rect">
              <a:avLst/>
            </a:prstGeom>
            <a:solidFill>
              <a:srgbClr val="FF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21534" y="1871004"/>
              <a:ext cx="0" cy="1329396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4770" y="3210951"/>
              <a:ext cx="2150653" cy="92333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Tamanho (número de elementos) de </a:t>
              </a:r>
              <a:r>
                <a:rPr lang="pt-PT" dirty="0" err="1"/>
                <a:t>array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65906" y="3048000"/>
            <a:ext cx="52777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/>
              <a:t>Atenção:</a:t>
            </a:r>
          </a:p>
          <a:p>
            <a:r>
              <a:rPr lang="pt-PT" dirty="0" err="1"/>
              <a:t>String</a:t>
            </a:r>
            <a:r>
              <a:rPr lang="pt-PT" dirty="0"/>
              <a:t> s = "Cuidado"; // </a:t>
            </a:r>
            <a:r>
              <a:rPr lang="pt-PT" dirty="0" err="1"/>
              <a:t>s.leng</a:t>
            </a:r>
            <a:r>
              <a:rPr lang="pt-PT" b="1" dirty="0" err="1"/>
              <a:t>th</a:t>
            </a:r>
            <a:r>
              <a:rPr lang="pt-PT" dirty="0"/>
              <a:t>()  tamanho de </a:t>
            </a:r>
            <a:r>
              <a:rPr lang="pt-PT" dirty="0" err="1">
                <a:latin typeface="Arial Narrow" panose="020B0606020202030204" pitchFamily="34" charset="0"/>
              </a:rPr>
              <a:t>String</a:t>
            </a:r>
            <a:r>
              <a:rPr lang="pt-PT" dirty="0"/>
              <a:t> </a:t>
            </a:r>
            <a:r>
              <a:rPr lang="pt-PT" dirty="0">
                <a:solidFill>
                  <a:srgbClr val="C00000"/>
                </a:solidFill>
              </a:rPr>
              <a:t>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6609" y="4001869"/>
            <a:ext cx="4906984" cy="646331"/>
          </a:xfrm>
          <a:prstGeom prst="rect">
            <a:avLst/>
          </a:prstGeom>
          <a:solidFill>
            <a:srgbClr val="FF99FF"/>
          </a:solidFill>
        </p:spPr>
        <p:txBody>
          <a:bodyPr wrap="none" rtlCol="0">
            <a:spAutoFit/>
          </a:bodyPr>
          <a:lstStyle/>
          <a:p>
            <a:r>
              <a:rPr lang="pt-PT" dirty="0"/>
              <a:t>Atenção:</a:t>
            </a:r>
          </a:p>
          <a:p>
            <a:r>
              <a:rPr lang="pt-PT" dirty="0" err="1"/>
              <a:t>int</a:t>
            </a:r>
            <a:r>
              <a:rPr lang="pt-PT" dirty="0"/>
              <a:t> a[] = {1,2,3,4,5}; // </a:t>
            </a:r>
            <a:r>
              <a:rPr lang="pt-PT" dirty="0" err="1"/>
              <a:t>a.leng</a:t>
            </a:r>
            <a:r>
              <a:rPr lang="pt-PT" b="1" dirty="0" err="1"/>
              <a:t>th</a:t>
            </a:r>
            <a:r>
              <a:rPr lang="pt-PT" dirty="0"/>
              <a:t>  tamanho de </a:t>
            </a:r>
            <a:r>
              <a:rPr lang="pt-PT" dirty="0" err="1">
                <a:latin typeface="Arial Narrow" panose="020B0606020202030204" pitchFamily="34" charset="0"/>
              </a:rPr>
              <a:t>array</a:t>
            </a:r>
            <a:r>
              <a:rPr lang="pt-PT" dirty="0"/>
              <a:t> </a:t>
            </a:r>
            <a:r>
              <a:rPr lang="pt-PT" dirty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172200" y="3694331"/>
            <a:ext cx="131012" cy="725269"/>
          </a:xfrm>
          <a:prstGeom prst="straightConnector1">
            <a:avLst/>
          </a:prstGeom>
          <a:ln w="57150"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981200" y="1912982"/>
            <a:ext cx="2001191" cy="3783651"/>
            <a:chOff x="1981200" y="1912982"/>
            <a:chExt cx="2001191" cy="3783651"/>
          </a:xfrm>
        </p:grpSpPr>
        <p:sp>
          <p:nvSpPr>
            <p:cNvPr id="19" name="Right Brace 18"/>
            <p:cNvSpPr/>
            <p:nvPr/>
          </p:nvSpPr>
          <p:spPr>
            <a:xfrm rot="5400000">
              <a:off x="2431687" y="1694612"/>
              <a:ext cx="145366" cy="582106"/>
            </a:xfrm>
            <a:prstGeom prst="righ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04049" y="2067951"/>
              <a:ext cx="534573" cy="2982351"/>
            </a:xfrm>
            <a:custGeom>
              <a:avLst/>
              <a:gdLst>
                <a:gd name="connsiteX0" fmla="*/ 0 w 534573"/>
                <a:gd name="connsiteY0" fmla="*/ 0 h 2982351"/>
                <a:gd name="connsiteX1" fmla="*/ 337625 w 534573"/>
                <a:gd name="connsiteY1" fmla="*/ 858129 h 2982351"/>
                <a:gd name="connsiteX2" fmla="*/ 534573 w 534573"/>
                <a:gd name="connsiteY2" fmla="*/ 2982351 h 298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573" h="2982351">
                  <a:moveTo>
                    <a:pt x="0" y="0"/>
                  </a:moveTo>
                  <a:cubicBezTo>
                    <a:pt x="124265" y="180535"/>
                    <a:pt x="248530" y="361071"/>
                    <a:pt x="337625" y="858129"/>
                  </a:cubicBezTo>
                  <a:cubicBezTo>
                    <a:pt x="426720" y="1355187"/>
                    <a:pt x="502921" y="2629486"/>
                    <a:pt x="534573" y="2982351"/>
                  </a:cubicBezTo>
                </a:path>
              </a:pathLst>
            </a:cu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1200" y="5050302"/>
              <a:ext cx="2001191" cy="646331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Aceso aos elementos de </a:t>
              </a:r>
              <a:r>
                <a:rPr lang="pt-PT" dirty="0" err="1">
                  <a:latin typeface="Arial Narrow" panose="020B0606020202030204" pitchFamily="34" charset="0"/>
                </a:rPr>
                <a:t>array</a:t>
              </a:r>
              <a:r>
                <a:rPr lang="pt-PT" dirty="0"/>
                <a:t> </a:t>
              </a:r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39639" y="4800600"/>
            <a:ext cx="4343400" cy="147732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a[i++]</a:t>
            </a:r>
            <a:r>
              <a:rPr lang="pt-PT" dirty="0"/>
              <a:t> significa primeiro utilizar índice </a:t>
            </a:r>
            <a:r>
              <a:rPr lang="pt-PT" dirty="0">
                <a:solidFill>
                  <a:srgbClr val="C00000"/>
                </a:solidFill>
              </a:rPr>
              <a:t>i</a:t>
            </a:r>
            <a:r>
              <a:rPr lang="pt-PT" dirty="0"/>
              <a:t> e depois incrementar índice </a:t>
            </a:r>
            <a:r>
              <a:rPr lang="pt-PT" dirty="0">
                <a:solidFill>
                  <a:srgbClr val="C00000"/>
                </a:solidFill>
              </a:rPr>
              <a:t>i</a:t>
            </a:r>
            <a:r>
              <a:rPr lang="pt-PT" dirty="0"/>
              <a:t> , por exemplo,</a:t>
            </a:r>
          </a:p>
          <a:p>
            <a:r>
              <a:rPr lang="pt-PT" dirty="0">
                <a:solidFill>
                  <a:srgbClr val="C00000"/>
                </a:solidFill>
              </a:rPr>
              <a:t>i</a:t>
            </a:r>
            <a:r>
              <a:rPr lang="pt-PT" dirty="0">
                <a:solidFill>
                  <a:srgbClr val="002060"/>
                </a:solidFill>
              </a:rPr>
              <a:t> = 3;</a:t>
            </a:r>
          </a:p>
          <a:p>
            <a:r>
              <a:rPr lang="pt-PT" dirty="0">
                <a:solidFill>
                  <a:srgbClr val="002060"/>
                </a:solidFill>
              </a:rPr>
              <a:t>primeiro </a:t>
            </a:r>
            <a:r>
              <a:rPr lang="pt-PT" dirty="0">
                <a:solidFill>
                  <a:srgbClr val="C00000"/>
                </a:solidFill>
              </a:rPr>
              <a:t>a[3]</a:t>
            </a:r>
          </a:p>
          <a:p>
            <a:r>
              <a:rPr lang="pt-PT" dirty="0">
                <a:solidFill>
                  <a:srgbClr val="002060"/>
                </a:solidFill>
              </a:rPr>
              <a:t>depois </a:t>
            </a:r>
            <a:r>
              <a:rPr lang="pt-PT" dirty="0">
                <a:solidFill>
                  <a:srgbClr val="C00000"/>
                </a:solidFill>
              </a:rPr>
              <a:t>i</a:t>
            </a:r>
            <a:r>
              <a:rPr lang="pt-PT" dirty="0">
                <a:solidFill>
                  <a:srgbClr val="002060"/>
                </a:solidFill>
              </a:rPr>
              <a:t> = 4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09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920" y="1605676"/>
            <a:ext cx="607461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</a:t>
            </a:r>
            <a:r>
              <a:rPr lang="en-US" dirty="0"/>
              <a:t> class Array1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</a:t>
            </a:r>
          </a:p>
          <a:p>
            <a:r>
              <a:rPr lang="en-US" dirty="0"/>
              <a:t>} 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68" y="1467882"/>
            <a:ext cx="2733632" cy="27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495" y="152400"/>
            <a:ext cx="4946290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</a:t>
            </a:r>
            <a:r>
              <a:rPr lang="en-US" sz="1700" dirty="0"/>
              <a:t>.*; </a:t>
            </a:r>
          </a:p>
          <a:p>
            <a:r>
              <a:rPr lang="en-US" sz="1700" b="1" dirty="0"/>
              <a:t>public class</a:t>
            </a:r>
            <a:r>
              <a:rPr lang="en-US" sz="1700" dirty="0"/>
              <a:t> Array2 {</a:t>
            </a:r>
          </a:p>
          <a:p>
            <a:r>
              <a:rPr lang="en-US" sz="1700" dirty="0"/>
              <a:t>  </a:t>
            </a:r>
            <a:r>
              <a:rPr lang="en-US" sz="1700" b="1" dirty="0"/>
              <a:t>static</a:t>
            </a:r>
            <a:r>
              <a:rPr lang="en-US" sz="1700" dirty="0"/>
              <a:t> Scanner </a:t>
            </a:r>
            <a:r>
              <a:rPr lang="en-US" sz="1700" dirty="0">
                <a:solidFill>
                  <a:srgbClr val="660033"/>
                </a:solidFill>
              </a:rPr>
              <a:t>read</a:t>
            </a:r>
            <a:r>
              <a:rPr lang="en-US" sz="1700" dirty="0"/>
              <a:t> = </a:t>
            </a:r>
            <a:r>
              <a:rPr lang="en-US" sz="1700" b="1" dirty="0"/>
              <a:t>new</a:t>
            </a:r>
            <a:r>
              <a:rPr lang="en-US" sz="1700" dirty="0"/>
              <a:t> Scanner(System.in);</a:t>
            </a:r>
          </a:p>
          <a:p>
            <a:r>
              <a:rPr lang="en-US" sz="1700" b="1" dirty="0"/>
              <a:t>public static void</a:t>
            </a:r>
            <a:r>
              <a:rPr lang="en-US" sz="1700" dirty="0"/>
              <a:t> main (String </a:t>
            </a:r>
            <a:r>
              <a:rPr lang="en-US" sz="1700" dirty="0" err="1"/>
              <a:t>args</a:t>
            </a:r>
            <a:r>
              <a:rPr lang="en-US" sz="1700" dirty="0"/>
              <a:t>[])       {</a:t>
            </a:r>
          </a:p>
          <a:p>
            <a:r>
              <a:rPr lang="en-US" sz="1700" dirty="0"/>
              <a:t>  </a:t>
            </a:r>
            <a:r>
              <a:rPr lang="en-US" sz="1700" dirty="0" err="1">
                <a:solidFill>
                  <a:srgbClr val="0070C0"/>
                </a:solidFill>
              </a:rPr>
              <a:t>System.out.print</a:t>
            </a:r>
            <a:r>
              <a:rPr lang="en-US" sz="1700" dirty="0">
                <a:solidFill>
                  <a:srgbClr val="0070C0"/>
                </a:solidFill>
              </a:rPr>
              <a:t>("</a:t>
            </a:r>
            <a:r>
              <a:rPr lang="en-US" sz="1700" dirty="0" err="1">
                <a:solidFill>
                  <a:srgbClr val="0070C0"/>
                </a:solidFill>
              </a:rPr>
              <a:t>Quantos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elementos</a:t>
            </a:r>
            <a:r>
              <a:rPr lang="en-US" sz="1700" dirty="0">
                <a:solidFill>
                  <a:srgbClr val="0070C0"/>
                </a:solidFill>
              </a:rPr>
              <a:t> ?   ");</a:t>
            </a:r>
          </a:p>
          <a:p>
            <a:r>
              <a:rPr lang="en-US" sz="1700" dirty="0">
                <a:solidFill>
                  <a:srgbClr val="0070C0"/>
                </a:solidFill>
              </a:rPr>
              <a:t>  </a:t>
            </a:r>
            <a:r>
              <a:rPr lang="en-US" sz="1700" b="1" dirty="0" err="1">
                <a:solidFill>
                  <a:srgbClr val="0070C0"/>
                </a:solidFill>
              </a:rPr>
              <a:t>int</a:t>
            </a:r>
            <a:r>
              <a:rPr lang="en-US" sz="1700" dirty="0">
                <a:solidFill>
                  <a:srgbClr val="0070C0"/>
                </a:solidFill>
              </a:rPr>
              <a:t> N = </a:t>
            </a:r>
            <a:r>
              <a:rPr lang="en-US" sz="1700" dirty="0" err="1">
                <a:solidFill>
                  <a:srgbClr val="660033"/>
                </a:solidFill>
              </a:rPr>
              <a:t>read</a:t>
            </a:r>
            <a:r>
              <a:rPr lang="en-US" sz="1700" dirty="0" err="1">
                <a:solidFill>
                  <a:srgbClr val="0070C0"/>
                </a:solidFill>
              </a:rPr>
              <a:t>.nextInt</a:t>
            </a:r>
            <a:r>
              <a:rPr lang="en-US" sz="1700" dirty="0">
                <a:solidFill>
                  <a:srgbClr val="0070C0"/>
                </a:solidFill>
              </a:rPr>
              <a:t>(); </a:t>
            </a:r>
            <a:r>
              <a:rPr lang="en-US" sz="1700" b="1" dirty="0" err="1">
                <a:solidFill>
                  <a:srgbClr val="0070C0"/>
                </a:solidFill>
              </a:rPr>
              <a:t>int</a:t>
            </a:r>
            <a:r>
              <a:rPr lang="en-US" sz="1700" dirty="0">
                <a:solidFill>
                  <a:srgbClr val="0070C0"/>
                </a:solidFill>
              </a:rPr>
              <a:t> a[] = new </a:t>
            </a:r>
            <a:r>
              <a:rPr lang="en-US" sz="1700" b="1" dirty="0" err="1">
                <a:solidFill>
                  <a:srgbClr val="0070C0"/>
                </a:solidFill>
              </a:rPr>
              <a:t>int</a:t>
            </a:r>
            <a:r>
              <a:rPr lang="en-US" sz="1700" dirty="0">
                <a:solidFill>
                  <a:srgbClr val="0070C0"/>
                </a:solidFill>
              </a:rPr>
              <a:t>[N];</a:t>
            </a:r>
          </a:p>
          <a:p>
            <a:r>
              <a:rPr lang="en-US" sz="1700" dirty="0"/>
              <a:t>  </a:t>
            </a:r>
            <a:r>
              <a:rPr lang="en-US" sz="1700" b="1" dirty="0"/>
              <a:t>for</a:t>
            </a:r>
            <a:r>
              <a:rPr lang="en-US" sz="1700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</a:t>
            </a:r>
            <a:r>
              <a:rPr lang="en-US" sz="1700" dirty="0" err="1"/>
              <a:t>a.length;i</a:t>
            </a:r>
            <a:r>
              <a:rPr lang="en-US" sz="1700" dirty="0"/>
              <a:t>++)</a:t>
            </a:r>
          </a:p>
          <a:p>
            <a:r>
              <a:rPr lang="en-US" sz="1700" dirty="0"/>
              <a:t>  {  </a:t>
            </a:r>
            <a:r>
              <a:rPr lang="en-US" sz="1700" dirty="0" err="1"/>
              <a:t>System.out.print</a:t>
            </a:r>
            <a:r>
              <a:rPr lang="en-US" sz="1700" dirty="0"/>
              <a:t>("</a:t>
            </a:r>
            <a:r>
              <a:rPr lang="en-US" sz="1700" dirty="0" err="1"/>
              <a:t>elemento</a:t>
            </a:r>
            <a:r>
              <a:rPr lang="en-US" sz="1700" dirty="0"/>
              <a:t> "+</a:t>
            </a:r>
            <a:r>
              <a:rPr lang="en-US" sz="1700" dirty="0" err="1"/>
              <a:t>i</a:t>
            </a:r>
            <a:r>
              <a:rPr lang="en-US" sz="1700" dirty="0"/>
              <a:t>+"  ");</a:t>
            </a:r>
          </a:p>
          <a:p>
            <a:r>
              <a:rPr lang="en-US" sz="1700" dirty="0"/>
              <a:t>	 a[</a:t>
            </a:r>
            <a:r>
              <a:rPr lang="en-US" sz="1700" dirty="0" err="1"/>
              <a:t>i</a:t>
            </a:r>
            <a:r>
              <a:rPr lang="en-US" sz="1700" dirty="0"/>
              <a:t>] = </a:t>
            </a:r>
            <a:r>
              <a:rPr lang="en-US" sz="1700" dirty="0" err="1">
                <a:solidFill>
                  <a:srgbClr val="660033"/>
                </a:solidFill>
              </a:rPr>
              <a:t>read</a:t>
            </a:r>
            <a:r>
              <a:rPr lang="en-US" sz="1700" dirty="0" err="1"/>
              <a:t>.nextInt</a:t>
            </a:r>
            <a:r>
              <a:rPr lang="en-US" sz="1700" dirty="0"/>
              <a:t>();        }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Elementos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ordem</a:t>
            </a:r>
            <a:r>
              <a:rPr lang="en-US" sz="1700" dirty="0"/>
              <a:t> </a:t>
            </a:r>
            <a:r>
              <a:rPr lang="en-US" sz="1700" dirty="0" err="1"/>
              <a:t>inverso</a:t>
            </a:r>
            <a:r>
              <a:rPr lang="en-US" sz="1700" dirty="0"/>
              <a:t>:");</a:t>
            </a:r>
          </a:p>
          <a:p>
            <a:r>
              <a:rPr lang="en-US" sz="1700" dirty="0"/>
              <a:t>  </a:t>
            </a:r>
            <a:r>
              <a:rPr lang="en-US" sz="1700" b="1" dirty="0">
                <a:solidFill>
                  <a:srgbClr val="00B050"/>
                </a:solidFill>
              </a:rPr>
              <a:t>for</a:t>
            </a:r>
            <a:r>
              <a:rPr lang="en-US" sz="1700" dirty="0">
                <a:solidFill>
                  <a:srgbClr val="00B050"/>
                </a:solidFill>
              </a:rPr>
              <a:t>(</a:t>
            </a:r>
            <a:r>
              <a:rPr lang="en-US" sz="1700" b="1" dirty="0" err="1">
                <a:solidFill>
                  <a:srgbClr val="00B050"/>
                </a:solidFill>
              </a:rPr>
              <a:t>int</a:t>
            </a:r>
            <a:r>
              <a:rPr lang="en-US" sz="1700" dirty="0">
                <a:solidFill>
                  <a:srgbClr val="00B050"/>
                </a:solidFill>
              </a:rPr>
              <a:t> 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=a.length-1; 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&gt;=0;i--)</a:t>
            </a:r>
          </a:p>
          <a:p>
            <a:r>
              <a:rPr lang="en-US" sz="1700" dirty="0">
                <a:solidFill>
                  <a:srgbClr val="00B050"/>
                </a:solidFill>
              </a:rPr>
              <a:t>     </a:t>
            </a:r>
            <a:r>
              <a:rPr lang="en-US" sz="1700" dirty="0" err="1">
                <a:solidFill>
                  <a:srgbClr val="00B050"/>
                </a:solidFill>
              </a:rPr>
              <a:t>System.out.printf</a:t>
            </a:r>
            <a:r>
              <a:rPr lang="en-US" sz="1700" dirty="0">
                <a:solidFill>
                  <a:srgbClr val="00B050"/>
                </a:solidFill>
              </a:rPr>
              <a:t>("a[%d] = %d\n",</a:t>
            </a:r>
            <a:r>
              <a:rPr lang="en-US" sz="1700" dirty="0" err="1">
                <a:solidFill>
                  <a:srgbClr val="00B050"/>
                </a:solidFill>
              </a:rPr>
              <a:t>i,a</a:t>
            </a:r>
            <a:r>
              <a:rPr lang="en-US" sz="1700" dirty="0">
                <a:solidFill>
                  <a:srgbClr val="00B050"/>
                </a:solidFill>
              </a:rPr>
              <a:t>[</a:t>
            </a:r>
            <a:r>
              <a:rPr lang="en-US" sz="1700" dirty="0" err="1">
                <a:solidFill>
                  <a:srgbClr val="00B050"/>
                </a:solidFill>
              </a:rPr>
              <a:t>i</a:t>
            </a:r>
            <a:r>
              <a:rPr lang="en-US" sz="1700" dirty="0">
                <a:solidFill>
                  <a:srgbClr val="00B050"/>
                </a:solidFill>
              </a:rPr>
              <a:t>]);</a:t>
            </a:r>
          </a:p>
          <a:p>
            <a:r>
              <a:rPr lang="en-US" sz="1700" dirty="0"/>
              <a:t>}}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67200" y="1062335"/>
            <a:ext cx="3962401" cy="923330"/>
            <a:chOff x="4267200" y="1062335"/>
            <a:chExt cx="3962401" cy="923330"/>
          </a:xfrm>
        </p:grpSpPr>
        <p:sp>
          <p:nvSpPr>
            <p:cNvPr id="5" name="Right Brace 4"/>
            <p:cNvSpPr/>
            <p:nvPr/>
          </p:nvSpPr>
          <p:spPr>
            <a:xfrm>
              <a:off x="4267200" y="1219200"/>
              <a:ext cx="22860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>
              <a:off x="4495800" y="15240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410201" y="1062335"/>
              <a:ext cx="2819400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0070C0"/>
                  </a:solidFill>
                </a:rPr>
                <a:t>Reserva memória para N elementos introduzidos através do teclado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" y="2486024"/>
            <a:ext cx="7016585" cy="923330"/>
            <a:chOff x="381000" y="2486024"/>
            <a:chExt cx="7016585" cy="923330"/>
          </a:xfrm>
        </p:grpSpPr>
        <p:sp>
          <p:nvSpPr>
            <p:cNvPr id="11" name="Rectangle 10"/>
            <p:cNvSpPr/>
            <p:nvPr/>
          </p:nvSpPr>
          <p:spPr>
            <a:xfrm>
              <a:off x="381000" y="2819400"/>
              <a:ext cx="2590800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971800" y="2933700"/>
              <a:ext cx="2667000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38800" y="2486024"/>
              <a:ext cx="1758785" cy="92333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00B050"/>
                  </a:solidFill>
                </a:rPr>
                <a:t>Ordem de impressão foi alterada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92" y="3841817"/>
            <a:ext cx="3739308" cy="21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763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Gerar tamanho e elementos de </a:t>
            </a:r>
            <a:r>
              <a:rPr lang="pt-PT" sz="2800" i="1" dirty="0" err="1"/>
              <a:t>arrays</a:t>
            </a:r>
            <a:r>
              <a:rPr lang="pt-PT" sz="2800" dirty="0"/>
              <a:t> aleatoriamente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00" y="4343400"/>
            <a:ext cx="43072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685800"/>
            <a:ext cx="4277261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ArrayAleatorio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Random 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 err="1">
                <a:solidFill>
                  <a:srgbClr val="C00000"/>
                </a:solidFill>
              </a:rPr>
              <a:t>.nextInt</a:t>
            </a:r>
            <a:r>
              <a:rPr lang="en-US" dirty="0">
                <a:solidFill>
                  <a:srgbClr val="C00000"/>
                </a:solidFill>
              </a:rPr>
              <a:t>(10)</a:t>
            </a:r>
            <a:r>
              <a:rPr lang="en-US" dirty="0"/>
              <a:t>];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++]=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 err="1">
                <a:solidFill>
                  <a:srgbClr val="C00000"/>
                </a:solidFill>
              </a:rPr>
              <a:t>.nextInt</a:t>
            </a:r>
            <a:r>
              <a:rPr lang="en-US" dirty="0">
                <a:solidFill>
                  <a:srgbClr val="C00000"/>
                </a:solidFill>
              </a:rPr>
              <a:t>(100)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Elementos</a:t>
            </a:r>
            <a:r>
              <a:rPr lang="en-US" dirty="0"/>
              <a:t> de array:");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6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90600"/>
            <a:ext cx="427726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                     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ArrayAleatorio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Random 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 err="1">
                <a:solidFill>
                  <a:srgbClr val="C00000"/>
                </a:solidFill>
              </a:rPr>
              <a:t>.nextInt</a:t>
            </a:r>
            <a:r>
              <a:rPr lang="en-US" dirty="0">
                <a:solidFill>
                  <a:srgbClr val="C00000"/>
                </a:solidFill>
              </a:rPr>
              <a:t>(10)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++]=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 err="1">
                <a:solidFill>
                  <a:srgbClr val="C00000"/>
                </a:solidFill>
              </a:rPr>
              <a:t>.nextInt</a:t>
            </a:r>
            <a:r>
              <a:rPr lang="en-US" dirty="0">
                <a:solidFill>
                  <a:srgbClr val="C00000"/>
                </a:solidFill>
              </a:rPr>
              <a:t>(100)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Elementos</a:t>
            </a:r>
            <a:r>
              <a:rPr lang="en-US" dirty="0"/>
              <a:t> de array:");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                                                         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143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1. Incluir a declaração seguinte: </a:t>
            </a:r>
          </a:p>
          <a:p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Random </a:t>
            </a:r>
            <a:r>
              <a:rPr lang="en-US" dirty="0" err="1">
                <a:solidFill>
                  <a:srgbClr val="7030A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</a:rPr>
              <a:t>new</a:t>
            </a:r>
            <a:r>
              <a:rPr lang="en-US" dirty="0">
                <a:solidFill>
                  <a:srgbClr val="C00000"/>
                </a:solidFill>
              </a:rPr>
              <a:t> Random();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02520" y="2110382"/>
            <a:ext cx="5984080" cy="923330"/>
            <a:chOff x="1102520" y="2110382"/>
            <a:chExt cx="5984080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181600" y="2110382"/>
              <a:ext cx="19050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2. Gerar elementos aleatoriamente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2520" y="2431256"/>
              <a:ext cx="2743200" cy="260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3845720" y="2561436"/>
              <a:ext cx="13358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28824" y="2971800"/>
            <a:ext cx="5357816" cy="1525786"/>
            <a:chOff x="2028824" y="2971800"/>
            <a:chExt cx="5357816" cy="1525786"/>
          </a:xfrm>
        </p:grpSpPr>
        <p:sp>
          <p:nvSpPr>
            <p:cNvPr id="11" name="Rectangle 10"/>
            <p:cNvSpPr/>
            <p:nvPr/>
          </p:nvSpPr>
          <p:spPr>
            <a:xfrm>
              <a:off x="2028824" y="2971800"/>
              <a:ext cx="2300288" cy="26432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4329112" y="3103960"/>
              <a:ext cx="831056" cy="914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176840" y="3574256"/>
              <a:ext cx="2209800" cy="92333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3. Atribuir valores de elementos aleatoriamente </a:t>
              </a:r>
              <a:endParaRPr lang="en-US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21" y="5029200"/>
            <a:ext cx="430723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2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Passagem de </a:t>
            </a:r>
            <a:r>
              <a:rPr lang="pt-PT" sz="2800" i="1" dirty="0" err="1"/>
              <a:t>arrays</a:t>
            </a:r>
            <a:r>
              <a:rPr lang="pt-PT" sz="2800" dirty="0"/>
              <a:t> a funções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1101374"/>
            <a:ext cx="8511480" cy="48422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/>
              <a:t>Uma variável do tipo </a:t>
            </a:r>
            <a:r>
              <a:rPr lang="pt-PT" sz="2400" i="1" dirty="0" err="1"/>
              <a:t>array</a:t>
            </a:r>
            <a:r>
              <a:rPr lang="pt-PT" sz="2400" dirty="0"/>
              <a:t> é sempre passada por referência a uma função. De fato estamos a passar o endereço do inicio do </a:t>
            </a:r>
            <a:r>
              <a:rPr lang="pt-PT" sz="2400" i="1" dirty="0" err="1"/>
              <a:t>array</a:t>
            </a:r>
            <a:r>
              <a:rPr lang="pt-PT" sz="2400" dirty="0"/>
              <a:t> em memória.</a:t>
            </a:r>
          </a:p>
          <a:p>
            <a:pPr algn="just"/>
            <a:r>
              <a:rPr lang="pt-PT" sz="2400" dirty="0"/>
              <a:t>Deste modo, uma variável do tipo </a:t>
            </a:r>
            <a:r>
              <a:rPr lang="pt-PT" sz="2400" i="1" dirty="0" err="1"/>
              <a:t>array</a:t>
            </a:r>
            <a:r>
              <a:rPr lang="pt-PT" sz="2400" dirty="0"/>
              <a:t> é sempre um argumento de entrada-saída, podendo o seu conteúdo ser modificado dentro da função.</a:t>
            </a:r>
          </a:p>
          <a:p>
            <a:pPr algn="just"/>
            <a:r>
              <a:rPr lang="pt-PT" sz="2400" dirty="0"/>
              <a:t>Dentro da função podemos saber com quantos elementos foi criado um </a:t>
            </a:r>
            <a:r>
              <a:rPr lang="pt-PT" sz="2400" i="1" dirty="0" err="1"/>
              <a:t>array</a:t>
            </a:r>
            <a:r>
              <a:rPr lang="pt-PT" sz="2400" dirty="0"/>
              <a:t> através do campo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PT" sz="2400" dirty="0"/>
              <a:t>.</a:t>
            </a:r>
          </a:p>
          <a:p>
            <a:pPr algn="just"/>
            <a:r>
              <a:rPr lang="pt-PT" sz="2400" dirty="0"/>
              <a:t>No entanto, nem sempre uma sequência está preenchida, pelos que nessas circunstâncias é usual utilizar uma variável inteira adicional, para além do </a:t>
            </a:r>
            <a:r>
              <a:rPr lang="pt-PT" sz="2400" i="1" dirty="0" err="1"/>
              <a:t>array</a:t>
            </a:r>
            <a:r>
              <a:rPr lang="pt-PT" sz="2400" dirty="0"/>
              <a:t>, onde armazenamos o número de elementos preenchidos.</a:t>
            </a:r>
          </a:p>
        </p:txBody>
      </p:sp>
    </p:spTree>
    <p:extLst>
      <p:ext uri="{BB962C8B-B14F-4D97-AF65-F5344CB8AC3E}">
        <p14:creationId xmlns:p14="http://schemas.microsoft.com/office/powerpoint/2010/main" val="36663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95491"/>
            <a:ext cx="5671745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array_function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       // </a:t>
            </a:r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o zero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lerSequencia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a[]){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 = 0,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do</a:t>
            </a: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inteiro</a:t>
            </a:r>
            <a:r>
              <a:rPr lang="en-US" dirty="0">
                <a:solidFill>
                  <a:srgbClr val="002060"/>
                </a:solidFill>
              </a:rPr>
              <a:t>: ");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read.nextInt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0)</a:t>
            </a:r>
          </a:p>
          <a:p>
            <a:r>
              <a:rPr lang="en-US" dirty="0">
                <a:solidFill>
                  <a:srgbClr val="002060"/>
                </a:solidFill>
              </a:rPr>
              <a:t>      a[n++]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// </a:t>
            </a:r>
            <a:r>
              <a:rPr lang="en-US" dirty="0" err="1">
                <a:solidFill>
                  <a:srgbClr val="002060"/>
                </a:solidFill>
              </a:rPr>
              <a:t>armazenamos</a:t>
            </a:r>
            <a:r>
              <a:rPr lang="en-US" dirty="0">
                <a:solidFill>
                  <a:srgbClr val="002060"/>
                </a:solidFill>
              </a:rPr>
              <a:t> o valor </a:t>
            </a:r>
            <a:r>
              <a:rPr lang="en-US" dirty="0" err="1">
                <a:solidFill>
                  <a:srgbClr val="002060"/>
                </a:solidFill>
              </a:rPr>
              <a:t>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r>
              <a:rPr lang="en-US" dirty="0">
                <a:solidFill>
                  <a:srgbClr val="002060"/>
                </a:solidFill>
              </a:rPr>
              <a:t> n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>
                <a:solidFill>
                  <a:srgbClr val="002060"/>
                </a:solidFill>
              </a:rPr>
              <a:t>avançamos</a:t>
            </a:r>
            <a:r>
              <a:rPr lang="en-US" dirty="0">
                <a:solidFill>
                  <a:srgbClr val="002060"/>
                </a:solidFill>
              </a:rPr>
              <a:t>" </a:t>
            </a:r>
            <a:r>
              <a:rPr lang="en-US" dirty="0" err="1">
                <a:solidFill>
                  <a:srgbClr val="002060"/>
                </a:solidFill>
              </a:rPr>
              <a:t>para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dirty="0" err="1">
                <a:solidFill>
                  <a:srgbClr val="002060"/>
                </a:solidFill>
              </a:rPr>
              <a:t>próxima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  <a:r>
              <a:rPr lang="en-US" b="1" dirty="0">
                <a:solidFill>
                  <a:srgbClr val="002060"/>
                </a:solidFill>
              </a:rPr>
              <a:t>while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 &amp;&amp; n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n;   // </a:t>
            </a:r>
            <a:r>
              <a:rPr lang="en-US" dirty="0" err="1">
                <a:solidFill>
                  <a:srgbClr val="002060"/>
                </a:solidFill>
              </a:rPr>
              <a:t>devolvemos</a:t>
            </a:r>
            <a:r>
              <a:rPr lang="en-US" dirty="0">
                <a:solidFill>
                  <a:srgbClr val="002060"/>
                </a:solidFill>
              </a:rPr>
              <a:t> o </a:t>
            </a:r>
            <a:r>
              <a:rPr lang="en-US" dirty="0" err="1">
                <a:solidFill>
                  <a:srgbClr val="002060"/>
                </a:solidFill>
              </a:rPr>
              <a:t>número</a:t>
            </a:r>
            <a:r>
              <a:rPr lang="en-US" dirty="0">
                <a:solidFill>
                  <a:srgbClr val="002060"/>
                </a:solidFill>
              </a:rPr>
              <a:t> de </a:t>
            </a:r>
            <a:r>
              <a:rPr lang="en-US" dirty="0" err="1">
                <a:solidFill>
                  <a:srgbClr val="002060"/>
                </a:solidFill>
              </a:rPr>
              <a:t>valores</a:t>
            </a:r>
            <a:r>
              <a:rPr lang="en-US" dirty="0">
                <a:solidFill>
                  <a:srgbClr val="002060"/>
                </a:solidFill>
              </a:rPr>
              <a:t> lidos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</a:t>
            </a:r>
            <a:r>
              <a:rPr lang="en-US" dirty="0" err="1"/>
              <a:t>valores</a:t>
            </a:r>
            <a:r>
              <a:rPr lang="en-US" dirty="0"/>
              <a:t> lidos\</a:t>
            </a:r>
            <a:r>
              <a:rPr lang="en-US" dirty="0" err="1"/>
              <a:t>n",</a:t>
            </a:r>
            <a:r>
              <a:rPr lang="en-US" dirty="0" err="1">
                <a:solidFill>
                  <a:srgbClr val="002060"/>
                </a:solidFill>
              </a:rPr>
              <a:t>lerSequencia</a:t>
            </a:r>
            <a:r>
              <a:rPr lang="en-US" dirty="0">
                <a:solidFill>
                  <a:srgbClr val="002060"/>
                </a:solidFill>
              </a:rPr>
              <a:t>(a)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]==0) </a:t>
            </a:r>
            <a:r>
              <a:rPr lang="en-US" b="1" dirty="0"/>
              <a:t>continue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914400"/>
            <a:ext cx="2286000" cy="5048250"/>
          </a:xfrm>
          <a:prstGeom prst="rect">
            <a:avLst/>
          </a:pr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567" y="76200"/>
            <a:ext cx="5671745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array_function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       // </a:t>
            </a:r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o zero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lerSequencia</a:t>
            </a:r>
            <a:r>
              <a:rPr lang="en-US" dirty="0">
                <a:solidFill>
                  <a:srgbClr val="002060"/>
                </a:solidFill>
              </a:rPr>
              <a:t>(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 )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 = 0,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do</a:t>
            </a: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inteiro</a:t>
            </a:r>
            <a:r>
              <a:rPr lang="en-US" dirty="0">
                <a:solidFill>
                  <a:srgbClr val="002060"/>
                </a:solidFill>
              </a:rPr>
              <a:t>: ");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read.nextInt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0)</a:t>
            </a:r>
          </a:p>
          <a:p>
            <a:r>
              <a:rPr lang="en-US" dirty="0">
                <a:solidFill>
                  <a:srgbClr val="002060"/>
                </a:solidFill>
              </a:rPr>
              <a:t>      a[n++]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// </a:t>
            </a:r>
            <a:r>
              <a:rPr lang="en-US" dirty="0" err="1">
                <a:solidFill>
                  <a:srgbClr val="002060"/>
                </a:solidFill>
              </a:rPr>
              <a:t>armazenamos</a:t>
            </a:r>
            <a:r>
              <a:rPr lang="en-US" dirty="0">
                <a:solidFill>
                  <a:srgbClr val="002060"/>
                </a:solidFill>
              </a:rPr>
              <a:t> o valor </a:t>
            </a:r>
            <a:r>
              <a:rPr lang="en-US" dirty="0" err="1">
                <a:solidFill>
                  <a:srgbClr val="002060"/>
                </a:solidFill>
              </a:rPr>
              <a:t>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r>
              <a:rPr lang="en-US" dirty="0">
                <a:solidFill>
                  <a:srgbClr val="002060"/>
                </a:solidFill>
              </a:rPr>
              <a:t> n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>
                <a:solidFill>
                  <a:srgbClr val="002060"/>
                </a:solidFill>
              </a:rPr>
              <a:t>avançamos</a:t>
            </a:r>
            <a:r>
              <a:rPr lang="en-US" dirty="0">
                <a:solidFill>
                  <a:srgbClr val="002060"/>
                </a:solidFill>
              </a:rPr>
              <a:t>" </a:t>
            </a:r>
            <a:r>
              <a:rPr lang="en-US" dirty="0" err="1">
                <a:solidFill>
                  <a:srgbClr val="002060"/>
                </a:solidFill>
              </a:rPr>
              <a:t>para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dirty="0" err="1">
                <a:solidFill>
                  <a:srgbClr val="002060"/>
                </a:solidFill>
              </a:rPr>
              <a:t>próxima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  <a:r>
              <a:rPr lang="en-US" b="1" dirty="0">
                <a:solidFill>
                  <a:srgbClr val="002060"/>
                </a:solidFill>
              </a:rPr>
              <a:t>while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 &amp;&amp; n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n;   // </a:t>
            </a:r>
            <a:r>
              <a:rPr lang="en-US" dirty="0" err="1">
                <a:solidFill>
                  <a:srgbClr val="002060"/>
                </a:solidFill>
              </a:rPr>
              <a:t>devolvemos</a:t>
            </a:r>
            <a:r>
              <a:rPr lang="en-US" dirty="0">
                <a:solidFill>
                  <a:srgbClr val="002060"/>
                </a:solidFill>
              </a:rPr>
              <a:t> o </a:t>
            </a:r>
            <a:r>
              <a:rPr lang="en-US" dirty="0" err="1">
                <a:solidFill>
                  <a:srgbClr val="002060"/>
                </a:solidFill>
              </a:rPr>
              <a:t>número</a:t>
            </a:r>
            <a:r>
              <a:rPr lang="en-US" dirty="0">
                <a:solidFill>
                  <a:srgbClr val="002060"/>
                </a:solidFill>
              </a:rPr>
              <a:t> de </a:t>
            </a:r>
            <a:r>
              <a:rPr lang="en-US" dirty="0" err="1">
                <a:solidFill>
                  <a:srgbClr val="002060"/>
                </a:solidFill>
              </a:rPr>
              <a:t>valores</a:t>
            </a:r>
            <a:r>
              <a:rPr lang="en-US" dirty="0">
                <a:solidFill>
                  <a:srgbClr val="002060"/>
                </a:solidFill>
              </a:rPr>
              <a:t> lidos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("%d </a:t>
            </a:r>
            <a:r>
              <a:rPr lang="en-US" dirty="0" err="1"/>
              <a:t>valores</a:t>
            </a:r>
            <a:r>
              <a:rPr lang="en-US" dirty="0"/>
              <a:t> lidos\</a:t>
            </a:r>
            <a:r>
              <a:rPr lang="en-US" dirty="0" err="1"/>
              <a:t>n",</a:t>
            </a:r>
            <a:r>
              <a:rPr lang="en-US" dirty="0" err="1">
                <a:solidFill>
                  <a:srgbClr val="002060"/>
                </a:solidFill>
              </a:rPr>
              <a:t>lerSequencia</a:t>
            </a:r>
            <a:r>
              <a:rPr lang="en-US" dirty="0">
                <a:solidFill>
                  <a:srgbClr val="002060"/>
                </a:solidFill>
              </a:rPr>
              <a:t>(a)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if(a[</a:t>
            </a:r>
            <a:r>
              <a:rPr lang="en-US" dirty="0" err="1"/>
              <a:t>i</a:t>
            </a:r>
            <a:r>
              <a:rPr lang="en-US" dirty="0"/>
              <a:t>]!=0) </a:t>
            </a:r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150" y="1219200"/>
            <a:ext cx="735562" cy="3048000"/>
            <a:chOff x="12150" y="1219200"/>
            <a:chExt cx="735562" cy="3048000"/>
          </a:xfrm>
        </p:grpSpPr>
        <p:sp>
          <p:nvSpPr>
            <p:cNvPr id="5" name="Left Brace 4"/>
            <p:cNvSpPr/>
            <p:nvPr/>
          </p:nvSpPr>
          <p:spPr>
            <a:xfrm>
              <a:off x="366712" y="1219200"/>
              <a:ext cx="381000" cy="3048000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866777" y="2557710"/>
              <a:ext cx="2127185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Função </a:t>
              </a:r>
              <a:r>
                <a:rPr lang="pt-PT" dirty="0" err="1"/>
                <a:t>lerSequencia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9268" y="1030456"/>
            <a:ext cx="5472332" cy="923330"/>
            <a:chOff x="3519268" y="1030456"/>
            <a:chExt cx="5472332" cy="923330"/>
          </a:xfrm>
        </p:grpSpPr>
        <p:sp>
          <p:nvSpPr>
            <p:cNvPr id="10" name="Rectangle 9"/>
            <p:cNvSpPr/>
            <p:nvPr/>
          </p:nvSpPr>
          <p:spPr>
            <a:xfrm>
              <a:off x="3519268" y="1254370"/>
              <a:ext cx="609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0" idx="2"/>
            </p:cNvCxnSpPr>
            <p:nvPr/>
          </p:nvCxnSpPr>
          <p:spPr>
            <a:xfrm>
              <a:off x="3824068" y="1482970"/>
              <a:ext cx="272913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3200" y="1030456"/>
              <a:ext cx="24384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Argumento </a:t>
              </a:r>
              <a:r>
                <a:rPr lang="pt-PT" dirty="0">
                  <a:solidFill>
                    <a:srgbClr val="C00000"/>
                  </a:solidFill>
                </a:rPr>
                <a:t>a</a:t>
              </a:r>
              <a:r>
                <a:rPr lang="pt-PT" dirty="0"/>
                <a:t> da função </a:t>
              </a:r>
              <a:r>
                <a:rPr lang="pt-PT" dirty="0" err="1"/>
                <a:t>lerSequencia</a:t>
              </a:r>
              <a:r>
                <a:rPr lang="pt-PT" dirty="0"/>
                <a:t> do tipo </a:t>
              </a:r>
              <a:r>
                <a:rPr lang="pt-PT" dirty="0" err="1"/>
                <a:t>array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C00000"/>
                  </a:solidFill>
                </a:rPr>
                <a:t>[]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68814" y="1254370"/>
            <a:ext cx="7755228" cy="2865893"/>
            <a:chOff x="768814" y="1254370"/>
            <a:chExt cx="7755228" cy="2865893"/>
          </a:xfrm>
        </p:grpSpPr>
        <p:sp>
          <p:nvSpPr>
            <p:cNvPr id="17" name="Rectangle 16"/>
            <p:cNvSpPr/>
            <p:nvPr/>
          </p:nvSpPr>
          <p:spPr>
            <a:xfrm>
              <a:off x="1905000" y="1254370"/>
              <a:ext cx="304800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814" y="3733800"/>
              <a:ext cx="928688" cy="2286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209800" y="1482970"/>
              <a:ext cx="4572000" cy="103163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681089" y="2764302"/>
              <a:ext cx="5141742" cy="1355961"/>
            </a:xfrm>
            <a:custGeom>
              <a:avLst/>
              <a:gdLst>
                <a:gd name="connsiteX0" fmla="*/ 0 w 5141742"/>
                <a:gd name="connsiteY0" fmla="*/ 1195753 h 1355961"/>
                <a:gd name="connsiteX1" fmla="*/ 2363373 w 5141742"/>
                <a:gd name="connsiteY1" fmla="*/ 1343464 h 1355961"/>
                <a:gd name="connsiteX2" fmla="*/ 4501662 w 5141742"/>
                <a:gd name="connsiteY2" fmla="*/ 1195753 h 1355961"/>
                <a:gd name="connsiteX3" fmla="*/ 5141742 w 5141742"/>
                <a:gd name="connsiteY3" fmla="*/ 0 h 135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742" h="1355961">
                  <a:moveTo>
                    <a:pt x="0" y="1195753"/>
                  </a:moveTo>
                  <a:cubicBezTo>
                    <a:pt x="806548" y="1269608"/>
                    <a:pt x="1613096" y="1343464"/>
                    <a:pt x="2363373" y="1343464"/>
                  </a:cubicBezTo>
                  <a:cubicBezTo>
                    <a:pt x="3113650" y="1343464"/>
                    <a:pt x="4038600" y="1419664"/>
                    <a:pt x="4501662" y="1195753"/>
                  </a:cubicBezTo>
                  <a:cubicBezTo>
                    <a:pt x="4964724" y="971842"/>
                    <a:pt x="5053233" y="485921"/>
                    <a:pt x="5141742" y="0"/>
                  </a:cubicBezTo>
                </a:path>
              </a:pathLst>
            </a:cu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0557" y="2406134"/>
              <a:ext cx="1723485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Valor de retorno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712" y="3650456"/>
            <a:ext cx="8148931" cy="2031325"/>
            <a:chOff x="747712" y="3650456"/>
            <a:chExt cx="8148931" cy="2031325"/>
          </a:xfrm>
        </p:grpSpPr>
        <p:sp>
          <p:nvSpPr>
            <p:cNvPr id="24" name="Rectangle 23"/>
            <p:cNvSpPr/>
            <p:nvPr/>
          </p:nvSpPr>
          <p:spPr>
            <a:xfrm>
              <a:off x="747712" y="4495800"/>
              <a:ext cx="2071688" cy="304800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19400" y="4648200"/>
              <a:ext cx="3810000" cy="0"/>
            </a:xfrm>
            <a:prstGeom prst="straightConnector1">
              <a:avLst/>
            </a:prstGeom>
            <a:ln>
              <a:solidFill>
                <a:srgbClr val="FF7C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29400" y="3650456"/>
              <a:ext cx="2267243" cy="2031325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Memória para </a:t>
              </a:r>
              <a:r>
                <a:rPr lang="pt-PT" dirty="0" err="1"/>
                <a:t>array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C00000"/>
                  </a:solidFill>
                </a:rPr>
                <a:t>a</a:t>
              </a:r>
              <a:r>
                <a:rPr lang="pt-PT" dirty="0"/>
                <a:t> foi reservada fora da função </a:t>
              </a:r>
              <a:r>
                <a:rPr lang="pt-PT" dirty="0" err="1">
                  <a:solidFill>
                    <a:srgbClr val="0070C0"/>
                  </a:solidFill>
                </a:rPr>
                <a:t>lerSequencia</a:t>
              </a:r>
              <a:r>
                <a:rPr lang="pt-PT" dirty="0"/>
                <a:t> e foi usada dento da função </a:t>
              </a:r>
              <a:r>
                <a:rPr lang="pt-PT" dirty="0" err="1">
                  <a:solidFill>
                    <a:srgbClr val="0070C0"/>
                  </a:solidFill>
                </a:rPr>
                <a:t>lerSequencia</a:t>
              </a:r>
              <a:r>
                <a:rPr lang="pt-PT" dirty="0"/>
                <a:t> e dentro da função </a:t>
              </a:r>
              <a:r>
                <a:rPr lang="pt-PT" dirty="0" err="1">
                  <a:solidFill>
                    <a:srgbClr val="C00000"/>
                  </a:solidFill>
                </a:rPr>
                <a:t>main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>
            <a:off x="1678781" y="5319569"/>
            <a:ext cx="5214936" cy="707976"/>
          </a:xfrm>
          <a:custGeom>
            <a:avLst/>
            <a:gdLst>
              <a:gd name="connsiteX0" fmla="*/ 5422107 w 5422107"/>
              <a:gd name="connsiteY0" fmla="*/ 302563 h 707976"/>
              <a:gd name="connsiteX1" fmla="*/ 3986213 w 5422107"/>
              <a:gd name="connsiteY1" fmla="*/ 702613 h 707976"/>
              <a:gd name="connsiteX2" fmla="*/ 1664494 w 5422107"/>
              <a:gd name="connsiteY2" fmla="*/ 45388 h 707976"/>
              <a:gd name="connsiteX3" fmla="*/ 0 w 5422107"/>
              <a:gd name="connsiteY3" fmla="*/ 109681 h 70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2107" h="707976">
                <a:moveTo>
                  <a:pt x="5422107" y="302563"/>
                </a:moveTo>
                <a:cubicBezTo>
                  <a:pt x="5017294" y="524019"/>
                  <a:pt x="4612482" y="745476"/>
                  <a:pt x="3986213" y="702613"/>
                </a:cubicBezTo>
                <a:cubicBezTo>
                  <a:pt x="3359944" y="659751"/>
                  <a:pt x="2328863" y="144210"/>
                  <a:pt x="1664494" y="45388"/>
                </a:cubicBezTo>
                <a:cubicBezTo>
                  <a:pt x="1000125" y="-53434"/>
                  <a:pt x="500062" y="28123"/>
                  <a:pt x="0" y="109681"/>
                </a:cubicBezTo>
              </a:path>
            </a:pathLst>
          </a:cu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678781" y="2589540"/>
            <a:ext cx="7343835" cy="2253599"/>
          </a:xfrm>
          <a:custGeom>
            <a:avLst/>
            <a:gdLst>
              <a:gd name="connsiteX0" fmla="*/ 6958013 w 7343835"/>
              <a:gd name="connsiteY0" fmla="*/ 2225348 h 2253599"/>
              <a:gd name="connsiteX1" fmla="*/ 7022307 w 7343835"/>
              <a:gd name="connsiteY1" fmla="*/ 2182485 h 2253599"/>
              <a:gd name="connsiteX2" fmla="*/ 7300913 w 7343835"/>
              <a:gd name="connsiteY2" fmla="*/ 1610985 h 2253599"/>
              <a:gd name="connsiteX3" fmla="*/ 6836569 w 7343835"/>
              <a:gd name="connsiteY3" fmla="*/ 818029 h 2253599"/>
              <a:gd name="connsiteX4" fmla="*/ 2757488 w 7343835"/>
              <a:gd name="connsiteY4" fmla="*/ 17929 h 2253599"/>
              <a:gd name="connsiteX5" fmla="*/ 0 w 7343835"/>
              <a:gd name="connsiteY5" fmla="*/ 339398 h 225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3835" h="2253599">
                <a:moveTo>
                  <a:pt x="6958013" y="2225348"/>
                </a:moveTo>
                <a:cubicBezTo>
                  <a:pt x="6961585" y="2255113"/>
                  <a:pt x="6965157" y="2284879"/>
                  <a:pt x="7022307" y="2182485"/>
                </a:cubicBezTo>
                <a:cubicBezTo>
                  <a:pt x="7079457" y="2080091"/>
                  <a:pt x="7331869" y="1838394"/>
                  <a:pt x="7300913" y="1610985"/>
                </a:cubicBezTo>
                <a:cubicBezTo>
                  <a:pt x="7269957" y="1383576"/>
                  <a:pt x="7593806" y="1083538"/>
                  <a:pt x="6836569" y="818029"/>
                </a:cubicBezTo>
                <a:cubicBezTo>
                  <a:pt x="6079332" y="552520"/>
                  <a:pt x="3896916" y="97701"/>
                  <a:pt x="2757488" y="17929"/>
                </a:cubicBezTo>
                <a:cubicBezTo>
                  <a:pt x="1618060" y="-61843"/>
                  <a:pt x="809030" y="138777"/>
                  <a:pt x="0" y="339398"/>
                </a:cubicBezTo>
              </a:path>
            </a:pathLst>
          </a:custGeom>
          <a:noFill/>
          <a:ln w="3175">
            <a:solidFill>
              <a:srgbClr val="FF7C8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2000" y="0"/>
            <a:ext cx="799623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Arrays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como valor de retorno de uma função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0" y="609600"/>
            <a:ext cx="9144000" cy="54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valor de retorno de uma função pode ser de qualquer tipo de dados (primitivo ou 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referência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Supondo que queríamos copiar o conteúdo de um </a:t>
            </a:r>
            <a:r>
              <a:rPr kumimoji="0" lang="pt-PT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outro, podíamos implementar a seguinte função: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static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copiaArrays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a,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n){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[n];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0 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n 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++)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a[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tmp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FF0000"/>
                </a:solidFill>
              </a:rPr>
              <a:t>OU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copiaArrays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a){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 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					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95491"/>
            <a:ext cx="5774914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array_function1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       // </a:t>
            </a:r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o zero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[] </a:t>
            </a:r>
            <a:r>
              <a:rPr lang="en-US" dirty="0" err="1">
                <a:solidFill>
                  <a:srgbClr val="002060"/>
                </a:solidFill>
              </a:rPr>
              <a:t>lerSequencia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a[]){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 = 0,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  a = </a:t>
            </a:r>
            <a:r>
              <a:rPr lang="en-US" b="1" dirty="0">
                <a:solidFill>
                  <a:srgbClr val="002060"/>
                </a:solidFill>
              </a:rPr>
              <a:t>new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[10];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do</a:t>
            </a: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inteiro</a:t>
            </a:r>
            <a:r>
              <a:rPr lang="en-US" dirty="0">
                <a:solidFill>
                  <a:srgbClr val="002060"/>
                </a:solidFill>
              </a:rPr>
              <a:t>: ");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read.nextInt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0)</a:t>
            </a:r>
          </a:p>
          <a:p>
            <a:r>
              <a:rPr lang="en-US" dirty="0">
                <a:solidFill>
                  <a:srgbClr val="002060"/>
                </a:solidFill>
              </a:rPr>
              <a:t>      a[n++]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// </a:t>
            </a:r>
            <a:r>
              <a:rPr lang="en-US" dirty="0" err="1">
                <a:solidFill>
                  <a:srgbClr val="002060"/>
                </a:solidFill>
              </a:rPr>
              <a:t>armazenamos</a:t>
            </a:r>
            <a:r>
              <a:rPr lang="en-US" dirty="0">
                <a:solidFill>
                  <a:srgbClr val="002060"/>
                </a:solidFill>
              </a:rPr>
              <a:t> o valor </a:t>
            </a:r>
            <a:r>
              <a:rPr lang="en-US" dirty="0" err="1">
                <a:solidFill>
                  <a:srgbClr val="002060"/>
                </a:solidFill>
              </a:rPr>
              <a:t>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r>
              <a:rPr lang="en-US" dirty="0">
                <a:solidFill>
                  <a:srgbClr val="002060"/>
                </a:solidFill>
              </a:rPr>
              <a:t> n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>
                <a:solidFill>
                  <a:srgbClr val="002060"/>
                </a:solidFill>
              </a:rPr>
              <a:t>avançamos</a:t>
            </a:r>
            <a:r>
              <a:rPr lang="en-US" dirty="0">
                <a:solidFill>
                  <a:srgbClr val="002060"/>
                </a:solidFill>
              </a:rPr>
              <a:t>" </a:t>
            </a:r>
            <a:r>
              <a:rPr lang="en-US" dirty="0" err="1">
                <a:solidFill>
                  <a:srgbClr val="002060"/>
                </a:solidFill>
              </a:rPr>
              <a:t>para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dirty="0" err="1">
                <a:solidFill>
                  <a:srgbClr val="002060"/>
                </a:solidFill>
              </a:rPr>
              <a:t>próxima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  <a:r>
              <a:rPr lang="en-US" b="1" dirty="0">
                <a:solidFill>
                  <a:srgbClr val="002060"/>
                </a:solidFill>
              </a:rPr>
              <a:t>while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 &amp;&amp; n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   </a:t>
            </a:r>
            <a:r>
              <a:rPr lang="pt-PT" dirty="0">
                <a:solidFill>
                  <a:srgbClr val="FF00FF"/>
                </a:solidFill>
              </a:rPr>
              <a:t>// devolvemos referência a para array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a[]=</a:t>
            </a:r>
            <a:r>
              <a:rPr lang="en-US" b="1" dirty="0"/>
              <a:t>null</a:t>
            </a:r>
            <a:r>
              <a:rPr lang="en-US" dirty="0"/>
              <a:t>;</a:t>
            </a:r>
          </a:p>
          <a:p>
            <a:r>
              <a:rPr lang="en-US" dirty="0"/>
              <a:t>  a=</a:t>
            </a:r>
            <a:r>
              <a:rPr lang="en-US" dirty="0" err="1"/>
              <a:t>lerSequencia</a:t>
            </a:r>
            <a:r>
              <a:rPr lang="en-US" dirty="0"/>
              <a:t>(a);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]==0) </a:t>
            </a:r>
            <a:r>
              <a:rPr lang="en-US" b="1" dirty="0"/>
              <a:t>continue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219199"/>
            <a:ext cx="2209800" cy="45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838200" y="71511"/>
            <a:ext cx="7092973" cy="698500"/>
          </a:xfrm>
          <a:prstGeom prst="rect">
            <a:avLst/>
          </a:prstGeom>
          <a:ln/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Aula 6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520" y="1142984"/>
            <a:ext cx="7978080" cy="2819416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Introdução aos </a:t>
            </a:r>
            <a:r>
              <a:rPr lang="pt-PT" sz="2800" i="1" dirty="0" err="1"/>
              <a:t>arrays</a:t>
            </a:r>
            <a:endParaRPr lang="pt-PT" sz="2800" i="1" dirty="0"/>
          </a:p>
          <a:p>
            <a:r>
              <a:rPr lang="pt-PT" sz="2800" dirty="0"/>
              <a:t>Declaração de variáveis do tipo </a:t>
            </a:r>
            <a:r>
              <a:rPr lang="pt-PT" sz="2800" i="1" dirty="0" err="1"/>
              <a:t>array</a:t>
            </a:r>
            <a:endParaRPr lang="pt-PT" sz="2800" i="1" dirty="0"/>
          </a:p>
          <a:p>
            <a:r>
              <a:rPr lang="pt-PT" sz="2800" dirty="0"/>
              <a:t>Acesso aos valores de um </a:t>
            </a:r>
            <a:r>
              <a:rPr lang="pt-PT" sz="2800" i="1" dirty="0" err="1"/>
              <a:t>array</a:t>
            </a:r>
            <a:endParaRPr lang="pt-PT" sz="2800" i="1" dirty="0"/>
          </a:p>
          <a:p>
            <a:r>
              <a:rPr lang="pt-PT" sz="2800" i="1" dirty="0" err="1"/>
              <a:t>Arrays</a:t>
            </a:r>
            <a:r>
              <a:rPr lang="pt-PT" sz="2800" dirty="0"/>
              <a:t> como argumentos de funções</a:t>
            </a:r>
          </a:p>
          <a:p>
            <a:r>
              <a:rPr lang="pt-PT" sz="2800" dirty="0"/>
              <a:t>Exemplos</a:t>
            </a:r>
          </a:p>
          <a:p>
            <a:pPr marL="0" indent="0">
              <a:buNone/>
            </a:pPr>
            <a:endParaRPr lang="pt-PT" dirty="0">
              <a:cs typeface="Courier New" pitchFamily="49" charset="0"/>
            </a:endParaRPr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5671745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array_function1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       // </a:t>
            </a:r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o zero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FF00FF"/>
                </a:solidFill>
              </a:rPr>
              <a:t>int</a:t>
            </a:r>
            <a:r>
              <a:rPr lang="en-US" dirty="0">
                <a:solidFill>
                  <a:srgbClr val="FF00FF"/>
                </a:solidFill>
              </a:rPr>
              <a:t>[] </a:t>
            </a:r>
            <a:r>
              <a:rPr lang="en-US" dirty="0" err="1">
                <a:solidFill>
                  <a:srgbClr val="002060"/>
                </a:solidFill>
              </a:rPr>
              <a:t>lerSequencia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a[]){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 = 0,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  a = </a:t>
            </a:r>
            <a:r>
              <a:rPr lang="en-US" b="1" dirty="0">
                <a:solidFill>
                  <a:srgbClr val="002060"/>
                </a:solidFill>
              </a:rPr>
              <a:t>new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[10];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do</a:t>
            </a:r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System.out.print</a:t>
            </a:r>
            <a:r>
              <a:rPr lang="en-US" dirty="0">
                <a:solidFill>
                  <a:srgbClr val="002060"/>
                </a:solidFill>
              </a:rPr>
              <a:t>("Valor </a:t>
            </a:r>
            <a:r>
              <a:rPr lang="en-US" dirty="0" err="1">
                <a:solidFill>
                  <a:srgbClr val="002060"/>
                </a:solidFill>
              </a:rPr>
              <a:t>inteiro</a:t>
            </a:r>
            <a:r>
              <a:rPr lang="en-US" dirty="0">
                <a:solidFill>
                  <a:srgbClr val="002060"/>
                </a:solidFill>
              </a:rPr>
              <a:t>: ");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read.nextInt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0)</a:t>
            </a:r>
          </a:p>
          <a:p>
            <a:r>
              <a:rPr lang="en-US" dirty="0">
                <a:solidFill>
                  <a:srgbClr val="002060"/>
                </a:solidFill>
              </a:rPr>
              <a:t>      a[n++]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// </a:t>
            </a:r>
            <a:r>
              <a:rPr lang="en-US" dirty="0" err="1">
                <a:solidFill>
                  <a:srgbClr val="002060"/>
                </a:solidFill>
              </a:rPr>
              <a:t>armazenamos</a:t>
            </a:r>
            <a:r>
              <a:rPr lang="en-US" dirty="0">
                <a:solidFill>
                  <a:srgbClr val="002060"/>
                </a:solidFill>
              </a:rPr>
              <a:t> o valor </a:t>
            </a:r>
            <a:r>
              <a:rPr lang="en-US" dirty="0" err="1">
                <a:solidFill>
                  <a:srgbClr val="002060"/>
                </a:solidFill>
              </a:rPr>
              <a:t>na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r>
              <a:rPr lang="en-US" dirty="0">
                <a:solidFill>
                  <a:srgbClr val="002060"/>
                </a:solidFill>
              </a:rPr>
              <a:t> n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// e "</a:t>
            </a:r>
            <a:r>
              <a:rPr lang="en-US" dirty="0" err="1">
                <a:solidFill>
                  <a:srgbClr val="002060"/>
                </a:solidFill>
              </a:rPr>
              <a:t>avançamos</a:t>
            </a:r>
            <a:r>
              <a:rPr lang="en-US" dirty="0">
                <a:solidFill>
                  <a:srgbClr val="002060"/>
                </a:solidFill>
              </a:rPr>
              <a:t>" </a:t>
            </a:r>
            <a:r>
              <a:rPr lang="en-US" dirty="0" err="1">
                <a:solidFill>
                  <a:srgbClr val="002060"/>
                </a:solidFill>
              </a:rPr>
              <a:t>para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dirty="0" err="1">
                <a:solidFill>
                  <a:srgbClr val="002060"/>
                </a:solidFill>
              </a:rPr>
              <a:t>próxima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posição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  <a:r>
              <a:rPr lang="en-US" b="1" dirty="0">
                <a:solidFill>
                  <a:srgbClr val="002060"/>
                </a:solidFill>
              </a:rPr>
              <a:t>while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!= 0 &amp;&amp; n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); 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   </a:t>
            </a:r>
            <a:r>
              <a:rPr lang="pt-PT" dirty="0">
                <a:solidFill>
                  <a:srgbClr val="FF00FF"/>
                </a:solidFill>
              </a:rPr>
              <a:t>// devolvemos referência a para array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[]=</a:t>
            </a:r>
            <a:r>
              <a:rPr lang="en-US" b="1" dirty="0"/>
              <a:t>null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/>
              <a:t>lerSequencia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a.length</a:t>
            </a:r>
            <a:r>
              <a:rPr lang="en-US" dirty="0"/>
              <a:t> 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]!=0) </a:t>
            </a:r>
            <a:r>
              <a:rPr lang="en-US" dirty="0" err="1"/>
              <a:t>System.out.println</a:t>
            </a:r>
            <a:r>
              <a:rPr lang="en-US" dirty="0"/>
              <a:t>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 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192" y="4248834"/>
            <a:ext cx="8466407" cy="646331"/>
            <a:chOff x="144192" y="4248834"/>
            <a:chExt cx="8466407" cy="646331"/>
          </a:xfrm>
        </p:grpSpPr>
        <p:sp>
          <p:nvSpPr>
            <p:cNvPr id="6" name="Rectangle 5"/>
            <p:cNvSpPr/>
            <p:nvPr/>
          </p:nvSpPr>
          <p:spPr>
            <a:xfrm>
              <a:off x="144192" y="4419600"/>
              <a:ext cx="1199272" cy="3048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>
              <a:off x="1343464" y="4572000"/>
              <a:ext cx="467633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19800" y="4248834"/>
              <a:ext cx="2590799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Declaração de </a:t>
              </a:r>
              <a:r>
                <a:rPr lang="pt-PT" dirty="0" err="1"/>
                <a:t>array</a:t>
              </a:r>
              <a:r>
                <a:rPr lang="pt-PT" dirty="0"/>
                <a:t> nulo (i.e. sem elementos)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7400" y="4876800"/>
            <a:ext cx="6934201" cy="1578929"/>
            <a:chOff x="2057400" y="4876800"/>
            <a:chExt cx="6934201" cy="1578929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057400" y="4876800"/>
              <a:ext cx="4038600" cy="5334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1" y="4978401"/>
              <a:ext cx="2895600" cy="1477328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 err="1"/>
                <a:t>Array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C00000"/>
                  </a:solidFill>
                </a:rPr>
                <a:t>a</a:t>
              </a:r>
              <a:r>
                <a:rPr lang="pt-PT" dirty="0"/>
                <a:t> (nulo) foi passado como argumento da função </a:t>
              </a:r>
              <a:r>
                <a:rPr lang="pt-PT" dirty="0" err="1">
                  <a:solidFill>
                    <a:srgbClr val="0070C0"/>
                  </a:solidFill>
                </a:rPr>
                <a:t>lerSequencia</a:t>
              </a:r>
              <a:r>
                <a:rPr lang="pt-PT" dirty="0"/>
                <a:t> e foi usado como valor de retorno da função </a:t>
              </a:r>
              <a:r>
                <a:rPr lang="pt-PT" dirty="0" err="1">
                  <a:solidFill>
                    <a:srgbClr val="0070C0"/>
                  </a:solidFill>
                </a:rPr>
                <a:t>lerSequencia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00200" y="971551"/>
            <a:ext cx="7467599" cy="1200329"/>
            <a:chOff x="1600200" y="971551"/>
            <a:chExt cx="7467599" cy="1200329"/>
          </a:xfrm>
        </p:grpSpPr>
        <p:sp>
          <p:nvSpPr>
            <p:cNvPr id="15" name="Rectangle 14"/>
            <p:cNvSpPr/>
            <p:nvPr/>
          </p:nvSpPr>
          <p:spPr>
            <a:xfrm>
              <a:off x="1600200" y="1419224"/>
              <a:ext cx="1600200" cy="304800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>
              <a:off x="3200400" y="1571624"/>
              <a:ext cx="2819400" cy="0"/>
            </a:xfrm>
            <a:prstGeom prst="straightConnector1">
              <a:avLst/>
            </a:prstGeom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019800" y="971551"/>
              <a:ext cx="3047999" cy="1200329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Memória para </a:t>
              </a:r>
              <a:r>
                <a:rPr lang="pt-PT" dirty="0" err="1"/>
                <a:t>array</a:t>
              </a:r>
              <a:r>
                <a:rPr lang="pt-PT" dirty="0"/>
                <a:t> (inicialmente sem elementos) foi reservada dentro da função</a:t>
              </a:r>
              <a:r>
                <a:rPr lang="pt-PT" dirty="0">
                  <a:solidFill>
                    <a:srgbClr val="0070C0"/>
                  </a:solidFill>
                </a:rPr>
                <a:t> </a:t>
              </a:r>
              <a:r>
                <a:rPr lang="pt-PT" dirty="0" err="1">
                  <a:solidFill>
                    <a:srgbClr val="0070C0"/>
                  </a:solidFill>
                </a:rPr>
                <a:t>lerSequencia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4888" y="2556061"/>
            <a:ext cx="8139112" cy="646331"/>
            <a:chOff x="1004888" y="2556061"/>
            <a:chExt cx="8139112" cy="646331"/>
          </a:xfrm>
        </p:grpSpPr>
        <p:sp>
          <p:nvSpPr>
            <p:cNvPr id="20" name="Freeform 19"/>
            <p:cNvSpPr/>
            <p:nvPr/>
          </p:nvSpPr>
          <p:spPr>
            <a:xfrm>
              <a:off x="1004888" y="2562224"/>
              <a:ext cx="5486400" cy="357187"/>
            </a:xfrm>
            <a:custGeom>
              <a:avLst/>
              <a:gdLst>
                <a:gd name="connsiteX0" fmla="*/ 5486400 w 5486400"/>
                <a:gd name="connsiteY0" fmla="*/ 0 h 357187"/>
                <a:gd name="connsiteX1" fmla="*/ 1143000 w 5486400"/>
                <a:gd name="connsiteY1" fmla="*/ 107156 h 357187"/>
                <a:gd name="connsiteX2" fmla="*/ 0 w 5486400"/>
                <a:gd name="connsiteY2" fmla="*/ 357187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6400" h="357187">
                  <a:moveTo>
                    <a:pt x="5486400" y="0"/>
                  </a:moveTo>
                  <a:cubicBezTo>
                    <a:pt x="3771900" y="23812"/>
                    <a:pt x="2057400" y="47625"/>
                    <a:pt x="1143000" y="107156"/>
                  </a:cubicBezTo>
                  <a:cubicBezTo>
                    <a:pt x="228600" y="166687"/>
                    <a:pt x="114300" y="261937"/>
                    <a:pt x="0" y="357187"/>
                  </a:cubicBezTo>
                </a:path>
              </a:pathLst>
            </a:custGeom>
            <a:noFill/>
            <a:ln w="3175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08868" y="2556061"/>
              <a:ext cx="2635132" cy="646331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Memória já foi reservada e podemos utilizar </a:t>
              </a:r>
              <a:r>
                <a:rPr lang="pt-PT" dirty="0" err="1"/>
                <a:t>array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0125" y="3258234"/>
            <a:ext cx="8115299" cy="923330"/>
            <a:chOff x="1000125" y="3258234"/>
            <a:chExt cx="8115299" cy="923330"/>
          </a:xfrm>
        </p:grpSpPr>
        <p:sp>
          <p:nvSpPr>
            <p:cNvPr id="23" name="Freeform 22"/>
            <p:cNvSpPr/>
            <p:nvPr/>
          </p:nvSpPr>
          <p:spPr>
            <a:xfrm>
              <a:off x="1000125" y="3643313"/>
              <a:ext cx="5107781" cy="456464"/>
            </a:xfrm>
            <a:custGeom>
              <a:avLst/>
              <a:gdLst>
                <a:gd name="connsiteX0" fmla="*/ 5107781 w 5107781"/>
                <a:gd name="connsiteY0" fmla="*/ 0 h 456464"/>
                <a:gd name="connsiteX1" fmla="*/ 3078956 w 5107781"/>
                <a:gd name="connsiteY1" fmla="*/ 371475 h 456464"/>
                <a:gd name="connsiteX2" fmla="*/ 757238 w 5107781"/>
                <a:gd name="connsiteY2" fmla="*/ 450056 h 456464"/>
                <a:gd name="connsiteX3" fmla="*/ 0 w 5107781"/>
                <a:gd name="connsiteY3" fmla="*/ 257175 h 45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7781" h="456464">
                  <a:moveTo>
                    <a:pt x="5107781" y="0"/>
                  </a:moveTo>
                  <a:cubicBezTo>
                    <a:pt x="4455914" y="148233"/>
                    <a:pt x="3804047" y="296466"/>
                    <a:pt x="3078956" y="371475"/>
                  </a:cubicBezTo>
                  <a:cubicBezTo>
                    <a:pt x="2353865" y="446484"/>
                    <a:pt x="1270397" y="469106"/>
                    <a:pt x="757238" y="450056"/>
                  </a:cubicBezTo>
                  <a:cubicBezTo>
                    <a:pt x="244079" y="431006"/>
                    <a:pt x="122039" y="344090"/>
                    <a:pt x="0" y="257175"/>
                  </a:cubicBezTo>
                </a:path>
              </a:pathLst>
            </a:custGeom>
            <a:noFill/>
            <a:ln w="3175">
              <a:solidFill>
                <a:srgbClr val="66003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9330" y="3258234"/>
              <a:ext cx="30360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00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Devolvemos referência para </a:t>
              </a:r>
              <a:r>
                <a:rPr lang="pt-PT" dirty="0" err="1"/>
                <a:t>array</a:t>
              </a:r>
              <a:r>
                <a:rPr lang="pt-PT" dirty="0"/>
                <a:t> com memória reservada dentro da função </a:t>
              </a:r>
              <a:r>
                <a:rPr lang="pt-PT" dirty="0" err="1">
                  <a:solidFill>
                    <a:srgbClr val="0070C0"/>
                  </a:solidFill>
                </a:rPr>
                <a:t>lerSequencia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35832" y="5622280"/>
            <a:ext cx="4419600" cy="1235720"/>
            <a:chOff x="935832" y="5430411"/>
            <a:chExt cx="4419600" cy="1235720"/>
          </a:xfrm>
        </p:grpSpPr>
        <p:sp>
          <p:nvSpPr>
            <p:cNvPr id="26" name="Freeform 25"/>
            <p:cNvSpPr/>
            <p:nvPr/>
          </p:nvSpPr>
          <p:spPr>
            <a:xfrm>
              <a:off x="1285875" y="5430411"/>
              <a:ext cx="2017324" cy="570339"/>
            </a:xfrm>
            <a:custGeom>
              <a:avLst/>
              <a:gdLst>
                <a:gd name="connsiteX0" fmla="*/ 1864519 w 2017324"/>
                <a:gd name="connsiteY0" fmla="*/ 570339 h 570339"/>
                <a:gd name="connsiteX1" fmla="*/ 1971675 w 2017324"/>
                <a:gd name="connsiteY1" fmla="*/ 27414 h 570339"/>
                <a:gd name="connsiteX2" fmla="*/ 1207294 w 2017324"/>
                <a:gd name="connsiteY2" fmla="*/ 84564 h 570339"/>
                <a:gd name="connsiteX3" fmla="*/ 421481 w 2017324"/>
                <a:gd name="connsiteY3" fmla="*/ 120283 h 570339"/>
                <a:gd name="connsiteX4" fmla="*/ 0 w 2017324"/>
                <a:gd name="connsiteY4" fmla="*/ 77420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24" h="570339">
                  <a:moveTo>
                    <a:pt x="1864519" y="570339"/>
                  </a:moveTo>
                  <a:cubicBezTo>
                    <a:pt x="1972865" y="339357"/>
                    <a:pt x="2081212" y="108376"/>
                    <a:pt x="1971675" y="27414"/>
                  </a:cubicBezTo>
                  <a:cubicBezTo>
                    <a:pt x="1862138" y="-53548"/>
                    <a:pt x="1465660" y="69086"/>
                    <a:pt x="1207294" y="84564"/>
                  </a:cubicBezTo>
                  <a:cubicBezTo>
                    <a:pt x="948928" y="100042"/>
                    <a:pt x="622697" y="121474"/>
                    <a:pt x="421481" y="120283"/>
                  </a:cubicBezTo>
                  <a:cubicBezTo>
                    <a:pt x="220265" y="119092"/>
                    <a:pt x="69056" y="85754"/>
                    <a:pt x="0" y="77420"/>
                  </a:cubicBezTo>
                </a:path>
              </a:pathLst>
            </a:custGeom>
            <a:noFill/>
            <a:ln w="3175">
              <a:solidFill>
                <a:srgbClr val="6699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5832" y="6019800"/>
              <a:ext cx="4419600" cy="646331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6699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Memória foi reservada dentro da função </a:t>
              </a:r>
              <a:r>
                <a:rPr lang="pt-PT" dirty="0" err="1"/>
                <a:t>lerSequencia</a:t>
              </a:r>
              <a:r>
                <a:rPr lang="pt-PT" dirty="0"/>
                <a:t> e usada dentro da função </a:t>
              </a:r>
              <a:r>
                <a:rPr lang="pt-PT" dirty="0" err="1"/>
                <a:t>main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49577" y="6492875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595491"/>
            <a:ext cx="462088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array_soma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       // </a:t>
            </a:r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o zero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[] soma(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b[]){</a:t>
            </a:r>
          </a:p>
          <a:p>
            <a:r>
              <a:rPr lang="pt-PT" dirty="0">
                <a:solidFill>
                  <a:srgbClr val="002060"/>
                </a:solidFill>
              </a:rPr>
              <a:t>  </a:t>
            </a:r>
            <a:r>
              <a:rPr lang="pt-PT" b="1" dirty="0">
                <a:solidFill>
                  <a:srgbClr val="002060"/>
                </a:solidFill>
              </a:rPr>
              <a:t>if</a:t>
            </a:r>
            <a:r>
              <a:rPr lang="pt-PT" dirty="0">
                <a:solidFill>
                  <a:srgbClr val="002060"/>
                </a:solidFill>
              </a:rPr>
              <a:t>(a.length != b.length) </a:t>
            </a:r>
            <a:r>
              <a:rPr lang="pt-PT" b="1" dirty="0">
                <a:solidFill>
                  <a:srgbClr val="002060"/>
                </a:solidFill>
              </a:rPr>
              <a:t>return null</a:t>
            </a:r>
            <a:r>
              <a:rPr lang="pt-PT" dirty="0">
                <a:solidFill>
                  <a:srgbClr val="002060"/>
                </a:solidFill>
              </a:rPr>
              <a:t>;</a:t>
            </a:r>
          </a:p>
          <a:p>
            <a:r>
              <a:rPr lang="pt-PT" dirty="0">
                <a:solidFill>
                  <a:srgbClr val="002060"/>
                </a:solidFill>
              </a:rPr>
              <a:t>  </a:t>
            </a:r>
            <a:r>
              <a:rPr lang="pt-PT" b="1" dirty="0">
                <a:solidFill>
                  <a:srgbClr val="002060"/>
                </a:solidFill>
              </a:rPr>
              <a:t>int</a:t>
            </a:r>
            <a:r>
              <a:rPr lang="pt-PT" dirty="0">
                <a:solidFill>
                  <a:srgbClr val="002060"/>
                </a:solidFill>
              </a:rPr>
              <a:t> c[] = </a:t>
            </a:r>
            <a:r>
              <a:rPr lang="pt-PT" b="1" dirty="0">
                <a:solidFill>
                  <a:srgbClr val="002060"/>
                </a:solidFill>
              </a:rPr>
              <a:t>new int</a:t>
            </a:r>
            <a:r>
              <a:rPr lang="pt-PT" dirty="0">
                <a:solidFill>
                  <a:srgbClr val="002060"/>
                </a:solidFill>
              </a:rPr>
              <a:t>[a.length];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=0;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</a:t>
            </a:r>
            <a:r>
              <a:rPr lang="pt-PT" dirty="0">
                <a:solidFill>
                  <a:srgbClr val="002060"/>
                </a:solidFill>
              </a:rPr>
              <a:t>a.length; i++)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</a:t>
            </a:r>
            <a:r>
              <a:rPr lang="pt-PT" dirty="0">
                <a:solidFill>
                  <a:srgbClr val="002060"/>
                </a:solidFill>
              </a:rPr>
              <a:t>c[i] = a[i] + b[i];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return</a:t>
            </a:r>
            <a:r>
              <a:rPr lang="en-US" dirty="0">
                <a:solidFill>
                  <a:srgbClr val="002060"/>
                </a:solidFill>
              </a:rPr>
              <a:t> c; 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a[]={1,2,3,4,5};</a:t>
            </a:r>
          </a:p>
          <a:p>
            <a:r>
              <a:rPr lang="pt-PT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pt-PT" dirty="0"/>
              <a:t>  </a:t>
            </a:r>
            <a:r>
              <a:rPr lang="pt-PT" b="1" dirty="0"/>
              <a:t>int</a:t>
            </a:r>
            <a:r>
              <a:rPr lang="pt-PT" dirty="0"/>
              <a:t> y[] = </a:t>
            </a:r>
            <a:r>
              <a:rPr lang="en-US" dirty="0">
                <a:solidFill>
                  <a:srgbClr val="002060"/>
                </a:solidFill>
              </a:rPr>
              <a:t>soma(</a:t>
            </a:r>
            <a:r>
              <a:rPr lang="en-US" dirty="0" err="1">
                <a:solidFill>
                  <a:srgbClr val="002060"/>
                </a:solidFill>
              </a:rPr>
              <a:t>a,b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pt-PT" dirty="0"/>
              <a:t>;</a:t>
            </a:r>
            <a:endParaRPr lang="en-US" dirty="0"/>
          </a:p>
          <a:p>
            <a:r>
              <a:rPr lang="pt-PT" dirty="0"/>
              <a:t>  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pt-PT" dirty="0"/>
              <a:t>y.length; i++)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System.out.printf</a:t>
            </a:r>
            <a:r>
              <a:rPr lang="en-US" dirty="0"/>
              <a:t>("%d + %d = %d\n",</a:t>
            </a:r>
          </a:p>
          <a:p>
            <a:r>
              <a:rPr lang="en-US" dirty="0"/>
              <a:t>                    </a:t>
            </a:r>
            <a:r>
              <a:rPr lang="pt-PT" dirty="0"/>
              <a:t>a[i]</a:t>
            </a:r>
            <a:r>
              <a:rPr lang="en-US" dirty="0"/>
              <a:t>,</a:t>
            </a:r>
            <a:r>
              <a:rPr lang="pt-PT" dirty="0"/>
              <a:t> b[i]</a:t>
            </a:r>
            <a:r>
              <a:rPr lang="en-US" dirty="0"/>
              <a:t>,</a:t>
            </a:r>
            <a:r>
              <a:rPr lang="pt-PT" dirty="0"/>
              <a:t> y[i]</a:t>
            </a:r>
            <a:r>
              <a:rPr lang="en-US" dirty="0"/>
              <a:t>);</a:t>
            </a:r>
          </a:p>
          <a:p>
            <a:r>
              <a:rPr lang="en-US" dirty="0"/>
              <a:t>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851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/>
              <a:t>Exemplo: soma de elementos de dois arrays com tamanhos iguais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133600"/>
            <a:ext cx="232442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300" y="30480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array_soma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       // </a:t>
            </a:r>
            <a:r>
              <a:rPr lang="en-US" dirty="0" err="1"/>
              <a:t>Leitura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o zero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[] soma(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a[],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b[] ){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  </a:t>
            </a:r>
            <a:r>
              <a:rPr lang="pt-PT" b="1" dirty="0">
                <a:solidFill>
                  <a:srgbClr val="002060"/>
                </a:solidFill>
              </a:rPr>
              <a:t>if</a:t>
            </a:r>
            <a:r>
              <a:rPr lang="pt-PT" dirty="0">
                <a:solidFill>
                  <a:srgbClr val="002060"/>
                </a:solidFill>
              </a:rPr>
              <a:t>(a.length != b.length) </a:t>
            </a:r>
            <a:r>
              <a:rPr lang="pt-PT" b="1" dirty="0">
                <a:solidFill>
                  <a:srgbClr val="002060"/>
                </a:solidFill>
              </a:rPr>
              <a:t>return </a:t>
            </a:r>
            <a:r>
              <a:rPr lang="pt-PT" b="1" dirty="0" err="1">
                <a:solidFill>
                  <a:srgbClr val="002060"/>
                </a:solidFill>
              </a:rPr>
              <a:t>null</a:t>
            </a:r>
            <a:r>
              <a:rPr lang="pt-PT" dirty="0">
                <a:solidFill>
                  <a:srgbClr val="002060"/>
                </a:solidFill>
              </a:rPr>
              <a:t>;</a:t>
            </a:r>
          </a:p>
          <a:p>
            <a:endParaRPr lang="pt-PT" dirty="0">
              <a:solidFill>
                <a:srgbClr val="002060"/>
              </a:solidFill>
            </a:endParaRPr>
          </a:p>
          <a:p>
            <a:r>
              <a:rPr lang="pt-PT" dirty="0">
                <a:solidFill>
                  <a:srgbClr val="002060"/>
                </a:solidFill>
              </a:rPr>
              <a:t>  int c[] = new </a:t>
            </a:r>
            <a:r>
              <a:rPr lang="pt-PT" dirty="0" err="1">
                <a:solidFill>
                  <a:srgbClr val="002060"/>
                </a:solidFill>
              </a:rPr>
              <a:t>int</a:t>
            </a:r>
            <a:r>
              <a:rPr lang="pt-PT" dirty="0">
                <a:solidFill>
                  <a:srgbClr val="002060"/>
                </a:solidFill>
              </a:rPr>
              <a:t>[</a:t>
            </a:r>
            <a:r>
              <a:rPr lang="pt-PT" dirty="0" err="1">
                <a:solidFill>
                  <a:srgbClr val="002060"/>
                </a:solidFill>
              </a:rPr>
              <a:t>a.length</a:t>
            </a:r>
            <a:r>
              <a:rPr lang="pt-PT" dirty="0">
                <a:solidFill>
                  <a:srgbClr val="002060"/>
                </a:solidFill>
              </a:rPr>
              <a:t>];</a:t>
            </a:r>
          </a:p>
          <a:p>
            <a:r>
              <a:rPr lang="pt-PT" dirty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=0;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</a:t>
            </a:r>
            <a:r>
              <a:rPr lang="pt-PT" dirty="0">
                <a:solidFill>
                  <a:srgbClr val="002060"/>
                </a:solidFill>
              </a:rPr>
              <a:t>a.length; i++)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</a:t>
            </a:r>
            <a:r>
              <a:rPr lang="pt-PT" dirty="0">
                <a:solidFill>
                  <a:srgbClr val="002060"/>
                </a:solidFill>
              </a:rPr>
              <a:t>c[i] = a[i] + b[i];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  return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002060"/>
                </a:solidFill>
              </a:rPr>
              <a:t>; </a:t>
            </a:r>
            <a:endParaRPr lang="pt-PT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[]= {1,2,3,4,5};</a:t>
            </a:r>
          </a:p>
          <a:p>
            <a:r>
              <a:rPr lang="pt-PT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b</a:t>
            </a:r>
            <a:r>
              <a:rPr lang="en-US" dirty="0"/>
              <a:t>[]= {10,20,30,40,50};</a:t>
            </a:r>
          </a:p>
          <a:p>
            <a:r>
              <a:rPr lang="pt-PT" dirty="0"/>
              <a:t>  </a:t>
            </a:r>
            <a:r>
              <a:rPr lang="pt-PT" b="1" dirty="0"/>
              <a:t>int</a:t>
            </a:r>
            <a:r>
              <a:rPr lang="pt-PT" dirty="0"/>
              <a:t> </a:t>
            </a:r>
            <a:r>
              <a:rPr lang="pt-PT" dirty="0">
                <a:solidFill>
                  <a:srgbClr val="FF00FF"/>
                </a:solidFill>
              </a:rPr>
              <a:t>y</a:t>
            </a:r>
            <a:r>
              <a:rPr lang="pt-PT" dirty="0"/>
              <a:t>[] = </a:t>
            </a:r>
            <a:r>
              <a:rPr lang="en-US" dirty="0">
                <a:solidFill>
                  <a:srgbClr val="002060"/>
                </a:solidFill>
              </a:rPr>
              <a:t>soma(</a:t>
            </a:r>
            <a:r>
              <a:rPr lang="en-US" dirty="0" err="1">
                <a:solidFill>
                  <a:srgbClr val="008000"/>
                </a:solidFill>
              </a:rPr>
              <a:t>a</a:t>
            </a:r>
            <a:r>
              <a:rPr lang="en-US" dirty="0" err="1">
                <a:solidFill>
                  <a:srgbClr val="002060"/>
                </a:solidFill>
              </a:rPr>
              <a:t>,</a:t>
            </a:r>
            <a:r>
              <a:rPr lang="en-US" dirty="0" err="1">
                <a:solidFill>
                  <a:srgbClr val="008000"/>
                </a:solidFill>
              </a:rPr>
              <a:t>b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pt-PT" dirty="0"/>
              <a:t>;</a:t>
            </a:r>
            <a:endParaRPr lang="en-US" dirty="0"/>
          </a:p>
          <a:p>
            <a:r>
              <a:rPr lang="pt-PT" dirty="0"/>
              <a:t>  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pt-PT" dirty="0"/>
              <a:t>y.length; i++)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System.out.printf</a:t>
            </a:r>
            <a:r>
              <a:rPr lang="en-US" dirty="0"/>
              <a:t>("%d + %d = %d\n",</a:t>
            </a:r>
          </a:p>
          <a:p>
            <a:r>
              <a:rPr lang="en-US" dirty="0"/>
              <a:t>                    </a:t>
            </a:r>
            <a:r>
              <a:rPr lang="pt-PT" dirty="0"/>
              <a:t>a[i]</a:t>
            </a:r>
            <a:r>
              <a:rPr lang="en-US" dirty="0"/>
              <a:t>,</a:t>
            </a:r>
            <a:r>
              <a:rPr lang="pt-PT" dirty="0"/>
              <a:t> b[i]</a:t>
            </a:r>
            <a:r>
              <a:rPr lang="en-US" dirty="0"/>
              <a:t>,</a:t>
            </a:r>
            <a:r>
              <a:rPr lang="pt-PT" dirty="0"/>
              <a:t> y[i]</a:t>
            </a:r>
            <a:r>
              <a:rPr lang="en-US" dirty="0"/>
              <a:t>);</a:t>
            </a:r>
          </a:p>
          <a:p>
            <a:r>
              <a:rPr lang="en-US" dirty="0"/>
              <a:t>}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76200" y="1513344"/>
            <a:ext cx="678412" cy="2615566"/>
            <a:chOff x="69300" y="1589544"/>
            <a:chExt cx="678412" cy="1839456"/>
          </a:xfrm>
        </p:grpSpPr>
        <p:sp>
          <p:nvSpPr>
            <p:cNvPr id="6" name="Left Brace 5"/>
            <p:cNvSpPr/>
            <p:nvPr/>
          </p:nvSpPr>
          <p:spPr>
            <a:xfrm>
              <a:off x="366712" y="1589544"/>
              <a:ext cx="381000" cy="1839456"/>
            </a:xfrm>
            <a:prstGeom prst="leftBrac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456966" y="2355066"/>
              <a:ext cx="1421864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Função soma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50740" y="785443"/>
            <a:ext cx="5306177" cy="924953"/>
            <a:chOff x="2850740" y="785443"/>
            <a:chExt cx="5306177" cy="924953"/>
          </a:xfrm>
        </p:grpSpPr>
        <p:sp>
          <p:nvSpPr>
            <p:cNvPr id="8" name="Rectangle 7"/>
            <p:cNvSpPr/>
            <p:nvPr/>
          </p:nvSpPr>
          <p:spPr>
            <a:xfrm>
              <a:off x="2850740" y="1471140"/>
              <a:ext cx="1340260" cy="239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3520870" y="1710396"/>
              <a:ext cx="219413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8517" y="785443"/>
              <a:ext cx="2438400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Argumentos </a:t>
              </a:r>
              <a:r>
                <a:rPr lang="pt-PT" dirty="0">
                  <a:solidFill>
                    <a:srgbClr val="C00000"/>
                  </a:solidFill>
                </a:rPr>
                <a:t>a</a:t>
              </a:r>
              <a:r>
                <a:rPr lang="pt-PT" dirty="0"/>
                <a:t> e </a:t>
              </a:r>
              <a:r>
                <a:rPr lang="pt-PT" dirty="0">
                  <a:solidFill>
                    <a:srgbClr val="C00000"/>
                  </a:solidFill>
                </a:rPr>
                <a:t>b</a:t>
              </a:r>
              <a:r>
                <a:rPr lang="pt-PT" dirty="0"/>
                <a:t> da função </a:t>
              </a:r>
              <a:r>
                <a:rPr lang="pt-PT" dirty="0">
                  <a:solidFill>
                    <a:srgbClr val="0070C0"/>
                  </a:solidFill>
                </a:rPr>
                <a:t>soma</a:t>
              </a:r>
              <a:r>
                <a:rPr lang="pt-PT" dirty="0"/>
                <a:t> do tipo </a:t>
              </a:r>
              <a:r>
                <a:rPr lang="pt-PT" dirty="0" err="1"/>
                <a:t>array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C00000"/>
                  </a:solidFill>
                </a:rPr>
                <a:t>[]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868" y="1981200"/>
            <a:ext cx="7605932" cy="808404"/>
            <a:chOff x="699868" y="1981200"/>
            <a:chExt cx="7605932" cy="808404"/>
          </a:xfrm>
        </p:grpSpPr>
        <p:sp>
          <p:nvSpPr>
            <p:cNvPr id="13" name="Rectangle 12"/>
            <p:cNvSpPr/>
            <p:nvPr/>
          </p:nvSpPr>
          <p:spPr>
            <a:xfrm>
              <a:off x="699868" y="1981200"/>
              <a:ext cx="3276600" cy="304800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>
              <a:off x="3976468" y="2133600"/>
              <a:ext cx="1662332" cy="0"/>
            </a:xfrm>
            <a:prstGeom prst="straightConnector1">
              <a:avLst/>
            </a:prstGeom>
            <a:ln>
              <a:solidFill>
                <a:srgbClr val="6699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638800" y="2143273"/>
              <a:ext cx="2667000" cy="646331"/>
            </a:xfrm>
            <a:prstGeom prst="rect">
              <a:avLst/>
            </a:prstGeom>
            <a:noFill/>
            <a:ln>
              <a:solidFill>
                <a:srgbClr val="6699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Vamos abordar só </a:t>
              </a:r>
              <a:r>
                <a:rPr lang="pt-PT" dirty="0" err="1"/>
                <a:t>arrays</a:t>
              </a:r>
              <a:r>
                <a:rPr lang="pt-PT" dirty="0"/>
                <a:t> com tamanhos iguais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99868" y="2583656"/>
            <a:ext cx="7908351" cy="1183125"/>
            <a:chOff x="699868" y="2583656"/>
            <a:chExt cx="7908351" cy="1183125"/>
          </a:xfrm>
        </p:grpSpPr>
        <p:sp>
          <p:nvSpPr>
            <p:cNvPr id="18" name="Rectangle 17"/>
            <p:cNvSpPr/>
            <p:nvPr/>
          </p:nvSpPr>
          <p:spPr>
            <a:xfrm>
              <a:off x="699868" y="2583656"/>
              <a:ext cx="2500532" cy="2286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>
            <a:xfrm>
              <a:off x="3200400" y="2697956"/>
              <a:ext cx="2438400" cy="42624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636419" y="3120450"/>
              <a:ext cx="2971800" cy="646331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Declaração de </a:t>
              </a:r>
              <a:r>
                <a:rPr lang="pt-PT" dirty="0" err="1"/>
                <a:t>array</a:t>
              </a:r>
              <a:r>
                <a:rPr lang="pt-PT" dirty="0"/>
                <a:t> para somas e reserva da memória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9868" y="3120450"/>
            <a:ext cx="7091406" cy="1146750"/>
            <a:chOff x="699868" y="3120450"/>
            <a:chExt cx="7091406" cy="1146750"/>
          </a:xfrm>
        </p:grpSpPr>
        <p:sp>
          <p:nvSpPr>
            <p:cNvPr id="23" name="Rectangle 22"/>
            <p:cNvSpPr/>
            <p:nvPr/>
          </p:nvSpPr>
          <p:spPr>
            <a:xfrm>
              <a:off x="699868" y="3120450"/>
              <a:ext cx="2652932" cy="537150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3352800" y="3389025"/>
              <a:ext cx="2362200" cy="878175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15000" y="3897868"/>
              <a:ext cx="2076274" cy="369332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Cálculos para somas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00200" y="3802501"/>
            <a:ext cx="6400800" cy="1299150"/>
            <a:chOff x="1600200" y="3802501"/>
            <a:chExt cx="6400800" cy="129915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3802501"/>
              <a:ext cx="4118317" cy="652819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718517" y="4455320"/>
              <a:ext cx="2282483" cy="646331"/>
            </a:xfrm>
            <a:prstGeom prst="rect">
              <a:avLst/>
            </a:prstGeom>
            <a:noFill/>
            <a:ln>
              <a:solidFill>
                <a:srgbClr val="66003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Devolver referência </a:t>
              </a:r>
              <a:r>
                <a:rPr lang="pt-PT" dirty="0">
                  <a:solidFill>
                    <a:srgbClr val="C00000"/>
                  </a:solidFill>
                </a:rPr>
                <a:t>c</a:t>
              </a:r>
              <a:r>
                <a:rPr lang="pt-PT" dirty="0"/>
                <a:t> do </a:t>
              </a:r>
              <a:r>
                <a:rPr lang="pt-PT" dirty="0" err="1"/>
                <a:t>array</a:t>
              </a:r>
              <a:r>
                <a:rPr lang="pt-PT" dirty="0"/>
                <a:t> com somas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47800" y="4455320"/>
            <a:ext cx="7180744" cy="1324212"/>
            <a:chOff x="1447800" y="4455320"/>
            <a:chExt cx="7180744" cy="1324212"/>
          </a:xfrm>
        </p:grpSpPr>
        <p:sp>
          <p:nvSpPr>
            <p:cNvPr id="32" name="Rectangle 31"/>
            <p:cNvSpPr/>
            <p:nvPr/>
          </p:nvSpPr>
          <p:spPr>
            <a:xfrm>
              <a:off x="1447800" y="4455320"/>
              <a:ext cx="1600200" cy="573880"/>
            </a:xfrm>
            <a:prstGeom prst="rect">
              <a:avLst/>
            </a:prstGeom>
            <a:no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3"/>
            </p:cNvCxnSpPr>
            <p:nvPr/>
          </p:nvCxnSpPr>
          <p:spPr>
            <a:xfrm>
              <a:off x="3048000" y="4742260"/>
              <a:ext cx="2667000" cy="667940"/>
            </a:xfrm>
            <a:prstGeom prst="straightConnector1">
              <a:avLst/>
            </a:prstGeom>
            <a:ln>
              <a:solidFill>
                <a:srgbClr val="FF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8517" y="5410200"/>
              <a:ext cx="2910027" cy="369332"/>
            </a:xfrm>
            <a:prstGeom prst="rect">
              <a:avLst/>
            </a:prstGeom>
            <a:noFill/>
            <a:ln>
              <a:solidFill>
                <a:srgbClr val="FF99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 err="1"/>
                <a:t>Arrays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008000"/>
                  </a:solidFill>
                </a:rPr>
                <a:t>a</a:t>
              </a:r>
              <a:r>
                <a:rPr lang="pt-PT" dirty="0"/>
                <a:t> e </a:t>
              </a:r>
              <a:r>
                <a:rPr lang="pt-PT" dirty="0">
                  <a:solidFill>
                    <a:srgbClr val="008000"/>
                  </a:solidFill>
                </a:rPr>
                <a:t>b</a:t>
              </a:r>
              <a:r>
                <a:rPr lang="pt-PT" dirty="0"/>
                <a:t> com argumentos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0963" y="5186363"/>
            <a:ext cx="2604637" cy="1605198"/>
            <a:chOff x="290963" y="5186363"/>
            <a:chExt cx="2604637" cy="1605198"/>
          </a:xfrm>
        </p:grpSpPr>
        <p:sp>
          <p:nvSpPr>
            <p:cNvPr id="37" name="Freeform 36"/>
            <p:cNvSpPr/>
            <p:nvPr/>
          </p:nvSpPr>
          <p:spPr>
            <a:xfrm>
              <a:off x="290963" y="5186363"/>
              <a:ext cx="387693" cy="1385887"/>
            </a:xfrm>
            <a:custGeom>
              <a:avLst/>
              <a:gdLst>
                <a:gd name="connsiteX0" fmla="*/ 387693 w 387693"/>
                <a:gd name="connsiteY0" fmla="*/ 0 h 1385887"/>
                <a:gd name="connsiteX1" fmla="*/ 1931 w 387693"/>
                <a:gd name="connsiteY1" fmla="*/ 478631 h 1385887"/>
                <a:gd name="connsiteX2" fmla="*/ 266250 w 387693"/>
                <a:gd name="connsiteY2" fmla="*/ 1385887 h 138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693" h="1385887">
                  <a:moveTo>
                    <a:pt x="387693" y="0"/>
                  </a:moveTo>
                  <a:cubicBezTo>
                    <a:pt x="204932" y="123825"/>
                    <a:pt x="22171" y="247650"/>
                    <a:pt x="1931" y="478631"/>
                  </a:cubicBezTo>
                  <a:cubicBezTo>
                    <a:pt x="-18309" y="709612"/>
                    <a:pt x="123970" y="1047749"/>
                    <a:pt x="266250" y="1385887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1828" y="6422229"/>
              <a:ext cx="2303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Agora </a:t>
              </a:r>
              <a:r>
                <a:rPr lang="pt-PT" dirty="0">
                  <a:solidFill>
                    <a:srgbClr val="FF00FF"/>
                  </a:solidFill>
                </a:rPr>
                <a:t>y</a:t>
              </a:r>
              <a:r>
                <a:rPr lang="pt-PT" dirty="0"/>
                <a:t> contém somas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10000" y="5257800"/>
            <a:ext cx="4304880" cy="1283970"/>
            <a:chOff x="3810000" y="5257800"/>
            <a:chExt cx="4304880" cy="1283970"/>
          </a:xfrm>
        </p:grpSpPr>
        <p:sp>
          <p:nvSpPr>
            <p:cNvPr id="40" name="Right Brace 39"/>
            <p:cNvSpPr/>
            <p:nvPr/>
          </p:nvSpPr>
          <p:spPr>
            <a:xfrm>
              <a:off x="3810000" y="5257800"/>
              <a:ext cx="1219200" cy="914400"/>
            </a:xfrm>
            <a:prstGeom prst="rightBrace">
              <a:avLst/>
            </a:prstGeom>
            <a:ln>
              <a:solidFill>
                <a:srgbClr val="66C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029200" y="5715000"/>
              <a:ext cx="607219" cy="457200"/>
            </a:xfrm>
            <a:prstGeom prst="straightConnector1">
              <a:avLst/>
            </a:prstGeom>
            <a:ln>
              <a:solidFill>
                <a:srgbClr val="66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43562" y="6172438"/>
              <a:ext cx="2471318" cy="369332"/>
            </a:xfrm>
            <a:prstGeom prst="rect">
              <a:avLst/>
            </a:prstGeom>
            <a:noFill/>
            <a:ln>
              <a:solidFill>
                <a:srgbClr val="66CC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Impressão de resultados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43091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array_soma1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double</a:t>
            </a:r>
            <a:r>
              <a:rPr lang="en-US" dirty="0">
                <a:solidFill>
                  <a:srgbClr val="002060"/>
                </a:solidFill>
              </a:rPr>
              <a:t> calcMedia1(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n){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m;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 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n 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++)</a:t>
            </a:r>
          </a:p>
          <a:p>
            <a:r>
              <a:rPr lang="en-US" dirty="0">
                <a:solidFill>
                  <a:srgbClr val="002060"/>
                </a:solidFill>
              </a:rPr>
              <a:t>      soma +=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m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)soma / n;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m;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static 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calcMedia2(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)soma / n;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rgbClr val="002060"/>
                </a:solidFill>
              </a:rPr>
              <a:t>calcMedia1(b, </a:t>
            </a:r>
            <a:r>
              <a:rPr lang="en-US" dirty="0" err="1">
                <a:solidFill>
                  <a:srgbClr val="002060"/>
                </a:solidFill>
              </a:rPr>
              <a:t>b.length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calcMedia2(b,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b.length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}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38" y="-100524"/>
            <a:ext cx="328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/>
              <a:t>Exemplo: calcular média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819399"/>
            <a:ext cx="1219200" cy="115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array_soma1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double</a:t>
            </a:r>
            <a:r>
              <a:rPr lang="en-US" dirty="0">
                <a:solidFill>
                  <a:srgbClr val="002060"/>
                </a:solidFill>
              </a:rPr>
              <a:t> calcMedia1(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n){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m;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 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n 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++){</a:t>
            </a:r>
          </a:p>
          <a:p>
            <a:r>
              <a:rPr lang="en-US" dirty="0">
                <a:solidFill>
                  <a:srgbClr val="002060"/>
                </a:solidFill>
              </a:rPr>
              <a:t>      soma +=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m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)soma / n;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m;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static 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calcMedia2(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)soma / n;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rgbClr val="002060"/>
                </a:solidFill>
              </a:rPr>
              <a:t>calcMedia1(b, </a:t>
            </a:r>
            <a:r>
              <a:rPr lang="en-US" dirty="0" err="1">
                <a:solidFill>
                  <a:srgbClr val="002060"/>
                </a:solidFill>
              </a:rPr>
              <a:t>b.length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calcMedia2(b,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b.length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}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0400" y="1219200"/>
            <a:ext cx="1792991" cy="606193"/>
            <a:chOff x="3200400" y="1219200"/>
            <a:chExt cx="1792991" cy="606193"/>
          </a:xfrm>
        </p:grpSpPr>
        <p:cxnSp>
          <p:nvCxnSpPr>
            <p:cNvPr id="6" name="Elbow Connector 5"/>
            <p:cNvCxnSpPr/>
            <p:nvPr/>
          </p:nvCxnSpPr>
          <p:spPr>
            <a:xfrm rot="16200000" flipH="1">
              <a:off x="3429000" y="1219200"/>
              <a:ext cx="228600" cy="2286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00400" y="1456061"/>
              <a:ext cx="17929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CC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Argumento </a:t>
              </a:r>
              <a:r>
                <a:rPr lang="pt-PT" i="1" dirty="0" err="1"/>
                <a:t>array</a:t>
              </a:r>
              <a:endParaRPr lang="en-US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78105" y="311944"/>
            <a:ext cx="4813496" cy="1043090"/>
            <a:chOff x="4178105" y="311944"/>
            <a:chExt cx="4813496" cy="1043090"/>
          </a:xfrm>
        </p:grpSpPr>
        <p:sp>
          <p:nvSpPr>
            <p:cNvPr id="12" name="Freeform 11"/>
            <p:cNvSpPr/>
            <p:nvPr/>
          </p:nvSpPr>
          <p:spPr>
            <a:xfrm>
              <a:off x="4178105" y="773723"/>
              <a:ext cx="935501" cy="581311"/>
            </a:xfrm>
            <a:custGeom>
              <a:avLst/>
              <a:gdLst>
                <a:gd name="connsiteX0" fmla="*/ 0 w 935501"/>
                <a:gd name="connsiteY0" fmla="*/ 471268 h 581311"/>
                <a:gd name="connsiteX1" fmla="*/ 225083 w 935501"/>
                <a:gd name="connsiteY1" fmla="*/ 548640 h 581311"/>
                <a:gd name="connsiteX2" fmla="*/ 935501 w 935501"/>
                <a:gd name="connsiteY2" fmla="*/ 0 h 58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5501" h="581311">
                  <a:moveTo>
                    <a:pt x="0" y="471268"/>
                  </a:moveTo>
                  <a:cubicBezTo>
                    <a:pt x="34583" y="549226"/>
                    <a:pt x="69166" y="627185"/>
                    <a:pt x="225083" y="548640"/>
                  </a:cubicBezTo>
                  <a:cubicBezTo>
                    <a:pt x="381000" y="470095"/>
                    <a:pt x="658250" y="235047"/>
                    <a:pt x="935501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13607" y="311944"/>
              <a:ext cx="3877994" cy="923330"/>
            </a:xfrm>
            <a:prstGeom prst="rect">
              <a:avLst/>
            </a:prstGeom>
            <a:noFill/>
            <a:ln>
              <a:solidFill>
                <a:srgbClr val="66CC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Argumento </a:t>
              </a:r>
              <a:r>
                <a:rPr lang="pt-PT" dirty="0">
                  <a:solidFill>
                    <a:srgbClr val="FF0000"/>
                  </a:solidFill>
                </a:rPr>
                <a:t>n</a:t>
              </a:r>
              <a:r>
                <a:rPr lang="pt-PT" dirty="0"/>
                <a:t> que é tamanho de </a:t>
              </a:r>
              <a:r>
                <a:rPr lang="pt-PT" i="1" dirty="0" err="1"/>
                <a:t>array</a:t>
              </a:r>
              <a:r>
                <a:rPr lang="pt-PT" dirty="0"/>
                <a:t>.</a:t>
              </a:r>
            </a:p>
            <a:p>
              <a:r>
                <a:rPr lang="pt-PT" dirty="0"/>
                <a:t>É melhor utilizar valor </a:t>
              </a:r>
              <a:r>
                <a:rPr lang="pt-PT" dirty="0" err="1">
                  <a:solidFill>
                    <a:srgbClr val="FF0000"/>
                  </a:solidFill>
                </a:rPr>
                <a:t>a.length</a:t>
              </a:r>
              <a:r>
                <a:rPr lang="pt-PT" dirty="0"/>
                <a:t> dentro da função com só um argumento </a:t>
              </a:r>
              <a:r>
                <a:rPr lang="pt-PT" dirty="0">
                  <a:solidFill>
                    <a:srgbClr val="FF0000"/>
                  </a:solidFill>
                </a:rPr>
                <a:t>a</a:t>
              </a:r>
              <a:r>
                <a:rPr lang="pt-PT" dirty="0"/>
                <a:t> 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73280" y="914400"/>
            <a:ext cx="957372" cy="3886200"/>
            <a:chOff x="4773280" y="914400"/>
            <a:chExt cx="957372" cy="3886200"/>
          </a:xfrm>
        </p:grpSpPr>
        <p:sp>
          <p:nvSpPr>
            <p:cNvPr id="16" name="Right Brace 15"/>
            <p:cNvSpPr/>
            <p:nvPr/>
          </p:nvSpPr>
          <p:spPr>
            <a:xfrm>
              <a:off x="4773280" y="914400"/>
              <a:ext cx="560720" cy="22860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4800600" y="3429000"/>
              <a:ext cx="560720" cy="1371600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4012906" y="2965328"/>
              <a:ext cx="306616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Estas funções são semelhantes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84540" y="5184640"/>
            <a:ext cx="4977220" cy="429276"/>
            <a:chOff x="2984540" y="5184640"/>
            <a:chExt cx="4977220" cy="429276"/>
          </a:xfrm>
        </p:grpSpPr>
        <p:sp>
          <p:nvSpPr>
            <p:cNvPr id="20" name="Freeform 19"/>
            <p:cNvSpPr/>
            <p:nvPr/>
          </p:nvSpPr>
          <p:spPr>
            <a:xfrm>
              <a:off x="2984540" y="5184640"/>
              <a:ext cx="2073235" cy="244610"/>
            </a:xfrm>
            <a:custGeom>
              <a:avLst/>
              <a:gdLst>
                <a:gd name="connsiteX0" fmla="*/ 30123 w 2073235"/>
                <a:gd name="connsiteY0" fmla="*/ 166029 h 244610"/>
                <a:gd name="connsiteX1" fmla="*/ 80129 w 2073235"/>
                <a:gd name="connsiteY1" fmla="*/ 137454 h 244610"/>
                <a:gd name="connsiteX2" fmla="*/ 715923 w 2073235"/>
                <a:gd name="connsiteY2" fmla="*/ 1723 h 244610"/>
                <a:gd name="connsiteX3" fmla="*/ 2073235 w 2073235"/>
                <a:gd name="connsiteY3" fmla="*/ 244610 h 24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3235" h="244610">
                  <a:moveTo>
                    <a:pt x="30123" y="166029"/>
                  </a:moveTo>
                  <a:cubicBezTo>
                    <a:pt x="-2024" y="165433"/>
                    <a:pt x="-34171" y="164838"/>
                    <a:pt x="80129" y="137454"/>
                  </a:cubicBezTo>
                  <a:cubicBezTo>
                    <a:pt x="194429" y="110070"/>
                    <a:pt x="383739" y="-16136"/>
                    <a:pt x="715923" y="1723"/>
                  </a:cubicBezTo>
                  <a:cubicBezTo>
                    <a:pt x="1048107" y="19582"/>
                    <a:pt x="1560671" y="132096"/>
                    <a:pt x="2073235" y="244610"/>
                  </a:cubicBezTo>
                </a:path>
              </a:pathLst>
            </a:custGeom>
            <a:noFill/>
            <a:ln w="317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66672" y="5244584"/>
              <a:ext cx="2895088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Chamada da primeira função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71800" y="5851390"/>
            <a:ext cx="4963505" cy="370818"/>
            <a:chOff x="2971800" y="5851390"/>
            <a:chExt cx="4963505" cy="370818"/>
          </a:xfrm>
        </p:grpSpPr>
        <p:sp>
          <p:nvSpPr>
            <p:cNvPr id="22" name="Freeform 21"/>
            <p:cNvSpPr/>
            <p:nvPr/>
          </p:nvSpPr>
          <p:spPr>
            <a:xfrm flipV="1">
              <a:off x="2971800" y="5851390"/>
              <a:ext cx="2073235" cy="244610"/>
            </a:xfrm>
            <a:custGeom>
              <a:avLst/>
              <a:gdLst>
                <a:gd name="connsiteX0" fmla="*/ 30123 w 2073235"/>
                <a:gd name="connsiteY0" fmla="*/ 166029 h 244610"/>
                <a:gd name="connsiteX1" fmla="*/ 80129 w 2073235"/>
                <a:gd name="connsiteY1" fmla="*/ 137454 h 244610"/>
                <a:gd name="connsiteX2" fmla="*/ 715923 w 2073235"/>
                <a:gd name="connsiteY2" fmla="*/ 1723 h 244610"/>
                <a:gd name="connsiteX3" fmla="*/ 2073235 w 2073235"/>
                <a:gd name="connsiteY3" fmla="*/ 244610 h 24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3235" h="244610">
                  <a:moveTo>
                    <a:pt x="30123" y="166029"/>
                  </a:moveTo>
                  <a:cubicBezTo>
                    <a:pt x="-2024" y="165433"/>
                    <a:pt x="-34171" y="164838"/>
                    <a:pt x="80129" y="137454"/>
                  </a:cubicBezTo>
                  <a:cubicBezTo>
                    <a:pt x="194429" y="110070"/>
                    <a:pt x="383739" y="-16136"/>
                    <a:pt x="715923" y="1723"/>
                  </a:cubicBezTo>
                  <a:cubicBezTo>
                    <a:pt x="1048107" y="19582"/>
                    <a:pt x="1560671" y="132096"/>
                    <a:pt x="2073235" y="244610"/>
                  </a:cubicBezTo>
                </a:path>
              </a:pathLst>
            </a:custGeom>
            <a:noFill/>
            <a:ln w="3175"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3488" y="5852876"/>
              <a:ext cx="2891817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Chamada da segunda função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462088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   </a:t>
            </a:r>
          </a:p>
          <a:p>
            <a:r>
              <a:rPr lang="en-US" b="1" dirty="0"/>
              <a:t>public class</a:t>
            </a:r>
            <a:r>
              <a:rPr lang="en-US" dirty="0"/>
              <a:t> array_soma1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double</a:t>
            </a:r>
            <a:r>
              <a:rPr lang="en-US" dirty="0">
                <a:solidFill>
                  <a:srgbClr val="002060"/>
                </a:solidFill>
              </a:rPr>
              <a:t> calcMedia1(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a[],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n){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 m;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 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n 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++){</a:t>
            </a:r>
          </a:p>
          <a:p>
            <a:r>
              <a:rPr lang="en-US" dirty="0">
                <a:solidFill>
                  <a:srgbClr val="002060"/>
                </a:solidFill>
              </a:rPr>
              <a:t>      soma +=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</a:t>
            </a:r>
          </a:p>
          <a:p>
            <a:r>
              <a:rPr lang="en-US" dirty="0">
                <a:solidFill>
                  <a:srgbClr val="002060"/>
                </a:solidFill>
              </a:rPr>
              <a:t>    }</a:t>
            </a:r>
          </a:p>
          <a:p>
            <a:r>
              <a:rPr lang="en-US" dirty="0">
                <a:solidFill>
                  <a:srgbClr val="002060"/>
                </a:solidFill>
              </a:rPr>
              <a:t>    m = (</a:t>
            </a:r>
            <a:r>
              <a:rPr lang="en-US" b="1" dirty="0">
                <a:solidFill>
                  <a:srgbClr val="002060"/>
                </a:solidFill>
              </a:rPr>
              <a:t>double</a:t>
            </a:r>
            <a:r>
              <a:rPr lang="en-US" dirty="0">
                <a:solidFill>
                  <a:srgbClr val="002060"/>
                </a:solidFill>
              </a:rPr>
              <a:t>)soma / n;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m;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static 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calcMedia2(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)soma / n;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rgbClr val="002060"/>
                </a:solidFill>
              </a:rPr>
              <a:t>calcMedia1(b, </a:t>
            </a:r>
            <a:r>
              <a:rPr lang="en-US" dirty="0" err="1">
                <a:solidFill>
                  <a:srgbClr val="002060"/>
                </a:solidFill>
              </a:rPr>
              <a:t>b.length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calcMedia2(b,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b.length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}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376308"/>
            <a:ext cx="1219200" cy="115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038600" y="2743200"/>
            <a:ext cx="17526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95800" y="3429000"/>
            <a:ext cx="13716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610387"/>
              </p:ext>
            </p:extLst>
          </p:nvPr>
        </p:nvGraphicFramePr>
        <p:xfrm>
          <a:off x="5428001" y="1034871"/>
          <a:ext cx="34798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3" imgW="3479040" imgH="4164840" progId="PhotoshopElements.Image.2">
                  <p:embed/>
                </p:oleObj>
              </mc:Choice>
              <mc:Fallback>
                <p:oleObj name="Image" r:id="rId3" imgW="3479040" imgH="4164840" progId="PhotoshopElements.Image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8001" y="1034871"/>
                        <a:ext cx="3479800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8420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/>
              <a:t>Exemplo: </a:t>
            </a:r>
            <a:r>
              <a:rPr lang="pt-PT" sz="2000" b="1" i="1" dirty="0"/>
              <a:t>1) gerar inteiros aleatórios; 2) imprimir pares; 3) imprimir ímpares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347305"/>
            <a:ext cx="5163337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    </a:t>
            </a:r>
          </a:p>
          <a:p>
            <a:r>
              <a:rPr lang="en-US" sz="1400" b="1" dirty="0"/>
              <a:t>public class</a:t>
            </a:r>
            <a:r>
              <a:rPr lang="en-US" sz="1400" dirty="0"/>
              <a:t> </a:t>
            </a:r>
            <a:r>
              <a:rPr lang="en-US" sz="1400" dirty="0" err="1"/>
              <a:t>par_impar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b="1" dirty="0"/>
              <a:t>static</a:t>
            </a:r>
            <a:r>
              <a:rPr lang="en-US" sz="1400" dirty="0"/>
              <a:t> Random </a:t>
            </a:r>
            <a:r>
              <a:rPr lang="en-US" sz="1400" dirty="0" err="1"/>
              <a:t>rd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Random();</a:t>
            </a:r>
          </a:p>
          <a:p>
            <a:r>
              <a:rPr lang="en-US" sz="1400" b="1" dirty="0"/>
              <a:t>public static void</a:t>
            </a:r>
            <a:r>
              <a:rPr lang="en-US" sz="1400" dirty="0"/>
              <a:t> main (String </a:t>
            </a:r>
            <a:r>
              <a:rPr lang="en-US" sz="1400" dirty="0" err="1"/>
              <a:t>args</a:t>
            </a:r>
            <a:r>
              <a:rPr lang="en-US" sz="1400" dirty="0"/>
              <a:t>[])       {</a:t>
            </a:r>
          </a:p>
          <a:p>
            <a:r>
              <a:rPr lang="en-US" sz="1400" dirty="0"/>
              <a:t> </a:t>
            </a:r>
            <a:r>
              <a:rPr lang="en-US" sz="1400" b="1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 a[]=</a:t>
            </a:r>
            <a:r>
              <a:rPr lang="en-US" sz="1400" b="1" dirty="0"/>
              <a:t>null</a:t>
            </a:r>
            <a:r>
              <a:rPr lang="en-US" sz="1400" dirty="0"/>
              <a:t>;	a=</a:t>
            </a:r>
            <a:r>
              <a:rPr lang="en-US" sz="1400" dirty="0" err="1">
                <a:solidFill>
                  <a:srgbClr val="C00000"/>
                </a:solidFill>
              </a:rPr>
              <a:t>ArrayAleatorio</a:t>
            </a:r>
            <a:r>
              <a:rPr lang="en-US" sz="1400" dirty="0">
                <a:solidFill>
                  <a:srgbClr val="C00000"/>
                </a:solidFill>
              </a:rPr>
              <a:t>()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x: a) </a:t>
            </a:r>
            <a:r>
              <a:rPr lang="en-US" sz="1400" dirty="0" err="1"/>
              <a:t>System.out.println</a:t>
            </a:r>
            <a:r>
              <a:rPr lang="en-US" sz="1400" dirty="0"/>
              <a:t>(x);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impar</a:t>
            </a:r>
            <a:r>
              <a:rPr lang="en-US" sz="1400" dirty="0"/>
              <a:t>:");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x: </a:t>
            </a:r>
            <a:r>
              <a:rPr lang="en-US" sz="1400" dirty="0">
                <a:solidFill>
                  <a:srgbClr val="7030A0"/>
                </a:solidFill>
              </a:rPr>
              <a:t>par(a)</a:t>
            </a:r>
            <a:r>
              <a:rPr lang="en-US" sz="1400" dirty="0"/>
              <a:t> ) </a:t>
            </a:r>
            <a:r>
              <a:rPr lang="en-US" sz="1400" dirty="0" err="1"/>
              <a:t>System.out.println</a:t>
            </a:r>
            <a:r>
              <a:rPr lang="en-US" sz="1400" dirty="0"/>
              <a:t>(x);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("par:");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x: </a:t>
            </a:r>
            <a:r>
              <a:rPr lang="en-US" sz="1400" dirty="0" err="1">
                <a:solidFill>
                  <a:srgbClr val="660033"/>
                </a:solidFill>
              </a:rPr>
              <a:t>impar</a:t>
            </a:r>
            <a:r>
              <a:rPr lang="en-US" sz="1400" dirty="0"/>
              <a:t>(a) ) </a:t>
            </a:r>
            <a:r>
              <a:rPr lang="en-US" sz="1400" dirty="0" err="1"/>
              <a:t>System.out.println</a:t>
            </a:r>
            <a:r>
              <a:rPr lang="en-US" sz="1400" dirty="0"/>
              <a:t>(x);	}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public static </a:t>
            </a:r>
            <a:r>
              <a:rPr lang="en-US" sz="1400" b="1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[] </a:t>
            </a:r>
            <a:r>
              <a:rPr lang="en-US" sz="1400" dirty="0" err="1">
                <a:solidFill>
                  <a:srgbClr val="C00000"/>
                </a:solidFill>
              </a:rPr>
              <a:t>ArrayAleatorio</a:t>
            </a:r>
            <a:r>
              <a:rPr lang="en-US" sz="1400" dirty="0">
                <a:solidFill>
                  <a:srgbClr val="C00000"/>
                </a:solidFill>
              </a:rPr>
              <a:t>()       {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</a:t>
            </a:r>
            <a:r>
              <a:rPr lang="en-US" sz="1400" b="1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[] a = </a:t>
            </a:r>
            <a:r>
              <a:rPr lang="en-US" sz="1400" b="1" dirty="0">
                <a:solidFill>
                  <a:srgbClr val="C00000"/>
                </a:solidFill>
              </a:rPr>
              <a:t>new </a:t>
            </a:r>
            <a:r>
              <a:rPr lang="en-US" sz="1400" b="1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en-US" sz="1400" dirty="0" err="1">
                <a:solidFill>
                  <a:srgbClr val="C00000"/>
                </a:solidFill>
              </a:rPr>
              <a:t>rd.nextInt</a:t>
            </a:r>
            <a:r>
              <a:rPr lang="en-US" sz="1400" dirty="0">
                <a:solidFill>
                  <a:srgbClr val="C00000"/>
                </a:solidFill>
              </a:rPr>
              <a:t>(15)];	</a:t>
            </a:r>
            <a:r>
              <a:rPr lang="en-US" sz="1400" b="1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=0;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</a:t>
            </a:r>
            <a:r>
              <a:rPr lang="en-US" sz="1400" b="1" dirty="0">
                <a:solidFill>
                  <a:srgbClr val="C00000"/>
                </a:solidFill>
              </a:rPr>
              <a:t>while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&lt;</a:t>
            </a:r>
            <a:r>
              <a:rPr lang="en-US" sz="1400" dirty="0" err="1">
                <a:solidFill>
                  <a:srgbClr val="C00000"/>
                </a:solidFill>
              </a:rPr>
              <a:t>a.length</a:t>
            </a:r>
            <a:r>
              <a:rPr lang="en-US" sz="1400" dirty="0">
                <a:solidFill>
                  <a:srgbClr val="C00000"/>
                </a:solidFill>
              </a:rPr>
              <a:t>) a[</a:t>
            </a:r>
            <a:r>
              <a:rPr lang="en-US" sz="1400" dirty="0" err="1">
                <a:solidFill>
                  <a:srgbClr val="C00000"/>
                </a:solidFill>
              </a:rPr>
              <a:t>i</a:t>
            </a:r>
            <a:r>
              <a:rPr lang="en-US" sz="1400" dirty="0">
                <a:solidFill>
                  <a:srgbClr val="C00000"/>
                </a:solidFill>
              </a:rPr>
              <a:t>++]=</a:t>
            </a:r>
            <a:r>
              <a:rPr lang="en-US" sz="1400" dirty="0" err="1">
                <a:solidFill>
                  <a:srgbClr val="C00000"/>
                </a:solidFill>
              </a:rPr>
              <a:t>rd.nextInt</a:t>
            </a:r>
            <a:r>
              <a:rPr lang="en-US" sz="1400" dirty="0">
                <a:solidFill>
                  <a:srgbClr val="C00000"/>
                </a:solidFill>
              </a:rPr>
              <a:t>(100);</a:t>
            </a:r>
          </a:p>
          <a:p>
            <a:r>
              <a:rPr lang="en-US" sz="1400" dirty="0">
                <a:solidFill>
                  <a:srgbClr val="C00000"/>
                </a:solidFill>
              </a:rPr>
              <a:t>  </a:t>
            </a:r>
            <a:r>
              <a:rPr lang="en-US" sz="1400" b="1" dirty="0">
                <a:solidFill>
                  <a:srgbClr val="C00000"/>
                </a:solidFill>
              </a:rPr>
              <a:t>return</a:t>
            </a:r>
            <a:r>
              <a:rPr lang="en-US" sz="1400" dirty="0">
                <a:solidFill>
                  <a:srgbClr val="C00000"/>
                </a:solidFill>
              </a:rPr>
              <a:t> a;			}</a:t>
            </a:r>
          </a:p>
          <a:p>
            <a:r>
              <a:rPr lang="en-US" sz="1400" b="1" dirty="0">
                <a:solidFill>
                  <a:srgbClr val="660033"/>
                </a:solidFill>
              </a:rPr>
              <a:t>public static 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[] </a:t>
            </a:r>
            <a:r>
              <a:rPr lang="en-US" sz="1400" dirty="0" err="1">
                <a:solidFill>
                  <a:srgbClr val="660033"/>
                </a:solidFill>
              </a:rPr>
              <a:t>impar</a:t>
            </a:r>
            <a:r>
              <a:rPr lang="en-US" sz="1400" dirty="0">
                <a:solidFill>
                  <a:srgbClr val="660033"/>
                </a:solidFill>
              </a:rPr>
              <a:t>(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[] a)       	{</a:t>
            </a:r>
          </a:p>
          <a:p>
            <a:r>
              <a:rPr lang="en-US" sz="1400" dirty="0">
                <a:solidFill>
                  <a:srgbClr val="660033"/>
                </a:solidFill>
              </a:rPr>
              <a:t>  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 s = 0;</a:t>
            </a:r>
          </a:p>
          <a:p>
            <a:r>
              <a:rPr lang="en-US" sz="1400" dirty="0">
                <a:solidFill>
                  <a:srgbClr val="660033"/>
                </a:solidFill>
              </a:rPr>
              <a:t>  </a:t>
            </a:r>
            <a:r>
              <a:rPr lang="en-US" sz="1400" b="1" dirty="0">
                <a:solidFill>
                  <a:srgbClr val="660033"/>
                </a:solidFill>
              </a:rPr>
              <a:t>for</a:t>
            </a:r>
            <a:r>
              <a:rPr lang="en-US" sz="1400" dirty="0">
                <a:solidFill>
                  <a:srgbClr val="660033"/>
                </a:solidFill>
              </a:rPr>
              <a:t>(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 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=0; 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&lt;</a:t>
            </a:r>
            <a:r>
              <a:rPr lang="en-US" sz="1400" dirty="0" err="1">
                <a:solidFill>
                  <a:srgbClr val="660033"/>
                </a:solidFill>
              </a:rPr>
              <a:t>a.length;i</a:t>
            </a:r>
            <a:r>
              <a:rPr lang="en-US" sz="1400" dirty="0">
                <a:solidFill>
                  <a:srgbClr val="660033"/>
                </a:solidFill>
              </a:rPr>
              <a:t>++)	</a:t>
            </a:r>
            <a:r>
              <a:rPr lang="en-US" sz="1400" b="1" dirty="0">
                <a:solidFill>
                  <a:srgbClr val="660033"/>
                </a:solidFill>
              </a:rPr>
              <a:t>if</a:t>
            </a:r>
            <a:r>
              <a:rPr lang="en-US" sz="1400" dirty="0">
                <a:solidFill>
                  <a:srgbClr val="660033"/>
                </a:solidFill>
              </a:rPr>
              <a:t>(a[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] % 2 == 0) s++;</a:t>
            </a:r>
          </a:p>
          <a:p>
            <a:r>
              <a:rPr lang="en-US" sz="1400" dirty="0">
                <a:solidFill>
                  <a:srgbClr val="660033"/>
                </a:solidFill>
              </a:rPr>
              <a:t>  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[] b = </a:t>
            </a:r>
            <a:r>
              <a:rPr lang="en-US" sz="1400" b="1" dirty="0">
                <a:solidFill>
                  <a:srgbClr val="660033"/>
                </a:solidFill>
              </a:rPr>
              <a:t>new 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[s];</a:t>
            </a:r>
          </a:p>
          <a:p>
            <a:r>
              <a:rPr lang="en-US" sz="1400" dirty="0">
                <a:solidFill>
                  <a:srgbClr val="660033"/>
                </a:solidFill>
              </a:rPr>
              <a:t>  s = 0;</a:t>
            </a:r>
          </a:p>
          <a:p>
            <a:r>
              <a:rPr lang="en-US" sz="1400" dirty="0">
                <a:solidFill>
                  <a:srgbClr val="660033"/>
                </a:solidFill>
              </a:rPr>
              <a:t>  </a:t>
            </a:r>
            <a:r>
              <a:rPr lang="en-US" sz="1400" b="1" dirty="0">
                <a:solidFill>
                  <a:srgbClr val="660033"/>
                </a:solidFill>
              </a:rPr>
              <a:t>for</a:t>
            </a:r>
            <a:r>
              <a:rPr lang="en-US" sz="1400" dirty="0">
                <a:solidFill>
                  <a:srgbClr val="660033"/>
                </a:solidFill>
              </a:rPr>
              <a:t>(</a:t>
            </a:r>
            <a:r>
              <a:rPr lang="en-US" sz="1400" b="1" dirty="0" err="1">
                <a:solidFill>
                  <a:srgbClr val="660033"/>
                </a:solidFill>
              </a:rPr>
              <a:t>int</a:t>
            </a:r>
            <a:r>
              <a:rPr lang="en-US" sz="1400" dirty="0">
                <a:solidFill>
                  <a:srgbClr val="660033"/>
                </a:solidFill>
              </a:rPr>
              <a:t> 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=0; 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&lt;</a:t>
            </a:r>
            <a:r>
              <a:rPr lang="en-US" sz="1400" dirty="0" err="1">
                <a:solidFill>
                  <a:srgbClr val="660033"/>
                </a:solidFill>
              </a:rPr>
              <a:t>a.length;i</a:t>
            </a:r>
            <a:r>
              <a:rPr lang="en-US" sz="1400" dirty="0">
                <a:solidFill>
                  <a:srgbClr val="660033"/>
                </a:solidFill>
              </a:rPr>
              <a:t>++)      	</a:t>
            </a:r>
            <a:r>
              <a:rPr lang="en-US" sz="1400" b="1" dirty="0">
                <a:solidFill>
                  <a:srgbClr val="660033"/>
                </a:solidFill>
              </a:rPr>
              <a:t>if</a:t>
            </a:r>
            <a:r>
              <a:rPr lang="en-US" sz="1400" dirty="0">
                <a:solidFill>
                  <a:srgbClr val="660033"/>
                </a:solidFill>
              </a:rPr>
              <a:t>(a[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] % 2 == 0) b[s++] = a[</a:t>
            </a:r>
            <a:r>
              <a:rPr lang="en-US" sz="1400" dirty="0" err="1">
                <a:solidFill>
                  <a:srgbClr val="660033"/>
                </a:solidFill>
              </a:rPr>
              <a:t>i</a:t>
            </a:r>
            <a:r>
              <a:rPr lang="en-US" sz="1400" dirty="0">
                <a:solidFill>
                  <a:srgbClr val="660033"/>
                </a:solidFill>
              </a:rPr>
              <a:t>];    </a:t>
            </a:r>
          </a:p>
          <a:p>
            <a:r>
              <a:rPr lang="en-US" sz="1400" dirty="0">
                <a:solidFill>
                  <a:srgbClr val="660033"/>
                </a:solidFill>
              </a:rPr>
              <a:t>  </a:t>
            </a:r>
            <a:r>
              <a:rPr lang="en-US" sz="1400" b="1" dirty="0">
                <a:solidFill>
                  <a:srgbClr val="660033"/>
                </a:solidFill>
              </a:rPr>
              <a:t>return</a:t>
            </a:r>
            <a:r>
              <a:rPr lang="en-US" sz="1400" dirty="0">
                <a:solidFill>
                  <a:srgbClr val="660033"/>
                </a:solidFill>
              </a:rPr>
              <a:t> b;			}</a:t>
            </a:r>
            <a:endParaRPr lang="en-US" sz="1400" dirty="0"/>
          </a:p>
          <a:p>
            <a:r>
              <a:rPr lang="en-US" sz="1400" b="1" dirty="0">
                <a:solidFill>
                  <a:srgbClr val="7030A0"/>
                </a:solidFill>
              </a:rPr>
              <a:t>public static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[] par(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[] a)       {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 s = 0;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</a:t>
            </a:r>
            <a:r>
              <a:rPr lang="en-US" sz="1400" b="1" dirty="0">
                <a:solidFill>
                  <a:srgbClr val="7030A0"/>
                </a:solidFill>
              </a:rPr>
              <a:t>for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=0; 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&lt;</a:t>
            </a:r>
            <a:r>
              <a:rPr lang="en-US" sz="1400" dirty="0" err="1">
                <a:solidFill>
                  <a:srgbClr val="7030A0"/>
                </a:solidFill>
              </a:rPr>
              <a:t>a.length;i</a:t>
            </a:r>
            <a:r>
              <a:rPr lang="en-US" sz="1400" dirty="0">
                <a:solidFill>
                  <a:srgbClr val="7030A0"/>
                </a:solidFill>
              </a:rPr>
              <a:t>++)      	</a:t>
            </a:r>
            <a:r>
              <a:rPr lang="en-US" sz="1400" b="1" dirty="0">
                <a:solidFill>
                  <a:srgbClr val="7030A0"/>
                </a:solidFill>
              </a:rPr>
              <a:t>if</a:t>
            </a:r>
            <a:r>
              <a:rPr lang="en-US" sz="1400" dirty="0">
                <a:solidFill>
                  <a:srgbClr val="7030A0"/>
                </a:solidFill>
              </a:rPr>
              <a:t>(a[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] % 2 != 0) s++;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[] b = </a:t>
            </a:r>
            <a:r>
              <a:rPr lang="en-US" sz="1400" b="1" dirty="0">
                <a:solidFill>
                  <a:srgbClr val="7030A0"/>
                </a:solidFill>
              </a:rPr>
              <a:t>new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[s];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s = 0;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</a:t>
            </a:r>
            <a:r>
              <a:rPr lang="en-US" sz="1400" b="1" dirty="0">
                <a:solidFill>
                  <a:srgbClr val="7030A0"/>
                </a:solidFill>
              </a:rPr>
              <a:t>for</a:t>
            </a: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=0; 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&lt;</a:t>
            </a:r>
            <a:r>
              <a:rPr lang="en-US" sz="1400" dirty="0" err="1">
                <a:solidFill>
                  <a:srgbClr val="7030A0"/>
                </a:solidFill>
              </a:rPr>
              <a:t>a.length;i</a:t>
            </a:r>
            <a:r>
              <a:rPr lang="en-US" sz="1400" dirty="0">
                <a:solidFill>
                  <a:srgbClr val="7030A0"/>
                </a:solidFill>
              </a:rPr>
              <a:t>++)      	</a:t>
            </a:r>
            <a:r>
              <a:rPr lang="en-US" sz="1400" b="1" dirty="0">
                <a:solidFill>
                  <a:srgbClr val="7030A0"/>
                </a:solidFill>
              </a:rPr>
              <a:t>if</a:t>
            </a:r>
            <a:r>
              <a:rPr lang="en-US" sz="1400" dirty="0">
                <a:solidFill>
                  <a:srgbClr val="7030A0"/>
                </a:solidFill>
              </a:rPr>
              <a:t>(a[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] % 2 != 0) b[s++] = a[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];    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</a:t>
            </a:r>
            <a:r>
              <a:rPr lang="en-US" sz="1400" b="1" dirty="0">
                <a:solidFill>
                  <a:srgbClr val="7030A0"/>
                </a:solidFill>
              </a:rPr>
              <a:t>return</a:t>
            </a:r>
            <a:r>
              <a:rPr lang="en-US" sz="1400" dirty="0">
                <a:solidFill>
                  <a:srgbClr val="7030A0"/>
                </a:solidFill>
              </a:rPr>
              <a:t> b;</a:t>
            </a:r>
          </a:p>
          <a:p>
            <a:r>
              <a:rPr lang="en-US" sz="1400" dirty="0">
                <a:solidFill>
                  <a:srgbClr val="7030A0"/>
                </a:solidFill>
              </a:rPr>
              <a:t>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Left Brace 5"/>
          <p:cNvSpPr/>
          <p:nvPr/>
        </p:nvSpPr>
        <p:spPr>
          <a:xfrm>
            <a:off x="4925451" y="1034871"/>
            <a:ext cx="321181" cy="1821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791851" y="1561291"/>
            <a:ext cx="2133600" cy="38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286000" y="1796805"/>
            <a:ext cx="3055257" cy="1171505"/>
          </a:xfrm>
          <a:custGeom>
            <a:avLst/>
            <a:gdLst>
              <a:gd name="connsiteX0" fmla="*/ 3055257 w 3055257"/>
              <a:gd name="connsiteY0" fmla="*/ 1222166 h 1222166"/>
              <a:gd name="connsiteX1" fmla="*/ 2307771 w 3055257"/>
              <a:gd name="connsiteY1" fmla="*/ 946395 h 1222166"/>
              <a:gd name="connsiteX2" fmla="*/ 2075543 w 3055257"/>
              <a:gd name="connsiteY2" fmla="*/ 474681 h 1222166"/>
              <a:gd name="connsiteX3" fmla="*/ 1393371 w 3055257"/>
              <a:gd name="connsiteY3" fmla="*/ 184395 h 1222166"/>
              <a:gd name="connsiteX4" fmla="*/ 754743 w 3055257"/>
              <a:gd name="connsiteY4" fmla="*/ 24738 h 1222166"/>
              <a:gd name="connsiteX5" fmla="*/ 0 w 3055257"/>
              <a:gd name="connsiteY5" fmla="*/ 2966 h 12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5257" h="1222166">
                <a:moveTo>
                  <a:pt x="3055257" y="1222166"/>
                </a:moveTo>
                <a:cubicBezTo>
                  <a:pt x="2763157" y="1146571"/>
                  <a:pt x="2471057" y="1070976"/>
                  <a:pt x="2307771" y="946395"/>
                </a:cubicBezTo>
                <a:cubicBezTo>
                  <a:pt x="2144485" y="821814"/>
                  <a:pt x="2227943" y="601681"/>
                  <a:pt x="2075543" y="474681"/>
                </a:cubicBezTo>
                <a:cubicBezTo>
                  <a:pt x="1923143" y="347681"/>
                  <a:pt x="1613504" y="259385"/>
                  <a:pt x="1393371" y="184395"/>
                </a:cubicBezTo>
                <a:cubicBezTo>
                  <a:pt x="1173238" y="109405"/>
                  <a:pt x="986971" y="54976"/>
                  <a:pt x="754743" y="24738"/>
                </a:cubicBezTo>
                <a:cubicBezTo>
                  <a:pt x="522515" y="-5500"/>
                  <a:pt x="261257" y="-1267"/>
                  <a:pt x="0" y="2966"/>
                </a:cubicBezTo>
              </a:path>
            </a:pathLst>
          </a:cu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5058168" y="3079929"/>
            <a:ext cx="259007" cy="1123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3124200" y="2057400"/>
            <a:ext cx="1933968" cy="158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423886" y="2171699"/>
            <a:ext cx="3028197" cy="2133601"/>
          </a:xfrm>
          <a:custGeom>
            <a:avLst/>
            <a:gdLst>
              <a:gd name="connsiteX0" fmla="*/ 2917371 w 2917371"/>
              <a:gd name="connsiteY0" fmla="*/ 1665661 h 1665661"/>
              <a:gd name="connsiteX1" fmla="*/ 1952171 w 2917371"/>
              <a:gd name="connsiteY1" fmla="*/ 1382632 h 1665661"/>
              <a:gd name="connsiteX2" fmla="*/ 1016000 w 2917371"/>
              <a:gd name="connsiteY2" fmla="*/ 265032 h 1665661"/>
              <a:gd name="connsiteX3" fmla="*/ 544285 w 2917371"/>
              <a:gd name="connsiteY3" fmla="*/ 25547 h 1665661"/>
              <a:gd name="connsiteX4" fmla="*/ 0 w 2917371"/>
              <a:gd name="connsiteY4" fmla="*/ 18290 h 166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7371" h="1665661">
                <a:moveTo>
                  <a:pt x="2917371" y="1665661"/>
                </a:moveTo>
                <a:cubicBezTo>
                  <a:pt x="2593218" y="1640865"/>
                  <a:pt x="2269066" y="1616070"/>
                  <a:pt x="1952171" y="1382632"/>
                </a:cubicBezTo>
                <a:cubicBezTo>
                  <a:pt x="1635276" y="1149194"/>
                  <a:pt x="1250648" y="491213"/>
                  <a:pt x="1016000" y="265032"/>
                </a:cubicBezTo>
                <a:cubicBezTo>
                  <a:pt x="781352" y="38851"/>
                  <a:pt x="713618" y="66671"/>
                  <a:pt x="544285" y="25547"/>
                </a:cubicBezTo>
                <a:cubicBezTo>
                  <a:pt x="374952" y="-15577"/>
                  <a:pt x="187476" y="1356"/>
                  <a:pt x="0" y="18290"/>
                </a:cubicBezTo>
              </a:path>
            </a:pathLst>
          </a:custGeom>
          <a:ln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5058168" y="4370348"/>
            <a:ext cx="259007" cy="6463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3276600" y="2514600"/>
            <a:ext cx="1781568" cy="2178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1" y="681389"/>
            <a:ext cx="2895600" cy="12926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Em cada função </a:t>
            </a:r>
            <a:r>
              <a:rPr lang="pt-PT" dirty="0">
                <a:solidFill>
                  <a:srgbClr val="7030A0"/>
                </a:solidFill>
              </a:rPr>
              <a:t>par</a:t>
            </a:r>
            <a:r>
              <a:rPr lang="pt-PT" dirty="0"/>
              <a:t> e </a:t>
            </a:r>
            <a:r>
              <a:rPr lang="pt-PT" dirty="0">
                <a:solidFill>
                  <a:srgbClr val="660033"/>
                </a:solidFill>
              </a:rPr>
              <a:t>ímpar</a:t>
            </a:r>
            <a:r>
              <a:rPr lang="pt-PT" dirty="0"/>
              <a:t> a reserva de memória é feita de acordo com o tamanho real </a:t>
            </a:r>
            <a:r>
              <a:rPr lang="pt-PT" sz="2400" dirty="0">
                <a:solidFill>
                  <a:srgbClr val="FF0000"/>
                </a:solidFill>
              </a:rPr>
              <a:t>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1200" y="5200471"/>
            <a:ext cx="2895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Foram utilizados vários tipos de ciclos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-76200"/>
            <a:ext cx="3116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86135"/>
            <a:ext cx="883940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cap="none" spc="0" dirty="0">
                <a:ln w="11430"/>
              </a:rPr>
              <a:t>Para </a:t>
            </a:r>
            <a:r>
              <a:rPr lang="pt-PT" sz="2400" i="1" cap="none" spc="0" dirty="0" err="1">
                <a:ln w="11430"/>
              </a:rPr>
              <a:t>arrays</a:t>
            </a:r>
            <a:r>
              <a:rPr lang="pt-PT" sz="2400" cap="none" spc="0" dirty="0">
                <a:ln w="11430"/>
              </a:rPr>
              <a:t> é necess</a:t>
            </a:r>
            <a:r>
              <a:rPr lang="pt-PT" sz="2400" dirty="0">
                <a:ln w="11430"/>
              </a:rPr>
              <a:t>ário</a:t>
            </a:r>
            <a:r>
              <a:rPr lang="pt-PT" sz="2400" cap="none" spc="0" dirty="0">
                <a:ln w="11430"/>
              </a:rPr>
              <a:t> declarar referências e reservar memória referenciada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967" y="1900535"/>
            <a:ext cx="888163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Memória pode ser reservada em qualquer função. Pode devolver uma referência para memória reservada e utilizar memória reservada fora da função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5029200"/>
            <a:ext cx="8476526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A devolução da função </a:t>
            </a:r>
            <a:r>
              <a:rPr lang="pt-PT" sz="2400" dirty="0">
                <a:ln w="11430"/>
                <a:solidFill>
                  <a:srgbClr val="FF00FF"/>
                </a:solidFill>
              </a:rPr>
              <a:t>F</a:t>
            </a:r>
            <a:r>
              <a:rPr lang="pt-PT" sz="2400" dirty="0">
                <a:ln w="11430"/>
              </a:rPr>
              <a:t> duma referência para um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array</a:t>
            </a:r>
            <a:r>
              <a:rPr lang="pt-PT" sz="2400" dirty="0">
                <a:ln w="11430"/>
              </a:rPr>
              <a:t> permite aceder a memória (reservada dentro da função </a:t>
            </a:r>
            <a:r>
              <a:rPr lang="pt-PT" sz="2400" dirty="0">
                <a:ln w="11430"/>
                <a:solidFill>
                  <a:srgbClr val="FF00FF"/>
                </a:solidFill>
              </a:rPr>
              <a:t>F</a:t>
            </a:r>
            <a:r>
              <a:rPr lang="pt-PT" sz="2400" dirty="0">
                <a:ln w="11430"/>
              </a:rPr>
              <a:t>) fora da função </a:t>
            </a:r>
            <a:r>
              <a:rPr lang="pt-PT" sz="2400" dirty="0">
                <a:ln w="11430"/>
                <a:solidFill>
                  <a:srgbClr val="FF00FF"/>
                </a:solidFill>
              </a:rPr>
              <a:t>F</a:t>
            </a:r>
            <a:r>
              <a:rPr lang="pt-PT" sz="2400" dirty="0">
                <a:ln w="11430"/>
              </a:rPr>
              <a:t>, i.e. noutra função que recebe o valor devolvido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352800"/>
            <a:ext cx="8324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Geralmente não pode utilizar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arrays</a:t>
            </a:r>
            <a:r>
              <a:rPr lang="pt-PT" sz="2400" dirty="0">
                <a:ln w="11430"/>
              </a:rPr>
              <a:t> sem reservar a memória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4114800"/>
            <a:ext cx="8324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Passando argumentos do tipo </a:t>
            </a:r>
            <a:r>
              <a:rPr lang="pt-PT" sz="2400" dirty="0" err="1">
                <a:ln w="11430"/>
                <a:solidFill>
                  <a:srgbClr val="008000"/>
                </a:solidFill>
              </a:rPr>
              <a:t>array</a:t>
            </a:r>
            <a:r>
              <a:rPr lang="pt-PT" sz="2400" dirty="0">
                <a:ln w="11430"/>
              </a:rPr>
              <a:t> a função pode aceder aos elementos na memória reservada fora da função  </a:t>
            </a:r>
            <a:r>
              <a:rPr lang="pt-PT" sz="2400" b="1" cap="none" spc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46500" y="-76200"/>
            <a:ext cx="69099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4000" b="1" cap="none" spc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Erros mais comuns na avaliação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685800"/>
            <a:ext cx="88394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cap="none" spc="0" dirty="0">
                <a:ln w="11430"/>
              </a:rPr>
              <a:t>(;) ponto e vírgula depois de declaração de funções: F( … ); { … }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967" y="1295400"/>
            <a:ext cx="88816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Em muitas outras situações (;) ponto e vírgula foi usado erradamente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895600"/>
            <a:ext cx="8324126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Uso </a:t>
            </a:r>
            <a:r>
              <a:rPr lang="pt-PT" sz="2400" dirty="0" err="1">
                <a:ln w="11430"/>
              </a:rPr>
              <a:t>incorreto</a:t>
            </a:r>
            <a:r>
              <a:rPr lang="pt-PT" sz="2400" dirty="0">
                <a:ln w="11430"/>
              </a:rPr>
              <a:t> de funções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2133600"/>
            <a:ext cx="832412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Utilização de formatação errada (ex.: %d, %f, etc.)  </a:t>
            </a:r>
            <a:r>
              <a:rPr lang="pt-PT" sz="2400" b="1" cap="none" spc="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848600" y="-76200"/>
            <a:ext cx="730892" cy="919399"/>
            <a:chOff x="7848600" y="223601"/>
            <a:chExt cx="730892" cy="919399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7848600" y="533400"/>
              <a:ext cx="3048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01000" y="223601"/>
              <a:ext cx="578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2060"/>
                  </a:solidFill>
                </a:rPr>
                <a:t>erro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9967" y="3581400"/>
            <a:ext cx="8881836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Não deve tentar implementar o código completo a partir de início. É significativamente mais simples implementar e verificar partes, i.e. abordar o </a:t>
            </a:r>
            <a:r>
              <a:rPr lang="pt-PT" sz="2400" dirty="0" err="1">
                <a:ln w="11430"/>
              </a:rPr>
              <a:t>projeto</a:t>
            </a:r>
            <a:r>
              <a:rPr lang="pt-PT" sz="2400" dirty="0">
                <a:ln w="11430"/>
              </a:rPr>
              <a:t> complexo parte a parte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4895671"/>
            <a:ext cx="8881836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dirty="0">
                <a:ln w="11430"/>
              </a:rPr>
              <a:t>Sugestão: verifique cada função autónoma com cuidado antes de integrar esta função no </a:t>
            </a:r>
            <a:r>
              <a:rPr lang="pt-PT" sz="2400" dirty="0" err="1">
                <a:ln w="11430"/>
              </a:rPr>
              <a:t>projeto</a:t>
            </a:r>
            <a:r>
              <a:rPr lang="pt-PT" sz="2400" dirty="0">
                <a:ln w="11430"/>
              </a:rPr>
              <a:t>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43091"/>
            <a:ext cx="8522782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java.util</a:t>
            </a:r>
            <a:r>
              <a:rPr lang="en-US" sz="1000" dirty="0"/>
              <a:t>.*;    </a:t>
            </a:r>
          </a:p>
          <a:p>
            <a:r>
              <a:rPr lang="en-US" sz="1000" dirty="0"/>
              <a:t>public class array_soma1 {</a:t>
            </a:r>
          </a:p>
          <a:p>
            <a:r>
              <a:rPr lang="en-US" sz="1000" dirty="0"/>
              <a:t>  static Scanner read = new Scanner(</a:t>
            </a:r>
            <a:r>
              <a:rPr lang="en-US" sz="1000" dirty="0" err="1"/>
              <a:t>System.in</a:t>
            </a:r>
            <a:r>
              <a:rPr lang="en-US" sz="1000" dirty="0"/>
              <a:t>);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a[],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for(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= 0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&lt; n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  soma += a[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time,time_end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FF"/>
                </a:solidFill>
              </a:rPr>
              <a:t>time=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 </a:t>
            </a:r>
            <a:r>
              <a:rPr lang="en-US" dirty="0" err="1"/>
              <a:t>System.out.println</a:t>
            </a:r>
            <a:r>
              <a:rPr lang="en-US" dirty="0"/>
              <a:t>(calcMedia1(b,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 </a:t>
            </a:r>
            <a:r>
              <a:rPr lang="en-US" dirty="0" err="1"/>
              <a:t>System.out.println</a:t>
            </a:r>
            <a:r>
              <a:rPr lang="en-US" dirty="0"/>
              <a:t>(calcMedia2(b,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}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438" y="-100524"/>
            <a:ext cx="3863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i="1" dirty="0"/>
              <a:t>Exemplo: tempo de execução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4046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413590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334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err="1"/>
              <a:t>Arrays</a:t>
            </a:r>
            <a:r>
              <a:rPr lang="pt-PT" sz="2800" dirty="0"/>
              <a:t> (sequências)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14282" y="838200"/>
            <a:ext cx="8606190" cy="5166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/>
              <a:t>Um </a:t>
            </a:r>
            <a:r>
              <a:rPr lang="pt-PT" sz="2400" i="1" dirty="0" err="1"/>
              <a:t>array</a:t>
            </a:r>
            <a:r>
              <a:rPr lang="pt-PT" sz="2400" dirty="0"/>
              <a:t> é uma organização de memória que se </a:t>
            </a:r>
            <a:r>
              <a:rPr lang="pt-PT" sz="2400" dirty="0" err="1"/>
              <a:t>carateriza</a:t>
            </a:r>
            <a:r>
              <a:rPr lang="pt-PT" sz="2400" dirty="0"/>
              <a:t> pelo fato de ser um agregado de células contínuas, capaz de armazenar um conjunto de valores do mesmo tipo e aos quais se pode aceder de forma indexada.</a:t>
            </a:r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endParaRPr lang="pt-PT" sz="2400" dirty="0"/>
          </a:p>
          <a:p>
            <a:pPr algn="just"/>
            <a:r>
              <a:rPr lang="pt-PT" sz="2400" dirty="0"/>
              <a:t>Um </a:t>
            </a:r>
            <a:r>
              <a:rPr lang="pt-PT" sz="2400" i="1" dirty="0" err="1"/>
              <a:t>array</a:t>
            </a:r>
            <a:r>
              <a:rPr lang="pt-PT" sz="2400" dirty="0"/>
              <a:t> é identificado pelo nome da variável e o acesso a cada elemento é feito através da </a:t>
            </a:r>
            <a:r>
              <a:rPr lang="pt-PT" sz="2400" dirty="0" err="1"/>
              <a:t>respetiva</a:t>
            </a:r>
            <a:r>
              <a:rPr lang="pt-PT" sz="2400" dirty="0"/>
              <a:t> posição.</a:t>
            </a:r>
          </a:p>
        </p:txBody>
      </p:sp>
      <p:grpSp>
        <p:nvGrpSpPr>
          <p:cNvPr id="20" name="Grupo 16"/>
          <p:cNvGrpSpPr/>
          <p:nvPr/>
        </p:nvGrpSpPr>
        <p:grpSpPr>
          <a:xfrm>
            <a:off x="2986296" y="2261147"/>
            <a:ext cx="3807695" cy="2294531"/>
            <a:chOff x="1280462" y="3409703"/>
            <a:chExt cx="3363546" cy="2035521"/>
          </a:xfrm>
        </p:grpSpPr>
        <p:grpSp>
          <p:nvGrpSpPr>
            <p:cNvPr id="21" name="Grupo 13"/>
            <p:cNvGrpSpPr/>
            <p:nvPr/>
          </p:nvGrpSpPr>
          <p:grpSpPr>
            <a:xfrm>
              <a:off x="3059832" y="3645024"/>
              <a:ext cx="1584176" cy="1800200"/>
              <a:chOff x="3059832" y="3429000"/>
              <a:chExt cx="1584176" cy="1800200"/>
            </a:xfrm>
          </p:grpSpPr>
          <p:sp>
            <p:nvSpPr>
              <p:cNvPr id="24" name="Rectângulo 3"/>
              <p:cNvSpPr/>
              <p:nvPr/>
            </p:nvSpPr>
            <p:spPr bwMode="auto">
              <a:xfrm>
                <a:off x="3059832" y="342900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P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100</a:t>
                </a:r>
              </a:p>
            </p:txBody>
          </p:sp>
          <p:sp>
            <p:nvSpPr>
              <p:cNvPr id="25" name="Rectângulo 4"/>
              <p:cNvSpPr/>
              <p:nvPr/>
            </p:nvSpPr>
            <p:spPr bwMode="auto">
              <a:xfrm>
                <a:off x="3059832" y="378904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P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25</a:t>
                </a:r>
              </a:p>
            </p:txBody>
          </p:sp>
          <p:sp>
            <p:nvSpPr>
              <p:cNvPr id="26" name="Rectângulo 5"/>
              <p:cNvSpPr/>
              <p:nvPr/>
            </p:nvSpPr>
            <p:spPr bwMode="auto">
              <a:xfrm>
                <a:off x="3059832" y="414908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50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Rectângulo 6"/>
              <p:cNvSpPr/>
              <p:nvPr/>
            </p:nvSpPr>
            <p:spPr bwMode="auto">
              <a:xfrm>
                <a:off x="3059832" y="4523408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…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Rectângulo 7"/>
              <p:cNvSpPr/>
              <p:nvPr/>
            </p:nvSpPr>
            <p:spPr bwMode="auto">
              <a:xfrm>
                <a:off x="3059832" y="4869160"/>
                <a:ext cx="792088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200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Rectângulo 8"/>
              <p:cNvSpPr/>
              <p:nvPr/>
            </p:nvSpPr>
            <p:spPr bwMode="auto">
              <a:xfrm>
                <a:off x="3851920" y="342900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pt-P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rPr>
                  <a:t>0</a:t>
                </a:r>
              </a:p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0" name="Rectângulo 9"/>
              <p:cNvSpPr/>
              <p:nvPr/>
            </p:nvSpPr>
            <p:spPr bwMode="auto">
              <a:xfrm>
                <a:off x="3851920" y="378904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1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Rectângulo 10"/>
              <p:cNvSpPr/>
              <p:nvPr/>
            </p:nvSpPr>
            <p:spPr bwMode="auto">
              <a:xfrm>
                <a:off x="3851920" y="414908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2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Rectângulo 11"/>
              <p:cNvSpPr/>
              <p:nvPr/>
            </p:nvSpPr>
            <p:spPr bwMode="auto">
              <a:xfrm>
                <a:off x="3627779" y="4523408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…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Rectângulo 12"/>
              <p:cNvSpPr/>
              <p:nvPr/>
            </p:nvSpPr>
            <p:spPr bwMode="auto">
              <a:xfrm>
                <a:off x="3851920" y="4869160"/>
                <a:ext cx="792088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449263" rtl="0" eaLnBrk="1" fontAlgn="base" latinLnBrk="0" hangingPunct="0">
                  <a:lnSpc>
                    <a:spcPct val="10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pt-PT" dirty="0">
                    <a:solidFill>
                      <a:schemeClr val="tx1"/>
                    </a:solidFill>
                  </a:rPr>
                  <a:t>n - 1</a:t>
                </a:r>
                <a:endParaRPr kumimoji="0" lang="pt-P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" name="Rectângulo 14"/>
            <p:cNvSpPr/>
            <p:nvPr/>
          </p:nvSpPr>
          <p:spPr bwMode="auto">
            <a:xfrm>
              <a:off x="1280462" y="3612450"/>
              <a:ext cx="694156" cy="330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pt-PT" dirty="0">
                  <a:solidFill>
                    <a:schemeClr val="tx1"/>
                  </a:solidFill>
                </a:rPr>
                <a:t>n</a:t>
              </a:r>
              <a:r>
                <a:rPr kumimoji="0" lang="pt-PT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ome</a:t>
              </a: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ângulo 15"/>
            <p:cNvSpPr/>
            <p:nvPr/>
          </p:nvSpPr>
          <p:spPr bwMode="auto">
            <a:xfrm>
              <a:off x="3773841" y="3409703"/>
              <a:ext cx="792087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kumimoji="0" lang="pt-PT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índice</a:t>
              </a: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Seta para a direita 17"/>
          <p:cNvSpPr/>
          <p:nvPr/>
        </p:nvSpPr>
        <p:spPr bwMode="auto">
          <a:xfrm>
            <a:off x="3800250" y="2633666"/>
            <a:ext cx="1143008" cy="14287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70855" y="2746830"/>
            <a:ext cx="2242458" cy="1094668"/>
            <a:chOff x="653142" y="2932264"/>
            <a:chExt cx="2242458" cy="1094668"/>
          </a:xfrm>
        </p:grpSpPr>
        <p:cxnSp>
          <p:nvCxnSpPr>
            <p:cNvPr id="7" name="Straight Arrow Connector 6"/>
            <p:cNvCxnSpPr>
              <a:stCxn id="8" idx="0"/>
            </p:cNvCxnSpPr>
            <p:nvPr/>
          </p:nvCxnSpPr>
          <p:spPr>
            <a:xfrm flipV="1">
              <a:off x="1672652" y="2932264"/>
              <a:ext cx="1222948" cy="725336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53142" y="3657600"/>
              <a:ext cx="203902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/>
                <a:t>Significa </a:t>
              </a:r>
              <a:r>
                <a:rPr lang="pt-PT" i="1" cap="small" dirty="0">
                  <a:solidFill>
                    <a:srgbClr val="C00000"/>
                  </a:solidFill>
                </a:rPr>
                <a:t>ONDE FICA</a:t>
              </a:r>
              <a:endParaRPr lang="en-US" i="1" cap="small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0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457200"/>
            <a:ext cx="8532400" cy="6032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java.util</a:t>
            </a:r>
            <a:r>
              <a:rPr lang="en-US" sz="1000" dirty="0"/>
              <a:t>.*;    </a:t>
            </a:r>
          </a:p>
          <a:p>
            <a:r>
              <a:rPr lang="en-US" sz="1000" dirty="0"/>
              <a:t>public class array_soma1 {</a:t>
            </a:r>
          </a:p>
          <a:p>
            <a:r>
              <a:rPr lang="en-US" sz="1000" dirty="0"/>
              <a:t>  static Scanner read = new Scanner(</a:t>
            </a:r>
            <a:r>
              <a:rPr lang="en-US" sz="1000" dirty="0" err="1"/>
              <a:t>System.in</a:t>
            </a:r>
            <a:r>
              <a:rPr lang="en-US" sz="1000" dirty="0"/>
              <a:t>);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a[],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for(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= 0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&lt; n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  soma += a[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time,time_end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FF"/>
                </a:solidFill>
              </a:rPr>
              <a:t>time=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 </a:t>
            </a:r>
          </a:p>
          <a:p>
            <a:r>
              <a:rPr lang="en-US" dirty="0">
                <a:solidFill>
                  <a:srgbClr val="FF00FF"/>
                </a:solidFill>
              </a:rPr>
              <a:t>             </a:t>
            </a:r>
            <a:r>
              <a:rPr lang="en-US" dirty="0" err="1"/>
              <a:t>System.out.println</a:t>
            </a:r>
            <a:r>
              <a:rPr lang="en-US" dirty="0"/>
              <a:t>(calcMedia1(b,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</a:t>
            </a:r>
            <a:r>
              <a:rPr lang="en-US" dirty="0" err="1"/>
              <a:t>System.out.println</a:t>
            </a:r>
            <a:r>
              <a:rPr lang="en-US" dirty="0"/>
              <a:t>(calcMedia2(b,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}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66" y="41791"/>
            <a:ext cx="912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Saber o tempo de execução é importante para avaliar e comparar vários algoritmos alternativos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682205" y="719142"/>
            <a:ext cx="3697580" cy="3231352"/>
            <a:chOff x="2682205" y="719142"/>
            <a:chExt cx="3697580" cy="3231352"/>
          </a:xfrm>
        </p:grpSpPr>
        <p:sp>
          <p:nvSpPr>
            <p:cNvPr id="6" name="Freeform 5"/>
            <p:cNvSpPr/>
            <p:nvPr/>
          </p:nvSpPr>
          <p:spPr>
            <a:xfrm>
              <a:off x="2682205" y="719142"/>
              <a:ext cx="1954089" cy="3231352"/>
            </a:xfrm>
            <a:custGeom>
              <a:avLst/>
              <a:gdLst>
                <a:gd name="connsiteX0" fmla="*/ 3845 w 1954089"/>
                <a:gd name="connsiteY0" fmla="*/ 3231352 h 3231352"/>
                <a:gd name="connsiteX1" fmla="*/ 253876 w 1954089"/>
                <a:gd name="connsiteY1" fmla="*/ 3152771 h 3231352"/>
                <a:gd name="connsiteX2" fmla="*/ 1625476 w 1954089"/>
                <a:gd name="connsiteY2" fmla="*/ 2938458 h 3231352"/>
                <a:gd name="connsiteX3" fmla="*/ 1032545 w 1954089"/>
                <a:gd name="connsiteY3" fmla="*/ 452433 h 3231352"/>
                <a:gd name="connsiteX4" fmla="*/ 1954089 w 1954089"/>
                <a:gd name="connsiteY4" fmla="*/ 9521 h 323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4089" h="3231352">
                  <a:moveTo>
                    <a:pt x="3845" y="3231352"/>
                  </a:moveTo>
                  <a:cubicBezTo>
                    <a:pt x="-6276" y="3216469"/>
                    <a:pt x="-16396" y="3201587"/>
                    <a:pt x="253876" y="3152771"/>
                  </a:cubicBezTo>
                  <a:cubicBezTo>
                    <a:pt x="524148" y="3103955"/>
                    <a:pt x="1495698" y="3388514"/>
                    <a:pt x="1625476" y="2938458"/>
                  </a:cubicBezTo>
                  <a:cubicBezTo>
                    <a:pt x="1755254" y="2488402"/>
                    <a:pt x="977776" y="940589"/>
                    <a:pt x="1032545" y="452433"/>
                  </a:cubicBezTo>
                  <a:cubicBezTo>
                    <a:pt x="1087314" y="-35723"/>
                    <a:pt x="1520701" y="-13101"/>
                    <a:pt x="1954089" y="9521"/>
                  </a:cubicBezTo>
                </a:path>
              </a:pathLst>
            </a:custGeom>
            <a:noFill/>
            <a:ln w="6350">
              <a:solidFill>
                <a:srgbClr val="00800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6294" y="719142"/>
              <a:ext cx="174349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Ler tempo inicial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594" y="1578391"/>
            <a:ext cx="3386436" cy="3111577"/>
            <a:chOff x="3607594" y="1578391"/>
            <a:chExt cx="3386436" cy="3111577"/>
          </a:xfrm>
        </p:grpSpPr>
        <p:sp>
          <p:nvSpPr>
            <p:cNvPr id="8" name="Freeform 7"/>
            <p:cNvSpPr/>
            <p:nvPr/>
          </p:nvSpPr>
          <p:spPr>
            <a:xfrm>
              <a:off x="3607594" y="1578391"/>
              <a:ext cx="1978729" cy="3111577"/>
            </a:xfrm>
            <a:custGeom>
              <a:avLst/>
              <a:gdLst>
                <a:gd name="connsiteX0" fmla="*/ 0 w 1978729"/>
                <a:gd name="connsiteY0" fmla="*/ 3022184 h 3111577"/>
                <a:gd name="connsiteX1" fmla="*/ 1821656 w 1978729"/>
                <a:gd name="connsiteY1" fmla="*/ 3015040 h 3111577"/>
                <a:gd name="connsiteX2" fmla="*/ 1771650 w 1978729"/>
                <a:gd name="connsiteY2" fmla="*/ 2036347 h 3111577"/>
                <a:gd name="connsiteX3" fmla="*/ 842962 w 1978729"/>
                <a:gd name="connsiteY3" fmla="*/ 243265 h 3111577"/>
                <a:gd name="connsiteX4" fmla="*/ 1764506 w 1978729"/>
                <a:gd name="connsiteY4" fmla="*/ 64672 h 311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729" h="3111577">
                  <a:moveTo>
                    <a:pt x="0" y="3022184"/>
                  </a:moveTo>
                  <a:cubicBezTo>
                    <a:pt x="763190" y="3100765"/>
                    <a:pt x="1526381" y="3179346"/>
                    <a:pt x="1821656" y="3015040"/>
                  </a:cubicBezTo>
                  <a:cubicBezTo>
                    <a:pt x="2116931" y="2850734"/>
                    <a:pt x="1934766" y="2498309"/>
                    <a:pt x="1771650" y="2036347"/>
                  </a:cubicBezTo>
                  <a:cubicBezTo>
                    <a:pt x="1608534" y="1574385"/>
                    <a:pt x="844153" y="571877"/>
                    <a:pt x="842962" y="243265"/>
                  </a:cubicBezTo>
                  <a:cubicBezTo>
                    <a:pt x="841771" y="-85347"/>
                    <a:pt x="1303138" y="-10338"/>
                    <a:pt x="1764506" y="64672"/>
                  </a:cubicBezTo>
                </a:path>
              </a:pathLst>
            </a:custGeom>
            <a:noFill/>
            <a:ln w="6350">
              <a:solidFill>
                <a:srgbClr val="008000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3589" y="1654968"/>
              <a:ext cx="161044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Ler tempo final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5050" y="3897868"/>
            <a:ext cx="2091150" cy="826532"/>
            <a:chOff x="5605050" y="3897868"/>
            <a:chExt cx="2091150" cy="826532"/>
          </a:xfrm>
        </p:grpSpPr>
        <p:sp>
          <p:nvSpPr>
            <p:cNvPr id="10" name="Left Brace 9"/>
            <p:cNvSpPr/>
            <p:nvPr/>
          </p:nvSpPr>
          <p:spPr>
            <a:xfrm rot="5400000">
              <a:off x="6400800" y="3810000"/>
              <a:ext cx="457200" cy="1371600"/>
            </a:xfrm>
            <a:prstGeom prst="lef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05050" y="3897868"/>
              <a:ext cx="209115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Imprimir a diferença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98002"/>
            <a:ext cx="7961937" cy="552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6983" y="-100524"/>
            <a:ext cx="85238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Pode encontrar função</a:t>
            </a:r>
            <a:r>
              <a:rPr lang="en-US" sz="2800" dirty="0">
                <a:solidFill>
                  <a:srgbClr val="FF00FF"/>
                </a:solidFill>
              </a:rPr>
              <a:t> </a:t>
            </a:r>
            <a:r>
              <a:rPr lang="en-US" sz="2800" dirty="0" err="1">
                <a:solidFill>
                  <a:srgbClr val="FF00FF"/>
                </a:solidFill>
              </a:rPr>
              <a:t>nanoTime</a:t>
            </a:r>
            <a:r>
              <a:rPr lang="en-US" sz="2800" dirty="0">
                <a:solidFill>
                  <a:srgbClr val="FF00FF"/>
                </a:solidFill>
              </a:rPr>
              <a:t>()</a:t>
            </a:r>
            <a:r>
              <a:rPr lang="pt-PT" sz="2800" b="1" i="1" dirty="0"/>
              <a:t> em classe </a:t>
            </a:r>
            <a:r>
              <a:rPr lang="pt-PT" sz="2800" b="1" i="1" dirty="0" err="1">
                <a:latin typeface="Arial Narrow" panose="020B0606020202030204" pitchFamily="34" charset="0"/>
              </a:rPr>
              <a:t>System</a:t>
            </a:r>
            <a:r>
              <a:rPr lang="pt-PT" sz="2800" b="1" i="1" dirty="0"/>
              <a:t>:</a:t>
            </a:r>
          </a:p>
          <a:p>
            <a:r>
              <a:rPr lang="en-US" sz="2400" dirty="0">
                <a:hlinkClick r:id="rId3"/>
              </a:rPr>
              <a:t>https://docs.oracle.com/javase/8/docs/api/java/lang/System.html</a:t>
            </a:r>
            <a:r>
              <a:rPr lang="en-US" sz="2400" dirty="0"/>
              <a:t>  </a:t>
            </a:r>
            <a:endParaRPr lang="pt-PT" sz="2400" b="1" i="1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1752600"/>
            <a:ext cx="8001000" cy="12192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57200"/>
            <a:ext cx="8532400" cy="6032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java.util</a:t>
            </a:r>
            <a:r>
              <a:rPr lang="en-US" sz="1000" dirty="0"/>
              <a:t>.*;    </a:t>
            </a:r>
          </a:p>
          <a:p>
            <a:r>
              <a:rPr lang="en-US" sz="1000" dirty="0"/>
              <a:t>public class array_soma1 {</a:t>
            </a:r>
          </a:p>
          <a:p>
            <a:r>
              <a:rPr lang="en-US" sz="1000" dirty="0"/>
              <a:t>  static Scanner read = new Scanner(</a:t>
            </a:r>
            <a:r>
              <a:rPr lang="en-US" sz="1000" dirty="0" err="1"/>
              <a:t>System.in</a:t>
            </a:r>
            <a:r>
              <a:rPr lang="en-US" sz="1000" dirty="0"/>
              <a:t>);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a[],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for(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= 0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&lt; n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  soma += a[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time,time_end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FF"/>
                </a:solidFill>
              </a:rPr>
              <a:t>time=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 </a:t>
            </a:r>
          </a:p>
          <a:p>
            <a:r>
              <a:rPr lang="en-US" dirty="0">
                <a:solidFill>
                  <a:srgbClr val="FF00FF"/>
                </a:solidFill>
              </a:rPr>
              <a:t>             </a:t>
            </a:r>
            <a:r>
              <a:rPr lang="en-US" dirty="0" err="1"/>
              <a:t>System.out.println</a:t>
            </a:r>
            <a:r>
              <a:rPr lang="en-US" dirty="0"/>
              <a:t>(calcMedia1(b,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 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</a:t>
            </a:r>
            <a:r>
              <a:rPr lang="en-US" dirty="0" err="1"/>
              <a:t>System.out.println</a:t>
            </a:r>
            <a:r>
              <a:rPr lang="en-US" dirty="0"/>
              <a:t>(calcMedia2(b,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  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}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41965" y="3393281"/>
            <a:ext cx="3136869" cy="1331119"/>
            <a:chOff x="5441965" y="3393281"/>
            <a:chExt cx="3136869" cy="1331119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086600" y="4038600"/>
              <a:ext cx="609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441965" y="3393281"/>
              <a:ext cx="3136869" cy="6463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Dividir por 1000000. para obter tempo em </a:t>
              </a:r>
              <a:r>
                <a:rPr lang="pt-PT" dirty="0" err="1"/>
                <a:t>milisegundos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9200" y="2382129"/>
            <a:ext cx="2773696" cy="2342271"/>
            <a:chOff x="5029200" y="2382129"/>
            <a:chExt cx="2773696" cy="2342271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029200" y="2743200"/>
              <a:ext cx="4572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49129" y="2382129"/>
              <a:ext cx="2753767" cy="369332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Converter </a:t>
              </a:r>
              <a:r>
                <a:rPr lang="pt-PT" b="1" dirty="0" err="1"/>
                <a:t>long</a:t>
              </a:r>
              <a:r>
                <a:rPr lang="pt-PT" dirty="0"/>
                <a:t> para </a:t>
              </a:r>
              <a:r>
                <a:rPr lang="pt-PT" b="1" dirty="0" err="1"/>
                <a:t>double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4502" y="732692"/>
            <a:ext cx="7751298" cy="3991708"/>
            <a:chOff x="554502" y="732692"/>
            <a:chExt cx="7751298" cy="3991708"/>
          </a:xfrm>
        </p:grpSpPr>
        <p:sp>
          <p:nvSpPr>
            <p:cNvPr id="14" name="Rectangle 13"/>
            <p:cNvSpPr/>
            <p:nvPr/>
          </p:nvSpPr>
          <p:spPr>
            <a:xfrm>
              <a:off x="554502" y="3962400"/>
              <a:ext cx="4515729" cy="762000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732692"/>
              <a:ext cx="5181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Tempo de execução da primeira função calcMedia1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1536" y="1447800"/>
            <a:ext cx="7744264" cy="4405532"/>
            <a:chOff x="561536" y="1447800"/>
            <a:chExt cx="7744264" cy="4405532"/>
          </a:xfrm>
        </p:grpSpPr>
        <p:sp>
          <p:nvSpPr>
            <p:cNvPr id="16" name="Rectangle 15"/>
            <p:cNvSpPr/>
            <p:nvPr/>
          </p:nvSpPr>
          <p:spPr>
            <a:xfrm>
              <a:off x="3124200" y="1447800"/>
              <a:ext cx="51816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Tempo de execução da segunda função calcMedia2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1536" y="5091332"/>
              <a:ext cx="4515729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0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443091"/>
            <a:ext cx="8522782" cy="5478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java.util</a:t>
            </a:r>
            <a:r>
              <a:rPr lang="en-US" sz="1000" dirty="0"/>
              <a:t>.*;    </a:t>
            </a:r>
          </a:p>
          <a:p>
            <a:r>
              <a:rPr lang="en-US" sz="1000" dirty="0"/>
              <a:t>public class array_soma1 {</a:t>
            </a:r>
          </a:p>
          <a:p>
            <a:r>
              <a:rPr lang="en-US" sz="1000" dirty="0"/>
              <a:t>  static Scanner read = new Scanner(</a:t>
            </a:r>
            <a:r>
              <a:rPr lang="en-US" sz="1000" dirty="0" err="1"/>
              <a:t>System.in</a:t>
            </a:r>
            <a:r>
              <a:rPr lang="en-US" sz="1000" dirty="0"/>
              <a:t>);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public static double calcMedia1(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a[],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n){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soma = 0;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double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for(</a:t>
            </a:r>
            <a:r>
              <a:rPr lang="en-US" sz="1000" dirty="0" err="1">
                <a:solidFill>
                  <a:srgbClr val="002060"/>
                </a:solidFill>
              </a:rPr>
              <a:t>int</a:t>
            </a:r>
            <a:r>
              <a:rPr lang="en-US" sz="1000" dirty="0">
                <a:solidFill>
                  <a:srgbClr val="002060"/>
                </a:solidFill>
              </a:rPr>
              <a:t>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= 0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 &lt; n ; 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++){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  soma += a[</a:t>
            </a:r>
            <a:r>
              <a:rPr lang="en-US" sz="1000" dirty="0" err="1">
                <a:solidFill>
                  <a:srgbClr val="002060"/>
                </a:solidFill>
              </a:rPr>
              <a:t>i</a:t>
            </a:r>
            <a:r>
              <a:rPr lang="en-US" sz="1000" dirty="0">
                <a:solidFill>
                  <a:srgbClr val="002060"/>
                </a:solidFill>
              </a:rPr>
              <a:t>];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}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m = (double)soma / n;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  return m;</a:t>
            </a:r>
          </a:p>
          <a:p>
            <a:r>
              <a:rPr lang="en-US" sz="1000" dirty="0">
                <a:solidFill>
                  <a:srgbClr val="002060"/>
                </a:solidFill>
              </a:rPr>
              <a:t>  }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public static double calcMedia2(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a[],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n) {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soma = 0; 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for(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&lt; n ;soma += a[</a:t>
            </a:r>
            <a:r>
              <a:rPr lang="en-US" sz="10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++]);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  return (double)soma / n;</a:t>
            </a:r>
          </a:p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b[]={10,20,30,40,50};</a:t>
            </a:r>
          </a:p>
          <a:p>
            <a:r>
              <a:rPr lang="en-US" dirty="0"/>
              <a:t>  </a:t>
            </a:r>
            <a:r>
              <a:rPr lang="en-US" b="1" dirty="0"/>
              <a:t>long</a:t>
            </a:r>
            <a:r>
              <a:rPr lang="en-US" dirty="0"/>
              <a:t> </a:t>
            </a:r>
            <a:r>
              <a:rPr lang="en-US" dirty="0" err="1"/>
              <a:t>time,time_end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FF"/>
                </a:solidFill>
              </a:rPr>
              <a:t>time=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 </a:t>
            </a:r>
            <a:r>
              <a:rPr lang="en-US" dirty="0" err="1"/>
              <a:t>System.out.println</a:t>
            </a:r>
            <a:r>
              <a:rPr lang="en-US" dirty="0"/>
              <a:t>(calcMedia1(b,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time=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 </a:t>
            </a:r>
            <a:r>
              <a:rPr lang="en-US" dirty="0" err="1"/>
              <a:t>System.out.println</a:t>
            </a:r>
            <a:r>
              <a:rPr lang="en-US" dirty="0"/>
              <a:t>(calcMedia2(b, </a:t>
            </a:r>
            <a:r>
              <a:rPr lang="en-US" dirty="0" err="1"/>
              <a:t>b.length</a:t>
            </a:r>
            <a:r>
              <a:rPr lang="en-US" dirty="0"/>
              <a:t>)); 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time_end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System.nanoTime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("measured time (in ms): %.3f\n",(</a:t>
            </a:r>
            <a:r>
              <a:rPr lang="en-US" b="1" dirty="0"/>
              <a:t>double</a:t>
            </a:r>
            <a:r>
              <a:rPr lang="en-US" dirty="0"/>
              <a:t>)(</a:t>
            </a:r>
            <a:r>
              <a:rPr lang="en-US" dirty="0" err="1"/>
              <a:t>time_end</a:t>
            </a:r>
            <a:r>
              <a:rPr lang="en-US" dirty="0"/>
              <a:t>-time)/1000000.);</a:t>
            </a:r>
          </a:p>
          <a:p>
            <a:r>
              <a:rPr lang="en-US" dirty="0"/>
              <a:t>}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990600"/>
            <a:ext cx="440467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0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13376" y="2133599"/>
            <a:ext cx="42446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3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Exemplos com </a:t>
            </a:r>
            <a:r>
              <a:rPr lang="pt-PT" sz="3600" b="1" i="1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arrays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83820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for_and_array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a</a:t>
            </a:r>
            <a:r>
              <a:rPr lang="en-US" dirty="0"/>
              <a:t>[] = { 1, 2, 3, 4, 5 };</a:t>
            </a:r>
          </a:p>
          <a:p>
            <a:r>
              <a:rPr lang="en-US" dirty="0"/>
              <a:t>     //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array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a[] = { 1, 2, 3, 4, 5 };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C00000"/>
                </a:solidFill>
              </a:rPr>
              <a:t>for(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= 0;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&lt; </a:t>
            </a:r>
            <a:r>
              <a:rPr lang="en-US" dirty="0" err="1">
                <a:solidFill>
                  <a:srgbClr val="FF00FF"/>
                </a:solidFill>
              </a:rPr>
              <a:t>a</a:t>
            </a:r>
            <a:r>
              <a:rPr lang="en-US" dirty="0" err="1">
                <a:solidFill>
                  <a:srgbClr val="C00000"/>
                </a:solidFill>
              </a:rPr>
              <a:t>.length</a:t>
            </a:r>
            <a:r>
              <a:rPr lang="en-US" dirty="0">
                <a:solidFill>
                  <a:srgbClr val="C00000"/>
                </a:solidFill>
              </a:rPr>
              <a:t>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++)</a:t>
            </a:r>
          </a:p>
          <a:p>
            <a:r>
              <a:rPr lang="en-US" dirty="0">
                <a:solidFill>
                  <a:srgbClr val="C00000"/>
                </a:solidFill>
              </a:rPr>
              <a:t>         </a:t>
            </a:r>
            <a:r>
              <a:rPr lang="en-US" dirty="0" err="1">
                <a:solidFill>
                  <a:srgbClr val="C00000"/>
                </a:solidFill>
              </a:rPr>
              <a:t>System.out.println</a:t>
            </a:r>
            <a:r>
              <a:rPr lang="en-US" dirty="0">
                <a:solidFill>
                  <a:srgbClr val="C00000"/>
                </a:solidFill>
              </a:rPr>
              <a:t>("a[" +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+ "] = " + </a:t>
            </a:r>
            <a:r>
              <a:rPr lang="en-US" dirty="0">
                <a:solidFill>
                  <a:srgbClr val="FF00FF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]);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("--------------------------------------------");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008000"/>
                </a:solidFill>
              </a:rPr>
              <a:t>for(</a:t>
            </a:r>
            <a:r>
              <a:rPr lang="en-US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= a.length-1;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&gt;= 0;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--)</a:t>
            </a:r>
          </a:p>
          <a:p>
            <a:r>
              <a:rPr lang="en-US" dirty="0">
                <a:solidFill>
                  <a:srgbClr val="008000"/>
                </a:solidFill>
              </a:rPr>
              <a:t>         </a:t>
            </a:r>
            <a:r>
              <a:rPr lang="en-US" dirty="0" err="1">
                <a:solidFill>
                  <a:srgbClr val="008000"/>
                </a:solidFill>
              </a:rPr>
              <a:t>System.out.println</a:t>
            </a:r>
            <a:r>
              <a:rPr lang="en-US" dirty="0">
                <a:solidFill>
                  <a:srgbClr val="008000"/>
                </a:solidFill>
              </a:rPr>
              <a:t>("a[" + 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 + "] = " + a[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14400"/>
            <a:ext cx="1371600" cy="385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4953000"/>
            <a:ext cx="580742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CC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Leitura de </a:t>
            </a:r>
            <a:r>
              <a:rPr lang="pt-PT" dirty="0" err="1">
                <a:solidFill>
                  <a:srgbClr val="FF0000"/>
                </a:solidFill>
              </a:rPr>
              <a:t>array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>
                <a:solidFill>
                  <a:srgbClr val="FF00FF"/>
                </a:solidFill>
              </a:rPr>
              <a:t>a</a:t>
            </a:r>
            <a:r>
              <a:rPr lang="pt-PT" dirty="0"/>
              <a:t> e </a:t>
            </a:r>
            <a:r>
              <a:rPr lang="pt-PT" dirty="0">
                <a:solidFill>
                  <a:srgbClr val="008000"/>
                </a:solidFill>
              </a:rPr>
              <a:t>impressão de </a:t>
            </a:r>
            <a:r>
              <a:rPr lang="pt-PT" dirty="0" err="1">
                <a:solidFill>
                  <a:srgbClr val="008000"/>
                </a:solidFill>
              </a:rPr>
              <a:t>array</a:t>
            </a:r>
            <a:r>
              <a:rPr lang="pt-PT" dirty="0">
                <a:solidFill>
                  <a:srgbClr val="008000"/>
                </a:solidFill>
              </a:rPr>
              <a:t> </a:t>
            </a:r>
            <a:r>
              <a:rPr lang="pt-PT" dirty="0">
                <a:solidFill>
                  <a:srgbClr val="FF00FF"/>
                </a:solidFill>
              </a:rPr>
              <a:t>a</a:t>
            </a:r>
            <a:r>
              <a:rPr lang="pt-PT" dirty="0">
                <a:solidFill>
                  <a:srgbClr val="008000"/>
                </a:solidFill>
              </a:rPr>
              <a:t> por ordem inversa 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6400800" y="3868298"/>
            <a:ext cx="914400" cy="116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7315200" y="2971800"/>
            <a:ext cx="228600" cy="1792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5344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rgbClr val="7030A0"/>
                </a:solidFill>
              </a:rPr>
              <a:t>Ciclo </a:t>
            </a:r>
            <a:r>
              <a:rPr lang="pt-PT" sz="2800" i="1" dirty="0">
                <a:solidFill>
                  <a:srgbClr val="7030A0"/>
                </a:solidFill>
              </a:rPr>
              <a:t>For-</a:t>
            </a:r>
            <a:r>
              <a:rPr lang="pt-PT" sz="2800" i="1" dirty="0" err="1">
                <a:solidFill>
                  <a:srgbClr val="7030A0"/>
                </a:solidFill>
              </a:rPr>
              <a:t>each</a:t>
            </a:r>
            <a:r>
              <a:rPr lang="pt-PT" sz="2800" b="1" i="1" dirty="0">
                <a:solidFill>
                  <a:srgbClr val="7030A0"/>
                </a:solidFill>
              </a:rPr>
              <a:t> </a:t>
            </a:r>
            <a:r>
              <a:rPr lang="pt-PT" sz="2800" dirty="0">
                <a:solidFill>
                  <a:srgbClr val="7030A0"/>
                </a:solidFill>
              </a:rPr>
              <a:t>(para coleções de objetos)</a:t>
            </a:r>
          </a:p>
          <a:p>
            <a:endParaRPr lang="pt-PT" sz="2400" dirty="0"/>
          </a:p>
          <a:p>
            <a:r>
              <a:rPr lang="en-US" sz="2400" b="1" dirty="0"/>
              <a:t>for</a:t>
            </a:r>
            <a:r>
              <a:rPr lang="en-US" sz="2400" dirty="0"/>
              <a:t>(type </a:t>
            </a:r>
            <a:r>
              <a:rPr lang="en-US" sz="2400" dirty="0" err="1"/>
              <a:t>itr-var</a:t>
            </a:r>
            <a:r>
              <a:rPr lang="en-US" sz="2400" dirty="0"/>
              <a:t> : collection) statement-block</a:t>
            </a:r>
          </a:p>
          <a:p>
            <a:endParaRPr lang="en-US" sz="2400" b="1" i="1" dirty="0"/>
          </a:p>
          <a:p>
            <a:r>
              <a:rPr lang="pt-PT" sz="2400" dirty="0"/>
              <a:t>Todos os elementos de uma coleção de objetos são percorridos do inicial ao final.</a:t>
            </a:r>
          </a:p>
          <a:p>
            <a:r>
              <a:rPr lang="en-US" sz="2400" dirty="0"/>
              <a:t>…..</a:t>
            </a:r>
          </a:p>
          <a:p>
            <a:r>
              <a:rPr lang="en-US" sz="2400" dirty="0"/>
              <a:t>Random rand = </a:t>
            </a:r>
            <a:r>
              <a:rPr lang="en-US" sz="2400" b="1" dirty="0"/>
              <a:t>new</a:t>
            </a:r>
            <a:r>
              <a:rPr lang="en-US" sz="2400" dirty="0"/>
              <a:t> Random(47);</a:t>
            </a:r>
          </a:p>
          <a:p>
            <a:r>
              <a:rPr lang="en-US" sz="2400" b="1" dirty="0"/>
              <a:t>float</a:t>
            </a:r>
            <a:r>
              <a:rPr lang="en-US" sz="2400" dirty="0"/>
              <a:t> f[] = </a:t>
            </a:r>
            <a:r>
              <a:rPr lang="en-US" sz="2400" b="1" dirty="0"/>
              <a:t>new float</a:t>
            </a:r>
            <a:r>
              <a:rPr lang="en-US" sz="2400" dirty="0"/>
              <a:t>[10];</a:t>
            </a:r>
          </a:p>
          <a:p>
            <a:r>
              <a:rPr lang="nn-NO" sz="2400" b="1" dirty="0"/>
              <a:t>for</a:t>
            </a:r>
            <a:r>
              <a:rPr lang="nn-NO" sz="2400" dirty="0"/>
              <a:t> (</a:t>
            </a:r>
            <a:r>
              <a:rPr lang="nn-NO" sz="2400" b="1" dirty="0"/>
              <a:t>int</a:t>
            </a:r>
            <a:r>
              <a:rPr lang="nn-NO" sz="2400" dirty="0"/>
              <a:t> i = 0; i &lt; 10; i++) 	</a:t>
            </a:r>
            <a:r>
              <a:rPr lang="en-US" sz="2400" dirty="0"/>
              <a:t>f[</a:t>
            </a:r>
            <a:r>
              <a:rPr lang="en-US" sz="2400" dirty="0" err="1"/>
              <a:t>i</a:t>
            </a:r>
            <a:r>
              <a:rPr lang="en-US" sz="2400" dirty="0"/>
              <a:t>] = </a:t>
            </a:r>
            <a:r>
              <a:rPr lang="en-US" sz="2400" dirty="0" err="1"/>
              <a:t>rand.nextFloat</a:t>
            </a:r>
            <a:r>
              <a:rPr lang="en-US" sz="2400" dirty="0"/>
              <a:t>();</a:t>
            </a:r>
          </a:p>
          <a:p>
            <a:r>
              <a:rPr lang="en-US" sz="2400" dirty="0"/>
              <a:t>for (float x : f) 			</a:t>
            </a:r>
            <a:r>
              <a:rPr lang="en-US" sz="2400" dirty="0" err="1"/>
              <a:t>System.out.println</a:t>
            </a:r>
            <a:r>
              <a:rPr lang="en-US" sz="24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0149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02" y="3962400"/>
            <a:ext cx="503299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52400"/>
            <a:ext cx="68551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collection	{ </a:t>
            </a:r>
          </a:p>
          <a:p>
            <a:r>
              <a:rPr lang="en-US" sz="1600" b="1" dirty="0"/>
              <a:t>static</a:t>
            </a:r>
            <a:r>
              <a:rPr lang="en-US" sz="1600" dirty="0"/>
              <a:t> Random rand = </a:t>
            </a:r>
            <a:r>
              <a:rPr lang="en-US" sz="1600" b="1" dirty="0"/>
              <a:t>new</a:t>
            </a:r>
            <a:r>
              <a:rPr lang="en-US" sz="1600" dirty="0"/>
              <a:t> Random(47);</a:t>
            </a:r>
          </a:p>
          <a:p>
            <a:r>
              <a:rPr lang="en-US" sz="1600" dirty="0"/>
              <a:t> </a:t>
            </a:r>
            <a:r>
              <a:rPr lang="en-US" sz="1600" b="1" dirty="0"/>
              <a:t>public static void</a:t>
            </a:r>
            <a:r>
              <a:rPr lang="en-US" sz="1600" dirty="0"/>
              <a:t> main (String </a:t>
            </a:r>
            <a:r>
              <a:rPr lang="en-US" sz="1600" dirty="0" err="1"/>
              <a:t>args</a:t>
            </a:r>
            <a:r>
              <a:rPr lang="en-US" sz="1600" dirty="0"/>
              <a:t>[])	{</a:t>
            </a:r>
          </a:p>
          <a:p>
            <a:r>
              <a:rPr lang="en-US" sz="1600" b="1" dirty="0"/>
              <a:t>float</a:t>
            </a:r>
            <a:r>
              <a:rPr lang="en-US" sz="1600" dirty="0"/>
              <a:t> f[] = </a:t>
            </a:r>
            <a:r>
              <a:rPr lang="en-US" sz="1600" b="1" dirty="0"/>
              <a:t>new float</a:t>
            </a:r>
            <a:r>
              <a:rPr lang="en-US" sz="1600" dirty="0"/>
              <a:t>[10];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 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10; </a:t>
            </a:r>
            <a:r>
              <a:rPr lang="en-US" sz="1600" dirty="0" err="1"/>
              <a:t>i</a:t>
            </a:r>
            <a:r>
              <a:rPr lang="en-US" sz="1600" dirty="0"/>
              <a:t>++)  f[</a:t>
            </a:r>
            <a:r>
              <a:rPr lang="en-US" sz="1600" dirty="0" err="1"/>
              <a:t>i</a:t>
            </a:r>
            <a:r>
              <a:rPr lang="en-US" sz="1600" dirty="0"/>
              <a:t>] = </a:t>
            </a:r>
            <a:r>
              <a:rPr lang="en-US" sz="1600" dirty="0" err="1"/>
              <a:t>rand.nextFloat</a:t>
            </a:r>
            <a:r>
              <a:rPr lang="en-US" sz="1600" dirty="0"/>
              <a:t>();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for</a:t>
            </a:r>
            <a:r>
              <a:rPr lang="en-US" sz="1600" dirty="0">
                <a:solidFill>
                  <a:srgbClr val="7030A0"/>
                </a:solidFill>
              </a:rPr>
              <a:t> (</a:t>
            </a:r>
            <a:r>
              <a:rPr lang="en-US" sz="1600" b="1" dirty="0">
                <a:solidFill>
                  <a:srgbClr val="7030A0"/>
                </a:solidFill>
              </a:rPr>
              <a:t>float</a:t>
            </a:r>
            <a:r>
              <a:rPr lang="en-US" sz="1600" dirty="0">
                <a:solidFill>
                  <a:srgbClr val="7030A0"/>
                </a:solidFill>
              </a:rPr>
              <a:t> x : f) </a:t>
            </a:r>
            <a:r>
              <a:rPr lang="en-US" sz="1600" dirty="0" err="1">
                <a:solidFill>
                  <a:srgbClr val="7030A0"/>
                </a:solidFill>
              </a:rPr>
              <a:t>System.out.println</a:t>
            </a:r>
            <a:r>
              <a:rPr lang="en-US" sz="1600" dirty="0">
                <a:solidFill>
                  <a:srgbClr val="7030A0"/>
                </a:solidFill>
              </a:rPr>
              <a:t>(x);</a:t>
            </a:r>
          </a:p>
          <a:p>
            <a:r>
              <a:rPr lang="en-US" sz="1600" b="1" dirty="0" err="1"/>
              <a:t>int</a:t>
            </a:r>
            <a:r>
              <a:rPr lang="en-US" sz="1600" dirty="0"/>
              <a:t>[] a = {1,2,3,4,5,6,7,6,5,4,3,2,1};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for</a:t>
            </a:r>
            <a:r>
              <a:rPr lang="en-US" sz="1600" dirty="0">
                <a:solidFill>
                  <a:srgbClr val="008000"/>
                </a:solidFill>
              </a:rPr>
              <a:t> (</a:t>
            </a:r>
            <a:r>
              <a:rPr lang="en-US" sz="1600" b="1" dirty="0" err="1">
                <a:solidFill>
                  <a:srgbClr val="008000"/>
                </a:solidFill>
              </a:rPr>
              <a:t>int</a:t>
            </a:r>
            <a:r>
              <a:rPr lang="en-US" sz="1600" dirty="0">
                <a:solidFill>
                  <a:srgbClr val="008000"/>
                </a:solidFill>
              </a:rPr>
              <a:t> z : a) </a:t>
            </a:r>
            <a:r>
              <a:rPr lang="en-US" sz="1600" dirty="0" err="1">
                <a:solidFill>
                  <a:srgbClr val="008000"/>
                </a:solidFill>
              </a:rPr>
              <a:t>System.out.printf</a:t>
            </a:r>
            <a:r>
              <a:rPr lang="en-US" sz="1600" dirty="0">
                <a:solidFill>
                  <a:srgbClr val="008000"/>
                </a:solidFill>
              </a:rPr>
              <a:t>("%d ---" ,z);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b="1" dirty="0">
                <a:solidFill>
                  <a:srgbClr val="00B0F0"/>
                </a:solidFill>
              </a:rPr>
              <a:t>for 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b="1" dirty="0">
                <a:solidFill>
                  <a:srgbClr val="00B0F0"/>
                </a:solidFill>
              </a:rPr>
              <a:t>float</a:t>
            </a:r>
            <a:r>
              <a:rPr lang="en-US" sz="1600" dirty="0">
                <a:solidFill>
                  <a:srgbClr val="00B0F0"/>
                </a:solidFill>
              </a:rPr>
              <a:t> x : f) </a:t>
            </a:r>
            <a:r>
              <a:rPr lang="en-US" sz="1600" dirty="0" err="1">
                <a:solidFill>
                  <a:srgbClr val="00B0F0"/>
                </a:solidFill>
              </a:rPr>
              <a:t>System.out.println</a:t>
            </a:r>
            <a:r>
              <a:rPr lang="en-US" sz="1600" dirty="0">
                <a:solidFill>
                  <a:srgbClr val="00B0F0"/>
                </a:solidFill>
              </a:rPr>
              <a:t>(x);</a:t>
            </a:r>
          </a:p>
          <a:p>
            <a:endParaRPr lang="en-US" sz="1600" dirty="0"/>
          </a:p>
          <a:p>
            <a:r>
              <a:rPr lang="en-US" sz="1600" b="1" dirty="0"/>
              <a:t>char</a:t>
            </a:r>
            <a:r>
              <a:rPr lang="en-US" sz="1600" dirty="0"/>
              <a:t>[] t; </a:t>
            </a:r>
          </a:p>
          <a:p>
            <a:r>
              <a:rPr lang="en-US" sz="1600" b="1" dirty="0">
                <a:solidFill>
                  <a:srgbClr val="FF00FF"/>
                </a:solidFill>
              </a:rPr>
              <a:t>for</a:t>
            </a:r>
            <a:r>
              <a:rPr lang="en-US" sz="1600" dirty="0">
                <a:solidFill>
                  <a:srgbClr val="FF00FF"/>
                </a:solidFill>
              </a:rPr>
              <a:t>(</a:t>
            </a:r>
            <a:r>
              <a:rPr lang="en-US" sz="1600" b="1" dirty="0">
                <a:solidFill>
                  <a:srgbClr val="FF00FF"/>
                </a:solidFill>
              </a:rPr>
              <a:t>char</a:t>
            </a:r>
            <a:r>
              <a:rPr lang="en-US" sz="1600" dirty="0">
                <a:solidFill>
                  <a:srgbClr val="FF00FF"/>
                </a:solidFill>
              </a:rPr>
              <a:t> c : "</a:t>
            </a:r>
            <a:r>
              <a:rPr lang="en-US" sz="1600" dirty="0" err="1">
                <a:solidFill>
                  <a:srgbClr val="FF00FF"/>
                </a:solidFill>
              </a:rPr>
              <a:t>Universidade</a:t>
            </a:r>
            <a:r>
              <a:rPr lang="en-US" sz="1600" dirty="0">
                <a:solidFill>
                  <a:srgbClr val="FF00FF"/>
                </a:solidFill>
              </a:rPr>
              <a:t> de </a:t>
            </a:r>
            <a:r>
              <a:rPr lang="en-US" sz="1600" dirty="0" err="1">
                <a:solidFill>
                  <a:srgbClr val="FF00FF"/>
                </a:solidFill>
              </a:rPr>
              <a:t>Aveiro</a:t>
            </a:r>
            <a:r>
              <a:rPr lang="en-US" sz="1600" dirty="0">
                <a:solidFill>
                  <a:srgbClr val="FF00FF"/>
                </a:solidFill>
              </a:rPr>
              <a:t>".</a:t>
            </a:r>
            <a:r>
              <a:rPr lang="en-US" sz="1600" dirty="0" err="1">
                <a:solidFill>
                  <a:srgbClr val="FF00FF"/>
                </a:solidFill>
              </a:rPr>
              <a:t>toCharArray</a:t>
            </a:r>
            <a:r>
              <a:rPr lang="en-US" sz="1600" dirty="0">
                <a:solidFill>
                  <a:srgbClr val="FF00FF"/>
                </a:solidFill>
              </a:rPr>
              <a:t>() )	</a:t>
            </a:r>
            <a:r>
              <a:rPr lang="en-US" sz="1600" dirty="0" err="1">
                <a:solidFill>
                  <a:srgbClr val="FF00FF"/>
                </a:solidFill>
              </a:rPr>
              <a:t>System.out.print</a:t>
            </a:r>
            <a:r>
              <a:rPr lang="en-US" sz="1600" dirty="0">
                <a:solidFill>
                  <a:srgbClr val="FF00FF"/>
                </a:solidFill>
              </a:rPr>
              <a:t>(c + " ");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dirty="0"/>
              <a:t>// </a:t>
            </a:r>
            <a:r>
              <a:rPr lang="en-US" sz="1600" dirty="0" err="1"/>
              <a:t>converte</a:t>
            </a:r>
            <a:r>
              <a:rPr lang="en-US" sz="1600" dirty="0"/>
              <a:t> </a:t>
            </a:r>
            <a:r>
              <a:rPr lang="en-US" sz="1600" dirty="0" err="1"/>
              <a:t>frase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um array de </a:t>
            </a:r>
            <a:r>
              <a:rPr lang="en-US" sz="1600" dirty="0" err="1"/>
              <a:t>carateres</a:t>
            </a:r>
            <a:endParaRPr lang="en-US" sz="1600" dirty="0"/>
          </a:p>
          <a:p>
            <a:r>
              <a:rPr lang="en-US" sz="1600" dirty="0"/>
              <a:t>t = "</a:t>
            </a:r>
            <a:r>
              <a:rPr lang="en-US" sz="1600" dirty="0" err="1"/>
              <a:t>Universidade</a:t>
            </a:r>
            <a:r>
              <a:rPr lang="en-US" sz="1600" dirty="0"/>
              <a:t> de </a:t>
            </a:r>
            <a:r>
              <a:rPr lang="en-US" sz="1600" dirty="0" err="1"/>
              <a:t>Aveiro</a:t>
            </a:r>
            <a:r>
              <a:rPr lang="en-US" sz="1600" dirty="0"/>
              <a:t>".</a:t>
            </a:r>
            <a:r>
              <a:rPr lang="en-US" sz="1600" dirty="0" err="1"/>
              <a:t>toCharArray</a:t>
            </a:r>
            <a:r>
              <a:rPr lang="en-US" sz="1600" dirty="0"/>
              <a:t>();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for(char c : t ) </a:t>
            </a:r>
            <a:r>
              <a:rPr lang="en-US" sz="1600" dirty="0" err="1">
                <a:solidFill>
                  <a:srgbClr val="C00000"/>
                </a:solidFill>
              </a:rPr>
              <a:t>System.out.print</a:t>
            </a:r>
            <a:r>
              <a:rPr lang="en-US" sz="1600" dirty="0">
                <a:solidFill>
                  <a:srgbClr val="C00000"/>
                </a:solidFill>
              </a:rPr>
              <a:t>(c + "__");</a:t>
            </a:r>
          </a:p>
          <a:p>
            <a:r>
              <a:rPr lang="en-US" sz="1600" dirty="0" err="1"/>
              <a:t>System.out.printf</a:t>
            </a:r>
            <a:r>
              <a:rPr lang="en-US" sz="1600" dirty="0"/>
              <a:t>("\</a:t>
            </a:r>
            <a:r>
              <a:rPr lang="en-US" sz="1600" dirty="0" err="1"/>
              <a:t>n%d</a:t>
            </a:r>
            <a:r>
              <a:rPr lang="en-US" sz="1600" dirty="0"/>
              <a:t>\n",</a:t>
            </a:r>
            <a:r>
              <a:rPr lang="en-US" sz="1600" dirty="0" err="1"/>
              <a:t>t.length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0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87680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228600"/>
            <a:ext cx="69195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collection	{ 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{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f_const</a:t>
            </a:r>
            <a:r>
              <a:rPr lang="en-US" dirty="0"/>
              <a:t>().length;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f_const</a:t>
            </a:r>
            <a:r>
              <a:rPr lang="en-US" dirty="0"/>
              <a:t>()[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("________________________________________");</a:t>
            </a:r>
          </a:p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: </a:t>
            </a:r>
            <a:r>
              <a:rPr lang="en-US" dirty="0" err="1"/>
              <a:t>f_const</a:t>
            </a:r>
            <a:r>
              <a:rPr lang="en-US" dirty="0"/>
              <a:t>() )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my_int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static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[] </a:t>
            </a:r>
            <a:r>
              <a:rPr lang="en-US" dirty="0" err="1">
                <a:solidFill>
                  <a:srgbClr val="C00000"/>
                </a:solidFill>
              </a:rPr>
              <a:t>f_const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>
                <a:solidFill>
                  <a:srgbClr val="C00000"/>
                </a:solidFill>
              </a:rPr>
              <a:t>{	</a:t>
            </a:r>
            <a:r>
              <a:rPr lang="en-US" b="1" dirty="0">
                <a:solidFill>
                  <a:srgbClr val="C00000"/>
                </a:solidFill>
              </a:rPr>
              <a:t>return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[]{1,3,5,7,9};  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35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864" y="-46913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1: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04" y="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                                                O seguinte exemplo permite gerar dados aleatoriamente e ordenar dados utilizando uma rede de ordenação: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775692"/>
            <a:ext cx="817012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/>
              <a:t>;  // N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valor de 2**R, R = 0,1,2,3,4,5,6,7,8,9,10,…</a:t>
            </a:r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/>
              <a:t>]);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} 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81000" y="-58992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Declaração de </a:t>
            </a:r>
            <a:r>
              <a:rPr lang="pt-PT" sz="2800" dirty="0" err="1"/>
              <a:t>arrays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0" y="535860"/>
            <a:ext cx="9296400" cy="57887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>
                <a:cs typeface="Courier New" pitchFamily="49" charset="0"/>
              </a:rPr>
              <a:t>A declaração de um </a:t>
            </a:r>
            <a:r>
              <a:rPr lang="pt-PT" sz="2400" i="1" dirty="0" err="1">
                <a:cs typeface="Courier New" pitchFamily="49" charset="0"/>
              </a:rPr>
              <a:t>array</a:t>
            </a:r>
            <a:r>
              <a:rPr lang="pt-PT" sz="2400" dirty="0">
                <a:cs typeface="Courier New" pitchFamily="49" charset="0"/>
              </a:rPr>
              <a:t> faz-se da seguinte forma:</a:t>
            </a:r>
          </a:p>
          <a:p>
            <a:pPr marL="457200" lvl="1" indent="0">
              <a:buNone/>
            </a:pPr>
            <a:r>
              <a:rPr lang="pt-PT" sz="2400" dirty="0">
                <a:latin typeface="Courier New" pitchFamily="49" charset="0"/>
                <a:cs typeface="Courier New" pitchFamily="49" charset="0"/>
              </a:rPr>
              <a:t>tipo identificador[];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qualquer tipo...</a:t>
            </a:r>
          </a:p>
          <a:p>
            <a:pPr marL="457200" lvl="1" indent="0">
              <a:buNone/>
            </a:pPr>
            <a:r>
              <a:rPr lang="pt-PT" sz="2400" dirty="0">
                <a:latin typeface="Courier New" pitchFamily="49" charset="0"/>
                <a:cs typeface="Courier New" pitchFamily="49" charset="0"/>
              </a:rPr>
              <a:t>tipo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identificador;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qualquer tipo...</a:t>
            </a:r>
            <a:endParaRPr lang="pt-PT" sz="2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PT" sz="2400" dirty="0">
                <a:latin typeface="Courier New" pitchFamily="49" charset="0"/>
                <a:cs typeface="Courier New" pitchFamily="49" charset="0"/>
              </a:rPr>
              <a:t>identificador = </a:t>
            </a:r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tipo[dimensão];</a:t>
            </a:r>
          </a:p>
          <a:p>
            <a:r>
              <a:rPr lang="pt-PT" sz="2400" dirty="0"/>
              <a:t>Exemplos:</a:t>
            </a:r>
          </a:p>
          <a:p>
            <a:pPr marL="457200" lvl="1" indent="0">
              <a:buNone/>
            </a:pPr>
            <a:r>
              <a:rPr lang="pt-PT" sz="2400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x[];</a:t>
            </a:r>
          </a:p>
          <a:p>
            <a:pPr marL="457200" lvl="1" indent="0">
              <a:buNone/>
            </a:pPr>
            <a:r>
              <a:rPr lang="pt-PT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[3];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com 3 elementos reais</a:t>
            </a:r>
            <a:endParaRPr lang="pt-PT" sz="2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400" dirty="0"/>
              <a:t>o </a:t>
            </a:r>
            <a:r>
              <a:rPr lang="pt-PT" sz="2400" i="1" dirty="0" err="1"/>
              <a:t>array</a:t>
            </a:r>
            <a:r>
              <a:rPr lang="pt-PT" sz="2400" dirty="0"/>
              <a:t>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PT" sz="2400" dirty="0"/>
              <a:t> tem os seguintes elementos: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x[0]</a:t>
            </a:r>
            <a:r>
              <a:rPr lang="pt-PT" sz="2400" dirty="0">
                <a:cs typeface="Courier New" pitchFamily="49" charset="0"/>
              </a:rPr>
              <a:t>,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x[1]</a:t>
            </a:r>
            <a:r>
              <a:rPr lang="pt-PT" sz="2400" dirty="0">
                <a:cs typeface="Courier New" pitchFamily="49" charset="0"/>
              </a:rPr>
              <a:t>, 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x[2]</a:t>
            </a:r>
          </a:p>
          <a:p>
            <a:pPr marL="457200" lvl="1" indent="0">
              <a:buNone/>
            </a:pPr>
            <a:r>
              <a:rPr lang="pt-PT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y[];</a:t>
            </a:r>
          </a:p>
          <a:p>
            <a:pPr marL="457200" lvl="1" indent="0">
              <a:buNone/>
            </a:pPr>
            <a:r>
              <a:rPr lang="pt-PT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pt-PT" sz="2400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[4];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com 4 elementos inteiros</a:t>
            </a:r>
            <a:endParaRPr lang="pt-PT" sz="2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spcBef>
                <a:spcPts val="800"/>
              </a:spcBef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pt-PT" dirty="0"/>
              <a:t> tem os seguintes elementos: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y[0]</a:t>
            </a:r>
            <a:r>
              <a:rPr lang="pt-PT" dirty="0">
                <a:cs typeface="Courier New" pitchFamily="49" charset="0"/>
              </a:rPr>
              <a:t>,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y[1]</a:t>
            </a:r>
            <a:r>
              <a:rPr lang="pt-PT" dirty="0">
                <a:cs typeface="Courier New" pitchFamily="49" charset="0"/>
              </a:rPr>
              <a:t>,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y[2]</a:t>
            </a:r>
            <a:r>
              <a:rPr lang="pt-PT" dirty="0">
                <a:cs typeface="Courier New" pitchFamily="49" charset="0"/>
              </a:rPr>
              <a:t>,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y[3]</a:t>
            </a:r>
            <a:endParaRPr lang="pt-PT" sz="1200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spcBef>
                <a:spcPts val="800"/>
              </a:spcBef>
            </a:pPr>
            <a:r>
              <a:rPr lang="pt-PT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z = </a:t>
            </a:r>
            <a:r>
              <a:rPr lang="pt-PT" b="1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[2]; 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pt-PT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com dois </a:t>
            </a:r>
            <a:r>
              <a:rPr lang="pt-PT" sz="20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carateres</a:t>
            </a:r>
            <a:endParaRPr lang="pt-PT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spcBef>
                <a:spcPts val="800"/>
              </a:spcBef>
            </a:pPr>
            <a:r>
              <a:rPr lang="pt-PT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pt-PT" dirty="0"/>
              <a:t> tem os seguintes elementos: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z[0]</a:t>
            </a:r>
            <a:r>
              <a:rPr lang="pt-PT" dirty="0">
                <a:cs typeface="Courier New" pitchFamily="49" charset="0"/>
              </a:rPr>
              <a:t>,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z[1]</a:t>
            </a:r>
            <a:endParaRPr lang="pt-PT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17546" cy="322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914400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16,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914400" y="1219200"/>
            <a:ext cx="3810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4778" y="2406134"/>
            <a:ext cx="282070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Gerar dados aleatoriamente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152900" y="571500"/>
            <a:ext cx="1143000" cy="8382000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5332774"/>
            <a:ext cx="1826206" cy="3693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Dados ordenados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872490"/>
            <a:ext cx="817012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/>
              <a:t>;  // N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valor de 2**R, R = 0,1,2,3,4,5,6,7,8,9,10,…</a:t>
            </a:r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/>
              <a:t>]);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}   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124200" y="2819400"/>
            <a:ext cx="2973109" cy="533400"/>
            <a:chOff x="3124200" y="2819400"/>
            <a:chExt cx="2973109" cy="533400"/>
          </a:xfrm>
        </p:grpSpPr>
        <p:sp>
          <p:nvSpPr>
            <p:cNvPr id="6" name="Right Brace 5"/>
            <p:cNvSpPr/>
            <p:nvPr/>
          </p:nvSpPr>
          <p:spPr>
            <a:xfrm>
              <a:off x="3124200" y="2819400"/>
              <a:ext cx="152400" cy="533400"/>
            </a:xfrm>
            <a:prstGeom prst="rightBrac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01434"/>
              <a:ext cx="282070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Gerar dados aleatoriamente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93237"/>
            <a:ext cx="8729529" cy="5774163"/>
            <a:chOff x="304800" y="93237"/>
            <a:chExt cx="8729529" cy="57741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93237"/>
              <a:ext cx="4690929" cy="204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304800" y="3962400"/>
              <a:ext cx="7696200" cy="19050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7998006" y="2050256"/>
              <a:ext cx="535358" cy="1927180"/>
            </a:xfrm>
            <a:custGeom>
              <a:avLst/>
              <a:gdLst>
                <a:gd name="connsiteX0" fmla="*/ 2994 w 535358"/>
                <a:gd name="connsiteY0" fmla="*/ 1921669 h 1927180"/>
                <a:gd name="connsiteX1" fmla="*/ 53000 w 535358"/>
                <a:gd name="connsiteY1" fmla="*/ 1843088 h 1927180"/>
                <a:gd name="connsiteX2" fmla="*/ 517344 w 535358"/>
                <a:gd name="connsiteY2" fmla="*/ 1078707 h 1927180"/>
                <a:gd name="connsiteX3" fmla="*/ 395900 w 535358"/>
                <a:gd name="connsiteY3" fmla="*/ 0 h 192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58" h="1927180">
                  <a:moveTo>
                    <a:pt x="2994" y="1921669"/>
                  </a:moveTo>
                  <a:cubicBezTo>
                    <a:pt x="-14866" y="1952625"/>
                    <a:pt x="53000" y="1843088"/>
                    <a:pt x="53000" y="1843088"/>
                  </a:cubicBezTo>
                  <a:cubicBezTo>
                    <a:pt x="138725" y="1702594"/>
                    <a:pt x="460194" y="1385888"/>
                    <a:pt x="517344" y="1078707"/>
                  </a:cubicBezTo>
                  <a:cubicBezTo>
                    <a:pt x="574494" y="771526"/>
                    <a:pt x="485197" y="385763"/>
                    <a:pt x="3959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9515" y="2901434"/>
              <a:ext cx="1636285" cy="646331"/>
            </a:xfrm>
            <a:prstGeom prst="rect">
              <a:avLst/>
            </a:prstGeom>
            <a:solidFill>
              <a:srgbClr val="FF7C8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Rede de ordenação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9515" y="5943600"/>
            <a:ext cx="2480074" cy="457200"/>
            <a:chOff x="6669515" y="5943600"/>
            <a:chExt cx="2480074" cy="457200"/>
          </a:xfrm>
        </p:grpSpPr>
        <p:sp>
          <p:nvSpPr>
            <p:cNvPr id="13" name="Right Brace 12"/>
            <p:cNvSpPr/>
            <p:nvPr/>
          </p:nvSpPr>
          <p:spPr>
            <a:xfrm>
              <a:off x="6669515" y="5943600"/>
              <a:ext cx="188485" cy="4572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00" y="5987534"/>
              <a:ext cx="2291589" cy="369332"/>
            </a:xfrm>
            <a:prstGeom prst="rect">
              <a:avLst/>
            </a:prstGeom>
            <a:solidFill>
              <a:srgbClr val="CCFF66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/>
                <a:t>Imprimir os resultados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228600"/>
            <a:ext cx="4069768" cy="2133600"/>
            <a:chOff x="152400" y="228600"/>
            <a:chExt cx="4069768" cy="2133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914400" y="609600"/>
              <a:ext cx="381000" cy="1752600"/>
            </a:xfrm>
            <a:prstGeom prst="straightConnector1">
              <a:avLst/>
            </a:prstGeom>
            <a:ln>
              <a:solidFill>
                <a:srgbClr val="FF7C8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2400" y="228600"/>
              <a:ext cx="4069768" cy="369332"/>
            </a:xfrm>
            <a:prstGeom prst="rect">
              <a:avLst/>
            </a:prstGeom>
            <a:noFill/>
            <a:ln>
              <a:solidFill>
                <a:srgbClr val="FF7C8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/>
                <a:t>Pode alterar para 4,8,16,32,64,128,256,…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70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0"/>
            <a:ext cx="8734379" cy="6740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 err="1"/>
              <a:t>sorting_network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</a:t>
            </a:r>
            <a:r>
              <a:rPr lang="en-US" dirty="0"/>
              <a:t> Random rand = </a:t>
            </a:r>
            <a:r>
              <a:rPr lang="en-US" b="1" dirty="0"/>
              <a:t>new</a:t>
            </a:r>
            <a:r>
              <a:rPr lang="en-US" dirty="0"/>
              <a:t> Random();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64, </a:t>
            </a:r>
            <a:r>
              <a:rPr lang="en-US" dirty="0" err="1"/>
              <a:t>tmp</a:t>
            </a:r>
            <a:r>
              <a:rPr lang="en-US" dirty="0"/>
              <a:t>;  // N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valor de 2**R, R = 0,1,2,3,4,5,6,7,8,9,10,…</a:t>
            </a:r>
          </a:p>
          <a:p>
            <a:r>
              <a:rPr lang="en-US" b="1" dirty="0"/>
              <a:t>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[N];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{  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rand.nextInt</a:t>
            </a:r>
            <a:r>
              <a:rPr lang="en-US" dirty="0"/>
              <a:t>(1000);</a:t>
            </a:r>
          </a:p>
          <a:p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("a[" + </a:t>
            </a:r>
            <a:r>
              <a:rPr lang="en-US" dirty="0" err="1"/>
              <a:t>i</a:t>
            </a:r>
            <a:r>
              <a:rPr lang="en-US" dirty="0"/>
              <a:t> + "] = " + a[</a:t>
            </a:r>
            <a:r>
              <a:rPr lang="en-US" dirty="0" err="1"/>
              <a:t>i</a:t>
            </a:r>
            <a:r>
              <a:rPr lang="en-US" dirty="0"/>
              <a:t>]);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("----------------------------------------------");</a:t>
            </a:r>
          </a:p>
          <a:p>
            <a:r>
              <a:rPr lang="en-US" dirty="0">
                <a:solidFill>
                  <a:srgbClr val="FF00FF"/>
                </a:solidFill>
              </a:rPr>
              <a:t>long time=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 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k = 0; k &lt; N/2; k++)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{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</a:t>
            </a:r>
            <a:r>
              <a:rPr lang="en-US" dirty="0" err="1"/>
              <a:t>i</a:t>
            </a:r>
            <a:r>
              <a:rPr lang="en-US" dirty="0"/>
              <a:t>] &lt; a[2*i+1])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</a:t>
            </a:r>
            <a:r>
              <a:rPr lang="en-US" dirty="0" err="1"/>
              <a:t>i</a:t>
            </a:r>
            <a:r>
              <a:rPr lang="en-US" dirty="0"/>
              <a:t>]; a[2*</a:t>
            </a:r>
            <a:r>
              <a:rPr lang="en-US" dirty="0" err="1"/>
              <a:t>i</a:t>
            </a:r>
            <a:r>
              <a:rPr lang="en-US" dirty="0"/>
              <a:t>] = a[2*i+1]; a[2*i+1]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 </a:t>
            </a:r>
          </a:p>
          <a:p>
            <a:r>
              <a:rPr lang="en-US" dirty="0"/>
              <a:t>     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/2-1; 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 </a:t>
            </a:r>
            <a:r>
              <a:rPr lang="en-US" b="1" dirty="0"/>
              <a:t>if</a:t>
            </a:r>
            <a:r>
              <a:rPr lang="en-US" dirty="0"/>
              <a:t> (a[2*i+1] &lt; a[2*i+2])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a[2*i+1]; a[2*i+1] = a[2*i+2]; a[2*i+2]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66"/>
                </a:solidFill>
              </a:rPr>
              <a:t>}</a:t>
            </a:r>
          </a:p>
          <a:p>
            <a:r>
              <a:rPr lang="en-US" dirty="0">
                <a:solidFill>
                  <a:srgbClr val="FF00FF"/>
                </a:solidFill>
              </a:rPr>
              <a:t>long 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=</a:t>
            </a:r>
            <a:r>
              <a:rPr lang="en-US" dirty="0" err="1">
                <a:solidFill>
                  <a:srgbClr val="FF00FF"/>
                </a:solidFill>
              </a:rPr>
              <a:t>System.nanoTime</a:t>
            </a:r>
            <a:r>
              <a:rPr lang="en-US" dirty="0">
                <a:solidFill>
                  <a:srgbClr val="FF00FF"/>
                </a:solidFill>
              </a:rPr>
              <a:t>();</a:t>
            </a:r>
          </a:p>
          <a:p>
            <a:r>
              <a:rPr lang="en-US" dirty="0" err="1">
                <a:solidFill>
                  <a:srgbClr val="FF00FF"/>
                </a:solidFill>
              </a:rPr>
              <a:t>System.out.printf</a:t>
            </a:r>
            <a:r>
              <a:rPr lang="en-US" dirty="0">
                <a:solidFill>
                  <a:srgbClr val="FF00FF"/>
                </a:solidFill>
              </a:rPr>
              <a:t>("measured time (in </a:t>
            </a:r>
            <a:r>
              <a:rPr lang="en-US" dirty="0" err="1">
                <a:solidFill>
                  <a:srgbClr val="FF00FF"/>
                </a:solidFill>
              </a:rPr>
              <a:t>ms</a:t>
            </a:r>
            <a:r>
              <a:rPr lang="en-US" dirty="0">
                <a:solidFill>
                  <a:srgbClr val="FF00FF"/>
                </a:solidFill>
              </a:rPr>
              <a:t>): %.3f\n",(double)(</a:t>
            </a:r>
            <a:r>
              <a:rPr lang="en-US" dirty="0" err="1">
                <a:solidFill>
                  <a:srgbClr val="FF00FF"/>
                </a:solidFill>
              </a:rPr>
              <a:t>time_end</a:t>
            </a:r>
            <a:r>
              <a:rPr lang="en-US" dirty="0">
                <a:solidFill>
                  <a:srgbClr val="FF00FF"/>
                </a:solidFill>
              </a:rPr>
              <a:t>-time)/1000000.);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>
                <a:solidFill>
                  <a:srgbClr val="7030A0"/>
                </a:solidFill>
              </a:rPr>
              <a:t>{</a:t>
            </a:r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("%10d;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                                       </a:t>
            </a:r>
            <a:r>
              <a:rPr lang="en-US" b="1" dirty="0"/>
              <a:t>if</a:t>
            </a:r>
            <a:r>
              <a:rPr lang="en-US" dirty="0"/>
              <a:t> (((i+1)%10) == 0) </a:t>
            </a:r>
            <a:r>
              <a:rPr lang="en-US" dirty="0" err="1"/>
              <a:t>System.out.println</a:t>
            </a:r>
            <a:r>
              <a:rPr lang="en-US" dirty="0"/>
              <a:t>();      </a:t>
            </a:r>
            <a:r>
              <a:rPr lang="en-US" dirty="0">
                <a:solidFill>
                  <a:srgbClr val="7030A0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} 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01938" y="24394"/>
            <a:ext cx="510043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b="1" i="1" dirty="0"/>
              <a:t>Vamos encontrar o 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9773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" y="1295400"/>
            <a:ext cx="9067800" cy="362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80" y="4336256"/>
            <a:ext cx="2362200" cy="15240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8600" y="914400"/>
            <a:ext cx="1655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16,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140453"/>
            <a:ext cx="344799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b="1" i="1" dirty="0"/>
              <a:t>Os resultados para N = 16</a:t>
            </a:r>
          </a:p>
        </p:txBody>
      </p:sp>
    </p:spTree>
    <p:extLst>
      <p:ext uri="{BB962C8B-B14F-4D97-AF65-F5344CB8AC3E}">
        <p14:creationId xmlns:p14="http://schemas.microsoft.com/office/powerpoint/2010/main" val="12254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96" y="685800"/>
            <a:ext cx="8564904" cy="613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502898"/>
            <a:ext cx="2362200" cy="15240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186619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1024,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140453"/>
            <a:ext cx="3758978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b="1" i="1" dirty="0"/>
              <a:t>Os resultados para N = 1024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1045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import</a:t>
            </a:r>
            <a:r>
              <a:rPr lang="en-US" sz="1200" dirty="0"/>
              <a:t> </a:t>
            </a:r>
            <a:r>
              <a:rPr lang="en-US" sz="1200" dirty="0" err="1"/>
              <a:t>java.util</a:t>
            </a:r>
            <a:r>
              <a:rPr lang="en-US" sz="1200" dirty="0"/>
              <a:t>.*;</a:t>
            </a:r>
          </a:p>
          <a:p>
            <a:r>
              <a:rPr lang="en-US" sz="1200" b="1" dirty="0"/>
              <a:t>public class</a:t>
            </a:r>
            <a:r>
              <a:rPr lang="en-US" sz="1200" dirty="0"/>
              <a:t> </a:t>
            </a:r>
            <a:r>
              <a:rPr lang="en-US" sz="1200" dirty="0" err="1"/>
              <a:t>sorting_network</a:t>
            </a:r>
            <a:r>
              <a:rPr lang="en-US" sz="1200" dirty="0"/>
              <a:t> {</a:t>
            </a:r>
          </a:p>
          <a:p>
            <a:r>
              <a:rPr lang="en-US" sz="1200" b="1" dirty="0"/>
              <a:t>static final </a:t>
            </a:r>
            <a:r>
              <a:rPr lang="en-US" sz="1200" b="1" dirty="0" err="1"/>
              <a:t>int</a:t>
            </a:r>
            <a:r>
              <a:rPr lang="en-US" sz="1200" dirty="0"/>
              <a:t> N = 64;	</a:t>
            </a:r>
            <a:r>
              <a:rPr lang="en-US" sz="1200" i="1" dirty="0"/>
              <a:t>// N </a:t>
            </a:r>
            <a:r>
              <a:rPr lang="en-US" sz="1200" i="1" dirty="0" err="1"/>
              <a:t>pode</a:t>
            </a:r>
            <a:r>
              <a:rPr lang="en-US" sz="1200" i="1" dirty="0"/>
              <a:t> </a:t>
            </a:r>
            <a:r>
              <a:rPr lang="en-US" sz="1200" i="1" dirty="0" err="1"/>
              <a:t>ser</a:t>
            </a:r>
            <a:r>
              <a:rPr lang="en-US" sz="1200" i="1" dirty="0"/>
              <a:t> </a:t>
            </a:r>
            <a:r>
              <a:rPr lang="en-US" sz="1200" i="1" dirty="0" err="1"/>
              <a:t>qualquer</a:t>
            </a:r>
            <a:r>
              <a:rPr lang="en-US" sz="1200" i="1" dirty="0"/>
              <a:t> valor de 2**R, R = 0,1,2,3,4,5,6,7,8,9,10,…</a:t>
            </a:r>
          </a:p>
          <a:p>
            <a:r>
              <a:rPr lang="en-US" sz="1200" b="1" dirty="0"/>
              <a:t>static</a:t>
            </a:r>
            <a:r>
              <a:rPr lang="en-US" sz="1200" dirty="0"/>
              <a:t> Random rand = </a:t>
            </a:r>
            <a:r>
              <a:rPr lang="en-US" sz="1200" b="1" dirty="0"/>
              <a:t>new</a:t>
            </a:r>
            <a:r>
              <a:rPr lang="en-US" sz="1200" dirty="0"/>
              <a:t> Random();</a:t>
            </a:r>
          </a:p>
          <a:p>
            <a:r>
              <a:rPr lang="en-US" sz="1200" dirty="0"/>
              <a:t> </a:t>
            </a:r>
            <a:r>
              <a:rPr lang="en-US" sz="1200" b="1" dirty="0"/>
              <a:t>public static void</a:t>
            </a:r>
            <a:r>
              <a:rPr lang="en-US" sz="1200" dirty="0"/>
              <a:t> main(String[] </a:t>
            </a:r>
            <a:r>
              <a:rPr lang="en-US" sz="1200" dirty="0" err="1"/>
              <a:t>args</a:t>
            </a:r>
            <a:r>
              <a:rPr lang="en-US" sz="1200" dirty="0"/>
              <a:t>)	{      </a:t>
            </a:r>
          </a:p>
          <a:p>
            <a:r>
              <a:rPr lang="en-US" sz="1200" dirty="0"/>
              <a:t>      </a:t>
            </a:r>
            <a:r>
              <a:rPr lang="en-US" sz="1200" b="1" dirty="0" err="1"/>
              <a:t>int</a:t>
            </a:r>
            <a:r>
              <a:rPr lang="en-US" sz="1200" dirty="0"/>
              <a:t> a[] = </a:t>
            </a:r>
            <a:r>
              <a:rPr lang="en-US" sz="1200" b="1" dirty="0"/>
              <a:t>new </a:t>
            </a:r>
            <a:r>
              <a:rPr lang="en-US" sz="1200" b="1" dirty="0" err="1"/>
              <a:t>int</a:t>
            </a:r>
            <a:r>
              <a:rPr lang="en-US" sz="1200" dirty="0"/>
              <a:t>[N];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a.length</a:t>
            </a:r>
            <a:r>
              <a:rPr lang="en-US" sz="1200" dirty="0"/>
              <a:t>; 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      {  a[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rand.nextInt</a:t>
            </a:r>
            <a:r>
              <a:rPr lang="en-US" sz="1200" dirty="0"/>
              <a:t>(100);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System.out.printf</a:t>
            </a:r>
            <a:r>
              <a:rPr lang="en-US" sz="1200" dirty="0"/>
              <a:t>("%10d; ",a[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r>
              <a:rPr lang="en-US" sz="1200" dirty="0"/>
              <a:t>         </a:t>
            </a:r>
            <a:r>
              <a:rPr lang="en-US" sz="1200" b="1" dirty="0"/>
              <a:t>if</a:t>
            </a:r>
            <a:r>
              <a:rPr lang="en-US" sz="1200" dirty="0"/>
              <a:t> (((i+1)%6) == 0) </a:t>
            </a:r>
            <a:r>
              <a:rPr lang="en-US" sz="1200" dirty="0" err="1"/>
              <a:t>System.out.println</a:t>
            </a:r>
            <a:r>
              <a:rPr lang="en-US" sz="1200" dirty="0"/>
              <a:t>();			}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("\n----------------------------------------------");</a:t>
            </a:r>
          </a:p>
          <a:p>
            <a:r>
              <a:rPr lang="en-US" sz="1200" dirty="0"/>
              <a:t>      </a:t>
            </a:r>
            <a:r>
              <a:rPr lang="en-US" sz="1200" dirty="0">
                <a:solidFill>
                  <a:srgbClr val="C00000"/>
                </a:solidFill>
              </a:rPr>
              <a:t>sort(a)</a:t>
            </a:r>
            <a:r>
              <a:rPr lang="en-US" sz="1200" dirty="0"/>
              <a:t>;</a:t>
            </a:r>
          </a:p>
          <a:p>
            <a:r>
              <a:rPr lang="en-US" sz="1200" dirty="0"/>
              <a:t>      </a:t>
            </a:r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a.length</a:t>
            </a:r>
            <a:r>
              <a:rPr lang="en-US" sz="1200" dirty="0"/>
              <a:t>;  </a:t>
            </a:r>
            <a:r>
              <a:rPr lang="en-US" sz="1200" dirty="0" err="1"/>
              <a:t>i</a:t>
            </a:r>
            <a:r>
              <a:rPr lang="en-US" sz="1200" dirty="0"/>
              <a:t>++)  {  	</a:t>
            </a:r>
            <a:r>
              <a:rPr lang="en-US" sz="1200" dirty="0" err="1"/>
              <a:t>System.out.printf</a:t>
            </a:r>
            <a:r>
              <a:rPr lang="en-US" sz="1200" dirty="0"/>
              <a:t>("%10d; ",a[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r>
              <a:rPr lang="en-US" sz="1200" dirty="0"/>
              <a:t>                                             		</a:t>
            </a:r>
            <a:r>
              <a:rPr lang="en-US" sz="1200" b="1" dirty="0"/>
              <a:t>if</a:t>
            </a:r>
            <a:r>
              <a:rPr lang="en-US" sz="1200" dirty="0"/>
              <a:t> (((i+1)%6) == 0) </a:t>
            </a:r>
            <a:r>
              <a:rPr lang="en-US" sz="1200" dirty="0" err="1"/>
              <a:t>System.out.println</a:t>
            </a:r>
            <a:r>
              <a:rPr lang="en-US" sz="1200" dirty="0"/>
              <a:t>();      } 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System.out.println</a:t>
            </a:r>
            <a:r>
              <a:rPr lang="en-US" sz="1200" dirty="0"/>
              <a:t>(); 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</a:t>
            </a:r>
            <a:r>
              <a:rPr lang="en-US" sz="1200" b="1" dirty="0">
                <a:solidFill>
                  <a:srgbClr val="C00000"/>
                </a:solidFill>
              </a:rPr>
              <a:t>static </a:t>
            </a:r>
            <a:r>
              <a:rPr lang="en-US" sz="1200" b="1" dirty="0" err="1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[] sort(</a:t>
            </a:r>
            <a:r>
              <a:rPr lang="en-US" sz="1200" b="1" dirty="0" err="1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[] a)	{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</a:t>
            </a:r>
            <a:r>
              <a:rPr lang="en-US" sz="1200" b="1" dirty="0" err="1">
                <a:solidFill>
                  <a:srgbClr val="C00000"/>
                </a:solidFill>
              </a:rPr>
              <a:t>int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tmp</a:t>
            </a:r>
            <a:r>
              <a:rPr lang="en-US" sz="1200" dirty="0">
                <a:solidFill>
                  <a:srgbClr val="C00000"/>
                </a:solidFill>
              </a:rPr>
              <a:t>;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</a:t>
            </a:r>
            <a:r>
              <a:rPr lang="en-US" sz="1200" b="1" dirty="0">
                <a:solidFill>
                  <a:srgbClr val="C00000"/>
                </a:solidFill>
              </a:rPr>
              <a:t>for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b="1" dirty="0" err="1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 k = 0; k &lt; N/2; k++)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{    </a:t>
            </a:r>
            <a:r>
              <a:rPr lang="en-US" sz="1200" b="1" dirty="0">
                <a:solidFill>
                  <a:srgbClr val="C00000"/>
                </a:solidFill>
              </a:rPr>
              <a:t>for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b="1" dirty="0" err="1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 = 0; 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 &lt; </a:t>
            </a:r>
            <a:r>
              <a:rPr lang="en-US" sz="1200" dirty="0" err="1">
                <a:solidFill>
                  <a:srgbClr val="C00000"/>
                </a:solidFill>
              </a:rPr>
              <a:t>a.length</a:t>
            </a:r>
            <a:r>
              <a:rPr lang="en-US" sz="1200" dirty="0">
                <a:solidFill>
                  <a:srgbClr val="C00000"/>
                </a:solidFill>
              </a:rPr>
              <a:t>/2;  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++)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       </a:t>
            </a:r>
            <a:r>
              <a:rPr lang="en-US" sz="1200" b="1" dirty="0">
                <a:solidFill>
                  <a:srgbClr val="C00000"/>
                </a:solidFill>
              </a:rPr>
              <a:t>if</a:t>
            </a:r>
            <a:r>
              <a:rPr lang="en-US" sz="1200" dirty="0">
                <a:solidFill>
                  <a:srgbClr val="C00000"/>
                </a:solidFill>
              </a:rPr>
              <a:t> (a[2*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] &lt; a[2*i+1]) { </a:t>
            </a:r>
            <a:r>
              <a:rPr lang="en-US" sz="1200" dirty="0" err="1">
                <a:solidFill>
                  <a:srgbClr val="C00000"/>
                </a:solidFill>
              </a:rPr>
              <a:t>tmp</a:t>
            </a:r>
            <a:r>
              <a:rPr lang="en-US" sz="1200" dirty="0">
                <a:solidFill>
                  <a:srgbClr val="C00000"/>
                </a:solidFill>
              </a:rPr>
              <a:t> = a[2*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]; a[2*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] = a[2*i+1]; a[2*i+1] = </a:t>
            </a:r>
            <a:r>
              <a:rPr lang="en-US" sz="1200" dirty="0" err="1">
                <a:solidFill>
                  <a:srgbClr val="C00000"/>
                </a:solidFill>
              </a:rPr>
              <a:t>tmp</a:t>
            </a:r>
            <a:r>
              <a:rPr lang="en-US" sz="1200" dirty="0">
                <a:solidFill>
                  <a:srgbClr val="C00000"/>
                </a:solidFill>
              </a:rPr>
              <a:t>; }  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     </a:t>
            </a:r>
            <a:r>
              <a:rPr lang="en-US" sz="1200" b="1" dirty="0">
                <a:solidFill>
                  <a:srgbClr val="C00000"/>
                </a:solidFill>
              </a:rPr>
              <a:t>for</a:t>
            </a:r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b="1" dirty="0" err="1">
                <a:solidFill>
                  <a:srgbClr val="C00000"/>
                </a:solidFill>
              </a:rPr>
              <a:t>int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 = 0; 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 &lt; </a:t>
            </a:r>
            <a:r>
              <a:rPr lang="en-US" sz="1200" dirty="0" err="1">
                <a:solidFill>
                  <a:srgbClr val="C00000"/>
                </a:solidFill>
              </a:rPr>
              <a:t>a.length</a:t>
            </a:r>
            <a:r>
              <a:rPr lang="en-US" sz="1200" dirty="0">
                <a:solidFill>
                  <a:srgbClr val="C00000"/>
                </a:solidFill>
              </a:rPr>
              <a:t>/2-1;  </a:t>
            </a:r>
            <a:r>
              <a:rPr lang="en-US" sz="1200" dirty="0" err="1">
                <a:solidFill>
                  <a:srgbClr val="C00000"/>
                </a:solidFill>
              </a:rPr>
              <a:t>i</a:t>
            </a:r>
            <a:r>
              <a:rPr lang="en-US" sz="1200" dirty="0">
                <a:solidFill>
                  <a:srgbClr val="C00000"/>
                </a:solidFill>
              </a:rPr>
              <a:t>++)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       </a:t>
            </a:r>
            <a:r>
              <a:rPr lang="en-US" sz="1200" b="1" dirty="0">
                <a:solidFill>
                  <a:srgbClr val="C00000"/>
                </a:solidFill>
              </a:rPr>
              <a:t>if</a:t>
            </a:r>
            <a:r>
              <a:rPr lang="en-US" sz="1200" dirty="0">
                <a:solidFill>
                  <a:srgbClr val="C00000"/>
                </a:solidFill>
              </a:rPr>
              <a:t> (a[2*i+1] &lt; a[2*i+2]) { </a:t>
            </a:r>
            <a:r>
              <a:rPr lang="en-US" sz="1200" dirty="0" err="1">
                <a:solidFill>
                  <a:srgbClr val="C00000"/>
                </a:solidFill>
              </a:rPr>
              <a:t>tmp</a:t>
            </a:r>
            <a:r>
              <a:rPr lang="en-US" sz="1200" dirty="0">
                <a:solidFill>
                  <a:srgbClr val="C00000"/>
                </a:solidFill>
              </a:rPr>
              <a:t> = a[2*i+1]; a[2*i+1] = a[2*i+2]; a[2*i+2] = </a:t>
            </a:r>
            <a:r>
              <a:rPr lang="en-US" sz="1200" dirty="0" err="1">
                <a:solidFill>
                  <a:srgbClr val="C00000"/>
                </a:solidFill>
              </a:rPr>
              <a:t>tmp</a:t>
            </a:r>
            <a:r>
              <a:rPr lang="en-US" sz="1200" dirty="0">
                <a:solidFill>
                  <a:srgbClr val="C00000"/>
                </a:solidFill>
              </a:rPr>
              <a:t>; }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}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    </a:t>
            </a:r>
            <a:r>
              <a:rPr lang="en-US" sz="1200" b="1" dirty="0">
                <a:solidFill>
                  <a:srgbClr val="C00000"/>
                </a:solidFill>
              </a:rPr>
              <a:t>return</a:t>
            </a:r>
            <a:r>
              <a:rPr lang="en-US" sz="1200" dirty="0">
                <a:solidFill>
                  <a:srgbClr val="C00000"/>
                </a:solidFill>
              </a:rPr>
              <a:t> a;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 }                                     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82" y="4343400"/>
            <a:ext cx="5107504" cy="251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57800" y="1066800"/>
            <a:ext cx="367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 mesmo exemplo com a função </a:t>
            </a:r>
            <a:r>
              <a:rPr lang="pt-PT" i="1" dirty="0" err="1">
                <a:solidFill>
                  <a:srgbClr val="C00000"/>
                </a:solidFill>
              </a:rPr>
              <a:t>sort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pt-PT" dirty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845403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Aplicação da rede em baixo a dois conjuntos ordenados permite encontrar o conjunto maior (em cima) e o conjunto menor (em baixo)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209800" y="2662648"/>
            <a:ext cx="2594" cy="196175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3643" y="21855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77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8396" y="2470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785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553" y="3070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flipH="1">
            <a:off x="889849" y="2185542"/>
            <a:ext cx="336396" cy="12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18837" y="345378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Dados ordenados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47800" y="23496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26544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29592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47800" y="3264010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7800" y="40148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47800" y="43196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47800" y="46244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47800" y="4929202"/>
            <a:ext cx="1991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83643" y="3850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8396" y="41357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50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4451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81553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865868" y="2332588"/>
            <a:ext cx="19191" cy="260485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565904" y="2942064"/>
            <a:ext cx="2594" cy="137753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03034" y="3255794"/>
            <a:ext cx="0" cy="759008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3241" y="2042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77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87994" y="232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41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56398" y="26428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50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1151" y="29278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66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73241" y="3707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994" y="39927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18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56398" y="43080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37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151" y="4593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Right Brace 35"/>
          <p:cNvSpPr/>
          <p:nvPr/>
        </p:nvSpPr>
        <p:spPr>
          <a:xfrm flipH="1">
            <a:off x="892098" y="3871332"/>
            <a:ext cx="336396" cy="1254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3350551" y="2094570"/>
            <a:ext cx="336396" cy="125466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>
            <a:off x="3352800" y="3780360"/>
            <a:ext cx="336396" cy="125466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961529" y="2480268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C00000"/>
                </a:solidFill>
              </a:rPr>
              <a:t>O conjunto maior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2893064" y="4313200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00B050"/>
                </a:solidFill>
              </a:rPr>
              <a:t>O conjunto menor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58827" y="1981200"/>
            <a:ext cx="4908973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dirty="0"/>
              <a:t>sort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/>
              <a:t>public static void </a:t>
            </a:r>
            <a:r>
              <a:rPr lang="en-US" sz="1400" dirty="0"/>
              <a:t>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{    </a:t>
            </a:r>
            <a:r>
              <a:rPr lang="en-US" sz="1400" b="1" dirty="0" err="1"/>
              <a:t>int</a:t>
            </a:r>
            <a:r>
              <a:rPr lang="en-US" sz="1400" dirty="0"/>
              <a:t>[] A = { 66,45,23,18,15,11,7,7 }; 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int</a:t>
            </a:r>
            <a:r>
              <a:rPr lang="en-US" sz="1400" dirty="0"/>
              <a:t>[] B = { 91,40,35,30,5,4,3,1 };</a:t>
            </a:r>
          </a:p>
          <a:p>
            <a:r>
              <a:rPr lang="en-US" sz="1400" dirty="0"/>
              <a:t>      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</a:t>
            </a:r>
            <a:r>
              <a:rPr lang="en-US" sz="1400" b="1" dirty="0">
                <a:solidFill>
                  <a:srgbClr val="002060"/>
                </a:solidFill>
              </a:rPr>
              <a:t>for</a:t>
            </a:r>
            <a:r>
              <a:rPr lang="en-US" sz="1400" dirty="0">
                <a:solidFill>
                  <a:srgbClr val="002060"/>
                </a:solidFill>
              </a:rPr>
              <a:t> (</a:t>
            </a:r>
            <a:r>
              <a:rPr lang="en-US" sz="1400" b="1" dirty="0" err="1">
                <a:solidFill>
                  <a:srgbClr val="002060"/>
                </a:solidFill>
              </a:rPr>
              <a:t>int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= 0, j = A.length-1;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 &lt; </a:t>
            </a:r>
            <a:r>
              <a:rPr lang="en-US" sz="1400" dirty="0" err="1">
                <a:solidFill>
                  <a:srgbClr val="002060"/>
                </a:solidFill>
              </a:rPr>
              <a:t>A.length</a:t>
            </a:r>
            <a:r>
              <a:rPr lang="en-US" sz="1400" dirty="0">
                <a:solidFill>
                  <a:srgbClr val="002060"/>
                </a:solidFill>
              </a:rPr>
              <a:t>; 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++, j--) 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</a:t>
            </a:r>
            <a:r>
              <a:rPr lang="en-US" sz="1400" b="1" dirty="0">
                <a:solidFill>
                  <a:srgbClr val="002060"/>
                </a:solidFill>
              </a:rPr>
              <a:t>if</a:t>
            </a:r>
            <a:r>
              <a:rPr lang="en-US" sz="1400" dirty="0">
                <a:solidFill>
                  <a:srgbClr val="002060"/>
                </a:solidFill>
              </a:rPr>
              <a:t> (A[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] &lt; B[j]) { 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 = A[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]; A[</a:t>
            </a:r>
            <a:r>
              <a:rPr lang="en-US" sz="1400" dirty="0" err="1">
                <a:solidFill>
                  <a:srgbClr val="002060"/>
                </a:solidFill>
              </a:rPr>
              <a:t>i</a:t>
            </a:r>
            <a:r>
              <a:rPr lang="en-US" sz="1400" dirty="0">
                <a:solidFill>
                  <a:srgbClr val="002060"/>
                </a:solidFill>
              </a:rPr>
              <a:t>] = B[j]; B[j] = </a:t>
            </a:r>
            <a:r>
              <a:rPr lang="en-US" sz="1400" dirty="0" err="1">
                <a:solidFill>
                  <a:srgbClr val="002060"/>
                </a:solidFill>
              </a:rPr>
              <a:t>tmp</a:t>
            </a:r>
            <a:r>
              <a:rPr lang="en-US" sz="1400" dirty="0">
                <a:solidFill>
                  <a:srgbClr val="002060"/>
                </a:solidFill>
              </a:rPr>
              <a:t>;  }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("-------------</a:t>
            </a:r>
            <a:r>
              <a:rPr lang="en-US" sz="1400" dirty="0" err="1"/>
              <a:t>conjunto</a:t>
            </a:r>
            <a:r>
              <a:rPr lang="en-US" sz="1400" dirty="0"/>
              <a:t> A--------------");</a:t>
            </a:r>
          </a:p>
          <a:p>
            <a:r>
              <a:rPr lang="en-US" sz="1400" b="1" dirty="0"/>
              <a:t>      for</a:t>
            </a:r>
            <a:r>
              <a:rPr lang="en-US" sz="1400" dirty="0"/>
              <a:t>(</a:t>
            </a:r>
            <a:r>
              <a:rPr lang="en-US" sz="1400" b="1" dirty="0" err="1"/>
              <a:t>in</a:t>
            </a:r>
            <a:r>
              <a:rPr lang="en-US" sz="1400" dirty="0" err="1"/>
              <a:t>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A.length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 </a:t>
            </a:r>
            <a:r>
              <a:rPr lang="en-US" sz="1400" dirty="0" err="1"/>
              <a:t>System.out.printf</a:t>
            </a:r>
            <a:r>
              <a:rPr lang="en-US" sz="1400" dirty="0"/>
              <a:t>("%3d; ",A[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("\n-------------</a:t>
            </a:r>
            <a:r>
              <a:rPr lang="en-US" sz="1400" dirty="0" err="1"/>
              <a:t>conjunto</a:t>
            </a:r>
            <a:r>
              <a:rPr lang="en-US" sz="1400" dirty="0"/>
              <a:t> B--------------");</a:t>
            </a:r>
          </a:p>
          <a:p>
            <a:r>
              <a:rPr lang="en-US" sz="1400" dirty="0"/>
              <a:t> 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B.length</a:t>
            </a:r>
            <a:r>
              <a:rPr lang="en-US" sz="1400" dirty="0"/>
              <a:t>;  </a:t>
            </a:r>
            <a:r>
              <a:rPr lang="en-US" sz="1400" dirty="0" err="1"/>
              <a:t>i</a:t>
            </a:r>
            <a:r>
              <a:rPr lang="en-US" sz="1400" dirty="0"/>
              <a:t>++)  </a:t>
            </a:r>
            <a:r>
              <a:rPr lang="en-US" sz="1400" dirty="0" err="1"/>
              <a:t>System.out.printf</a:t>
            </a:r>
            <a:r>
              <a:rPr lang="en-US" sz="1400" dirty="0"/>
              <a:t>("%3d; ",B[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16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6407139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/>
              <a:t>sort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{    </a:t>
            </a:r>
            <a:r>
              <a:rPr lang="en-US" b="1" dirty="0" err="1"/>
              <a:t>int</a:t>
            </a:r>
            <a:r>
              <a:rPr lang="en-US" dirty="0"/>
              <a:t>[] A = { 66,45,23,18,15,11,7,7 }; 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[] B = { 91,40,35,30,5,4,3,1 };</a:t>
            </a:r>
          </a:p>
          <a:p>
            <a:r>
              <a:rPr lang="en-US" dirty="0"/>
              <a:t>  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= 0, j = A.length-1;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 &lt; </a:t>
            </a:r>
            <a:r>
              <a:rPr lang="en-US" dirty="0" err="1">
                <a:solidFill>
                  <a:srgbClr val="002060"/>
                </a:solidFill>
              </a:rPr>
              <a:t>A.length</a:t>
            </a:r>
            <a:r>
              <a:rPr lang="en-US" dirty="0">
                <a:solidFill>
                  <a:srgbClr val="002060"/>
                </a:solidFill>
              </a:rPr>
              <a:t>; 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++, j--)   </a:t>
            </a:r>
          </a:p>
          <a:p>
            <a:r>
              <a:rPr lang="en-US" dirty="0">
                <a:solidFill>
                  <a:srgbClr val="002060"/>
                </a:solidFill>
              </a:rPr>
              <a:t>         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&lt; B[j])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 =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]; A[</a:t>
            </a:r>
            <a:r>
              <a:rPr lang="en-US" dirty="0" err="1">
                <a:solidFill>
                  <a:srgbClr val="002060"/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] = B[j]; B[j] =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  }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("-------------</a:t>
            </a:r>
            <a:r>
              <a:rPr lang="en-US" dirty="0" err="1"/>
              <a:t>conjunto</a:t>
            </a:r>
            <a:r>
              <a:rPr lang="en-US" dirty="0"/>
              <a:t> A--------------");</a:t>
            </a:r>
          </a:p>
          <a:p>
            <a:r>
              <a:rPr lang="en-US" b="1" dirty="0"/>
              <a:t>      for</a:t>
            </a:r>
            <a:r>
              <a:rPr lang="en-US" dirty="0"/>
              <a:t>(</a:t>
            </a:r>
            <a:r>
              <a:rPr lang="en-US" b="1" dirty="0" err="1"/>
              <a:t>in</a:t>
            </a:r>
            <a:r>
              <a:rPr lang="en-US" dirty="0" err="1"/>
              <a:t>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System.out.printf</a:t>
            </a:r>
            <a:r>
              <a:rPr lang="en-US" dirty="0"/>
              <a:t>("%3d; ",A[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("\n-------------</a:t>
            </a:r>
            <a:r>
              <a:rPr lang="en-US" dirty="0" err="1"/>
              <a:t>conjunto</a:t>
            </a:r>
            <a:r>
              <a:rPr lang="en-US" dirty="0"/>
              <a:t> B--------------");</a:t>
            </a:r>
          </a:p>
          <a:p>
            <a:r>
              <a:rPr lang="en-US" dirty="0"/>
              <a:t>   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B.length</a:t>
            </a:r>
            <a:r>
              <a:rPr lang="en-US" dirty="0"/>
              <a:t>;  </a:t>
            </a:r>
            <a:r>
              <a:rPr lang="en-US" dirty="0" err="1"/>
              <a:t>i</a:t>
            </a:r>
            <a:r>
              <a:rPr lang="en-US" dirty="0"/>
              <a:t>++)  </a:t>
            </a:r>
            <a:r>
              <a:rPr lang="en-US" dirty="0" err="1"/>
              <a:t>System.out.printf</a:t>
            </a:r>
            <a:r>
              <a:rPr lang="en-US" dirty="0"/>
              <a:t>("%3d; ",B[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08434"/>
            <a:ext cx="4390751" cy="24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250"/>
            <a:ext cx="8001000" cy="677108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b="1" dirty="0"/>
              <a:t>public class</a:t>
            </a:r>
            <a:r>
              <a:rPr lang="en-US" sz="1400" dirty="0"/>
              <a:t> </a:t>
            </a:r>
            <a:r>
              <a:rPr lang="en-US" sz="1400" dirty="0" err="1"/>
              <a:t>funcoes_booleanas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</a:t>
            </a:r>
            <a:r>
              <a:rPr lang="en-US" sz="1400" b="1" dirty="0"/>
              <a:t>static</a:t>
            </a:r>
            <a:r>
              <a:rPr lang="en-US" sz="1400" dirty="0"/>
              <a:t> Scanner </a:t>
            </a:r>
            <a:r>
              <a:rPr lang="en-US" sz="1400" dirty="0" err="1"/>
              <a:t>sc</a:t>
            </a:r>
            <a:r>
              <a:rPr lang="en-US" sz="1400" dirty="0"/>
              <a:t> = </a:t>
            </a:r>
            <a:r>
              <a:rPr lang="en-US" sz="1400" b="1" dirty="0"/>
              <a:t>new</a:t>
            </a:r>
            <a:r>
              <a:rPr lang="en-US" sz="1400" dirty="0"/>
              <a:t> Scanner(System.in);</a:t>
            </a:r>
          </a:p>
          <a:p>
            <a:r>
              <a:rPr lang="en-US" sz="1400" dirty="0"/>
              <a:t>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{      </a:t>
            </a:r>
            <a:r>
              <a:rPr lang="en-US" sz="1400" b="1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a[] = { 0, 1, 2, 3 };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/>
              <a:t>char</a:t>
            </a:r>
            <a:r>
              <a:rPr lang="en-US" sz="1400" dirty="0"/>
              <a:t> op = '&amp;';(op == '&amp;') || (op == '|') || (op == '^');) </a:t>
            </a:r>
          </a:p>
          <a:p>
            <a:r>
              <a:rPr lang="en-US" sz="1400" dirty="0"/>
              <a:t>        { </a:t>
            </a:r>
            <a:r>
              <a:rPr lang="en-US" sz="1400" dirty="0" err="1"/>
              <a:t>System.out.print</a:t>
            </a:r>
            <a:r>
              <a:rPr lang="en-US" sz="1400" dirty="0"/>
              <a:t>("</a:t>
            </a:r>
            <a:r>
              <a:rPr lang="en-US" sz="1400" dirty="0" err="1"/>
              <a:t>operacao</a:t>
            </a:r>
            <a:r>
              <a:rPr lang="en-US" sz="1400" dirty="0"/>
              <a:t> ?  ");</a:t>
            </a:r>
          </a:p>
          <a:p>
            <a:r>
              <a:rPr lang="en-US" sz="1400" dirty="0"/>
              <a:t>          op = </a:t>
            </a:r>
            <a:r>
              <a:rPr lang="en-US" sz="1400" dirty="0" err="1"/>
              <a:t>sc.next</a:t>
            </a:r>
            <a:r>
              <a:rPr lang="en-US" sz="1400" dirty="0"/>
              <a:t>().</a:t>
            </a:r>
            <a:r>
              <a:rPr lang="en-US" sz="1400" dirty="0" err="1"/>
              <a:t>charAt</a:t>
            </a:r>
            <a:r>
              <a:rPr lang="en-US" sz="1400" dirty="0"/>
              <a:t>(0);</a:t>
            </a:r>
          </a:p>
          <a:p>
            <a:r>
              <a:rPr lang="en-US" sz="1400" dirty="0"/>
              <a:t>          </a:t>
            </a:r>
            <a:r>
              <a:rPr lang="en-US" sz="1400" dirty="0" err="1">
                <a:solidFill>
                  <a:srgbClr val="008000"/>
                </a:solidFill>
              </a:rPr>
              <a:t>AndOrXor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dirty="0" err="1">
                <a:solidFill>
                  <a:srgbClr val="008000"/>
                </a:solidFill>
              </a:rPr>
              <a:t>op,</a:t>
            </a:r>
            <a:r>
              <a:rPr lang="en-US" sz="1400" dirty="0" err="1">
                <a:solidFill>
                  <a:srgbClr val="C00000"/>
                </a:solidFill>
              </a:rPr>
              <a:t>a</a:t>
            </a:r>
            <a:r>
              <a:rPr lang="en-US" sz="1400" dirty="0">
                <a:solidFill>
                  <a:srgbClr val="008000"/>
                </a:solidFill>
              </a:rPr>
              <a:t>)</a:t>
            </a:r>
            <a:r>
              <a:rPr lang="en-US" sz="1400" dirty="0"/>
              <a:t>;                  }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rgbClr val="008000"/>
                </a:solidFill>
              </a:rPr>
              <a:t>public static void </a:t>
            </a:r>
            <a:r>
              <a:rPr lang="en-US" sz="1400" dirty="0" err="1">
                <a:solidFill>
                  <a:srgbClr val="008000"/>
                </a:solidFill>
              </a:rPr>
              <a:t>AndOrXor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>
                <a:solidFill>
                  <a:srgbClr val="008000"/>
                </a:solidFill>
              </a:rPr>
              <a:t>char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operacao,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>
                <a:solidFill>
                  <a:srgbClr val="008000"/>
                </a:solidFill>
              </a:rPr>
              <a:t>[])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{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</a:t>
            </a:r>
            <a:r>
              <a:rPr lang="en-US" sz="1400" b="1" dirty="0">
                <a:solidFill>
                  <a:srgbClr val="008000"/>
                </a:solidFill>
              </a:rPr>
              <a:t>switc</a:t>
            </a:r>
            <a:r>
              <a:rPr lang="en-US" sz="1400" dirty="0">
                <a:solidFill>
                  <a:srgbClr val="008000"/>
                </a:solidFill>
              </a:rPr>
              <a:t>h(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{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cas</a:t>
            </a:r>
            <a:r>
              <a:rPr lang="en-US" sz="1400" dirty="0">
                <a:solidFill>
                  <a:srgbClr val="008000"/>
                </a:solidFill>
              </a:rPr>
              <a:t>e '^':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^ :");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for 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a.length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  </a:t>
            </a:r>
            <a:r>
              <a:rPr lang="en-US" sz="1400" dirty="0" err="1">
                <a:solidFill>
                  <a:srgbClr val="008000"/>
                </a:solidFill>
              </a:rPr>
              <a:t>System.out.print</a:t>
            </a:r>
            <a:r>
              <a:rPr lang="en-US" sz="1400" dirty="0">
                <a:solidFill>
                  <a:srgbClr val="008000"/>
                </a:solidFill>
              </a:rPr>
              <a:t>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+ "   " +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 + "   " + 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^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0x1)) + '\n');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break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case</a:t>
            </a:r>
            <a:r>
              <a:rPr lang="en-US" sz="1400" dirty="0">
                <a:solidFill>
                  <a:srgbClr val="008000"/>
                </a:solidFill>
              </a:rPr>
              <a:t> '|':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| :");</a:t>
            </a:r>
          </a:p>
          <a:p>
            <a:r>
              <a:rPr lang="en-US" sz="1400" b="1" dirty="0">
                <a:solidFill>
                  <a:srgbClr val="008000"/>
                </a:solidFill>
              </a:rPr>
              <a:t>             for 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a.length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  </a:t>
            </a:r>
            <a:r>
              <a:rPr lang="en-US" sz="1400" dirty="0" err="1">
                <a:solidFill>
                  <a:srgbClr val="008000"/>
                </a:solidFill>
              </a:rPr>
              <a:t>System.out.print</a:t>
            </a:r>
            <a:r>
              <a:rPr lang="en-US" sz="1400" dirty="0">
                <a:solidFill>
                  <a:srgbClr val="008000"/>
                </a:solidFill>
              </a:rPr>
              <a:t>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+ "   " +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 + "   " + 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|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0x1)) + '\n');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break</a:t>
            </a:r>
            <a:r>
              <a:rPr lang="en-US" sz="1400" dirty="0">
                <a:solidFill>
                  <a:srgbClr val="008000"/>
                </a:solidFill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case</a:t>
            </a:r>
            <a:r>
              <a:rPr lang="en-US" sz="1400" dirty="0">
                <a:solidFill>
                  <a:srgbClr val="008000"/>
                </a:solidFill>
              </a:rPr>
              <a:t> '&amp;':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&amp; :");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</a:t>
            </a:r>
            <a:r>
              <a:rPr lang="en-US" sz="1400" b="1" dirty="0">
                <a:solidFill>
                  <a:srgbClr val="008000"/>
                </a:solidFill>
              </a:rPr>
              <a:t>for </a:t>
            </a:r>
            <a:r>
              <a:rPr lang="en-US" sz="1400" dirty="0">
                <a:solidFill>
                  <a:srgbClr val="008000"/>
                </a:solidFill>
              </a:rPr>
              <a:t>(</a:t>
            </a:r>
            <a:r>
              <a:rPr lang="en-US" sz="1400" b="1" dirty="0" err="1">
                <a:solidFill>
                  <a:srgbClr val="008000"/>
                </a:solidFill>
              </a:rPr>
              <a:t>int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= 0;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 &lt; </a:t>
            </a:r>
            <a:r>
              <a:rPr lang="en-US" sz="1400" dirty="0" err="1">
                <a:solidFill>
                  <a:srgbClr val="008000"/>
                </a:solidFill>
              </a:rPr>
              <a:t>a.length</a:t>
            </a:r>
            <a:r>
              <a:rPr lang="en-US" sz="1400" dirty="0">
                <a:solidFill>
                  <a:srgbClr val="008000"/>
                </a:solidFill>
              </a:rPr>
              <a:t>; 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++)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   </a:t>
            </a:r>
            <a:r>
              <a:rPr lang="en-US" sz="1400" dirty="0" err="1">
                <a:solidFill>
                  <a:srgbClr val="008000"/>
                </a:solidFill>
              </a:rPr>
              <a:t>System.out.print</a:t>
            </a:r>
            <a:r>
              <a:rPr lang="en-US" sz="1400" dirty="0">
                <a:solidFill>
                  <a:srgbClr val="008000"/>
                </a:solidFill>
              </a:rPr>
              <a:t>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+ "   " +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 + "   " + (((a[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0x2)&gt;&gt;1) &amp; (a[</a:t>
            </a:r>
            <a:r>
              <a:rPr lang="en-US" sz="1400" dirty="0" err="1">
                <a:solidFill>
                  <a:srgbClr val="008000"/>
                </a:solidFill>
              </a:rPr>
              <a:t>i</a:t>
            </a:r>
            <a:r>
              <a:rPr lang="en-US" sz="1400" dirty="0">
                <a:solidFill>
                  <a:srgbClr val="008000"/>
                </a:solidFill>
              </a:rPr>
              <a:t>] &amp; 0x1)) + '\n');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  </a:t>
            </a:r>
            <a:r>
              <a:rPr lang="en-US" sz="1400" b="1" dirty="0">
                <a:solidFill>
                  <a:srgbClr val="008000"/>
                </a:solidFill>
              </a:rPr>
              <a:t> break</a:t>
            </a:r>
            <a:r>
              <a:rPr lang="en-US" sz="1400" dirty="0">
                <a:solidFill>
                  <a:srgbClr val="008000"/>
                </a:solidFill>
              </a:rPr>
              <a:t>;  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  </a:t>
            </a:r>
            <a:r>
              <a:rPr lang="en-US" sz="1400" b="1" dirty="0">
                <a:solidFill>
                  <a:srgbClr val="008000"/>
                </a:solidFill>
              </a:rPr>
              <a:t>default</a:t>
            </a:r>
            <a:r>
              <a:rPr lang="en-US" sz="1400" dirty="0">
                <a:solidFill>
                  <a:srgbClr val="008000"/>
                </a:solidFill>
              </a:rPr>
              <a:t>: </a:t>
            </a:r>
            <a:r>
              <a:rPr lang="en-US" sz="1400" dirty="0" err="1">
                <a:solidFill>
                  <a:srgbClr val="008000"/>
                </a:solidFill>
              </a:rPr>
              <a:t>System.out.println</a:t>
            </a:r>
            <a:r>
              <a:rPr lang="en-US" sz="1400" dirty="0">
                <a:solidFill>
                  <a:srgbClr val="008000"/>
                </a:solidFill>
              </a:rPr>
              <a:t>("</a:t>
            </a:r>
            <a:r>
              <a:rPr lang="en-US" sz="1400" dirty="0" err="1">
                <a:solidFill>
                  <a:srgbClr val="008000"/>
                </a:solidFill>
              </a:rPr>
              <a:t>operacao</a:t>
            </a:r>
            <a:r>
              <a:rPr lang="en-US" sz="1400" dirty="0">
                <a:solidFill>
                  <a:srgbClr val="008000"/>
                </a:solidFill>
              </a:rPr>
              <a:t> </a:t>
            </a:r>
            <a:r>
              <a:rPr lang="en-US" sz="1400" dirty="0" err="1">
                <a:solidFill>
                  <a:srgbClr val="008000"/>
                </a:solidFill>
              </a:rPr>
              <a:t>errada</a:t>
            </a:r>
            <a:r>
              <a:rPr lang="en-US" sz="1400" dirty="0">
                <a:solidFill>
                  <a:srgbClr val="008000"/>
                </a:solidFill>
              </a:rPr>
              <a:t>");</a:t>
            </a:r>
          </a:p>
          <a:p>
            <a:r>
              <a:rPr lang="en-US" sz="1400" dirty="0">
                <a:solidFill>
                  <a:srgbClr val="008000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008000"/>
                </a:solidFill>
              </a:rPr>
              <a:t>}</a:t>
            </a:r>
            <a:r>
              <a:rPr lang="en-US" sz="1400" dirty="0"/>
              <a:t>  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69930" y="29250"/>
            <a:ext cx="1981200" cy="523220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pPr algn="ctr"/>
            <a:r>
              <a:rPr lang="pt-PT" dirty="0"/>
              <a:t>Exemplo 3 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06" y="0"/>
            <a:ext cx="2000694" cy="361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344" y="1065074"/>
            <a:ext cx="1937879" cy="1754326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Imprimir a tabela de verdade para operações booleanas ^, |, &amp; aplicadas a 2 variáveis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6800" y="23622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</a:p>
        </p:txBody>
      </p:sp>
    </p:spTree>
    <p:extLst>
      <p:ext uri="{BB962C8B-B14F-4D97-AF65-F5344CB8AC3E}">
        <p14:creationId xmlns:p14="http://schemas.microsoft.com/office/powerpoint/2010/main" val="762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438" y="-100524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[] a = </a:t>
            </a: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dirty="0"/>
              <a:t>[3];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926068"/>
            <a:ext cx="347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>
                <a:solidFill>
                  <a:srgbClr val="C00000"/>
                </a:solidFill>
              </a:rPr>
              <a:t>Declaração e reserva de memória: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118" y="1840468"/>
            <a:ext cx="473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>
                <a:solidFill>
                  <a:srgbClr val="C00000"/>
                </a:solidFill>
              </a:rPr>
              <a:t>Declaração, reserva de memória e inicialização: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8600" y="2435225"/>
            <a:ext cx="7327900" cy="649506"/>
            <a:chOff x="228600" y="2435225"/>
            <a:chExt cx="7327900" cy="649506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438400"/>
              <a:ext cx="41119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dirty="0"/>
                <a:t>[] a = </a:t>
              </a:r>
              <a:r>
                <a:rPr lang="en-US" b="1" dirty="0"/>
                <a:t>new </a:t>
              </a:r>
              <a:r>
                <a:rPr lang="en-US" b="1" dirty="0" err="1"/>
                <a:t>int</a:t>
              </a:r>
              <a:r>
                <a:rPr lang="en-US" dirty="0"/>
                <a:t>[]{1,2,3};</a:t>
              </a:r>
            </a:p>
            <a:p>
              <a:r>
                <a:rPr lang="en-US" b="1" dirty="0"/>
                <a:t>for</a:t>
              </a:r>
              <a:r>
                <a:rPr lang="en-US" dirty="0"/>
                <a:t> (</a:t>
              </a:r>
              <a:r>
                <a:rPr lang="en-US" b="1" dirty="0" err="1"/>
                <a:t>int</a:t>
              </a:r>
              <a:r>
                <a:rPr lang="en-US" dirty="0"/>
                <a:t> z : a) </a:t>
              </a:r>
              <a:r>
                <a:rPr lang="en-US" dirty="0" err="1"/>
                <a:t>System.out.printf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C00000"/>
                  </a:solidFill>
                </a:rPr>
                <a:t>"% d\</a:t>
              </a:r>
              <a:r>
                <a:rPr lang="en-US" dirty="0" err="1">
                  <a:solidFill>
                    <a:srgbClr val="C00000"/>
                  </a:solidFill>
                </a:rPr>
                <a:t>n"</a:t>
              </a:r>
              <a:r>
                <a:rPr lang="en-US" dirty="0" err="1"/>
                <a:t>,z</a:t>
              </a:r>
              <a:r>
                <a:rPr lang="en-US" dirty="0"/>
                <a:t>);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306818"/>
                </p:ext>
              </p:extLst>
            </p:nvPr>
          </p:nvGraphicFramePr>
          <p:xfrm>
            <a:off x="4483100" y="2435225"/>
            <a:ext cx="30734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Image" r:id="rId3" imgW="3072960" imgH="647280" progId="PhotoshopElements.Image.2">
                    <p:embed/>
                  </p:oleObj>
                </mc:Choice>
                <mc:Fallback>
                  <p:oleObj name="Image" r:id="rId3" imgW="3072960" imgH="647280" progId="PhotoshopElements.Image.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83100" y="2435225"/>
                          <a:ext cx="3073400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228600" y="3193365"/>
            <a:ext cx="8331200" cy="970866"/>
            <a:chOff x="228600" y="3193365"/>
            <a:chExt cx="8331200" cy="970866"/>
          </a:xfrm>
        </p:grpSpPr>
        <p:sp>
          <p:nvSpPr>
            <p:cNvPr id="10" name="TextBox 9"/>
            <p:cNvSpPr txBox="1"/>
            <p:nvPr/>
          </p:nvSpPr>
          <p:spPr>
            <a:xfrm>
              <a:off x="228600" y="3517900"/>
              <a:ext cx="410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dirty="0"/>
                <a:t>[] a = {1,2,3};</a:t>
              </a:r>
            </a:p>
            <a:p>
              <a:r>
                <a:rPr lang="en-US" b="1" dirty="0"/>
                <a:t>for</a:t>
              </a:r>
              <a:r>
                <a:rPr lang="en-US" dirty="0"/>
                <a:t> (</a:t>
              </a:r>
              <a:r>
                <a:rPr lang="en-US" b="1" dirty="0" err="1"/>
                <a:t>int</a:t>
              </a:r>
              <a:r>
                <a:rPr lang="en-US" dirty="0"/>
                <a:t> z : a) </a:t>
              </a:r>
              <a:r>
                <a:rPr lang="en-US" dirty="0" err="1"/>
                <a:t>System.out.printf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C00000"/>
                  </a:solidFill>
                </a:rPr>
                <a:t>"% d\</a:t>
              </a:r>
              <a:r>
                <a:rPr lang="en-US" dirty="0" err="1">
                  <a:solidFill>
                    <a:srgbClr val="C00000"/>
                  </a:solidFill>
                </a:rPr>
                <a:t>n"</a:t>
              </a:r>
              <a:r>
                <a:rPr lang="en-US" dirty="0" err="1"/>
                <a:t>,z</a:t>
              </a:r>
              <a:r>
                <a:rPr lang="en-US" dirty="0"/>
                <a:t>);</a:t>
              </a: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323219"/>
                </p:ext>
              </p:extLst>
            </p:nvPr>
          </p:nvGraphicFramePr>
          <p:xfrm>
            <a:off x="5486400" y="3193365"/>
            <a:ext cx="30734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Image" r:id="rId5" imgW="3072960" imgH="647280" progId="PhotoshopElements.Image.2">
                    <p:embed/>
                  </p:oleObj>
                </mc:Choice>
                <mc:Fallback>
                  <p:oleObj name="Image" r:id="rId5" imgW="3072960" imgH="647280" progId="PhotoshopElements.Image.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86400" y="3193365"/>
                          <a:ext cx="3073400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228600" y="4288303"/>
            <a:ext cx="8255000" cy="969497"/>
            <a:chOff x="228600" y="4288303"/>
            <a:chExt cx="8255000" cy="969497"/>
          </a:xfrm>
        </p:grpSpPr>
        <p:sp>
          <p:nvSpPr>
            <p:cNvPr id="13" name="TextBox 12"/>
            <p:cNvSpPr txBox="1"/>
            <p:nvPr/>
          </p:nvSpPr>
          <p:spPr>
            <a:xfrm>
              <a:off x="228600" y="4611469"/>
              <a:ext cx="41023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int</a:t>
              </a:r>
              <a:r>
                <a:rPr lang="en-US" dirty="0"/>
                <a:t> a[] = {1,2,3};</a:t>
              </a:r>
            </a:p>
            <a:p>
              <a:r>
                <a:rPr lang="en-US" b="1" dirty="0"/>
                <a:t>for</a:t>
              </a:r>
              <a:r>
                <a:rPr lang="en-US" dirty="0"/>
                <a:t> (</a:t>
              </a:r>
              <a:r>
                <a:rPr lang="en-US" b="1" dirty="0" err="1"/>
                <a:t>int</a:t>
              </a:r>
              <a:r>
                <a:rPr lang="en-US" dirty="0"/>
                <a:t> z : a) </a:t>
              </a:r>
              <a:r>
                <a:rPr lang="en-US" dirty="0" err="1"/>
                <a:t>System.out.printf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C00000"/>
                  </a:solidFill>
                </a:rPr>
                <a:t>"% d\</a:t>
              </a:r>
              <a:r>
                <a:rPr lang="en-US" dirty="0" err="1">
                  <a:solidFill>
                    <a:srgbClr val="C00000"/>
                  </a:solidFill>
                </a:rPr>
                <a:t>n"</a:t>
              </a:r>
              <a:r>
                <a:rPr lang="en-US" dirty="0" err="1"/>
                <a:t>,z</a:t>
              </a:r>
              <a:r>
                <a:rPr lang="en-US" dirty="0"/>
                <a:t>);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060695"/>
                </p:ext>
              </p:extLst>
            </p:nvPr>
          </p:nvGraphicFramePr>
          <p:xfrm>
            <a:off x="5410200" y="4288303"/>
            <a:ext cx="30734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Image" r:id="rId6" imgW="3072960" imgH="647280" progId="PhotoshopElements.Image.2">
                    <p:embed/>
                  </p:oleObj>
                </mc:Choice>
                <mc:Fallback>
                  <p:oleObj name="Image" r:id="rId6" imgW="3072960" imgH="647280" progId="PhotoshopElements.Image.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10200" y="4288303"/>
                          <a:ext cx="3073400" cy="647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5373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0" y="762000"/>
            <a:ext cx="457106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max(</a:t>
            </a:r>
            <a:r>
              <a:rPr lang="en-US" b="1" dirty="0" err="1"/>
              <a:t>int</a:t>
            </a:r>
            <a:r>
              <a:rPr lang="en-US" dirty="0"/>
              <a:t> i1, </a:t>
            </a:r>
            <a:r>
              <a:rPr lang="en-US" b="1" dirty="0" err="1"/>
              <a:t>int</a:t>
            </a:r>
            <a:r>
              <a:rPr lang="en-US" dirty="0"/>
              <a:t> i2)</a:t>
            </a:r>
          </a:p>
          <a:p>
            <a:r>
              <a:rPr lang="en-US" dirty="0"/>
              <a:t> {   </a:t>
            </a:r>
            <a:r>
              <a:rPr lang="en-US" b="1" dirty="0"/>
              <a:t>return</a:t>
            </a:r>
            <a:r>
              <a:rPr lang="en-US" dirty="0"/>
              <a:t> i1 &gt; i2 ? i1 : i2;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b="1" dirty="0"/>
              <a:t>public static double </a:t>
            </a:r>
            <a:r>
              <a:rPr lang="en-US" dirty="0"/>
              <a:t>max(</a:t>
            </a:r>
            <a:r>
              <a:rPr lang="en-US" b="1" dirty="0"/>
              <a:t>double</a:t>
            </a:r>
            <a:r>
              <a:rPr lang="en-US" dirty="0"/>
              <a:t> i1, </a:t>
            </a:r>
            <a:r>
              <a:rPr lang="en-US" b="1" dirty="0"/>
              <a:t>double</a:t>
            </a:r>
            <a:r>
              <a:rPr lang="en-US" dirty="0"/>
              <a:t> i2)</a:t>
            </a:r>
          </a:p>
          <a:p>
            <a:r>
              <a:rPr lang="en-US" dirty="0"/>
              <a:t> {   </a:t>
            </a:r>
            <a:r>
              <a:rPr lang="en-US" b="1" dirty="0"/>
              <a:t>return</a:t>
            </a:r>
            <a:r>
              <a:rPr lang="en-US" dirty="0"/>
              <a:t> i1 &gt; i2 ? i1 : i2;   }</a:t>
            </a:r>
          </a:p>
          <a:p>
            <a:endParaRPr lang="pt-PT" dirty="0"/>
          </a:p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max(</a:t>
            </a:r>
            <a:r>
              <a:rPr lang="en-US" b="1" dirty="0" err="1"/>
              <a:t>int</a:t>
            </a:r>
            <a:r>
              <a:rPr lang="en-US" dirty="0"/>
              <a:t> i1, </a:t>
            </a:r>
            <a:r>
              <a:rPr lang="en-US" b="1" dirty="0" err="1"/>
              <a:t>int</a:t>
            </a:r>
            <a:r>
              <a:rPr lang="en-US" dirty="0"/>
              <a:t> i2, </a:t>
            </a:r>
            <a:r>
              <a:rPr lang="en-US" b="1" dirty="0" err="1"/>
              <a:t>int</a:t>
            </a:r>
            <a:r>
              <a:rPr lang="en-US" dirty="0"/>
              <a:t> i3)</a:t>
            </a:r>
          </a:p>
          <a:p>
            <a:r>
              <a:rPr lang="en-US" dirty="0"/>
              <a:t> {   </a:t>
            </a:r>
            <a:r>
              <a:rPr lang="en-US" b="1" dirty="0"/>
              <a:t> if </a:t>
            </a:r>
            <a:r>
              <a:rPr lang="en-US" dirty="0"/>
              <a:t>(i1 &gt; i2 &amp;&amp; i1 &gt; i3) </a:t>
            </a:r>
            <a:r>
              <a:rPr lang="en-US" b="1" dirty="0"/>
              <a:t>return</a:t>
            </a:r>
            <a:r>
              <a:rPr lang="en-US" dirty="0"/>
              <a:t> i1;</a:t>
            </a:r>
          </a:p>
          <a:p>
            <a:r>
              <a:rPr lang="en-US" dirty="0"/>
              <a:t>      </a:t>
            </a:r>
            <a:r>
              <a:rPr lang="en-US" b="1" dirty="0"/>
              <a:t>else if </a:t>
            </a:r>
            <a:r>
              <a:rPr lang="en-US" dirty="0"/>
              <a:t>(i2 &gt; i1 &amp;&amp; i2 &gt; i3) </a:t>
            </a:r>
            <a:r>
              <a:rPr lang="en-US" b="1" dirty="0"/>
              <a:t>return</a:t>
            </a:r>
            <a:r>
              <a:rPr lang="en-US" dirty="0"/>
              <a:t> i2; </a:t>
            </a:r>
          </a:p>
          <a:p>
            <a:r>
              <a:rPr lang="en-US" dirty="0"/>
              <a:t>      </a:t>
            </a:r>
            <a:r>
              <a:rPr lang="en-US" b="1" dirty="0"/>
              <a:t>return</a:t>
            </a:r>
            <a:r>
              <a:rPr lang="en-US" dirty="0"/>
              <a:t> i3;  </a:t>
            </a:r>
          </a:p>
          <a:p>
            <a:r>
              <a:rPr lang="en-US" dirty="0"/>
              <a:t>}</a:t>
            </a:r>
          </a:p>
          <a:p>
            <a:endParaRPr lang="pt-PT" dirty="0"/>
          </a:p>
          <a:p>
            <a:r>
              <a:rPr lang="en-US" b="1" dirty="0"/>
              <a:t>public static char </a:t>
            </a:r>
            <a:r>
              <a:rPr lang="en-US" dirty="0"/>
              <a:t>max(</a:t>
            </a:r>
            <a:r>
              <a:rPr lang="en-US" b="1" dirty="0" err="1"/>
              <a:t>int</a:t>
            </a:r>
            <a:r>
              <a:rPr lang="en-US" dirty="0"/>
              <a:t> i1, </a:t>
            </a:r>
            <a:r>
              <a:rPr lang="en-US" b="1" dirty="0"/>
              <a:t>char</a:t>
            </a:r>
            <a:r>
              <a:rPr lang="en-US" dirty="0"/>
              <a:t> c)</a:t>
            </a:r>
          </a:p>
          <a:p>
            <a:r>
              <a:rPr lang="en-US" dirty="0"/>
              <a:t> {     </a:t>
            </a:r>
            <a:r>
              <a:rPr lang="en-US" b="1" dirty="0"/>
              <a:t>return</a:t>
            </a:r>
            <a:r>
              <a:rPr lang="en-US" dirty="0"/>
              <a:t> i1 &gt; (</a:t>
            </a:r>
            <a:r>
              <a:rPr lang="en-US" b="1" dirty="0" err="1"/>
              <a:t>int</a:t>
            </a:r>
            <a:r>
              <a:rPr lang="en-US" dirty="0"/>
              <a:t>)c ? (</a:t>
            </a:r>
            <a:r>
              <a:rPr lang="en-US" b="1" dirty="0"/>
              <a:t>char</a:t>
            </a:r>
            <a:r>
              <a:rPr lang="en-US" dirty="0"/>
              <a:t>)i1 : c;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4876800"/>
            <a:ext cx="6327053" cy="120032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f,%f</a:t>
            </a:r>
            <a:r>
              <a:rPr lang="en-US" dirty="0"/>
              <a:t>) = %f\n", 3.1, 5.2, max(3.1, 5.2));</a:t>
            </a:r>
          </a:p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d,%d</a:t>
            </a:r>
            <a:r>
              <a:rPr lang="en-US" dirty="0"/>
              <a:t>) = %d\n", 3, 2, max(3, 2));</a:t>
            </a:r>
          </a:p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d,%d,%d</a:t>
            </a:r>
            <a:r>
              <a:rPr lang="en-US" dirty="0"/>
              <a:t>) = %d\n", 3, 2, 6, max(3, 2, 6));</a:t>
            </a:r>
          </a:p>
          <a:p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d,%c</a:t>
            </a:r>
            <a:r>
              <a:rPr lang="en-US" dirty="0"/>
              <a:t>) = %c\n", 48, 'A', max(48, 'A'));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81250"/>
            <a:ext cx="380433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71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33400"/>
            <a:ext cx="5818965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sobrecarga_de_nomess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b="1" dirty="0"/>
              <a:t>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/>
              <a:t>a=1, b=2;</a:t>
            </a:r>
          </a:p>
          <a:p>
            <a:r>
              <a:rPr lang="en-US" sz="1600" b="1" dirty="0"/>
              <a:t>public 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>
                <a:solidFill>
                  <a:srgbClr val="FF0066"/>
                </a:solidFill>
              </a:rPr>
              <a:t>max()</a:t>
            </a:r>
          </a:p>
          <a:p>
            <a:r>
              <a:rPr lang="en-US" sz="1600" dirty="0"/>
              <a:t> {   </a:t>
            </a:r>
            <a:r>
              <a:rPr lang="en-US" sz="1600" b="1" dirty="0"/>
              <a:t>return</a:t>
            </a:r>
            <a:r>
              <a:rPr lang="en-US" sz="1600" dirty="0"/>
              <a:t> a &gt; b ? a : b;   }</a:t>
            </a:r>
          </a:p>
          <a:p>
            <a:r>
              <a:rPr lang="en-US" sz="1600" b="1" dirty="0"/>
              <a:t>public static double </a:t>
            </a:r>
            <a:r>
              <a:rPr lang="en-US" sz="1600" dirty="0">
                <a:solidFill>
                  <a:srgbClr val="008000"/>
                </a:solidFill>
              </a:rPr>
              <a:t>max(</a:t>
            </a:r>
            <a:r>
              <a:rPr lang="en-US" sz="1600" b="1" dirty="0">
                <a:solidFill>
                  <a:srgbClr val="008000"/>
                </a:solidFill>
              </a:rPr>
              <a:t>double</a:t>
            </a:r>
            <a:r>
              <a:rPr lang="en-US" sz="1600" dirty="0">
                <a:solidFill>
                  <a:srgbClr val="008000"/>
                </a:solidFill>
              </a:rPr>
              <a:t> i1, </a:t>
            </a:r>
            <a:r>
              <a:rPr lang="en-US" sz="1600" b="1" dirty="0">
                <a:solidFill>
                  <a:srgbClr val="008000"/>
                </a:solidFill>
              </a:rPr>
              <a:t>double</a:t>
            </a:r>
            <a:r>
              <a:rPr lang="en-US" sz="1600" dirty="0">
                <a:solidFill>
                  <a:srgbClr val="008000"/>
                </a:solidFill>
              </a:rPr>
              <a:t> i2)</a:t>
            </a:r>
          </a:p>
          <a:p>
            <a:r>
              <a:rPr lang="en-US" sz="1600" dirty="0"/>
              <a:t>{   </a:t>
            </a:r>
            <a:r>
              <a:rPr lang="en-US" sz="1600" b="1" dirty="0"/>
              <a:t>return</a:t>
            </a:r>
            <a:r>
              <a:rPr lang="en-US" sz="1600" dirty="0"/>
              <a:t> i1 &gt; i2 ? i1 : i2;   }</a:t>
            </a:r>
          </a:p>
          <a:p>
            <a:r>
              <a:rPr lang="en-US" sz="1600" b="1" dirty="0"/>
              <a:t>public static 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max(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i1,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i2,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i3)</a:t>
            </a:r>
          </a:p>
          <a:p>
            <a:r>
              <a:rPr lang="en-US" sz="1600" dirty="0"/>
              <a:t> {    </a:t>
            </a:r>
            <a:r>
              <a:rPr lang="en-US" sz="1600" b="1" dirty="0"/>
              <a:t>if</a:t>
            </a:r>
            <a:r>
              <a:rPr lang="en-US" sz="1600" dirty="0"/>
              <a:t> (i1 &gt; i2 &amp;&amp; i1 &gt; i3) </a:t>
            </a:r>
            <a:r>
              <a:rPr lang="en-US" sz="1600" b="1" dirty="0"/>
              <a:t>return</a:t>
            </a:r>
            <a:r>
              <a:rPr lang="en-US" sz="1600" dirty="0"/>
              <a:t> i1;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else if </a:t>
            </a:r>
            <a:r>
              <a:rPr lang="en-US" sz="1600" dirty="0"/>
              <a:t>(i2 &gt; i1 &amp;&amp; i2 &gt; i3) </a:t>
            </a:r>
            <a:r>
              <a:rPr lang="en-US" sz="1600" b="1" dirty="0"/>
              <a:t>return</a:t>
            </a:r>
            <a:r>
              <a:rPr lang="en-US" sz="1600" dirty="0"/>
              <a:t> i2; </a:t>
            </a:r>
          </a:p>
          <a:p>
            <a:r>
              <a:rPr lang="en-US" sz="1600" dirty="0"/>
              <a:t>      </a:t>
            </a:r>
            <a:r>
              <a:rPr lang="en-US" sz="1600" b="1" dirty="0"/>
              <a:t>return</a:t>
            </a:r>
            <a:r>
              <a:rPr lang="en-US" sz="1600" dirty="0"/>
              <a:t> i3;  </a:t>
            </a:r>
          </a:p>
          <a:p>
            <a:r>
              <a:rPr lang="en-US" sz="1600" dirty="0"/>
              <a:t>}</a:t>
            </a:r>
          </a:p>
          <a:p>
            <a:r>
              <a:rPr lang="en-US" sz="1600" b="1" dirty="0"/>
              <a:t>public static char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max(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 i1,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cha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r c)</a:t>
            </a:r>
          </a:p>
          <a:p>
            <a:r>
              <a:rPr lang="en-US" sz="1600" dirty="0"/>
              <a:t> {     </a:t>
            </a:r>
            <a:r>
              <a:rPr lang="en-US" sz="1600" b="1" dirty="0"/>
              <a:t>return</a:t>
            </a:r>
            <a:r>
              <a:rPr lang="en-US" sz="1600" dirty="0"/>
              <a:t> i1 &gt; (</a:t>
            </a:r>
            <a:r>
              <a:rPr lang="en-US" sz="1600" b="1" dirty="0" err="1"/>
              <a:t>in</a:t>
            </a:r>
            <a:r>
              <a:rPr lang="en-US" sz="1600" dirty="0" err="1"/>
              <a:t>t</a:t>
            </a:r>
            <a:r>
              <a:rPr lang="en-US" sz="1600" dirty="0"/>
              <a:t>)c ? (</a:t>
            </a:r>
            <a:r>
              <a:rPr lang="en-US" sz="1600" b="1" dirty="0"/>
              <a:t>char</a:t>
            </a:r>
            <a:r>
              <a:rPr lang="en-US" sz="1600" dirty="0"/>
              <a:t>)i1 : c;   }</a:t>
            </a:r>
          </a:p>
          <a:p>
            <a:r>
              <a:rPr lang="en-US" sz="1600" b="1" dirty="0"/>
              <a:t>public static vo</a:t>
            </a:r>
            <a:r>
              <a:rPr lang="en-US" sz="1600" dirty="0"/>
              <a:t>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f,%f</a:t>
            </a:r>
            <a:r>
              <a:rPr lang="en-US" sz="1600" dirty="0"/>
              <a:t>) = %f\n", 3.1, 5.2, </a:t>
            </a:r>
            <a:r>
              <a:rPr lang="en-US" sz="1600" dirty="0">
                <a:solidFill>
                  <a:srgbClr val="008000"/>
                </a:solidFill>
              </a:rPr>
              <a:t>max(3.1, 5.2)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d,%d</a:t>
            </a:r>
            <a:r>
              <a:rPr lang="en-US" sz="1600" dirty="0"/>
              <a:t>) = %d\n", a, b, </a:t>
            </a:r>
            <a:r>
              <a:rPr lang="en-US" sz="1600" dirty="0">
                <a:solidFill>
                  <a:srgbClr val="FF0066"/>
                </a:solidFill>
              </a:rPr>
              <a:t>max()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d,%d,%d</a:t>
            </a:r>
            <a:r>
              <a:rPr lang="en-US" sz="1600" dirty="0"/>
              <a:t>) = %d\n", 3, 2, 6,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max(3, 2, 6)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System.out.printf</a:t>
            </a:r>
            <a:r>
              <a:rPr lang="en-US" sz="1600" dirty="0"/>
              <a:t>("max(%</a:t>
            </a:r>
            <a:r>
              <a:rPr lang="en-US" sz="1600" dirty="0" err="1"/>
              <a:t>d,%c</a:t>
            </a:r>
            <a:r>
              <a:rPr lang="en-US" sz="1600" dirty="0"/>
              <a:t>) = %c\n", 48, 'A',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max(48, 'A')</a:t>
            </a:r>
            <a:r>
              <a:rPr lang="en-US" sz="1600" dirty="0"/>
              <a:t>);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19143"/>
            <a:ext cx="4361637" cy="115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9422" y="1034534"/>
            <a:ext cx="4812542" cy="369332"/>
            <a:chOff x="1819422" y="1034534"/>
            <a:chExt cx="4812542" cy="36933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1819422" y="1219200"/>
              <a:ext cx="426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86622" y="103453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2060"/>
                  </a:solidFill>
                </a:rPr>
                <a:t>Mal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6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0699" y="-76200"/>
            <a:ext cx="60095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(erros possíveis)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62000"/>
            <a:ext cx="55789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sobrecarga_de_nomes_erros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a=1, b=2;</a:t>
            </a:r>
          </a:p>
          <a:p>
            <a:r>
              <a:rPr lang="en-US" b="1" dirty="0"/>
              <a:t>static double </a:t>
            </a:r>
            <a:r>
              <a:rPr lang="en-US" dirty="0"/>
              <a:t>d=3.3, e=2.2;</a:t>
            </a:r>
          </a:p>
          <a:p>
            <a:r>
              <a:rPr lang="en-US" b="1" dirty="0"/>
              <a:t>public static </a:t>
            </a:r>
            <a:r>
              <a:rPr lang="en-US" b="1" dirty="0" err="1">
                <a:solidFill>
                  <a:srgbClr val="FF0066"/>
                </a:solidFill>
              </a:rPr>
              <a:t>int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dirty="0">
                <a:solidFill>
                  <a:srgbClr val="FF0066"/>
                </a:solidFill>
              </a:rPr>
              <a:t>max()</a:t>
            </a:r>
          </a:p>
          <a:p>
            <a:r>
              <a:rPr lang="en-US" dirty="0"/>
              <a:t> {   </a:t>
            </a:r>
            <a:r>
              <a:rPr lang="en-US" b="1" dirty="0"/>
              <a:t>return</a:t>
            </a:r>
            <a:r>
              <a:rPr lang="en-US" dirty="0"/>
              <a:t> a &gt; b ? a : b;   }</a:t>
            </a:r>
          </a:p>
          <a:p>
            <a:r>
              <a:rPr lang="en-US" dirty="0"/>
              <a:t>  </a:t>
            </a:r>
            <a:r>
              <a:rPr lang="en-US" b="1" dirty="0"/>
              <a:t>public static </a:t>
            </a:r>
            <a:r>
              <a:rPr lang="en-US" b="1" dirty="0">
                <a:solidFill>
                  <a:srgbClr val="008000"/>
                </a:solidFill>
              </a:rPr>
              <a:t>double </a:t>
            </a:r>
            <a:r>
              <a:rPr lang="en-US" dirty="0">
                <a:solidFill>
                  <a:srgbClr val="008000"/>
                </a:solidFill>
              </a:rPr>
              <a:t>max()</a:t>
            </a:r>
          </a:p>
          <a:p>
            <a:r>
              <a:rPr lang="en-US" dirty="0"/>
              <a:t> {   </a:t>
            </a:r>
            <a:r>
              <a:rPr lang="en-US" b="1" dirty="0"/>
              <a:t>return </a:t>
            </a:r>
            <a:r>
              <a:rPr lang="en-US" dirty="0"/>
              <a:t>d &gt; e ? d : e;   }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f,%f</a:t>
            </a:r>
            <a:r>
              <a:rPr lang="en-US" dirty="0"/>
              <a:t>) = %f\n", </a:t>
            </a:r>
            <a:r>
              <a:rPr lang="en-US" dirty="0">
                <a:solidFill>
                  <a:srgbClr val="008000"/>
                </a:solidFill>
              </a:rPr>
              <a:t>3.1, 5.2, max()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("max(%</a:t>
            </a:r>
            <a:r>
              <a:rPr lang="en-US" dirty="0" err="1"/>
              <a:t>d,%d</a:t>
            </a:r>
            <a:r>
              <a:rPr lang="en-US" dirty="0"/>
              <a:t>) = %d\n", </a:t>
            </a:r>
            <a:r>
              <a:rPr lang="en-US" dirty="0">
                <a:solidFill>
                  <a:srgbClr val="FF0066"/>
                </a:solidFill>
              </a:rPr>
              <a:t>a, b, max()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96000" y="2667000"/>
            <a:ext cx="2503955" cy="1664732"/>
            <a:chOff x="6096000" y="2667000"/>
            <a:chExt cx="2503955" cy="1664732"/>
          </a:xfrm>
        </p:grpSpPr>
        <p:sp>
          <p:nvSpPr>
            <p:cNvPr id="7" name="TextBox 6"/>
            <p:cNvSpPr txBox="1"/>
            <p:nvPr/>
          </p:nvSpPr>
          <p:spPr>
            <a:xfrm>
              <a:off x="6248400" y="2667000"/>
              <a:ext cx="20394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5400" dirty="0"/>
                <a:t>Erro!!!</a:t>
              </a:r>
              <a:endParaRPr lang="en-US" sz="5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0" y="3962400"/>
              <a:ext cx="2503955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FF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Duplicate method max()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41850" y="1447800"/>
            <a:ext cx="4812542" cy="369332"/>
            <a:chOff x="1819422" y="1034534"/>
            <a:chExt cx="4812542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819422" y="1219200"/>
              <a:ext cx="426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86622" y="103453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002060"/>
                  </a:solidFill>
                </a:rPr>
                <a:t>Mal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2" name="Right Brace 11"/>
          <p:cNvSpPr/>
          <p:nvPr/>
        </p:nvSpPr>
        <p:spPr>
          <a:xfrm>
            <a:off x="2743200" y="1364566"/>
            <a:ext cx="19865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050302" y="2890866"/>
            <a:ext cx="1303506" cy="1547305"/>
            <a:chOff x="5050302" y="2890866"/>
            <a:chExt cx="1303506" cy="1547305"/>
          </a:xfrm>
        </p:grpSpPr>
        <p:sp>
          <p:nvSpPr>
            <p:cNvPr id="14" name="Freeform 13"/>
            <p:cNvSpPr/>
            <p:nvPr/>
          </p:nvSpPr>
          <p:spPr>
            <a:xfrm>
              <a:off x="5169877" y="2890866"/>
              <a:ext cx="1118139" cy="834008"/>
            </a:xfrm>
            <a:custGeom>
              <a:avLst/>
              <a:gdLst>
                <a:gd name="connsiteX0" fmla="*/ 1097280 w 1118139"/>
                <a:gd name="connsiteY0" fmla="*/ 801903 h 834008"/>
                <a:gd name="connsiteX1" fmla="*/ 1033975 w 1118139"/>
                <a:gd name="connsiteY1" fmla="*/ 738599 h 834008"/>
                <a:gd name="connsiteX2" fmla="*/ 422031 w 1118139"/>
                <a:gd name="connsiteY2" fmla="*/ 45 h 834008"/>
                <a:gd name="connsiteX3" fmla="*/ 0 w 1118139"/>
                <a:gd name="connsiteY3" fmla="*/ 710463 h 83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139" h="834008">
                  <a:moveTo>
                    <a:pt x="1097280" y="801903"/>
                  </a:moveTo>
                  <a:cubicBezTo>
                    <a:pt x="1121898" y="837072"/>
                    <a:pt x="1146516" y="872242"/>
                    <a:pt x="1033975" y="738599"/>
                  </a:cubicBezTo>
                  <a:cubicBezTo>
                    <a:pt x="921434" y="604956"/>
                    <a:pt x="594360" y="4734"/>
                    <a:pt x="422031" y="45"/>
                  </a:cubicBezTo>
                  <a:cubicBezTo>
                    <a:pt x="249702" y="-4644"/>
                    <a:pt x="124851" y="352909"/>
                    <a:pt x="0" y="71046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050302" y="3781300"/>
              <a:ext cx="1303506" cy="656871"/>
            </a:xfrm>
            <a:custGeom>
              <a:avLst/>
              <a:gdLst>
                <a:gd name="connsiteX0" fmla="*/ 1252024 w 1303506"/>
                <a:gd name="connsiteY0" fmla="*/ 38078 h 656871"/>
                <a:gd name="connsiteX1" fmla="*/ 1188720 w 1303506"/>
                <a:gd name="connsiteY1" fmla="*/ 66214 h 656871"/>
                <a:gd name="connsiteX2" fmla="*/ 239150 w 1303506"/>
                <a:gd name="connsiteY2" fmla="*/ 650023 h 656871"/>
                <a:gd name="connsiteX3" fmla="*/ 0 w 1303506"/>
                <a:gd name="connsiteY3" fmla="*/ 333500 h 6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3506" h="656871">
                  <a:moveTo>
                    <a:pt x="1252024" y="38078"/>
                  </a:moveTo>
                  <a:cubicBezTo>
                    <a:pt x="1304778" y="1150"/>
                    <a:pt x="1357532" y="-35777"/>
                    <a:pt x="1188720" y="66214"/>
                  </a:cubicBezTo>
                  <a:cubicBezTo>
                    <a:pt x="1019908" y="168205"/>
                    <a:pt x="437270" y="605475"/>
                    <a:pt x="239150" y="650023"/>
                  </a:cubicBezTo>
                  <a:cubicBezTo>
                    <a:pt x="41030" y="694571"/>
                    <a:pt x="20515" y="514035"/>
                    <a:pt x="0" y="33350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7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978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746" y="1600200"/>
            <a:ext cx="3364254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 err="1">
                <a:latin typeface="Arial Narrow" panose="020B0606020202030204" pitchFamily="34" charset="0"/>
              </a:rPr>
              <a:t>int</a:t>
            </a:r>
            <a:r>
              <a:rPr lang="en-US" dirty="0">
                <a:latin typeface="Arial Narrow" panose="020B0606020202030204" pitchFamily="34" charset="0"/>
              </a:rPr>
              <a:t> A,B;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A: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A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</a:t>
            </a:r>
            <a:r>
              <a:rPr lang="en-US" dirty="0">
                <a:latin typeface="Arial Narrow" panose="020B0606020202030204" pitchFamily="34" charset="0"/>
              </a:rPr>
              <a:t>("</a:t>
            </a:r>
            <a:r>
              <a:rPr lang="en-US" dirty="0" err="1">
                <a:latin typeface="Arial Narrow" panose="020B0606020202030204" pitchFamily="34" charset="0"/>
              </a:rPr>
              <a:t>Introduza</a:t>
            </a:r>
            <a:r>
              <a:rPr lang="en-US" dirty="0">
                <a:latin typeface="Arial Narrow" panose="020B0606020202030204" pitchFamily="34" charset="0"/>
              </a:rPr>
              <a:t> B: ");</a:t>
            </a:r>
          </a:p>
          <a:p>
            <a:r>
              <a:rPr lang="en-US" dirty="0">
                <a:latin typeface="Arial Narrow" panose="020B0606020202030204" pitchFamily="34" charset="0"/>
              </a:rPr>
              <a:t>   B = </a:t>
            </a:r>
            <a:r>
              <a:rPr lang="en-US" dirty="0" err="1">
                <a:latin typeface="Arial Narrow" panose="020B0606020202030204" pitchFamily="34" charset="0"/>
              </a:rPr>
              <a:t>sc.nextInt</a:t>
            </a:r>
            <a:r>
              <a:rPr lang="en-US" dirty="0">
                <a:latin typeface="Arial Narrow" panose="020B0606020202030204" pitchFamily="34" charset="0"/>
              </a:rPr>
              <a:t>();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b="1" dirty="0">
                <a:latin typeface="Arial Narrow" panose="020B0606020202030204" pitchFamily="34" charset="0"/>
              </a:rPr>
              <a:t>while</a:t>
            </a:r>
            <a:r>
              <a:rPr lang="en-US" dirty="0">
                <a:latin typeface="Arial Narrow" panose="020B0606020202030204" pitchFamily="34" charset="0"/>
              </a:rPr>
              <a:t> (B&gt;0)</a:t>
            </a:r>
          </a:p>
          <a:p>
            <a:r>
              <a:rPr lang="en-US" dirty="0">
                <a:latin typeface="Arial Narrow" panose="020B0606020202030204" pitchFamily="34" charset="0"/>
              </a:rPr>
              <a:t>  { </a:t>
            </a:r>
            <a:r>
              <a:rPr lang="en-US" b="1" dirty="0">
                <a:latin typeface="Arial Narrow" panose="020B0606020202030204" pitchFamily="34" charset="0"/>
              </a:rPr>
              <a:t>if</a:t>
            </a:r>
            <a:r>
              <a:rPr lang="en-US" dirty="0">
                <a:latin typeface="Arial Narrow" panose="020B0606020202030204" pitchFamily="34" charset="0"/>
              </a:rPr>
              <a:t> (B &gt; A)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=A; A=B; B=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b="1" dirty="0">
                <a:latin typeface="Arial Narrow" panose="020B0606020202030204" pitchFamily="34" charset="0"/>
              </a:rPr>
              <a:t>else</a:t>
            </a:r>
            <a:r>
              <a:rPr lang="en-US" dirty="0">
                <a:latin typeface="Arial Narrow" panose="020B0606020202030204" pitchFamily="34" charset="0"/>
              </a:rPr>
              <a:t>        { 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=B; B=A%B; A=</a:t>
            </a:r>
            <a:r>
              <a:rPr lang="en-US" dirty="0" err="1">
                <a:latin typeface="Arial Narrow" panose="020B0606020202030204" pitchFamily="34" charset="0"/>
              </a:rPr>
              <a:t>tmp</a:t>
            </a:r>
            <a:r>
              <a:rPr lang="en-US" dirty="0">
                <a:latin typeface="Arial Narrow" panose="020B0606020202030204" pitchFamily="34" charset="0"/>
              </a:rPr>
              <a:t>;}</a:t>
            </a:r>
          </a:p>
          <a:p>
            <a:r>
              <a:rPr lang="en-US" dirty="0">
                <a:latin typeface="Arial Narrow" panose="020B0606020202030204" pitchFamily="34" charset="0"/>
              </a:rPr>
              <a:t>  }</a:t>
            </a:r>
          </a:p>
          <a:p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System.out.println</a:t>
            </a:r>
            <a:r>
              <a:rPr lang="en-US" dirty="0">
                <a:latin typeface="Arial Narrow" panose="020B0606020202030204" pitchFamily="34" charset="0"/>
              </a:rPr>
              <a:t>("MDC = "+A);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86100" y="4092827"/>
            <a:ext cx="0" cy="420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59227" y="3533482"/>
            <a:ext cx="1524000" cy="602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3532655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 = A % B</a:t>
            </a:r>
          </a:p>
          <a:p>
            <a:pPr algn="ctr"/>
            <a:r>
              <a:rPr lang="pt-PT" dirty="0"/>
              <a:t>A = B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1828800" y="1863261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 == 0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533400" y="2708468"/>
            <a:ext cx="1524000" cy="44318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>
                <a:solidFill>
                  <a:schemeClr val="tx1"/>
                </a:solidFill>
              </a:rPr>
              <a:t>B &gt;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539661"/>
            <a:ext cx="1524000" cy="60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924" y="352681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Trocar valores de A e 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1295400" y="31516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8" idx="0"/>
          </p:cNvCxnSpPr>
          <p:nvPr/>
        </p:nvCxnSpPr>
        <p:spPr>
          <a:xfrm>
            <a:off x="2057400" y="2930062"/>
            <a:ext cx="963827" cy="60342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7119" y="30754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891" y="261825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cxnSp>
        <p:nvCxnSpPr>
          <p:cNvPr id="18" name="Elbow Connector 17"/>
          <p:cNvCxnSpPr>
            <a:stCxn id="10" idx="1"/>
            <a:endCxn id="11" idx="0"/>
          </p:cNvCxnSpPr>
          <p:nvPr/>
        </p:nvCxnSpPr>
        <p:spPr>
          <a:xfrm rot="10800000" flipV="1">
            <a:off x="1295400" y="2084854"/>
            <a:ext cx="533400" cy="62361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2590800" y="1475255"/>
            <a:ext cx="0" cy="38800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1303638" y="1689439"/>
            <a:ext cx="2734962" cy="2833816"/>
          </a:xfrm>
          <a:custGeom>
            <a:avLst/>
            <a:gdLst>
              <a:gd name="connsiteX0" fmla="*/ 0 w 2734962"/>
              <a:gd name="connsiteY0" fmla="*/ 2454875 h 2833816"/>
              <a:gd name="connsiteX1" fmla="*/ 0 w 2734962"/>
              <a:gd name="connsiteY1" fmla="*/ 2833816 h 2833816"/>
              <a:gd name="connsiteX2" fmla="*/ 2734962 w 2734962"/>
              <a:gd name="connsiteY2" fmla="*/ 2825578 h 2833816"/>
              <a:gd name="connsiteX3" fmla="*/ 2726724 w 2734962"/>
              <a:gd name="connsiteY3" fmla="*/ 0 h 2833816"/>
              <a:gd name="connsiteX4" fmla="*/ 1285103 w 2734962"/>
              <a:gd name="connsiteY4" fmla="*/ 0 h 283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62" h="2833816">
                <a:moveTo>
                  <a:pt x="0" y="2454875"/>
                </a:moveTo>
                <a:lnTo>
                  <a:pt x="0" y="2833816"/>
                </a:lnTo>
                <a:lnTo>
                  <a:pt x="2734962" y="2825578"/>
                </a:lnTo>
                <a:lnTo>
                  <a:pt x="2726724" y="0"/>
                </a:lnTo>
                <a:lnTo>
                  <a:pt x="1285103" y="0"/>
                </a:lnTo>
              </a:path>
            </a:pathLst>
          </a:cu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22566" y="17422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3819" y="173886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Sim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57200" y="1551455"/>
            <a:ext cx="3810000" cy="3200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59227" y="4736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7030A0"/>
                </a:solidFill>
              </a:rPr>
              <a:t>Ciclo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" y="72824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uma função que recebe dois números inteiros e devolve o seu divisor máximo comum (MDC) através do algoritmo de Euclides.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72323" y="2425270"/>
            <a:ext cx="914400" cy="3739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/>
          <p:nvPr/>
        </p:nvCxnSpPr>
        <p:spPr>
          <a:xfrm>
            <a:off x="3342504" y="2085460"/>
            <a:ext cx="1487019" cy="36452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7015" y="243358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MDC = 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056238" y="2259227"/>
            <a:ext cx="2463113" cy="1211157"/>
          </a:xfrm>
          <a:custGeom>
            <a:avLst/>
            <a:gdLst>
              <a:gd name="connsiteX0" fmla="*/ 2463113 w 2463113"/>
              <a:gd name="connsiteY0" fmla="*/ 1186249 h 1211157"/>
              <a:gd name="connsiteX1" fmla="*/ 1433384 w 2463113"/>
              <a:gd name="connsiteY1" fmla="*/ 1054443 h 1211157"/>
              <a:gd name="connsiteX2" fmla="*/ 0 w 2463113"/>
              <a:gd name="connsiteY2" fmla="*/ 0 h 12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3113" h="1211157">
                <a:moveTo>
                  <a:pt x="2463113" y="1186249"/>
                </a:moveTo>
                <a:cubicBezTo>
                  <a:pt x="2153508" y="1219200"/>
                  <a:pt x="1843903" y="1252151"/>
                  <a:pt x="1433384" y="1054443"/>
                </a:cubicBezTo>
                <a:cubicBezTo>
                  <a:pt x="1022865" y="856735"/>
                  <a:pt x="511432" y="428367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532238" y="2468072"/>
            <a:ext cx="3987113" cy="1329108"/>
          </a:xfrm>
          <a:custGeom>
            <a:avLst/>
            <a:gdLst>
              <a:gd name="connsiteX0" fmla="*/ 3987113 w 3987113"/>
              <a:gd name="connsiteY0" fmla="*/ 1257490 h 1329108"/>
              <a:gd name="connsiteX1" fmla="*/ 3196281 w 3987113"/>
              <a:gd name="connsiteY1" fmla="*/ 1199825 h 1329108"/>
              <a:gd name="connsiteX2" fmla="*/ 832021 w 3987113"/>
              <a:gd name="connsiteY2" fmla="*/ 71242 h 1329108"/>
              <a:gd name="connsiteX3" fmla="*/ 0 w 3987113"/>
              <a:gd name="connsiteY3" fmla="*/ 211285 h 132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7113" h="1329108">
                <a:moveTo>
                  <a:pt x="3987113" y="1257490"/>
                </a:moveTo>
                <a:cubicBezTo>
                  <a:pt x="3854621" y="1327511"/>
                  <a:pt x="3722130" y="1397533"/>
                  <a:pt x="3196281" y="1199825"/>
                </a:cubicBezTo>
                <a:cubicBezTo>
                  <a:pt x="2670432" y="1002117"/>
                  <a:pt x="1364734" y="235999"/>
                  <a:pt x="832021" y="71242"/>
                </a:cubicBezTo>
                <a:cubicBezTo>
                  <a:pt x="299308" y="-93515"/>
                  <a:pt x="149654" y="58885"/>
                  <a:pt x="0" y="211285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39466" y="3392967"/>
            <a:ext cx="8219074" cy="1838863"/>
          </a:xfrm>
          <a:custGeom>
            <a:avLst/>
            <a:gdLst>
              <a:gd name="connsiteX0" fmla="*/ 6632253 w 8219074"/>
              <a:gd name="connsiteY0" fmla="*/ 184314 h 1838863"/>
              <a:gd name="connsiteX1" fmla="*/ 7983258 w 8219074"/>
              <a:gd name="connsiteY1" fmla="*/ 126649 h 1838863"/>
              <a:gd name="connsiteX2" fmla="*/ 7480750 w 8219074"/>
              <a:gd name="connsiteY2" fmla="*/ 1625936 h 1838863"/>
              <a:gd name="connsiteX3" fmla="*/ 1038761 w 8219074"/>
              <a:gd name="connsiteY3" fmla="*/ 1741265 h 1838863"/>
              <a:gd name="connsiteX4" fmla="*/ 91410 w 8219074"/>
              <a:gd name="connsiteY4" fmla="*/ 793914 h 1838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9074" h="1838863">
                <a:moveTo>
                  <a:pt x="6632253" y="184314"/>
                </a:moveTo>
                <a:cubicBezTo>
                  <a:pt x="7237047" y="35346"/>
                  <a:pt x="7841842" y="-113621"/>
                  <a:pt x="7983258" y="126649"/>
                </a:cubicBezTo>
                <a:cubicBezTo>
                  <a:pt x="8124674" y="366919"/>
                  <a:pt x="8638166" y="1356833"/>
                  <a:pt x="7480750" y="1625936"/>
                </a:cubicBezTo>
                <a:cubicBezTo>
                  <a:pt x="6323334" y="1895039"/>
                  <a:pt x="2270318" y="1879935"/>
                  <a:pt x="1038761" y="1741265"/>
                </a:cubicBezTo>
                <a:cubicBezTo>
                  <a:pt x="-192796" y="1602595"/>
                  <a:pt x="-50693" y="1198254"/>
                  <a:pt x="91410" y="793914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863546" y="3915032"/>
            <a:ext cx="3105665" cy="255430"/>
          </a:xfrm>
          <a:custGeom>
            <a:avLst/>
            <a:gdLst>
              <a:gd name="connsiteX0" fmla="*/ 3105665 w 3105665"/>
              <a:gd name="connsiteY0" fmla="*/ 230660 h 255430"/>
              <a:gd name="connsiteX1" fmla="*/ 2388973 w 3105665"/>
              <a:gd name="connsiteY1" fmla="*/ 247136 h 255430"/>
              <a:gd name="connsiteX2" fmla="*/ 1515762 w 3105665"/>
              <a:gd name="connsiteY2" fmla="*/ 115330 h 255430"/>
              <a:gd name="connsiteX3" fmla="*/ 0 w 3105665"/>
              <a:gd name="connsiteY3" fmla="*/ 0 h 255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665" h="255430">
                <a:moveTo>
                  <a:pt x="3105665" y="230660"/>
                </a:moveTo>
                <a:cubicBezTo>
                  <a:pt x="2879811" y="248509"/>
                  <a:pt x="2653957" y="266358"/>
                  <a:pt x="2388973" y="247136"/>
                </a:cubicBezTo>
                <a:cubicBezTo>
                  <a:pt x="2123989" y="227914"/>
                  <a:pt x="1913924" y="156519"/>
                  <a:pt x="1515762" y="115330"/>
                </a:cubicBezTo>
                <a:cubicBezTo>
                  <a:pt x="1117600" y="74141"/>
                  <a:pt x="558800" y="37070"/>
                  <a:pt x="0" y="0"/>
                </a:cubicBezTo>
              </a:path>
            </a:pathLst>
          </a:custGeom>
          <a:noFill/>
          <a:ln w="3175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56566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uma função que recebe dois números inteiros e devolve o seu divisor máximo comum (MDC) através do algoritmo de Euclides.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194486"/>
            <a:ext cx="4983993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/>
              <a:t>DMC {</a:t>
            </a:r>
          </a:p>
          <a:p>
            <a:r>
              <a:rPr lang="en-US" dirty="0"/>
              <a:t>  </a:t>
            </a:r>
            <a:r>
              <a:rPr lang="en-US" b="1" dirty="0"/>
              <a:t>public static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A,B;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A: ");</a:t>
            </a:r>
          </a:p>
          <a:p>
            <a:r>
              <a:rPr lang="en-US" dirty="0"/>
              <a:t>   A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Introduza</a:t>
            </a:r>
            <a:r>
              <a:rPr lang="en-US" dirty="0"/>
              <a:t> B: ");</a:t>
            </a:r>
          </a:p>
          <a:p>
            <a:r>
              <a:rPr lang="en-US" dirty="0"/>
              <a:t>   B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("MDC = "+div(A,B));</a:t>
            </a:r>
          </a:p>
          <a:p>
            <a:r>
              <a:rPr lang="en-US" dirty="0"/>
              <a:t>  }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div(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B)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while </a:t>
            </a:r>
            <a:r>
              <a:rPr lang="en-US" dirty="0">
                <a:solidFill>
                  <a:srgbClr val="002060"/>
                </a:solidFill>
              </a:rPr>
              <a:t>(B&gt;0)</a:t>
            </a:r>
          </a:p>
          <a:p>
            <a:r>
              <a:rPr lang="en-US" dirty="0">
                <a:solidFill>
                  <a:srgbClr val="002060"/>
                </a:solidFill>
              </a:rPr>
              <a:t>  {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(B &gt; A)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=A; A=B; B=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      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=B; B=A%B; A=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    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0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8314" y="-76200"/>
            <a:ext cx="20942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56566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uma função que recebe oito números inteiros e devolve o seu divisor máximo comum (MDC) através do algoritmo de Euclides.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194486"/>
            <a:ext cx="7699928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 </a:t>
            </a:r>
            <a:r>
              <a:rPr lang="en-US" dirty="0"/>
              <a:t>DMC {</a:t>
            </a:r>
          </a:p>
          <a:p>
            <a:r>
              <a:rPr lang="en-US" dirty="0"/>
              <a:t>  </a:t>
            </a:r>
            <a:r>
              <a:rPr lang="en-US" b="1" dirty="0"/>
              <a:t>public static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A=3303375,  B=20809539,   C=127666539,   D=19533,</a:t>
            </a:r>
          </a:p>
          <a:p>
            <a:r>
              <a:rPr lang="en-US" dirty="0"/>
              <a:t>        E=1147851,   F=1320201,     G=20980740,     H=688479651;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("MDC = "+</a:t>
            </a:r>
            <a:r>
              <a:rPr lang="en-US" dirty="0">
                <a:solidFill>
                  <a:srgbClr val="008000"/>
                </a:solidFill>
              </a:rPr>
              <a:t>div(</a:t>
            </a:r>
            <a:r>
              <a:rPr lang="en-US" dirty="0">
                <a:solidFill>
                  <a:srgbClr val="FF0066"/>
                </a:solidFill>
              </a:rPr>
              <a:t>div(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div(A,B)</a:t>
            </a:r>
            <a:r>
              <a:rPr lang="en-US" dirty="0"/>
              <a:t>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div(C,D)</a:t>
            </a:r>
            <a:r>
              <a:rPr lang="en-US" dirty="0">
                <a:solidFill>
                  <a:srgbClr val="FF0066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FF0066"/>
                </a:solidFill>
              </a:rPr>
              <a:t>div(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div(E,F)</a:t>
            </a:r>
            <a:r>
              <a:rPr lang="en-US" dirty="0"/>
              <a:t>,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div(G,H)</a:t>
            </a:r>
            <a:r>
              <a:rPr lang="en-US" dirty="0">
                <a:solidFill>
                  <a:srgbClr val="FF0066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)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div(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B)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while </a:t>
            </a:r>
            <a:r>
              <a:rPr lang="en-US" dirty="0">
                <a:solidFill>
                  <a:srgbClr val="002060"/>
                </a:solidFill>
              </a:rPr>
              <a:t>(B&gt;0)</a:t>
            </a:r>
          </a:p>
          <a:p>
            <a:r>
              <a:rPr lang="en-US" dirty="0">
                <a:solidFill>
                  <a:srgbClr val="002060"/>
                </a:solidFill>
              </a:rPr>
              <a:t>  {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(B &gt; A)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=A; A=B; B=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      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=B; B=A%B; A=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       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2477233" cy="657225"/>
          </a:xfrm>
          <a:prstGeom prst="rect">
            <a:avLst/>
          </a:prstGeom>
          <a:solidFill>
            <a:srgbClr val="FFFFCC"/>
          </a:solidFill>
          <a:ln w="28575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31899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5415265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fact_rec</a:t>
            </a:r>
            <a:endParaRPr lang="en-US" dirty="0"/>
          </a:p>
          <a:p>
            <a:r>
              <a:rPr lang="en-US" dirty="0"/>
              <a:t>{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8000"/>
                </a:solidFill>
              </a:rPr>
              <a:t>public static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lerPositivo</a:t>
            </a:r>
            <a:r>
              <a:rPr lang="en-US" dirty="0">
                <a:solidFill>
                  <a:srgbClr val="008000"/>
                </a:solidFill>
              </a:rPr>
              <a:t>()     {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b="1" dirty="0" err="1">
                <a:solidFill>
                  <a:srgbClr val="008000"/>
                </a:solidFill>
              </a:rPr>
              <a:t>int</a:t>
            </a:r>
            <a:r>
              <a:rPr lang="en-US" dirty="0">
                <a:solidFill>
                  <a:srgbClr val="008000"/>
                </a:solidFill>
              </a:rPr>
              <a:t> x;</a:t>
            </a:r>
          </a:p>
          <a:p>
            <a:r>
              <a:rPr lang="en-US" dirty="0">
                <a:solidFill>
                  <a:srgbClr val="008000"/>
                </a:solidFill>
              </a:rPr>
              <a:t>   do {</a:t>
            </a:r>
          </a:p>
          <a:p>
            <a:r>
              <a:rPr lang="en-US" dirty="0">
                <a:solidFill>
                  <a:srgbClr val="008000"/>
                </a:solidFill>
              </a:rPr>
              <a:t>        </a:t>
            </a:r>
            <a:r>
              <a:rPr lang="en-US" dirty="0" err="1">
                <a:solidFill>
                  <a:srgbClr val="008000"/>
                </a:solidFill>
              </a:rPr>
              <a:t>System.out.print</a:t>
            </a:r>
            <a:r>
              <a:rPr lang="en-US" dirty="0">
                <a:solidFill>
                  <a:srgbClr val="008000"/>
                </a:solidFill>
              </a:rPr>
              <a:t>("Valor </a:t>
            </a:r>
            <a:r>
              <a:rPr lang="en-US" dirty="0" err="1">
                <a:solidFill>
                  <a:srgbClr val="008000"/>
                </a:solidFill>
              </a:rPr>
              <a:t>positivo</a:t>
            </a:r>
            <a:r>
              <a:rPr lang="en-US" dirty="0">
                <a:solidFill>
                  <a:srgbClr val="008000"/>
                </a:solidFill>
              </a:rPr>
              <a:t>: ");</a:t>
            </a:r>
          </a:p>
          <a:p>
            <a:r>
              <a:rPr lang="en-US" dirty="0">
                <a:solidFill>
                  <a:srgbClr val="008000"/>
                </a:solidFill>
              </a:rPr>
              <a:t>        x = </a:t>
            </a:r>
            <a:r>
              <a:rPr lang="en-US" dirty="0" err="1">
                <a:solidFill>
                  <a:srgbClr val="008000"/>
                </a:solidFill>
              </a:rPr>
              <a:t>sc.nextInt</a:t>
            </a:r>
            <a:r>
              <a:rPr lang="en-US" dirty="0">
                <a:solidFill>
                  <a:srgbClr val="008000"/>
                </a:solidFill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</a:rPr>
              <a:t>   } </a:t>
            </a:r>
            <a:r>
              <a:rPr lang="en-US" b="1" dirty="0">
                <a:solidFill>
                  <a:srgbClr val="008000"/>
                </a:solidFill>
              </a:rPr>
              <a:t>while</a:t>
            </a:r>
            <a:r>
              <a:rPr lang="en-US" dirty="0">
                <a:solidFill>
                  <a:srgbClr val="008000"/>
                </a:solidFill>
              </a:rPr>
              <a:t>(x &lt; 0);</a:t>
            </a:r>
          </a:p>
          <a:p>
            <a:r>
              <a:rPr lang="en-US" dirty="0">
                <a:solidFill>
                  <a:srgbClr val="008000"/>
                </a:solidFill>
              </a:rPr>
              <a:t>   </a:t>
            </a:r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>
                <a:solidFill>
                  <a:srgbClr val="008000"/>
                </a:solidFill>
              </a:rPr>
              <a:t> x;                                       }</a:t>
            </a:r>
          </a:p>
          <a:p>
            <a:r>
              <a:rPr lang="en-US" b="1" dirty="0">
                <a:solidFill>
                  <a:srgbClr val="002060"/>
                </a:solidFill>
              </a:rPr>
              <a:t>public static void </a:t>
            </a:r>
            <a:r>
              <a:rPr lang="en-US" dirty="0">
                <a:solidFill>
                  <a:srgbClr val="002060"/>
                </a:solidFill>
              </a:rPr>
              <a:t>main(String[] </a:t>
            </a:r>
            <a:r>
              <a:rPr lang="en-US" dirty="0" err="1">
                <a:solidFill>
                  <a:srgbClr val="002060"/>
                </a:solidFill>
              </a:rPr>
              <a:t>args</a:t>
            </a:r>
            <a:r>
              <a:rPr lang="en-US" dirty="0">
                <a:solidFill>
                  <a:srgbClr val="002060"/>
                </a:solidFill>
              </a:rPr>
              <a:t>)    { 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 = </a:t>
            </a:r>
            <a:r>
              <a:rPr lang="en-US" dirty="0" err="1">
                <a:solidFill>
                  <a:srgbClr val="002060"/>
                </a:solidFill>
              </a:rPr>
              <a:t>lerPositivo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b="1" dirty="0">
                <a:solidFill>
                  <a:srgbClr val="002060"/>
                </a:solidFill>
              </a:rPr>
              <a:t>while</a:t>
            </a:r>
            <a:r>
              <a:rPr lang="en-US" dirty="0">
                <a:solidFill>
                  <a:srgbClr val="002060"/>
                </a:solidFill>
              </a:rPr>
              <a:t>(N &gt; 10 || N &lt; 1) {</a:t>
            </a:r>
          </a:p>
          <a:p>
            <a:r>
              <a:rPr lang="en-US" dirty="0">
                <a:solidFill>
                  <a:srgbClr val="002060"/>
                </a:solidFill>
              </a:rPr>
              <a:t>   </a:t>
            </a:r>
            <a:r>
              <a:rPr lang="en-US" dirty="0" err="1">
                <a:solidFill>
                  <a:srgbClr val="002060"/>
                </a:solidFill>
              </a:rPr>
              <a:t>System.out.println</a:t>
            </a:r>
            <a:r>
              <a:rPr lang="en-US" dirty="0">
                <a:solidFill>
                  <a:srgbClr val="002060"/>
                </a:solidFill>
              </a:rPr>
              <a:t>("o </a:t>
            </a:r>
            <a:r>
              <a:rPr lang="en-US" dirty="0" err="1">
                <a:solidFill>
                  <a:srgbClr val="002060"/>
                </a:solidFill>
              </a:rPr>
              <a:t>número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ser</a:t>
            </a:r>
            <a:r>
              <a:rPr lang="en-US" dirty="0">
                <a:solidFill>
                  <a:srgbClr val="002060"/>
                </a:solidFill>
              </a:rPr>
              <a:t> &lt;= 10 e &gt;= 1");</a:t>
            </a:r>
          </a:p>
          <a:p>
            <a:r>
              <a:rPr lang="en-US" dirty="0">
                <a:solidFill>
                  <a:srgbClr val="002060"/>
                </a:solidFill>
              </a:rPr>
              <a:t>   N = </a:t>
            </a:r>
            <a:r>
              <a:rPr lang="en-US" dirty="0" err="1">
                <a:solidFill>
                  <a:srgbClr val="002060"/>
                </a:solidFill>
              </a:rPr>
              <a:t>lerPositivo</a:t>
            </a:r>
            <a:r>
              <a:rPr lang="en-US" dirty="0">
                <a:solidFill>
                  <a:srgbClr val="002060"/>
                </a:solidFill>
              </a:rPr>
              <a:t>();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}</a:t>
            </a:r>
          </a:p>
          <a:p>
            <a:r>
              <a:rPr lang="pt-PT" dirty="0" err="1">
                <a:solidFill>
                  <a:srgbClr val="002060"/>
                </a:solidFill>
              </a:rPr>
              <a:t>System.out.printf</a:t>
            </a:r>
            <a:r>
              <a:rPr lang="pt-PT" dirty="0">
                <a:solidFill>
                  <a:srgbClr val="002060"/>
                </a:solidFill>
              </a:rPr>
              <a:t>("</a:t>
            </a:r>
            <a:r>
              <a:rPr lang="pt-PT" dirty="0" err="1">
                <a:solidFill>
                  <a:srgbClr val="002060"/>
                </a:solidFill>
              </a:rPr>
              <a:t>fatorial</a:t>
            </a:r>
            <a:r>
              <a:rPr lang="pt-PT" dirty="0">
                <a:solidFill>
                  <a:srgbClr val="002060"/>
                </a:solidFill>
              </a:rPr>
              <a:t> de %d = %d\n", N, </a:t>
            </a:r>
            <a:r>
              <a:rPr lang="pt-PT" dirty="0" err="1">
                <a:solidFill>
                  <a:srgbClr val="002060"/>
                </a:solidFill>
              </a:rPr>
              <a:t>fact</a:t>
            </a:r>
            <a:r>
              <a:rPr lang="pt-PT" dirty="0">
                <a:solidFill>
                  <a:srgbClr val="002060"/>
                </a:solidFill>
              </a:rPr>
              <a:t>(N) );</a:t>
            </a:r>
          </a:p>
          <a:p>
            <a:r>
              <a:rPr lang="pt-PT" dirty="0">
                <a:solidFill>
                  <a:srgbClr val="002060"/>
                </a:solidFill>
              </a:rPr>
              <a:t>                                                                   }</a:t>
            </a:r>
          </a:p>
          <a:p>
            <a:r>
              <a:rPr lang="pt-PT" dirty="0"/>
              <a:t>// . . . . . . . . . .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431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Escreva um programa que permite calcular o fatorial de N (1 ≤ N ≤ 10) utilizando uma função recursiva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1148" y="4267200"/>
            <a:ext cx="345665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fatorial</a:t>
            </a:r>
            <a:r>
              <a:rPr lang="en-US" dirty="0"/>
              <a:t>&gt;1) </a:t>
            </a:r>
            <a:r>
              <a:rPr lang="en-US" dirty="0" err="1"/>
              <a:t>fatorial</a:t>
            </a:r>
            <a:r>
              <a:rPr lang="en-US" dirty="0"/>
              <a:t> 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</a:p>
          <a:p>
            <a:r>
              <a:rPr lang="en-US" dirty="0"/>
              <a:t>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4033" y="2558027"/>
            <a:ext cx="307686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public static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fact(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N)    {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fatorial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1;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1;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&lt;= N;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fatorial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*=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fatorial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;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6560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3456652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11430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>
                <a:solidFill>
                  <a:srgbClr val="FF0066"/>
                </a:solidFill>
              </a:rPr>
              <a:t>fact</a:t>
            </a:r>
            <a:r>
              <a:rPr lang="pt-PT" sz="4000" dirty="0">
                <a:solidFill>
                  <a:srgbClr val="002060"/>
                </a:solidFill>
              </a:rPr>
              <a:t>(3)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2662311"/>
            <a:ext cx="8763000" cy="390378"/>
            <a:chOff x="228600" y="2662311"/>
            <a:chExt cx="8763000" cy="390378"/>
          </a:xfrm>
        </p:grpSpPr>
        <p:sp>
          <p:nvSpPr>
            <p:cNvPr id="8" name="Rectangle 7"/>
            <p:cNvSpPr/>
            <p:nvPr/>
          </p:nvSpPr>
          <p:spPr>
            <a:xfrm>
              <a:off x="1600200" y="2662311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8000"/>
                  </a:solidFill>
                </a:rPr>
                <a:t>fatorial</a:t>
              </a:r>
              <a:r>
                <a:rPr lang="en-US" sz="2000" dirty="0">
                  <a:solidFill>
                    <a:srgbClr val="008000"/>
                  </a:solidFill>
                </a:rPr>
                <a:t> =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600" y="2667000"/>
              <a:ext cx="990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dirty="0" err="1">
                  <a:solidFill>
                    <a:srgbClr val="FF0066"/>
                  </a:solidFill>
                </a:rPr>
                <a:t>fact</a:t>
              </a:r>
              <a:r>
                <a:rPr lang="pt-PT" sz="2400" dirty="0">
                  <a:solidFill>
                    <a:srgbClr val="002060"/>
                  </a:solidFill>
                </a:rPr>
                <a:t>(3)</a:t>
              </a:r>
              <a:endParaRPr lang="en-US" sz="2400" dirty="0"/>
            </a:p>
          </p:txBody>
        </p:sp>
        <p:cxnSp>
          <p:nvCxnSpPr>
            <p:cNvPr id="10" name="Straight Arrow Connector 9"/>
            <p:cNvCxnSpPr>
              <a:stCxn id="9" idx="3"/>
              <a:endCxn id="8" idx="1"/>
            </p:cNvCxnSpPr>
            <p:nvPr/>
          </p:nvCxnSpPr>
          <p:spPr>
            <a:xfrm flipV="1">
              <a:off x="1219200" y="2852811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76600" y="2667000"/>
              <a:ext cx="990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dirty="0" err="1">
                  <a:solidFill>
                    <a:srgbClr val="FF0066"/>
                  </a:solidFill>
                </a:rPr>
                <a:t>fact</a:t>
              </a:r>
              <a:r>
                <a:rPr lang="pt-PT" sz="2400" dirty="0">
                  <a:solidFill>
                    <a:srgbClr val="002060"/>
                  </a:solidFill>
                </a:rPr>
                <a:t>(2)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895600" y="2854570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648200" y="2667000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8000"/>
                  </a:solidFill>
                </a:rPr>
                <a:t>fatorial</a:t>
              </a:r>
              <a:r>
                <a:rPr lang="en-US" sz="2000" dirty="0">
                  <a:solidFill>
                    <a:srgbClr val="008000"/>
                  </a:solidFill>
                </a:rPr>
                <a:t> = 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2671689"/>
              <a:ext cx="990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PT" sz="2400" dirty="0" err="1">
                  <a:solidFill>
                    <a:srgbClr val="FF0066"/>
                  </a:solidFill>
                </a:rPr>
                <a:t>fact</a:t>
              </a:r>
              <a:r>
                <a:rPr lang="pt-PT" sz="2400" dirty="0">
                  <a:solidFill>
                    <a:srgbClr val="002060"/>
                  </a:solidFill>
                </a:rPr>
                <a:t>(1)</a:t>
              </a:r>
              <a:endParaRPr lang="en-US" sz="2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943600" y="2859259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274234" y="2853396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696200" y="2667000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8000"/>
                  </a:solidFill>
                </a:rPr>
                <a:t>fatorial</a:t>
              </a:r>
              <a:r>
                <a:rPr lang="en-US" sz="2000" dirty="0">
                  <a:solidFill>
                    <a:srgbClr val="008000"/>
                  </a:solidFill>
                </a:rPr>
                <a:t> = 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7322234" y="2853396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775662" y="3323107"/>
            <a:ext cx="335726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</a:p>
          <a:p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62600" y="4338711"/>
            <a:ext cx="3429000" cy="397413"/>
            <a:chOff x="5562600" y="4338711"/>
            <a:chExt cx="3429000" cy="397413"/>
          </a:xfrm>
        </p:grpSpPr>
        <p:sp>
          <p:nvSpPr>
            <p:cNvPr id="21" name="Rectangle 20"/>
            <p:cNvSpPr/>
            <p:nvPr/>
          </p:nvSpPr>
          <p:spPr>
            <a:xfrm>
              <a:off x="5562600" y="4355124"/>
              <a:ext cx="1752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return = 1*2=2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96200" y="4338711"/>
              <a:ext cx="12954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return</a:t>
              </a:r>
              <a:r>
                <a:rPr lang="en-US" sz="2000" dirty="0">
                  <a:solidFill>
                    <a:srgbClr val="008000"/>
                  </a:solidFill>
                </a:rPr>
                <a:t> = 1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7322234" y="4525107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083984" y="4800600"/>
            <a:ext cx="2857500" cy="1175981"/>
            <a:chOff x="6083984" y="4800600"/>
            <a:chExt cx="2857500" cy="117598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324600" y="4800600"/>
              <a:ext cx="429594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83984" y="5330250"/>
              <a:ext cx="285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/>
                <a:t>Temos </a:t>
              </a:r>
              <a:r>
                <a:rPr lang="pt-PT" b="1" dirty="0" err="1">
                  <a:solidFill>
                    <a:schemeClr val="accent6">
                      <a:lumMod val="50000"/>
                    </a:schemeClr>
                  </a:solidFill>
                </a:rPr>
                <a:t>return</a:t>
              </a:r>
              <a:r>
                <a:rPr lang="pt-PT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pt-PT" dirty="0"/>
                <a:t>sempre depois da chamada da função </a:t>
              </a:r>
              <a:r>
                <a:rPr lang="pt-PT" dirty="0" err="1">
                  <a:solidFill>
                    <a:srgbClr val="FF0000"/>
                  </a:solidFill>
                </a:rPr>
                <a:t>fact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3000" y="4350434"/>
            <a:ext cx="4419600" cy="381110"/>
            <a:chOff x="1143000" y="4350434"/>
            <a:chExt cx="4419600" cy="381110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5181600" y="4538004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421966" y="4350434"/>
              <a:ext cx="17526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8000"/>
                  </a:solidFill>
                </a:rPr>
                <a:t>return = 2*3=6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3040856" y="4545879"/>
              <a:ext cx="381000" cy="4689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143000" y="4350544"/>
              <a:ext cx="1897856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000" dirty="0">
                  <a:solidFill>
                    <a:srgbClr val="008000"/>
                  </a:solidFill>
                </a:rPr>
                <a:t>O resultado é 6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5105399"/>
            <a:ext cx="4142219" cy="8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638800" y="838200"/>
            <a:ext cx="3463064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  <a:endParaRPr lang="ru-RU" dirty="0"/>
          </a:p>
          <a:p>
            <a:r>
              <a:rPr lang="en-US" sz="1400" dirty="0" err="1">
                <a:solidFill>
                  <a:srgbClr val="C00000"/>
                </a:solidFill>
              </a:rPr>
              <a:t>System.out.printf</a:t>
            </a:r>
            <a:r>
              <a:rPr lang="en-US" sz="1400" dirty="0">
                <a:solidFill>
                  <a:srgbClr val="C00000"/>
                </a:solidFill>
              </a:rPr>
              <a:t>("</a:t>
            </a:r>
            <a:r>
              <a:rPr lang="en-US" sz="1400" dirty="0" err="1">
                <a:solidFill>
                  <a:srgbClr val="C00000"/>
                </a:solidFill>
              </a:rPr>
              <a:t>fatorial</a:t>
            </a:r>
            <a:r>
              <a:rPr lang="en-US" sz="1400" dirty="0">
                <a:solidFill>
                  <a:srgbClr val="C00000"/>
                </a:solidFill>
              </a:rPr>
              <a:t> = %d\n", </a:t>
            </a:r>
            <a:r>
              <a:rPr lang="en-US" sz="1400" dirty="0" err="1">
                <a:solidFill>
                  <a:srgbClr val="C00000"/>
                </a:solidFill>
              </a:rPr>
              <a:t>fatorial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2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7974" y="43434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>
                <a:solidFill>
                  <a:srgbClr val="FF0066"/>
                </a:solidFill>
              </a:rPr>
              <a:t>fact</a:t>
            </a:r>
            <a:r>
              <a:rPr lang="pt-PT" sz="4000" dirty="0">
                <a:solidFill>
                  <a:srgbClr val="002060"/>
                </a:solidFill>
              </a:rPr>
              <a:t>(</a:t>
            </a:r>
            <a:r>
              <a:rPr lang="ru-RU" sz="4000" dirty="0">
                <a:solidFill>
                  <a:srgbClr val="002060"/>
                </a:solidFill>
              </a:rPr>
              <a:t>5</a:t>
            </a:r>
            <a:r>
              <a:rPr lang="pt-PT" sz="4000" dirty="0">
                <a:solidFill>
                  <a:srgbClr val="002060"/>
                </a:solidFill>
              </a:rPr>
              <a:t>)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850880"/>
            <a:ext cx="5796780" cy="34163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f {</a:t>
            </a:r>
          </a:p>
          <a:p>
            <a:endParaRPr lang="ru-RU" dirty="0"/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{		fact(5);	}</a:t>
            </a:r>
          </a:p>
          <a:p>
            <a:endParaRPr lang="ru-RU" dirty="0"/>
          </a:p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fact(</a:t>
            </a:r>
            <a:r>
              <a:rPr lang="en-US" b="1" dirty="0" err="1"/>
              <a:t>int</a:t>
            </a:r>
            <a:r>
              <a:rPr lang="en-US" dirty="0"/>
              <a:t> N)  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fatorial</a:t>
            </a:r>
            <a:r>
              <a:rPr lang="en-US" dirty="0"/>
              <a:t>&gt;1) </a:t>
            </a:r>
            <a:r>
              <a:rPr lang="en-US" dirty="0" err="1"/>
              <a:t>fatorial</a:t>
            </a:r>
            <a:r>
              <a:rPr lang="en-US" dirty="0"/>
              <a:t> *= fact(N-1);</a:t>
            </a:r>
          </a:p>
          <a:p>
            <a:r>
              <a:rPr lang="en-US" dirty="0"/>
              <a:t>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fatorial</a:t>
            </a:r>
            <a:r>
              <a:rPr lang="en-US" dirty="0"/>
              <a:t> = %d\n", </a:t>
            </a:r>
            <a:r>
              <a:rPr lang="en-US" dirty="0" err="1"/>
              <a:t>fatorial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;                       }</a:t>
            </a:r>
          </a:p>
          <a:p>
            <a:endParaRPr lang="ru-RU" dirty="0"/>
          </a:p>
          <a:p>
            <a:r>
              <a:rPr lang="en-US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" y="5105400"/>
            <a:ext cx="32131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6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4971104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         {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 = N;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&gt;1)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*=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(N-1);</a:t>
            </a:r>
          </a:p>
          <a:p>
            <a:r>
              <a:rPr lang="pt-PT" dirty="0"/>
              <a:t>  </a:t>
            </a:r>
            <a:r>
              <a:rPr lang="pt-PT" dirty="0" err="1"/>
              <a:t>System.out.println</a:t>
            </a:r>
            <a:r>
              <a:rPr lang="pt-PT" dirty="0"/>
              <a:t>("valor </a:t>
            </a:r>
            <a:r>
              <a:rPr lang="pt-PT" dirty="0" err="1"/>
              <a:t>intermedio</a:t>
            </a:r>
            <a:r>
              <a:rPr lang="pt-PT" dirty="0"/>
              <a:t> = "+</a:t>
            </a:r>
            <a:r>
              <a:rPr lang="pt-PT" dirty="0" err="1"/>
              <a:t>fatorial</a:t>
            </a:r>
            <a:r>
              <a:rPr lang="pt-PT" dirty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fatorial</a:t>
            </a:r>
            <a:r>
              <a:rPr lang="en-US" dirty="0"/>
              <a:t>;                 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>
                <a:solidFill>
                  <a:srgbClr val="FF0066"/>
                </a:solidFill>
              </a:rPr>
              <a:t>fact</a:t>
            </a:r>
            <a:r>
              <a:rPr lang="pt-PT" sz="4000" dirty="0">
                <a:solidFill>
                  <a:srgbClr val="002060"/>
                </a:solidFill>
              </a:rPr>
              <a:t>(3)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27432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>
                <a:solidFill>
                  <a:srgbClr val="FF0066"/>
                </a:solidFill>
              </a:rPr>
              <a:t>fact</a:t>
            </a:r>
            <a:r>
              <a:rPr lang="pt-PT" sz="4000" dirty="0">
                <a:solidFill>
                  <a:srgbClr val="002060"/>
                </a:solidFill>
              </a:rPr>
              <a:t>(4)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227387" y="2743200"/>
            <a:ext cx="1535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>
                <a:solidFill>
                  <a:srgbClr val="FF0066"/>
                </a:solidFill>
              </a:rPr>
              <a:t>fact</a:t>
            </a:r>
            <a:r>
              <a:rPr lang="pt-PT" sz="4000" dirty="0">
                <a:solidFill>
                  <a:srgbClr val="002060"/>
                </a:solidFill>
              </a:rPr>
              <a:t>(5)</a:t>
            </a:r>
            <a:endParaRPr lang="en-US" sz="4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8" y="3886200"/>
            <a:ext cx="2637183" cy="15240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367" y="3852203"/>
            <a:ext cx="2695033" cy="176524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599" y="3852203"/>
            <a:ext cx="2507111" cy="193899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81000" y="1715363"/>
            <a:ext cx="7327654" cy="570637"/>
            <a:chOff x="381000" y="1715363"/>
            <a:chExt cx="7327654" cy="570637"/>
          </a:xfrm>
        </p:grpSpPr>
        <p:sp>
          <p:nvSpPr>
            <p:cNvPr id="13" name="Rectangle 12"/>
            <p:cNvSpPr/>
            <p:nvPr/>
          </p:nvSpPr>
          <p:spPr>
            <a:xfrm>
              <a:off x="381000" y="1715363"/>
              <a:ext cx="4724400" cy="570637"/>
            </a:xfrm>
            <a:prstGeom prst="rect">
              <a:avLst/>
            </a:prstGeom>
            <a:noFill/>
            <a:ln w="127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endCxn id="13" idx="3"/>
            </p:cNvCxnSpPr>
            <p:nvPr/>
          </p:nvCxnSpPr>
          <p:spPr>
            <a:xfrm flipH="1">
              <a:off x="5105400" y="2000681"/>
              <a:ext cx="685800" cy="1"/>
            </a:xfrm>
            <a:prstGeom prst="straightConnector1">
              <a:avLst/>
            </a:prstGeom>
            <a:ln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99733" y="1816015"/>
              <a:ext cx="1908921" cy="369332"/>
            </a:xfrm>
            <a:prstGeom prst="rect">
              <a:avLst/>
            </a:prstGeom>
            <a:noFill/>
            <a:ln>
              <a:solidFill>
                <a:srgbClr val="FF006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dirty="0">
                  <a:solidFill>
                    <a:srgbClr val="FF0066"/>
                  </a:solidFill>
                </a:rPr>
                <a:t>Não faz parte de </a:t>
              </a:r>
              <a:r>
                <a:rPr lang="pt-PT" b="1" dirty="0" err="1">
                  <a:solidFill>
                    <a:srgbClr val="FF0066"/>
                  </a:solidFill>
                </a:rPr>
                <a:t>if</a:t>
              </a:r>
              <a:endParaRPr lang="en-US" b="1" dirty="0">
                <a:solidFill>
                  <a:srgbClr val="FF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438" y="-100524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850880"/>
            <a:ext cx="2208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dirty="0"/>
              <a:t>[] a; //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a[];</a:t>
            </a:r>
            <a:r>
              <a:rPr lang="en-US" dirty="0"/>
              <a:t> </a:t>
            </a:r>
          </a:p>
          <a:p>
            <a:r>
              <a:rPr lang="en-US" b="1" dirty="0" err="1"/>
              <a:t>int</a:t>
            </a:r>
            <a:r>
              <a:rPr lang="en-US" dirty="0"/>
              <a:t> N = </a:t>
            </a:r>
            <a:r>
              <a:rPr lang="en-US" dirty="0" err="1"/>
              <a:t>read.nextInt</a:t>
            </a:r>
            <a:r>
              <a:rPr lang="en-US" dirty="0"/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1548"/>
            <a:ext cx="16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>
                <a:solidFill>
                  <a:srgbClr val="C00000"/>
                </a:solidFill>
              </a:rPr>
              <a:t>Só declaração: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929" y="1841480"/>
            <a:ext cx="16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</a:t>
            </a: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dirty="0"/>
              <a:t>[N];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1548348"/>
            <a:ext cx="227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i="1" dirty="0">
                <a:solidFill>
                  <a:srgbClr val="C00000"/>
                </a:solidFill>
              </a:rPr>
              <a:t>Reserva de memória :</a:t>
            </a:r>
            <a:endParaRPr lang="en-US" b="1" i="1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04800" y="1497210"/>
            <a:ext cx="8481396" cy="4827390"/>
            <a:chOff x="304800" y="1941730"/>
            <a:chExt cx="8481396" cy="482739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941730"/>
              <a:ext cx="4061796" cy="156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04800" y="3352800"/>
              <a:ext cx="5858591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</a:t>
              </a:r>
              <a:r>
                <a:rPr lang="en-US" dirty="0"/>
                <a:t> </a:t>
              </a:r>
              <a:r>
                <a:rPr lang="en-US" dirty="0" err="1"/>
                <a:t>java.util</a:t>
              </a:r>
              <a:r>
                <a:rPr lang="en-US" dirty="0"/>
                <a:t>.*;</a:t>
              </a:r>
            </a:p>
            <a:p>
              <a:r>
                <a:rPr lang="en-US" b="1" dirty="0"/>
                <a:t>public class</a:t>
              </a:r>
              <a:r>
                <a:rPr lang="en-US" dirty="0"/>
                <a:t> array1 {</a:t>
              </a:r>
            </a:p>
            <a:p>
              <a:r>
                <a:rPr lang="en-US" dirty="0"/>
                <a:t>	</a:t>
              </a:r>
              <a:r>
                <a:rPr lang="en-US" b="1" dirty="0"/>
                <a:t>static</a:t>
              </a:r>
              <a:r>
                <a:rPr lang="en-US" dirty="0"/>
                <a:t> Scanner </a:t>
              </a:r>
              <a:r>
                <a:rPr lang="en-US" dirty="0">
                  <a:solidFill>
                    <a:srgbClr val="660033"/>
                  </a:solidFill>
                </a:rPr>
                <a:t>read</a:t>
              </a:r>
              <a:r>
                <a:rPr lang="en-US" dirty="0"/>
                <a:t> = </a:t>
              </a:r>
              <a:r>
                <a:rPr lang="en-US" b="1" dirty="0"/>
                <a:t>new</a:t>
              </a:r>
              <a:r>
                <a:rPr lang="en-US" dirty="0"/>
                <a:t> Scanner(System.in);</a:t>
              </a:r>
            </a:p>
            <a:p>
              <a:r>
                <a:rPr lang="en-US" dirty="0"/>
                <a:t> </a:t>
              </a:r>
              <a:r>
                <a:rPr lang="en-US" b="1" dirty="0"/>
                <a:t>public static void</a:t>
              </a:r>
              <a:r>
                <a:rPr lang="en-US" dirty="0"/>
                <a:t> main (String </a:t>
              </a:r>
              <a:r>
                <a:rPr lang="en-US" dirty="0" err="1"/>
                <a:t>args</a:t>
              </a:r>
              <a:r>
                <a:rPr lang="en-US" dirty="0"/>
                <a:t>[]) {		</a:t>
              </a:r>
            </a:p>
            <a:p>
              <a:r>
                <a:rPr lang="en-US" dirty="0"/>
                <a:t>	</a:t>
              </a:r>
              <a:r>
                <a:rPr lang="en-US" b="1" dirty="0" err="1"/>
                <a:t>int</a:t>
              </a:r>
              <a:r>
                <a:rPr lang="en-US" dirty="0"/>
                <a:t>[] a;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System.out.print</a:t>
              </a:r>
              <a:r>
                <a:rPr lang="en-US" dirty="0"/>
                <a:t>("</a:t>
              </a:r>
              <a:r>
                <a:rPr lang="en-US" dirty="0" err="1"/>
                <a:t>Quantos</a:t>
              </a:r>
              <a:r>
                <a:rPr lang="en-US" dirty="0"/>
                <a:t> </a:t>
              </a:r>
              <a:r>
                <a:rPr lang="en-US" dirty="0" err="1"/>
                <a:t>elementos</a:t>
              </a:r>
              <a:r>
                <a:rPr lang="en-US" dirty="0"/>
                <a:t> ?  ");</a:t>
              </a:r>
            </a:p>
            <a:p>
              <a:r>
                <a:rPr lang="en-US" dirty="0"/>
                <a:t>	</a:t>
              </a:r>
              <a:r>
                <a:rPr lang="en-US" b="1" dirty="0" err="1"/>
                <a:t>int</a:t>
              </a:r>
              <a:r>
                <a:rPr lang="en-US" dirty="0"/>
                <a:t> N = </a:t>
              </a:r>
              <a:r>
                <a:rPr lang="en-US" dirty="0" err="1">
                  <a:solidFill>
                    <a:srgbClr val="660033"/>
                  </a:solidFill>
                </a:rPr>
                <a:t>read</a:t>
              </a:r>
              <a:r>
                <a:rPr lang="en-US" dirty="0" err="1"/>
                <a:t>.nextInt</a:t>
              </a:r>
              <a:r>
                <a:rPr lang="en-US" dirty="0"/>
                <a:t>();</a:t>
              </a:r>
            </a:p>
            <a:p>
              <a:r>
                <a:rPr lang="en-US" dirty="0"/>
                <a:t>	a = </a:t>
              </a:r>
              <a:r>
                <a:rPr lang="en-US" b="1" dirty="0"/>
                <a:t>new </a:t>
              </a:r>
              <a:r>
                <a:rPr lang="en-US" b="1" dirty="0" err="1"/>
                <a:t>int</a:t>
              </a:r>
              <a:r>
                <a:rPr lang="en-US" dirty="0"/>
                <a:t>[N];</a:t>
              </a:r>
            </a:p>
            <a:p>
              <a:r>
                <a:rPr lang="en-US" dirty="0"/>
                <a:t>	</a:t>
              </a:r>
              <a:r>
                <a:rPr lang="en-US" b="1" dirty="0"/>
                <a:t>for</a:t>
              </a:r>
              <a:r>
                <a:rPr lang="en-US" dirty="0"/>
                <a:t>(</a:t>
              </a:r>
              <a:r>
                <a:rPr lang="en-US" b="1" dirty="0" err="1"/>
                <a:t>int</a:t>
              </a:r>
              <a:r>
                <a:rPr lang="en-US" dirty="0"/>
                <a:t> j = a.length-1; j&gt;=0; j--) a[j] = </a:t>
              </a:r>
              <a:r>
                <a:rPr lang="en-US" dirty="0" err="1">
                  <a:solidFill>
                    <a:srgbClr val="660033"/>
                  </a:solidFill>
                </a:rPr>
                <a:t>read</a:t>
              </a:r>
              <a:r>
                <a:rPr lang="en-US" dirty="0" err="1"/>
                <a:t>.nextInt</a:t>
              </a:r>
              <a:r>
                <a:rPr lang="en-US" dirty="0"/>
                <a:t>(); </a:t>
              </a:r>
            </a:p>
            <a:p>
              <a:r>
                <a:rPr lang="en-US" dirty="0"/>
                <a:t>	</a:t>
              </a:r>
              <a:r>
                <a:rPr lang="en-US" b="1" dirty="0"/>
                <a:t>for</a:t>
              </a:r>
              <a:r>
                <a:rPr lang="en-US" dirty="0"/>
                <a:t> (</a:t>
              </a:r>
              <a:r>
                <a:rPr lang="en-US" b="1" dirty="0" err="1"/>
                <a:t>int</a:t>
              </a:r>
              <a:r>
                <a:rPr lang="en-US" dirty="0"/>
                <a:t> z : a) </a:t>
              </a:r>
              <a:r>
                <a:rPr lang="en-US" dirty="0" err="1"/>
                <a:t>System.out.printf</a:t>
              </a:r>
              <a:r>
                <a:rPr lang="en-US" dirty="0"/>
                <a:t>("%d   ",z);</a:t>
              </a:r>
            </a:p>
            <a:p>
              <a:r>
                <a:rPr lang="en-US" dirty="0"/>
                <a:t>	</a:t>
              </a:r>
              <a:r>
                <a:rPr lang="en-US" dirty="0" err="1"/>
                <a:t>System.out.println</a:t>
              </a:r>
              <a:r>
                <a:rPr lang="en-US" dirty="0"/>
                <a:t>();</a:t>
              </a:r>
            </a:p>
            <a:p>
              <a:r>
                <a:rPr lang="en-US" dirty="0"/>
                <a:t>	 	}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728" y="-76200"/>
            <a:ext cx="45574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Fun</a:t>
            </a:r>
            <a:r>
              <a:rPr lang="pt-PT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ções recursivas</a:t>
            </a:r>
            <a:endParaRPr lang="pt-PT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34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64186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                                   Escreva uma função </a:t>
            </a:r>
            <a:r>
              <a:rPr lang="pt-PT" sz="1600" dirty="0">
                <a:solidFill>
                  <a:srgbClr val="FF0066"/>
                </a:solidFill>
              </a:rPr>
              <a:t>recursiva</a:t>
            </a:r>
            <a:r>
              <a:rPr lang="pt-PT" sz="1600" dirty="0"/>
              <a:t> que recebe dois números inteiros e devolve o seu divisor máximo comum (MDC) através do algoritmo de Euclides.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329589"/>
            <a:ext cx="360707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public static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div(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A,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B)     {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while </a:t>
            </a:r>
            <a:r>
              <a:rPr lang="en-US" dirty="0">
                <a:solidFill>
                  <a:srgbClr val="002060"/>
                </a:solidFill>
              </a:rPr>
              <a:t>(B&gt;0)</a:t>
            </a:r>
          </a:p>
          <a:p>
            <a:r>
              <a:rPr lang="en-US" dirty="0">
                <a:solidFill>
                  <a:srgbClr val="002060"/>
                </a:solidFill>
              </a:rPr>
              <a:t>  { </a:t>
            </a:r>
            <a:r>
              <a:rPr lang="en-US" b="1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2060"/>
                </a:solidFill>
              </a:rPr>
              <a:t> (B &gt; A)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=A; A=B; B=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2060"/>
                </a:solidFill>
              </a:rPr>
              <a:t>else</a:t>
            </a:r>
            <a:r>
              <a:rPr lang="en-US" dirty="0">
                <a:solidFill>
                  <a:srgbClr val="002060"/>
                </a:solidFill>
              </a:rPr>
              <a:t>        { 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=B; B=A%B; A=</a:t>
            </a:r>
            <a:r>
              <a:rPr lang="en-US" dirty="0" err="1">
                <a:solidFill>
                  <a:srgbClr val="002060"/>
                </a:solidFill>
              </a:rPr>
              <a:t>tmp</a:t>
            </a:r>
            <a:r>
              <a:rPr lang="en-US" dirty="0">
                <a:solidFill>
                  <a:srgbClr val="002060"/>
                </a:solidFill>
              </a:rPr>
              <a:t>;}</a:t>
            </a:r>
          </a:p>
          <a:p>
            <a:r>
              <a:rPr lang="en-US" dirty="0">
                <a:solidFill>
                  <a:srgbClr val="002060"/>
                </a:solidFill>
              </a:rPr>
              <a:t>  }</a:t>
            </a:r>
          </a:p>
          <a:p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return</a:t>
            </a:r>
            <a:r>
              <a:rPr lang="en-US" dirty="0">
                <a:solidFill>
                  <a:srgbClr val="002060"/>
                </a:solidFill>
              </a:rPr>
              <a:t> A;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                               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796678"/>
            <a:ext cx="3441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Função div iterativa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92817" y="1788320"/>
            <a:ext cx="357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/>
              <a:t>Função div recursiva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514600"/>
            <a:ext cx="3391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>
                <a:solidFill>
                  <a:srgbClr val="FF0066"/>
                </a:solidFill>
              </a:rPr>
              <a:t>div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    {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(B &gt; A)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div</a:t>
            </a:r>
            <a:r>
              <a:rPr lang="en-US" dirty="0"/>
              <a:t>(B,A);</a:t>
            </a:r>
          </a:p>
          <a:p>
            <a:r>
              <a:rPr lang="en-US" dirty="0"/>
              <a:t>  </a:t>
            </a:r>
            <a:r>
              <a:rPr lang="en-US" b="1" dirty="0"/>
              <a:t>else if </a:t>
            </a:r>
            <a:r>
              <a:rPr lang="en-US" dirty="0"/>
              <a:t>(B==0) </a:t>
            </a:r>
            <a:r>
              <a:rPr lang="en-US" b="1" dirty="0"/>
              <a:t>return</a:t>
            </a:r>
            <a:r>
              <a:rPr lang="en-US" dirty="0"/>
              <a:t> A;</a:t>
            </a:r>
          </a:p>
          <a:p>
            <a:r>
              <a:rPr lang="en-US" dirty="0"/>
              <a:t>  </a:t>
            </a:r>
            <a:r>
              <a:rPr lang="en-US" b="1" dirty="0"/>
              <a:t>else return </a:t>
            </a:r>
            <a:r>
              <a:rPr lang="en-US" dirty="0">
                <a:solidFill>
                  <a:srgbClr val="FF0066"/>
                </a:solidFill>
              </a:rPr>
              <a:t>div</a:t>
            </a:r>
            <a:r>
              <a:rPr lang="en-US" dirty="0"/>
              <a:t>(B,A%B);</a:t>
            </a:r>
          </a:p>
          <a:p>
            <a:r>
              <a:rPr lang="en-US" dirty="0"/>
              <a:t>                                                           }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669" y="4495800"/>
            <a:ext cx="240829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606355" y="6403538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26339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04900"/>
            <a:ext cx="400001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1140559"/>
            <a:ext cx="4749121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import</a:t>
            </a:r>
            <a:r>
              <a:rPr lang="en-US" sz="1200" dirty="0"/>
              <a:t> </a:t>
            </a:r>
            <a:r>
              <a:rPr lang="en-US" sz="1200" dirty="0" err="1"/>
              <a:t>java.util</a:t>
            </a:r>
            <a:r>
              <a:rPr lang="en-US" sz="1200" dirty="0"/>
              <a:t>.*;</a:t>
            </a:r>
          </a:p>
          <a:p>
            <a:r>
              <a:rPr lang="en-US" sz="1200" b="1" dirty="0"/>
              <a:t>public class</a:t>
            </a:r>
            <a:r>
              <a:rPr lang="en-US" sz="1200" dirty="0"/>
              <a:t> e6_5 {</a:t>
            </a:r>
          </a:p>
          <a:p>
            <a:r>
              <a:rPr lang="en-US" sz="1200" dirty="0"/>
              <a:t> 	</a:t>
            </a:r>
            <a:r>
              <a:rPr lang="en-US" sz="1200" b="1" dirty="0"/>
              <a:t>static</a:t>
            </a:r>
            <a:r>
              <a:rPr lang="en-US" sz="1200" dirty="0"/>
              <a:t> Scanner read = </a:t>
            </a:r>
            <a:r>
              <a:rPr lang="en-US" sz="1200" b="1" dirty="0"/>
              <a:t>new</a:t>
            </a:r>
            <a:r>
              <a:rPr lang="en-US" sz="1200" dirty="0"/>
              <a:t> Scanner(System.in);</a:t>
            </a:r>
          </a:p>
          <a:p>
            <a:r>
              <a:rPr lang="en-US" sz="1200" dirty="0"/>
              <a:t> </a:t>
            </a:r>
            <a:r>
              <a:rPr lang="en-US" sz="1200" b="1" dirty="0"/>
              <a:t>public static void</a:t>
            </a:r>
            <a:r>
              <a:rPr lang="en-US" sz="1200" dirty="0"/>
              <a:t> main (String </a:t>
            </a:r>
            <a:r>
              <a:rPr lang="en-US" sz="1200" dirty="0" err="1"/>
              <a:t>args</a:t>
            </a:r>
            <a:r>
              <a:rPr lang="en-US" sz="1200" dirty="0"/>
              <a:t>[]) {</a:t>
            </a:r>
          </a:p>
          <a:p>
            <a:r>
              <a:rPr lang="en-US" sz="1200" dirty="0"/>
              <a:t>  </a:t>
            </a:r>
            <a:r>
              <a:rPr lang="en-US" sz="1200" b="1" dirty="0" err="1"/>
              <a:t>int</a:t>
            </a:r>
            <a:r>
              <a:rPr lang="en-US" sz="1200" dirty="0"/>
              <a:t> n = 0;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do</a:t>
            </a:r>
            <a:r>
              <a:rPr lang="en-US" sz="1200" dirty="0"/>
              <a:t>	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System.out.print</a:t>
            </a:r>
            <a:r>
              <a:rPr lang="en-US" sz="1200" dirty="0"/>
              <a:t>("</a:t>
            </a:r>
            <a:r>
              <a:rPr lang="en-US" sz="1200" dirty="0" err="1"/>
              <a:t>Quantos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: ");</a:t>
            </a:r>
          </a:p>
          <a:p>
            <a:r>
              <a:rPr lang="en-US" sz="1200" dirty="0"/>
              <a:t>   n = </a:t>
            </a:r>
            <a:r>
              <a:rPr lang="en-US" sz="1200" dirty="0" err="1"/>
              <a:t>read.nextInt</a:t>
            </a:r>
            <a:r>
              <a:rPr lang="en-US" sz="1200" dirty="0"/>
              <a:t>();</a:t>
            </a:r>
          </a:p>
          <a:p>
            <a:r>
              <a:rPr lang="en-US" sz="1200" dirty="0"/>
              <a:t>  	} </a:t>
            </a:r>
            <a:r>
              <a:rPr lang="en-US" sz="1200" b="1" dirty="0"/>
              <a:t>while</a:t>
            </a:r>
            <a:r>
              <a:rPr lang="en-US" sz="1200" dirty="0"/>
              <a:t>(n &lt;= 0);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double</a:t>
            </a:r>
            <a:r>
              <a:rPr lang="en-US" sz="1200" dirty="0"/>
              <a:t> </a:t>
            </a:r>
            <a:r>
              <a:rPr lang="en-US" sz="1200" dirty="0" err="1"/>
              <a:t>num_array</a:t>
            </a:r>
            <a:r>
              <a:rPr lang="en-US" sz="1200" dirty="0"/>
              <a:t>[] = </a:t>
            </a:r>
            <a:r>
              <a:rPr lang="en-US" sz="1200" b="1" dirty="0"/>
              <a:t>new</a:t>
            </a:r>
            <a:r>
              <a:rPr lang="en-US" sz="1200" dirty="0"/>
              <a:t> double[n];</a:t>
            </a:r>
          </a:p>
          <a:p>
            <a:r>
              <a:rPr lang="en-US" sz="1200" dirty="0"/>
              <a:t>  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n_pos</a:t>
            </a:r>
            <a:r>
              <a:rPr lang="en-US" sz="1200" dirty="0"/>
              <a:t> = 0;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do</a:t>
            </a:r>
            <a:r>
              <a:rPr lang="en-US" sz="1200" dirty="0"/>
              <a:t>{   	</a:t>
            </a:r>
            <a:r>
              <a:rPr lang="en-US" sz="1200" dirty="0" err="1"/>
              <a:t>System.out.printf</a:t>
            </a:r>
            <a:r>
              <a:rPr lang="en-US" sz="1200" dirty="0"/>
              <a:t>("Valor[%d]: ", </a:t>
            </a:r>
            <a:r>
              <a:rPr lang="en-US" sz="1200" dirty="0" err="1"/>
              <a:t>n_pos</a:t>
            </a:r>
            <a:r>
              <a:rPr lang="en-US" sz="1200" dirty="0"/>
              <a:t>);</a:t>
            </a:r>
          </a:p>
          <a:p>
            <a:r>
              <a:rPr lang="en-US" sz="1200" dirty="0"/>
              <a:t>   	</a:t>
            </a:r>
            <a:r>
              <a:rPr lang="en-US" sz="1200" dirty="0" err="1"/>
              <a:t>num_array</a:t>
            </a:r>
            <a:r>
              <a:rPr lang="en-US" sz="1200" dirty="0"/>
              <a:t>[</a:t>
            </a:r>
            <a:r>
              <a:rPr lang="en-US" sz="1200" dirty="0" err="1"/>
              <a:t>n_pos</a:t>
            </a:r>
            <a:r>
              <a:rPr lang="en-US" sz="1200" dirty="0"/>
              <a:t>++] = </a:t>
            </a:r>
            <a:r>
              <a:rPr lang="en-US" sz="1200" dirty="0" err="1"/>
              <a:t>read.nextDouble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} </a:t>
            </a:r>
            <a:r>
              <a:rPr lang="en-US" sz="1200" b="1" dirty="0"/>
              <a:t>while</a:t>
            </a:r>
            <a:r>
              <a:rPr lang="en-US" sz="1200" dirty="0"/>
              <a:t>(</a:t>
            </a:r>
            <a:r>
              <a:rPr lang="en-US" sz="1200" dirty="0" err="1"/>
              <a:t>n_pos</a:t>
            </a:r>
            <a:r>
              <a:rPr lang="en-US" sz="1200" dirty="0"/>
              <a:t> &lt; n);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double</a:t>
            </a:r>
            <a:r>
              <a:rPr lang="en-US" sz="1200" dirty="0"/>
              <a:t> media = 0;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0;i &lt; </a:t>
            </a:r>
            <a:r>
              <a:rPr lang="en-US" sz="1200" dirty="0" err="1"/>
              <a:t>n;i</a:t>
            </a:r>
            <a:r>
              <a:rPr lang="en-US" sz="1200" dirty="0"/>
              <a:t>++)	media += </a:t>
            </a:r>
            <a:r>
              <a:rPr lang="en-US" sz="1200" dirty="0" err="1"/>
              <a:t>num_array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media /= n;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double </a:t>
            </a:r>
            <a:r>
              <a:rPr lang="en-US" sz="1200" dirty="0" err="1"/>
              <a:t>desvio</a:t>
            </a:r>
            <a:r>
              <a:rPr lang="en-US" sz="1200" dirty="0"/>
              <a:t> = 0;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0;i &lt; </a:t>
            </a:r>
            <a:r>
              <a:rPr lang="en-US" sz="1200" dirty="0" err="1"/>
              <a:t>n;i</a:t>
            </a:r>
            <a:r>
              <a:rPr lang="en-US" sz="1200" dirty="0"/>
              <a:t>++) </a:t>
            </a:r>
            <a:r>
              <a:rPr lang="en-US" sz="1200" dirty="0" err="1"/>
              <a:t>desvio</a:t>
            </a:r>
            <a:r>
              <a:rPr lang="en-US" sz="1200" dirty="0"/>
              <a:t> += </a:t>
            </a:r>
            <a:r>
              <a:rPr lang="en-US" sz="1200" dirty="0" err="1"/>
              <a:t>Math.pow</a:t>
            </a:r>
            <a:r>
              <a:rPr lang="en-US" sz="1200" dirty="0"/>
              <a:t>(</a:t>
            </a:r>
            <a:r>
              <a:rPr lang="en-US" sz="1200" dirty="0" err="1"/>
              <a:t>num_array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- media, 2);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desvio</a:t>
            </a:r>
            <a:r>
              <a:rPr lang="en-US" sz="1200" dirty="0"/>
              <a:t> = </a:t>
            </a:r>
            <a:r>
              <a:rPr lang="en-US" sz="1200" dirty="0" err="1"/>
              <a:t>Math.sqrt</a:t>
            </a:r>
            <a:r>
              <a:rPr lang="en-US" sz="1200" dirty="0"/>
              <a:t>(</a:t>
            </a:r>
            <a:r>
              <a:rPr lang="en-US" sz="1200" dirty="0" err="1"/>
              <a:t>desvio</a:t>
            </a:r>
            <a:r>
              <a:rPr lang="en-US" sz="1200" dirty="0"/>
              <a:t>/n-1);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System.out.printf</a:t>
            </a:r>
            <a:r>
              <a:rPr lang="en-US" sz="1200" dirty="0"/>
              <a:t>("Media: %.2f\n", media);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System.out.printf</a:t>
            </a:r>
            <a:r>
              <a:rPr lang="en-US" sz="1200" dirty="0"/>
              <a:t>("</a:t>
            </a:r>
            <a:r>
              <a:rPr lang="en-US" sz="1200" dirty="0" err="1"/>
              <a:t>Desvio-padrao</a:t>
            </a:r>
            <a:r>
              <a:rPr lang="en-US" sz="1200" dirty="0"/>
              <a:t>: %.2f\n", </a:t>
            </a:r>
            <a:r>
              <a:rPr lang="en-US" sz="1200" dirty="0" err="1"/>
              <a:t>desvio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Valores</a:t>
            </a:r>
            <a:r>
              <a:rPr lang="en-US" sz="1200" dirty="0"/>
              <a:t> </a:t>
            </a:r>
            <a:r>
              <a:rPr lang="en-US" sz="1200" dirty="0" err="1"/>
              <a:t>acima</a:t>
            </a:r>
            <a:r>
              <a:rPr lang="en-US" sz="1200" dirty="0"/>
              <a:t> da media:");</a:t>
            </a:r>
          </a:p>
          <a:p>
            <a:r>
              <a:rPr lang="en-US" sz="1200" dirty="0"/>
              <a:t>  </a:t>
            </a:r>
            <a:r>
              <a:rPr lang="en-US" sz="1200" b="1" dirty="0"/>
              <a:t>for</a:t>
            </a:r>
            <a:r>
              <a:rPr lang="en-US" sz="1200" dirty="0"/>
              <a:t>(</a:t>
            </a:r>
            <a:r>
              <a:rPr lang="en-US" sz="1200" b="1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0;i &lt; </a:t>
            </a:r>
            <a:r>
              <a:rPr lang="en-US" sz="1200" dirty="0" err="1"/>
              <a:t>n;i</a:t>
            </a:r>
            <a:r>
              <a:rPr lang="en-US" sz="1200" dirty="0"/>
              <a:t>++) </a:t>
            </a:r>
          </a:p>
          <a:p>
            <a:r>
              <a:rPr lang="en-US" sz="1200" dirty="0"/>
              <a:t>   	</a:t>
            </a:r>
            <a:r>
              <a:rPr lang="en-US" sz="1200" b="1" dirty="0"/>
              <a:t>if</a:t>
            </a:r>
            <a:r>
              <a:rPr lang="en-US" sz="1200" dirty="0"/>
              <a:t>(</a:t>
            </a:r>
            <a:r>
              <a:rPr lang="en-US" sz="1200" dirty="0" err="1"/>
              <a:t>num_array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&gt; media)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num_array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5367010"/>
            <a:ext cx="2838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>
                <a:solidFill>
                  <a:srgbClr val="C00000"/>
                </a:solidFill>
              </a:rPr>
              <a:t>Desvio padrão  !!!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75143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8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5921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" y="1502688"/>
            <a:ext cx="8510984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/>
              <a:t>e6_6 {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Scanner read = </a:t>
            </a:r>
            <a:r>
              <a:rPr lang="en-US" b="1" dirty="0"/>
              <a:t>new </a:t>
            </a:r>
            <a:r>
              <a:rPr lang="en-US" dirty="0"/>
              <a:t>Scanner(System.in);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  </a:t>
            </a:r>
            <a:r>
              <a:rPr lang="en-US" b="1" dirty="0"/>
              <a:t>char</a:t>
            </a:r>
            <a:r>
              <a:rPr lang="en-US" dirty="0"/>
              <a:t>[] </a:t>
            </a:r>
            <a:r>
              <a:rPr lang="en-US" dirty="0" err="1"/>
              <a:t>alfa</a:t>
            </a:r>
            <a:r>
              <a:rPr lang="en-US" dirty="0"/>
              <a:t> = {'a','b','c','d','e','f','g','h','i','j','k','l','m','n','o','p','q','r','s','t','u','v','x','y','w','z'};</a:t>
            </a:r>
          </a:p>
          <a:p>
            <a:r>
              <a:rPr lang="en-US" dirty="0"/>
              <a:t>  </a:t>
            </a:r>
            <a:r>
              <a:rPr lang="en-US" b="1" dirty="0" err="1"/>
              <a:t>boolean</a:t>
            </a:r>
            <a:r>
              <a:rPr lang="en-US" dirty="0"/>
              <a:t>[] </a:t>
            </a:r>
            <a:r>
              <a:rPr lang="en-US" dirty="0" err="1"/>
              <a:t>isOne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[26];</a:t>
            </a:r>
          </a:p>
          <a:p>
            <a:r>
              <a:rPr lang="en-US" dirty="0"/>
              <a:t>  String s = </a:t>
            </a:r>
            <a:r>
              <a:rPr lang="en-US" dirty="0" err="1"/>
              <a:t>read.nextLine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 &lt; </a:t>
            </a:r>
            <a:r>
              <a:rPr lang="en-US" dirty="0" err="1"/>
              <a:t>s.length</a:t>
            </a:r>
            <a:r>
              <a:rPr lang="en-US" dirty="0"/>
              <a:t>();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j = 0;j &lt; </a:t>
            </a:r>
            <a:r>
              <a:rPr lang="en-US" dirty="0" err="1"/>
              <a:t>alfa.length;j</a:t>
            </a:r>
            <a:r>
              <a:rPr lang="en-US" dirty="0"/>
              <a:t>++)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Character.toLowerCase</a:t>
            </a:r>
            <a:r>
              <a:rPr lang="en-US" dirty="0"/>
              <a:t>(</a:t>
            </a:r>
            <a:r>
              <a:rPr lang="en-US" dirty="0" err="1"/>
              <a:t>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 == </a:t>
            </a:r>
            <a:r>
              <a:rPr lang="en-US" dirty="0" err="1"/>
              <a:t>alfa</a:t>
            </a:r>
            <a:r>
              <a:rPr lang="en-US" dirty="0"/>
              <a:t>[j]) </a:t>
            </a:r>
            <a:r>
              <a:rPr lang="en-US" dirty="0" err="1"/>
              <a:t>isOne</a:t>
            </a:r>
            <a:r>
              <a:rPr lang="en-US" dirty="0"/>
              <a:t>[j] = </a:t>
            </a:r>
            <a:r>
              <a:rPr lang="en-US" b="1" dirty="0"/>
              <a:t>true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("As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inseridas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:");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0;i &lt; </a:t>
            </a:r>
            <a:r>
              <a:rPr lang="en-US" dirty="0" err="1"/>
              <a:t>isOne.length;i</a:t>
            </a:r>
            <a:r>
              <a:rPr lang="en-US" dirty="0"/>
              <a:t>++)</a:t>
            </a:r>
          </a:p>
          <a:p>
            <a:r>
              <a:rPr lang="en-US" dirty="0"/>
              <a:t>   </a:t>
            </a: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isOne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</a:t>
            </a:r>
            <a:r>
              <a:rPr lang="en-US" dirty="0" err="1"/>
              <a:t>System.out.print</a:t>
            </a:r>
            <a:r>
              <a:rPr lang="en-US" dirty="0"/>
              <a:t>(" " + </a:t>
            </a:r>
            <a:r>
              <a:rPr lang="en-US" dirty="0" err="1"/>
              <a:t>alfa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90" y="1219200"/>
            <a:ext cx="472702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2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30257" y="6471103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4171" y="2362200"/>
            <a:ext cx="578075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import</a:t>
            </a:r>
            <a:r>
              <a:rPr lang="en-US" sz="1400" dirty="0"/>
              <a:t>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b="1" dirty="0"/>
              <a:t>public class</a:t>
            </a:r>
            <a:r>
              <a:rPr lang="en-US" sz="1400" dirty="0"/>
              <a:t> e6_7 {</a:t>
            </a:r>
          </a:p>
          <a:p>
            <a:r>
              <a:rPr lang="en-US" sz="1400" dirty="0"/>
              <a:t> </a:t>
            </a:r>
            <a:r>
              <a:rPr lang="en-US" sz="1400" b="1" dirty="0"/>
              <a:t>static final </a:t>
            </a:r>
            <a:r>
              <a:rPr lang="en-US" sz="1400" b="1" dirty="0" err="1"/>
              <a:t>int</a:t>
            </a:r>
            <a:r>
              <a:rPr lang="en-US" sz="1400" dirty="0"/>
              <a:t> N = 100;</a:t>
            </a:r>
          </a:p>
          <a:p>
            <a:r>
              <a:rPr lang="en-US" sz="1400" dirty="0"/>
              <a:t> </a:t>
            </a:r>
            <a:r>
              <a:rPr lang="en-US" sz="1400" b="1" dirty="0"/>
              <a:t>static final</a:t>
            </a:r>
            <a:r>
              <a:rPr lang="en-US" sz="1400" dirty="0"/>
              <a:t> Scanner read = </a:t>
            </a:r>
            <a:r>
              <a:rPr lang="en-US" sz="1400" b="1" dirty="0"/>
              <a:t>new</a:t>
            </a:r>
            <a:r>
              <a:rPr lang="en-US" sz="1400" dirty="0"/>
              <a:t> Scanner(System.in);</a:t>
            </a:r>
          </a:p>
          <a:p>
            <a:r>
              <a:rPr lang="en-US" sz="1400" dirty="0"/>
              <a:t> </a:t>
            </a:r>
            <a:r>
              <a:rPr lang="en-US" sz="1400" b="1" dirty="0"/>
              <a:t>public static void</a:t>
            </a:r>
            <a:r>
              <a:rPr lang="en-US" sz="1400" dirty="0"/>
              <a:t> main (String </a:t>
            </a:r>
            <a:r>
              <a:rPr lang="en-US" sz="1400" dirty="0" err="1"/>
              <a:t>args</a:t>
            </a:r>
            <a:r>
              <a:rPr lang="en-US" sz="1400" dirty="0"/>
              <a:t>[]) {</a:t>
            </a:r>
          </a:p>
          <a:p>
            <a:r>
              <a:rPr lang="en-US" sz="1400" dirty="0"/>
              <a:t>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dirty="0"/>
              <a:t>array[] = </a:t>
            </a:r>
            <a:r>
              <a:rPr lang="en-US" sz="1400" b="1" dirty="0"/>
              <a:t>new </a:t>
            </a:r>
            <a:r>
              <a:rPr lang="en-US" sz="1400" b="1" dirty="0" err="1"/>
              <a:t>int</a:t>
            </a:r>
            <a:r>
              <a:rPr lang="en-US" sz="1400" dirty="0"/>
              <a:t>[N];</a:t>
            </a:r>
          </a:p>
          <a:p>
            <a:r>
              <a:rPr lang="en-US" sz="1400" dirty="0"/>
              <a:t>  </a:t>
            </a:r>
            <a:r>
              <a:rPr lang="en-US" sz="1400" b="1" dirty="0" err="1"/>
              <a:t>int</a:t>
            </a:r>
            <a:r>
              <a:rPr lang="en-US" sz="1400" dirty="0"/>
              <a:t> r, </a:t>
            </a:r>
            <a:r>
              <a:rPr lang="en-US" sz="1400" dirty="0" err="1"/>
              <a:t>count,length</a:t>
            </a:r>
            <a:r>
              <a:rPr lang="en-US" sz="1400" dirty="0"/>
              <a:t>=0;</a:t>
            </a:r>
          </a:p>
          <a:p>
            <a:r>
              <a:rPr lang="en-US" sz="1400" dirty="0"/>
              <a:t>  </a:t>
            </a:r>
            <a:r>
              <a:rPr lang="en-US" sz="1400" b="1" dirty="0"/>
              <a:t>for</a:t>
            </a:r>
            <a:r>
              <a:rPr lang="en-US" sz="1400" dirty="0"/>
              <a:t> (r=0; r&lt;</a:t>
            </a:r>
            <a:r>
              <a:rPr lang="en-US" sz="1400" dirty="0" err="1"/>
              <a:t>array.length</a:t>
            </a:r>
            <a:r>
              <a:rPr lang="en-US" sz="1400" dirty="0"/>
              <a:t>; r++)</a:t>
            </a:r>
          </a:p>
          <a:p>
            <a:r>
              <a:rPr lang="en-US" sz="1400" dirty="0"/>
              <a:t>  {     array[r] = </a:t>
            </a:r>
            <a:r>
              <a:rPr lang="en-US" sz="1400" dirty="0" err="1"/>
              <a:t>read.nextInt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if</a:t>
            </a:r>
            <a:r>
              <a:rPr lang="en-US" sz="1400" dirty="0"/>
              <a:t> (array[r] &lt; 0) </a:t>
            </a:r>
            <a:r>
              <a:rPr lang="en-US" sz="1400" b="1" dirty="0"/>
              <a:t>break</a:t>
            </a:r>
            <a:r>
              <a:rPr lang="en-US" sz="1400" dirty="0"/>
              <a:t>;    }</a:t>
            </a:r>
          </a:p>
          <a:p>
            <a:r>
              <a:rPr lang="en-US" sz="1400" dirty="0"/>
              <a:t>  length = r;</a:t>
            </a:r>
          </a:p>
          <a:p>
            <a:r>
              <a:rPr lang="en-US" sz="1400" dirty="0"/>
              <a:t>  </a:t>
            </a:r>
            <a:r>
              <a:rPr lang="en-US" sz="1400" b="1" dirty="0"/>
              <a:t> 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 </a:t>
            </a:r>
            <a:r>
              <a:rPr lang="en-US" sz="1400" dirty="0" err="1"/>
              <a:t>i</a:t>
            </a:r>
            <a:r>
              <a:rPr lang="en-US" sz="1400" dirty="0"/>
              <a:t>&lt;r-1;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  { 	count = 0; </a:t>
            </a:r>
          </a:p>
          <a:p>
            <a:r>
              <a:rPr lang="en-US" sz="1400" dirty="0"/>
              <a:t>    	</a:t>
            </a:r>
            <a:r>
              <a:rPr lang="en-US" sz="1400" b="1" dirty="0"/>
              <a:t>for</a:t>
            </a:r>
            <a:r>
              <a:rPr lang="en-US" sz="1400" dirty="0"/>
              <a:t>(</a:t>
            </a:r>
            <a:r>
              <a:rPr lang="en-US" sz="1400" b="1" dirty="0" err="1"/>
              <a:t>int</a:t>
            </a:r>
            <a:r>
              <a:rPr lang="en-US" sz="1400" dirty="0"/>
              <a:t> j=0; j&lt;r; j++)</a:t>
            </a:r>
          </a:p>
          <a:p>
            <a:r>
              <a:rPr lang="en-US" sz="1400" dirty="0"/>
              <a:t>      	{        	</a:t>
            </a:r>
            <a:r>
              <a:rPr lang="en-US" sz="1400" b="1" dirty="0"/>
              <a:t>if</a:t>
            </a:r>
            <a:r>
              <a:rPr lang="en-US" sz="1400" dirty="0"/>
              <a:t> ( (array[</a:t>
            </a:r>
            <a:r>
              <a:rPr lang="en-US" sz="1400" dirty="0" err="1"/>
              <a:t>i</a:t>
            </a:r>
            <a:r>
              <a:rPr lang="en-US" sz="1400" dirty="0"/>
              <a:t>] == array[j]) &amp;&amp; (j&lt;</a:t>
            </a:r>
            <a:r>
              <a:rPr lang="en-US" sz="1400" dirty="0" err="1"/>
              <a:t>i</a:t>
            </a:r>
            <a:r>
              <a:rPr lang="en-US" sz="1400" dirty="0"/>
              <a:t>) ) break;</a:t>
            </a:r>
          </a:p>
          <a:p>
            <a:r>
              <a:rPr lang="en-US" sz="1400" dirty="0"/>
              <a:t>                		</a:t>
            </a:r>
            <a:r>
              <a:rPr lang="en-US" sz="1400" b="1" dirty="0"/>
              <a:t>if</a:t>
            </a:r>
            <a:r>
              <a:rPr lang="en-US" sz="1400" dirty="0"/>
              <a:t> (array[</a:t>
            </a:r>
            <a:r>
              <a:rPr lang="en-US" sz="1400" dirty="0" err="1"/>
              <a:t>i</a:t>
            </a:r>
            <a:r>
              <a:rPr lang="en-US" sz="1400" dirty="0"/>
              <a:t>] == array[j]) count++;	}</a:t>
            </a:r>
          </a:p>
          <a:p>
            <a:r>
              <a:rPr lang="en-US" sz="1400" dirty="0"/>
              <a:t>    	</a:t>
            </a:r>
            <a:r>
              <a:rPr lang="en-US" sz="1400" b="1" dirty="0"/>
              <a:t>if</a:t>
            </a:r>
            <a:r>
              <a:rPr lang="en-US" sz="1400" dirty="0"/>
              <a:t> (count == 0) </a:t>
            </a:r>
            <a:r>
              <a:rPr lang="en-US" sz="1400" b="1" dirty="0"/>
              <a:t>continue</a:t>
            </a:r>
            <a:r>
              <a:rPr lang="en-US" sz="1400" dirty="0"/>
              <a:t>;</a:t>
            </a:r>
          </a:p>
          <a:p>
            <a:r>
              <a:rPr lang="en-US" sz="1400" dirty="0"/>
              <a:t>    	</a:t>
            </a:r>
            <a:r>
              <a:rPr lang="en-US" sz="1400" dirty="0" err="1"/>
              <a:t>System.out.println</a:t>
            </a:r>
            <a:r>
              <a:rPr lang="en-US" sz="1400" dirty="0"/>
              <a:t>(array[</a:t>
            </a:r>
            <a:r>
              <a:rPr lang="en-US" sz="1400" dirty="0" err="1"/>
              <a:t>i</a:t>
            </a:r>
            <a:r>
              <a:rPr lang="en-US" sz="1400" dirty="0"/>
              <a:t>]+" </a:t>
            </a:r>
            <a:r>
              <a:rPr lang="en-US" sz="1400" dirty="0" err="1"/>
              <a:t>ocorre</a:t>
            </a:r>
            <a:r>
              <a:rPr lang="en-US" sz="1400" dirty="0"/>
              <a:t> "+count+" </a:t>
            </a:r>
            <a:r>
              <a:rPr lang="en-US" sz="1400" dirty="0" err="1"/>
              <a:t>vezes</a:t>
            </a:r>
            <a:r>
              <a:rPr lang="en-US" sz="1400" dirty="0"/>
              <a:t>");	}</a:t>
            </a:r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"/>
            <a:ext cx="4991100" cy="234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83" y="3581400"/>
            <a:ext cx="342456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218" y="990600"/>
            <a:ext cx="5002382" cy="153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9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85800" y="180957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Acesso aos elementos de um </a:t>
            </a:r>
            <a:r>
              <a:rPr lang="pt-PT" sz="2800" i="1" dirty="0" err="1"/>
              <a:t>array</a:t>
            </a:r>
            <a:endParaRPr lang="pt-PT" sz="2800" i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251520" y="1100804"/>
            <a:ext cx="8640960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dirty="0"/>
              <a:t>O tipo </a:t>
            </a:r>
            <a:r>
              <a:rPr lang="pt-PT" sz="2400" i="1" dirty="0" err="1"/>
              <a:t>array</a:t>
            </a:r>
            <a:r>
              <a:rPr lang="pt-PT" sz="2400" dirty="0"/>
              <a:t> é concebido como um conjunto de tipos base, sendo apenas possível processar um elemento de cada vez.</a:t>
            </a:r>
          </a:p>
          <a:p>
            <a:pPr marL="342900" lvl="1" indent="-342900" algn="just">
              <a:spcBef>
                <a:spcPts val="800"/>
              </a:spcBef>
              <a:buFont typeface="Arial" pitchFamily="34" charset="0"/>
              <a:buChar char="•"/>
            </a:pPr>
            <a:r>
              <a:rPr lang="pt-PT" sz="2400" dirty="0"/>
              <a:t>Um elemento do </a:t>
            </a:r>
            <a:r>
              <a:rPr lang="pt-PT" sz="2400" i="1" dirty="0" err="1"/>
              <a:t>array</a:t>
            </a:r>
            <a:r>
              <a:rPr lang="pt-PT" sz="2400" dirty="0"/>
              <a:t> é acedido da forma:</a:t>
            </a:r>
          </a:p>
          <a:p>
            <a:pPr marL="0" lvl="1" indent="0" algn="ctr">
              <a:spcBef>
                <a:spcPts val="800"/>
              </a:spcBef>
              <a:buNone/>
            </a:pPr>
            <a:r>
              <a:rPr lang="pt-PT" sz="2400" dirty="0">
                <a:latin typeface="Courier New" pitchFamily="49" charset="0"/>
                <a:cs typeface="Courier New" pitchFamily="49" charset="0"/>
              </a:rPr>
              <a:t>identificador[índice]</a:t>
            </a:r>
          </a:p>
          <a:p>
            <a:pPr marL="342900" lvl="1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Em JAVA, os índices são sempre valores numéricos inteiros positivos sendo o primeiro elemento o </a:t>
            </a:r>
            <a:r>
              <a:rPr lang="pt-PT" dirty="0">
                <a:solidFill>
                  <a:srgbClr val="C00000"/>
                </a:solidFill>
              </a:rPr>
              <a:t>zero</a:t>
            </a:r>
            <a:r>
              <a:rPr lang="pt-PT" sz="2400" dirty="0"/>
              <a:t> e o último (</a:t>
            </a:r>
            <a:r>
              <a:rPr lang="pt-PT" dirty="0">
                <a:solidFill>
                  <a:srgbClr val="C00000"/>
                </a:solidFill>
              </a:rPr>
              <a:t>dimensão-1</a:t>
            </a:r>
            <a:r>
              <a:rPr lang="pt-PT" sz="2400" dirty="0"/>
              <a:t>).</a:t>
            </a:r>
          </a:p>
          <a:p>
            <a:pPr marL="342900" lvl="1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/>
              <a:t>O índice pode também ser dado através de uma expressão cujo resultado tem que ser inteiro.</a:t>
            </a:r>
          </a:p>
          <a:p>
            <a:pPr marL="342900" lvl="1" indent="-34290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cs typeface="Courier New" pitchFamily="49" charset="0"/>
              </a:rPr>
              <a:t>Caso se tente referenciar um elemento fora do </a:t>
            </a:r>
            <a:r>
              <a:rPr lang="pt-PT" sz="2400" i="1" dirty="0" err="1">
                <a:cs typeface="Courier New" pitchFamily="49" charset="0"/>
              </a:rPr>
              <a:t>array</a:t>
            </a:r>
            <a:r>
              <a:rPr lang="pt-PT" sz="2400" dirty="0">
                <a:cs typeface="Courier New" pitchFamily="49" charset="0"/>
              </a:rPr>
              <a:t> (índice inferior a zero ou superior a (dimensão-1) gera um erro na execução do programa ("acesso fora dos limites").</a:t>
            </a:r>
          </a:p>
        </p:txBody>
      </p:sp>
    </p:spTree>
    <p:extLst>
      <p:ext uri="{BB962C8B-B14F-4D97-AF65-F5344CB8AC3E}">
        <p14:creationId xmlns:p14="http://schemas.microsoft.com/office/powerpoint/2010/main" val="123662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4800" y="180958"/>
            <a:ext cx="8090274" cy="5895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Acesso aos elementos de um </a:t>
            </a:r>
            <a:r>
              <a:rPr lang="pt-PT" sz="2800" i="1" dirty="0" err="1"/>
              <a:t>array</a:t>
            </a:r>
            <a:endParaRPr lang="pt-PT" i="1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79512" y="1124744"/>
            <a:ext cx="8888288" cy="5123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/>
              <a:t>Uma variável do tipo </a:t>
            </a:r>
            <a:r>
              <a:rPr lang="pt-PT" sz="2400" i="1" dirty="0" err="1"/>
              <a:t>array</a:t>
            </a:r>
            <a:r>
              <a:rPr lang="pt-PT" sz="2400" dirty="0"/>
              <a:t> distingue-se de uma variável simples devido ao uso do operador "</a:t>
            </a:r>
            <a:r>
              <a:rPr lang="pt-PT" sz="2400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pt-PT" sz="2400" dirty="0"/>
              <a:t>" na sua declaração.</a:t>
            </a:r>
            <a:endParaRPr lang="pt-PT" dirty="0"/>
          </a:p>
          <a:p>
            <a:pPr algn="just"/>
            <a:r>
              <a:rPr lang="pt-PT" sz="2400" dirty="0"/>
              <a:t>A linguagem JAVA associa a cada </a:t>
            </a:r>
            <a:r>
              <a:rPr lang="pt-PT" sz="2400" i="1" dirty="0" err="1"/>
              <a:t>array</a:t>
            </a:r>
            <a:r>
              <a:rPr lang="pt-PT" sz="2400" dirty="0"/>
              <a:t> um campo de dimensão (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leng</a:t>
            </a:r>
            <a:r>
              <a:rPr lang="pt-PT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pt-PT" sz="2400" dirty="0"/>
              <a:t>) que pode ser usado sempre que seja necessário determinar a sua capacidade de armazenamento. Pode ser usado da forma: </a:t>
            </a:r>
            <a:r>
              <a:rPr lang="pt-PT" sz="2400" dirty="0" err="1">
                <a:latin typeface="Courier New" pitchFamily="49" charset="0"/>
                <a:cs typeface="Courier New" pitchFamily="49" charset="0"/>
              </a:rPr>
              <a:t>identificador.leng</a:t>
            </a:r>
            <a:r>
              <a:rPr lang="pt-PT" sz="24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endParaRPr lang="pt-PT" sz="2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2400" dirty="0"/>
              <a:t>É também possível declarar e atribuir um conjunto de valores a um </a:t>
            </a:r>
            <a:r>
              <a:rPr lang="pt-PT" sz="2400" i="1" dirty="0" err="1"/>
              <a:t>array</a:t>
            </a:r>
            <a:r>
              <a:rPr lang="pt-PT" sz="2400" i="1" dirty="0"/>
              <a:t> </a:t>
            </a:r>
            <a:r>
              <a:rPr lang="pt-PT" sz="2400" dirty="0"/>
              <a:t>através de uma expressão de inicialização da seguinte forma:</a:t>
            </a:r>
          </a:p>
          <a:p>
            <a:pPr algn="just"/>
            <a:r>
              <a:rPr lang="pt-PT" sz="20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err="1">
                <a:latin typeface="Courier New" pitchFamily="49" charset="0"/>
                <a:cs typeface="Courier New" pitchFamily="49" charset="0"/>
              </a:rPr>
              <a:t>diasDoMes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[]={31,28,31,30,31,30,31, ...,31};</a:t>
            </a:r>
          </a:p>
          <a:p>
            <a:pPr algn="just"/>
            <a:r>
              <a:rPr lang="pt-PT" sz="20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letras[] = {'a', 'e', 'i', 'o', 'u'};</a:t>
            </a:r>
          </a:p>
          <a:p>
            <a:pPr algn="just"/>
            <a:r>
              <a:rPr lang="pt-PT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A dimensão é dada pelo número de elementos dentro de {}</a:t>
            </a:r>
            <a:endParaRPr lang="pt-PT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2019/2020</a:t>
            </a:r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763"/>
            <a:ext cx="799623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/>
              <a:t>Leitura e escrita do conteúdo de </a:t>
            </a:r>
            <a:r>
              <a:rPr lang="pt-PT" sz="2800" i="1" dirty="0" err="1"/>
              <a:t>arrays</a:t>
            </a:r>
            <a:endParaRPr lang="pt-PT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607461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b="1" dirty="0"/>
              <a:t>public</a:t>
            </a:r>
            <a:r>
              <a:rPr lang="en-US" dirty="0"/>
              <a:t> class Array1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>
                <a:solidFill>
                  <a:srgbClr val="660033"/>
                </a:solidFill>
              </a:rPr>
              <a:t>read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       {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=0, a[]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[10];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a[</a:t>
            </a:r>
            <a:r>
              <a:rPr lang="en-US" dirty="0" err="1"/>
              <a:t>i</a:t>
            </a:r>
            <a:r>
              <a:rPr lang="en-US" dirty="0"/>
              <a:t>++] = </a:t>
            </a:r>
            <a:r>
              <a:rPr lang="en-US" dirty="0" err="1">
                <a:solidFill>
                  <a:srgbClr val="660033"/>
                </a:solidFill>
              </a:rPr>
              <a:t>read</a:t>
            </a:r>
            <a:r>
              <a:rPr lang="en-US" dirty="0" err="1"/>
              <a:t>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) </a:t>
            </a:r>
            <a:r>
              <a:rPr lang="en-US" dirty="0" err="1"/>
              <a:t>System.out.printf</a:t>
            </a:r>
            <a:r>
              <a:rPr lang="en-US" dirty="0"/>
              <a:t>("a[%d] = %d\n",</a:t>
            </a:r>
            <a:r>
              <a:rPr lang="en-US" dirty="0" err="1"/>
              <a:t>i,a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++]);</a:t>
            </a:r>
          </a:p>
          <a:p>
            <a:r>
              <a:rPr lang="en-US" dirty="0"/>
              <a:t>}  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48" y="548006"/>
            <a:ext cx="2733632" cy="27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41817"/>
            <a:ext cx="3739308" cy="217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4946290" cy="3493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</a:t>
            </a:r>
            <a:r>
              <a:rPr lang="en-US" sz="1700" dirty="0"/>
              <a:t>.*; </a:t>
            </a:r>
          </a:p>
          <a:p>
            <a:r>
              <a:rPr lang="en-US" sz="1700" b="1" dirty="0"/>
              <a:t>public class</a:t>
            </a:r>
            <a:r>
              <a:rPr lang="en-US" sz="1700" dirty="0"/>
              <a:t> Array2 {</a:t>
            </a:r>
          </a:p>
          <a:p>
            <a:r>
              <a:rPr lang="en-US" sz="1700" dirty="0"/>
              <a:t>  </a:t>
            </a:r>
            <a:r>
              <a:rPr lang="en-US" sz="1700" b="1" dirty="0"/>
              <a:t>static</a:t>
            </a:r>
            <a:r>
              <a:rPr lang="en-US" sz="1700" dirty="0"/>
              <a:t> Scanner </a:t>
            </a:r>
            <a:r>
              <a:rPr lang="en-US" sz="1700" dirty="0">
                <a:solidFill>
                  <a:srgbClr val="660033"/>
                </a:solidFill>
              </a:rPr>
              <a:t>read</a:t>
            </a:r>
            <a:r>
              <a:rPr lang="en-US" sz="1700" dirty="0"/>
              <a:t> = </a:t>
            </a:r>
            <a:r>
              <a:rPr lang="en-US" sz="1700" b="1" dirty="0"/>
              <a:t>new</a:t>
            </a:r>
            <a:r>
              <a:rPr lang="en-US" sz="1700" dirty="0"/>
              <a:t> Scanner(System.in);</a:t>
            </a:r>
          </a:p>
          <a:p>
            <a:r>
              <a:rPr lang="en-US" sz="1700" b="1" dirty="0"/>
              <a:t>public static void</a:t>
            </a:r>
            <a:r>
              <a:rPr lang="en-US" sz="1700" dirty="0"/>
              <a:t> main (String </a:t>
            </a:r>
            <a:r>
              <a:rPr lang="en-US" sz="1700" dirty="0" err="1"/>
              <a:t>args</a:t>
            </a:r>
            <a:r>
              <a:rPr lang="en-US" sz="1700" dirty="0"/>
              <a:t>[])       {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</a:t>
            </a:r>
            <a:r>
              <a:rPr lang="en-US" sz="1700" dirty="0"/>
              <a:t>("</a:t>
            </a:r>
            <a:r>
              <a:rPr lang="en-US" sz="1700" dirty="0" err="1"/>
              <a:t>Quantos</a:t>
            </a:r>
            <a:r>
              <a:rPr lang="en-US" sz="1700" dirty="0"/>
              <a:t> </a:t>
            </a:r>
            <a:r>
              <a:rPr lang="en-US" sz="1700" dirty="0" err="1"/>
              <a:t>elementos</a:t>
            </a:r>
            <a:r>
              <a:rPr lang="en-US" sz="1700" dirty="0"/>
              <a:t> ?   ");</a:t>
            </a:r>
          </a:p>
          <a:p>
            <a:r>
              <a:rPr lang="en-US" sz="1700" dirty="0"/>
              <a:t>  </a:t>
            </a:r>
            <a:r>
              <a:rPr lang="en-US" sz="1700" b="1" dirty="0" err="1"/>
              <a:t>int</a:t>
            </a:r>
            <a:r>
              <a:rPr lang="en-US" sz="1700" dirty="0"/>
              <a:t> N = </a:t>
            </a:r>
            <a:r>
              <a:rPr lang="en-US" sz="1700" dirty="0" err="1"/>
              <a:t>read.nextInt</a:t>
            </a:r>
            <a:r>
              <a:rPr lang="en-US" sz="1700" dirty="0"/>
              <a:t>(); </a:t>
            </a:r>
            <a:r>
              <a:rPr lang="en-US" sz="1700" b="1" dirty="0" err="1"/>
              <a:t>int</a:t>
            </a:r>
            <a:r>
              <a:rPr lang="en-US" sz="1700" dirty="0"/>
              <a:t> a[] = </a:t>
            </a:r>
            <a:r>
              <a:rPr lang="en-US" sz="1700" b="1" dirty="0"/>
              <a:t>new</a:t>
            </a:r>
            <a:r>
              <a:rPr lang="en-US" sz="1700" dirty="0"/>
              <a:t> </a:t>
            </a:r>
            <a:r>
              <a:rPr lang="en-US" sz="1700" b="1" dirty="0" err="1"/>
              <a:t>int</a:t>
            </a:r>
            <a:r>
              <a:rPr lang="en-US" sz="1700" dirty="0"/>
              <a:t>[N];</a:t>
            </a:r>
          </a:p>
          <a:p>
            <a:r>
              <a:rPr lang="en-US" sz="1700" dirty="0"/>
              <a:t>  </a:t>
            </a:r>
            <a:r>
              <a:rPr lang="en-US" sz="1700" b="1" dirty="0"/>
              <a:t>for</a:t>
            </a:r>
            <a:r>
              <a:rPr lang="en-US" sz="1700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</a:t>
            </a:r>
            <a:r>
              <a:rPr lang="en-US" sz="1700" dirty="0" err="1"/>
              <a:t>a.length;i</a:t>
            </a:r>
            <a:r>
              <a:rPr lang="en-US" sz="1700" dirty="0"/>
              <a:t>++)</a:t>
            </a:r>
          </a:p>
          <a:p>
            <a:r>
              <a:rPr lang="en-US" sz="1700" dirty="0"/>
              <a:t>  {                </a:t>
            </a:r>
            <a:r>
              <a:rPr lang="en-US" sz="1700" dirty="0" err="1"/>
              <a:t>System.out.print</a:t>
            </a:r>
            <a:r>
              <a:rPr lang="en-US" sz="1700" dirty="0"/>
              <a:t>("</a:t>
            </a:r>
            <a:r>
              <a:rPr lang="en-US" sz="1700" dirty="0" err="1"/>
              <a:t>elemento</a:t>
            </a:r>
            <a:r>
              <a:rPr lang="en-US" sz="1700" dirty="0"/>
              <a:t> "+</a:t>
            </a:r>
            <a:r>
              <a:rPr lang="en-US" sz="1700" dirty="0" err="1"/>
              <a:t>i</a:t>
            </a:r>
            <a:r>
              <a:rPr lang="en-US" sz="1700" dirty="0"/>
              <a:t>+"  ");</a:t>
            </a:r>
          </a:p>
          <a:p>
            <a:r>
              <a:rPr lang="en-US" sz="1700" dirty="0"/>
              <a:t>	 a[</a:t>
            </a:r>
            <a:r>
              <a:rPr lang="en-US" sz="1700" dirty="0" err="1"/>
              <a:t>i</a:t>
            </a:r>
            <a:r>
              <a:rPr lang="en-US" sz="1700" dirty="0"/>
              <a:t>] = </a:t>
            </a:r>
            <a:r>
              <a:rPr lang="en-US" sz="1700" dirty="0" err="1">
                <a:solidFill>
                  <a:srgbClr val="660033"/>
                </a:solidFill>
              </a:rPr>
              <a:t>read</a:t>
            </a:r>
            <a:r>
              <a:rPr lang="en-US" sz="1700" dirty="0" err="1"/>
              <a:t>.nextInt</a:t>
            </a:r>
            <a:r>
              <a:rPr lang="en-US" sz="1700" dirty="0"/>
              <a:t>();        }</a:t>
            </a:r>
          </a:p>
          <a:p>
            <a:r>
              <a:rPr lang="en-US" sz="1700" dirty="0"/>
              <a:t>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Elementos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r>
              <a:rPr lang="en-US" sz="1700" dirty="0"/>
              <a:t> </a:t>
            </a:r>
            <a:r>
              <a:rPr lang="en-US" sz="1700" dirty="0" err="1"/>
              <a:t>ordem</a:t>
            </a:r>
            <a:r>
              <a:rPr lang="en-US" sz="1700" dirty="0"/>
              <a:t> </a:t>
            </a:r>
            <a:r>
              <a:rPr lang="en-US" sz="1700" dirty="0" err="1"/>
              <a:t>inverso</a:t>
            </a:r>
            <a:r>
              <a:rPr lang="en-US" sz="1700" dirty="0"/>
              <a:t>:");</a:t>
            </a:r>
          </a:p>
          <a:p>
            <a:r>
              <a:rPr lang="en-US" sz="1700" dirty="0"/>
              <a:t>  </a:t>
            </a:r>
            <a:r>
              <a:rPr lang="en-US" sz="1700" b="1" dirty="0"/>
              <a:t>for</a:t>
            </a:r>
            <a:r>
              <a:rPr lang="en-US" sz="1700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=a.length-1; </a:t>
            </a:r>
            <a:r>
              <a:rPr lang="en-US" sz="1700" dirty="0" err="1"/>
              <a:t>i</a:t>
            </a:r>
            <a:r>
              <a:rPr lang="en-US" sz="1700" dirty="0"/>
              <a:t>&gt;=0;i--)</a:t>
            </a:r>
          </a:p>
          <a:p>
            <a:r>
              <a:rPr lang="en-US" sz="1700" dirty="0"/>
              <a:t>     </a:t>
            </a:r>
            <a:r>
              <a:rPr lang="en-US" sz="1700" dirty="0" err="1"/>
              <a:t>System.out.printf</a:t>
            </a:r>
            <a:r>
              <a:rPr lang="en-US" sz="1700" dirty="0"/>
              <a:t>("a[%d] = %d\n",</a:t>
            </a:r>
            <a:r>
              <a:rPr lang="en-US" sz="1700" dirty="0" err="1"/>
              <a:t>i,a</a:t>
            </a:r>
            <a:r>
              <a:rPr lang="en-US" sz="1700" dirty="0"/>
              <a:t>[</a:t>
            </a:r>
            <a:r>
              <a:rPr lang="en-US" sz="1700" dirty="0" err="1"/>
              <a:t>i</a:t>
            </a:r>
            <a:r>
              <a:rPr lang="en-US" sz="1700" dirty="0"/>
              <a:t>]);</a:t>
            </a:r>
          </a:p>
          <a:p>
            <a:r>
              <a:rPr lang="en-US" sz="1700" dirty="0"/>
              <a:t>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0829" y="6361277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859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</TotalTime>
  <Words>7479</Words>
  <Application>Microsoft Office PowerPoint</Application>
  <PresentationFormat>On-screen Show (4:3)</PresentationFormat>
  <Paragraphs>1228</Paragraphs>
  <Slides>63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606</cp:revision>
  <cp:lastPrinted>2017-10-23T09:38:14Z</cp:lastPrinted>
  <dcterms:created xsi:type="dcterms:W3CDTF">2014-09-27T14:10:02Z</dcterms:created>
  <dcterms:modified xsi:type="dcterms:W3CDTF">2019-10-21T14:10:47Z</dcterms:modified>
</cp:coreProperties>
</file>