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321" r:id="rId5"/>
    <p:sldId id="325" r:id="rId6"/>
    <p:sldId id="327" r:id="rId7"/>
    <p:sldId id="326" r:id="rId8"/>
    <p:sldId id="390" r:id="rId9"/>
    <p:sldId id="328" r:id="rId10"/>
    <p:sldId id="329" r:id="rId11"/>
    <p:sldId id="330" r:id="rId12"/>
    <p:sldId id="391" r:id="rId13"/>
    <p:sldId id="331" r:id="rId14"/>
    <p:sldId id="332" r:id="rId15"/>
    <p:sldId id="333" r:id="rId16"/>
    <p:sldId id="334" r:id="rId17"/>
    <p:sldId id="335" r:id="rId18"/>
    <p:sldId id="337" r:id="rId19"/>
    <p:sldId id="342" r:id="rId20"/>
    <p:sldId id="392" r:id="rId21"/>
    <p:sldId id="338" r:id="rId22"/>
    <p:sldId id="339" r:id="rId23"/>
    <p:sldId id="340" r:id="rId24"/>
    <p:sldId id="341" r:id="rId25"/>
    <p:sldId id="344" r:id="rId26"/>
    <p:sldId id="336" r:id="rId27"/>
    <p:sldId id="343" r:id="rId28"/>
    <p:sldId id="345" r:id="rId29"/>
    <p:sldId id="346" r:id="rId30"/>
    <p:sldId id="395" r:id="rId31"/>
    <p:sldId id="396" r:id="rId32"/>
    <p:sldId id="39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99FF"/>
    <a:srgbClr val="FFCCFF"/>
    <a:srgbClr val="CCFFFF"/>
    <a:srgbClr val="FF0066"/>
    <a:srgbClr val="FFFF00"/>
    <a:srgbClr val="CCCC00"/>
    <a:srgbClr val="66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33A2-D4C8-4BD0-A087-7B9C7E9E80C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7B91-195C-4685-8EF9-FE0F5951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2C76-27D0-4018-A8C9-54515F60F877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B91B-91DE-4EDF-A81C-9B809065873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7677-8550-40DB-AA21-A743CC9EC40D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F09-3181-42FC-A2FC-7AAEF0E565E7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AD16-7352-40E6-833B-FF8DB4B78321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D9-A0A1-4F2C-927A-040BBDD87D83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80C3-BE77-4614-BB2E-D66CCDDFB542}" type="datetime1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0AB0-7F84-44D7-9658-FCBAFABDCCF5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D2E8-EC91-4611-9B3B-F36F9DF3B104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05-A3C0-43C6-A282-17B1F0C9E465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6E29-73FD-4287-B3EA-05190C8BEF7C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E68B-CF37-4F14-9F15-7C25155CDE40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.ua.pt/skl/" TargetMode="External"/><Relationship Id="rId2" Type="http://schemas.openxmlformats.org/officeDocument/2006/relationships/hyperlink" Target="mailto:skl@u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learning.ua.p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0375" y="7620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/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5800" b="1" dirty="0">
                <a:solidFill>
                  <a:schemeClr val="tx1"/>
                </a:solidFill>
              </a:rPr>
              <a:t>Programação 1</a:t>
            </a:r>
          </a:p>
          <a:p>
            <a:pPr>
              <a:spcAft>
                <a:spcPts val="24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>
                <a:solidFill>
                  <a:schemeClr val="tx1"/>
                </a:solidFill>
              </a:rPr>
              <a:t>Aula 3</a:t>
            </a:r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err="1">
                <a:solidFill>
                  <a:schemeClr val="tx1"/>
                </a:solidFill>
              </a:rPr>
              <a:t>Valeri</a:t>
            </a:r>
            <a:r>
              <a:rPr lang="pt-PT" sz="1800" dirty="0">
                <a:solidFill>
                  <a:schemeClr val="tx1"/>
                </a:solidFill>
              </a:rPr>
              <a:t> </a:t>
            </a:r>
            <a:r>
              <a:rPr lang="pt-PT" sz="1800" dirty="0" err="1">
                <a:solidFill>
                  <a:schemeClr val="tx1"/>
                </a:solidFill>
              </a:rPr>
              <a:t>Skliarov</a:t>
            </a:r>
            <a:r>
              <a:rPr lang="pt-PT" sz="1800" dirty="0">
                <a:solidFill>
                  <a:schemeClr val="tx1"/>
                </a:solidFill>
              </a:rPr>
              <a:t>, Prof. Catedrático</a:t>
            </a:r>
          </a:p>
          <a:p>
            <a:r>
              <a:rPr lang="en-US" sz="1600" dirty="0">
                <a:latin typeface="Courier New" pitchFamily="49" charset="0"/>
              </a:rPr>
              <a:t>Email: </a:t>
            </a:r>
            <a:r>
              <a:rPr lang="en-US" sz="1600" dirty="0">
                <a:latin typeface="Courier New" pitchFamily="49" charset="0"/>
                <a:hlinkClick r:id="rId2"/>
              </a:rPr>
              <a:t>skl@ua.pt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Courier New" pitchFamily="49" charset="0"/>
              </a:rPr>
              <a:t>URL: </a:t>
            </a:r>
            <a:r>
              <a:rPr lang="en-US" sz="1600" dirty="0">
                <a:latin typeface="Courier New" pitchFamily="49" charset="0"/>
                <a:hlinkClick r:id="rId3"/>
              </a:rPr>
              <a:t>http://sweet.ua.pt/skl/</a:t>
            </a:r>
            <a:r>
              <a:rPr lang="en-US" sz="1600" dirty="0">
                <a:latin typeface="Courier New" pitchFamily="49" charset="0"/>
              </a:rPr>
              <a:t>  </a:t>
            </a:r>
            <a:endParaRPr lang="pt-PT" sz="1600" dirty="0">
              <a:latin typeface="Courier New" pitchFamily="49" charset="0"/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>
                <a:solidFill>
                  <a:schemeClr val="tx1"/>
                </a:solidFill>
              </a:rPr>
              <a:t>Departamento de Eletrónica,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>
                <a:latin typeface="Courier New" pitchFamily="49" charset="0"/>
                <a:hlinkClick r:id="rId4"/>
              </a:rPr>
              <a:t>http://elearning.ua.pt/</a:t>
            </a:r>
            <a:r>
              <a:rPr lang="pt-PT" sz="16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28600" y="457200"/>
            <a:ext cx="8367464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Para além da execução condicional de instruções, por vezes existe a necessidade de executar instruções </a:t>
            </a:r>
            <a:r>
              <a:rPr lang="pt-PT" sz="2400" u="sng" dirty="0">
                <a:latin typeface="Arial" panose="020B0604020202020204" pitchFamily="34" charset="0"/>
                <a:cs typeface="Arial" panose="020B0604020202020204" pitchFamily="34" charset="0"/>
              </a:rPr>
              <a:t>repetidamente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A um conjunto de instruções que são executadas repetidamente designamos por </a:t>
            </a:r>
            <a:r>
              <a:rPr lang="pt-PT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é constituído por uma estrutura de controlo que determina quantas vezes as instruções vão ser repetidas.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As estruturas de controlo podem ser dos tipos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Normalmente utilizamos as estruturas do tipo condicional quando o número de iterações é desconhecido e as estruturas do tipo contador quando sabemos à partida o número de iterações.</a:t>
            </a:r>
          </a:p>
        </p:txBody>
      </p:sp>
    </p:spTree>
    <p:extLst>
      <p:ext uri="{BB962C8B-B14F-4D97-AF65-F5344CB8AC3E}">
        <p14:creationId xmlns:p14="http://schemas.microsoft.com/office/powerpoint/2010/main" val="5054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31640" y="152400"/>
            <a:ext cx="7045598" cy="4600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Operadores aritméticos unários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51520" y="911424"/>
            <a:ext cx="8568952" cy="5184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incremento de 1: ++ (++x, x++)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decremento de 1: -- (--x, x--)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Os operadores de incremento e decremento atualizam o valor de uma variável com mais ou menos uma unidade.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Colocados antes são pré-incremento e pré-decremento. Neste caso a variável é primeiro alterada antes de ser usada.</a:t>
            </a:r>
          </a:p>
          <a:p>
            <a:pPr marL="800100" lvl="3" indent="-342900" algn="just">
              <a:spcBef>
                <a:spcPts val="800"/>
              </a:spcBef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y = ++x; </a:t>
            </a:r>
            <a:r>
              <a:rPr lang="pt-PT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equivalente a: x = x + 1; y = x; </a:t>
            </a: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Colocados depois são pós-incremento e pós-decremento e neste caso a variável é primeiro usada na expressão onde está inserida e depois atualizada.</a:t>
            </a:r>
          </a:p>
          <a:p>
            <a:pPr marL="742950" lvl="2" indent="-342900" algn="just">
              <a:spcBef>
                <a:spcPts val="800"/>
              </a:spcBef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y = x++; </a:t>
            </a:r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equivalente a: y = x; x = x + 1;</a:t>
            </a:r>
          </a:p>
        </p:txBody>
      </p:sp>
    </p:spTree>
    <p:extLst>
      <p:ext uri="{BB962C8B-B14F-4D97-AF65-F5344CB8AC3E}">
        <p14:creationId xmlns:p14="http://schemas.microsoft.com/office/powerpoint/2010/main" val="37205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31640" y="-76200"/>
            <a:ext cx="7045598" cy="4600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Operadores aritméticos unários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304800"/>
            <a:ext cx="168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201856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 a=5, b=6, c;</a:t>
            </a:r>
          </a:p>
          <a:p>
            <a:r>
              <a:rPr lang="en-US" dirty="0"/>
              <a:t>c = a++ + b;   // ???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762000"/>
            <a:ext cx="1297150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 = 11, a =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676400"/>
            <a:ext cx="201856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 a=5, b=6, c;</a:t>
            </a:r>
          </a:p>
          <a:p>
            <a:r>
              <a:rPr lang="en-US" dirty="0"/>
              <a:t>c = a+++ b;   // ???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2477869"/>
            <a:ext cx="19736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 a=5, b=6, c;</a:t>
            </a:r>
          </a:p>
          <a:p>
            <a:r>
              <a:rPr lang="en-US" dirty="0"/>
              <a:t>c = a++ - b;   // ???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2373868"/>
            <a:ext cx="1250663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 = -1, a = 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3276600"/>
            <a:ext cx="201856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 a=5, b=6, c;</a:t>
            </a:r>
          </a:p>
          <a:p>
            <a:r>
              <a:rPr lang="en-US" dirty="0"/>
              <a:t>c = ++a + b;   // ???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5000" y="3212068"/>
            <a:ext cx="1297150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 = 12, a =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4038600"/>
            <a:ext cx="19736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 a=5, b=6, c;</a:t>
            </a:r>
          </a:p>
          <a:p>
            <a:r>
              <a:rPr lang="en-US" dirty="0"/>
              <a:t>c = ++a - b;   // ???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3974068"/>
            <a:ext cx="118013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 = 0, a = 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4840069"/>
            <a:ext cx="225106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 a=5, b=6, c;</a:t>
            </a:r>
          </a:p>
          <a:p>
            <a:r>
              <a:rPr lang="en-US" dirty="0"/>
              <a:t>c = ++a – b++;   // ???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5000" y="4775537"/>
            <a:ext cx="1750800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 = 0, a = 6, b = 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5791200"/>
            <a:ext cx="73484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/>
              <a:t>int</a:t>
            </a:r>
            <a:r>
              <a:rPr lang="pt-PT" dirty="0"/>
              <a:t> a=5, b=6, c;</a:t>
            </a:r>
          </a:p>
          <a:p>
            <a:r>
              <a:rPr lang="pt-PT" dirty="0"/>
              <a:t>c = ++a - b++;   // ???</a:t>
            </a:r>
          </a:p>
          <a:p>
            <a:r>
              <a:rPr lang="pt-PT" dirty="0" err="1"/>
              <a:t>System.out.printf</a:t>
            </a:r>
            <a:r>
              <a:rPr lang="pt-PT" dirty="0"/>
              <a:t>(" c =  %d		a = %d		b = %d\n",</a:t>
            </a:r>
            <a:r>
              <a:rPr lang="pt-PT" dirty="0" err="1"/>
              <a:t>c,a,b</a:t>
            </a:r>
            <a:r>
              <a:rPr lang="pt-PT" dirty="0"/>
              <a:t> );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41809" y="946666"/>
            <a:ext cx="5725991" cy="1077218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pt-PT" sz="1600" b="1" dirty="0" err="1"/>
              <a:t>int</a:t>
            </a:r>
            <a:r>
              <a:rPr lang="pt-PT" sz="1600" dirty="0"/>
              <a:t> a=5, b=6, c;</a:t>
            </a:r>
          </a:p>
          <a:p>
            <a:r>
              <a:rPr lang="pt-PT" sz="1600" dirty="0"/>
              <a:t>c = ++a - b++;   // ???</a:t>
            </a:r>
          </a:p>
          <a:p>
            <a:r>
              <a:rPr lang="pt-PT" sz="1600" dirty="0" err="1"/>
              <a:t>System.out.printf</a:t>
            </a:r>
            <a:r>
              <a:rPr lang="pt-PT" sz="1600" dirty="0"/>
              <a:t>(" c =  %d	a = %d	b = %d\n",</a:t>
            </a:r>
            <a:r>
              <a:rPr lang="pt-PT" sz="1600" dirty="0" err="1"/>
              <a:t>c,a,b</a:t>
            </a:r>
            <a:r>
              <a:rPr lang="pt-PT" sz="1600" dirty="0"/>
              <a:t> );</a:t>
            </a:r>
          </a:p>
          <a:p>
            <a:r>
              <a:rPr lang="pt-PT" sz="1600" dirty="0" err="1"/>
              <a:t>System.out.printf</a:t>
            </a:r>
            <a:r>
              <a:rPr lang="pt-PT" sz="1600" dirty="0"/>
              <a:t>(" c =  %d	a = %d	b = %d\</a:t>
            </a:r>
            <a:r>
              <a:rPr lang="pt-PT" sz="1600" dirty="0" err="1"/>
              <a:t>n",c</a:t>
            </a:r>
            <a:r>
              <a:rPr lang="pt-PT" sz="1600" dirty="0"/>
              <a:t>,++</a:t>
            </a:r>
            <a:r>
              <a:rPr lang="pt-PT" sz="1600" dirty="0" err="1"/>
              <a:t>a,b</a:t>
            </a:r>
            <a:r>
              <a:rPr lang="pt-PT" sz="1600" dirty="0"/>
              <a:t>++ );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87586"/>
            <a:ext cx="377825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05200" y="2433697"/>
            <a:ext cx="5312673" cy="2308324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/>
              <a:t>int</a:t>
            </a:r>
            <a:r>
              <a:rPr lang="en-US" sz="1600" dirty="0"/>
              <a:t> a=9, b=17;</a:t>
            </a:r>
          </a:p>
          <a:p>
            <a:r>
              <a:rPr lang="en-US" sz="1600" b="1" dirty="0"/>
              <a:t>double</a:t>
            </a:r>
            <a:r>
              <a:rPr lang="en-US" sz="1600" dirty="0"/>
              <a:t> c;</a:t>
            </a:r>
          </a:p>
          <a:p>
            <a:r>
              <a:rPr lang="en-US" sz="1600" dirty="0"/>
              <a:t>c = </a:t>
            </a:r>
            <a:r>
              <a:rPr lang="en-US" sz="1600" dirty="0" err="1"/>
              <a:t>Math.sqrt</a:t>
            </a:r>
            <a:r>
              <a:rPr lang="en-US" sz="1600" dirty="0"/>
              <a:t>(a++) + </a:t>
            </a:r>
            <a:r>
              <a:rPr lang="en-US" sz="1600" dirty="0" err="1"/>
              <a:t>Math.sqrt</a:t>
            </a:r>
            <a:r>
              <a:rPr lang="en-US" sz="1600" dirty="0"/>
              <a:t>(--b);</a:t>
            </a:r>
          </a:p>
          <a:p>
            <a:r>
              <a:rPr lang="en-US" sz="1600" dirty="0" err="1"/>
              <a:t>System.out.printf</a:t>
            </a:r>
            <a:r>
              <a:rPr lang="en-US" sz="1600" dirty="0"/>
              <a:t>(" c =  %f	a = %d	b = %d\n",</a:t>
            </a:r>
            <a:r>
              <a:rPr lang="en-US" sz="1600" dirty="0" err="1"/>
              <a:t>c,a,b</a:t>
            </a:r>
            <a:r>
              <a:rPr lang="en-US" sz="1600" dirty="0"/>
              <a:t> );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a=9; b=17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c = </a:t>
            </a:r>
            <a:r>
              <a:rPr lang="en-US" sz="1600" dirty="0" err="1"/>
              <a:t>Math.sqrt</a:t>
            </a:r>
            <a:r>
              <a:rPr lang="en-US" sz="1600" dirty="0"/>
              <a:t>(a++) + </a:t>
            </a:r>
            <a:r>
              <a:rPr lang="en-US" sz="1600" dirty="0" err="1"/>
              <a:t>Math.sqrt</a:t>
            </a:r>
            <a:r>
              <a:rPr lang="en-US" sz="1600" dirty="0"/>
              <a:t>(--b);</a:t>
            </a:r>
            <a:endParaRPr lang="en-US" sz="1600" dirty="0"/>
          </a:p>
          <a:p>
            <a:r>
              <a:rPr lang="en-US" sz="1600" smtClean="0"/>
              <a:t>// c </a:t>
            </a:r>
            <a:r>
              <a:rPr lang="en-US" sz="1600" dirty="0"/>
              <a:t>= </a:t>
            </a:r>
            <a:r>
              <a:rPr lang="en-US" sz="1600" dirty="0" err="1"/>
              <a:t>Math.sqrt</a:t>
            </a:r>
            <a:r>
              <a:rPr lang="en-US" sz="1600" dirty="0"/>
              <a:t>(++a) + </a:t>
            </a:r>
            <a:r>
              <a:rPr lang="en-US" sz="1600" dirty="0" err="1"/>
              <a:t>Math.sqrt</a:t>
            </a:r>
            <a:r>
              <a:rPr lang="en-US" sz="1600" dirty="0"/>
              <a:t>(b--);</a:t>
            </a:r>
          </a:p>
          <a:p>
            <a:r>
              <a:rPr lang="en-US" sz="1600" dirty="0" err="1"/>
              <a:t>System.out.printf</a:t>
            </a:r>
            <a:r>
              <a:rPr lang="en-US" sz="1600" dirty="0"/>
              <a:t>(" c =  %f	a = %d	b = %d\n",</a:t>
            </a:r>
            <a:r>
              <a:rPr lang="en-US" sz="1600" dirty="0" err="1"/>
              <a:t>c,a,b</a:t>
            </a:r>
            <a:r>
              <a:rPr lang="en-US" sz="1600" dirty="0"/>
              <a:t> );</a:t>
            </a:r>
            <a:endParaRPr lang="pt-PT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82" y="4777155"/>
            <a:ext cx="4743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31640" y="188640"/>
            <a:ext cx="7045598" cy="5320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Instrução de atribuição com operação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51520" y="914400"/>
            <a:ext cx="8568952" cy="5184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É comum usar uma versão compacta do operador de atribuição (=) onde este é precedido de uma operação (por exemplo +=, -= *=, /=, %=,...).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A instrução resultante é equivalente a uma instrução  normal de atribuição em que a mesma variável aparece em ambos os lados do operador =.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A importância desta notação tem a ver com a simplificação do código e com a clareza da operação a realizar.</a:t>
            </a:r>
          </a:p>
          <a:p>
            <a:pPr lvl="1"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 x, y, z;</a:t>
            </a:r>
          </a:p>
          <a:p>
            <a:pPr lvl="1"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vl="1"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y += 5;       </a:t>
            </a:r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equivalente a y = y + 5;</a:t>
            </a:r>
          </a:p>
          <a:p>
            <a:pPr lvl="1"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z *= 5 + x;   </a:t>
            </a:r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equivalente a z = z * (5 + x);</a:t>
            </a:r>
          </a:p>
          <a:p>
            <a:pPr lvl="1"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y += ++x;     </a:t>
            </a:r>
            <a:r>
              <a:rPr lang="pt-PT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x = x + 1; y = y + x;</a:t>
            </a:r>
          </a:p>
        </p:txBody>
      </p:sp>
    </p:spTree>
    <p:extLst>
      <p:ext uri="{BB962C8B-B14F-4D97-AF65-F5344CB8AC3E}">
        <p14:creationId xmlns:p14="http://schemas.microsoft.com/office/powerpoint/2010/main" val="3182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87624" y="76200"/>
            <a:ext cx="7189614" cy="4600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Instrução repetitiva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P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2743200"/>
            <a:ext cx="8224838" cy="33843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A sequência de instruções colocadas no </a:t>
            </a:r>
            <a:r>
              <a:rPr lang="pt-PT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do ciclo são executadas enquanto a </a:t>
            </a:r>
            <a:r>
              <a:rPr lang="pt-PT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condição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for verdadeira.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Quando a condição for falsa, o ciclo termina e o programa continua a executar o que se </a:t>
            </a:r>
            <a:r>
              <a:rPr lang="pt-PT" sz="24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seguir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A diferença principal entre as duas instruções repetitivas reside no facto de no ciclo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a sequência de instruções é executada pelo menos uma vez.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Muito cuidado na definição da </a:t>
            </a:r>
            <a:r>
              <a:rPr lang="pt-PT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condição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CaixaDeTexto 4"/>
          <p:cNvSpPr txBox="1"/>
          <p:nvPr/>
        </p:nvSpPr>
        <p:spPr>
          <a:xfrm>
            <a:off x="467544" y="838200"/>
            <a:ext cx="3960440" cy="162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r>
              <a:rPr lang="pt-PT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PT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instruções;</a:t>
            </a:r>
          </a:p>
          <a:p>
            <a:r>
              <a:rPr lang="pt-PT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PT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condição</a:t>
            </a:r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CaixaDeTexto 5"/>
          <p:cNvSpPr txBox="1"/>
          <p:nvPr/>
        </p:nvSpPr>
        <p:spPr>
          <a:xfrm>
            <a:off x="4644008" y="910208"/>
            <a:ext cx="4104456" cy="162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condição</a:t>
            </a:r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PT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PT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 instruções;</a:t>
            </a:r>
          </a:p>
          <a:p>
            <a:r>
              <a:rPr lang="pt-PT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466851"/>
            <a:ext cx="2590800" cy="72008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2472688"/>
            <a:ext cx="2590800" cy="72008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915220" y="2699326"/>
            <a:ext cx="3199511" cy="908826"/>
            <a:chOff x="-29847" y="1600201"/>
            <a:chExt cx="3199511" cy="908826"/>
          </a:xfrm>
        </p:grpSpPr>
        <p:sp>
          <p:nvSpPr>
            <p:cNvPr id="34" name="Rounded Rectangle 33"/>
            <p:cNvSpPr/>
            <p:nvPr/>
          </p:nvSpPr>
          <p:spPr>
            <a:xfrm>
              <a:off x="1030373" y="1600201"/>
              <a:ext cx="2139291" cy="77645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29847" y="2139695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corpo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 do ciclo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30373" y="1412007"/>
            <a:ext cx="2863760" cy="1146468"/>
            <a:chOff x="1030373" y="1412007"/>
            <a:chExt cx="2863760" cy="1146468"/>
          </a:xfrm>
        </p:grpSpPr>
        <p:sp>
          <p:nvSpPr>
            <p:cNvPr id="6" name="Rounded Rectangle 5"/>
            <p:cNvSpPr/>
            <p:nvPr/>
          </p:nvSpPr>
          <p:spPr>
            <a:xfrm>
              <a:off x="1030373" y="1600200"/>
              <a:ext cx="2139291" cy="95827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1412007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corpo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 do ciclo</a:t>
              </a:r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CaixaDeTexto 4"/>
          <p:cNvSpPr txBox="1"/>
          <p:nvPr/>
        </p:nvSpPr>
        <p:spPr>
          <a:xfrm>
            <a:off x="543744" y="4267200"/>
            <a:ext cx="3113856" cy="1628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instruções;</a:t>
            </a:r>
          </a:p>
          <a:p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  <a:r>
              <a:rPr lang="pt-PT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(condição);</a:t>
            </a:r>
          </a:p>
        </p:txBody>
      </p:sp>
      <p:sp>
        <p:nvSpPr>
          <p:cNvPr id="5" name="CaixaDeTexto 5"/>
          <p:cNvSpPr txBox="1"/>
          <p:nvPr/>
        </p:nvSpPr>
        <p:spPr>
          <a:xfrm>
            <a:off x="5181600" y="4384597"/>
            <a:ext cx="2975992" cy="1628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(condição)</a:t>
            </a:r>
          </a:p>
          <a:p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//  </a:t>
            </a:r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instruções;</a:t>
            </a:r>
          </a:p>
          <a:p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89389" y="197846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17609" y="131398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sp>
        <p:nvSpPr>
          <p:cNvPr id="43" name="Flowchart: Decision 42"/>
          <p:cNvSpPr/>
          <p:nvPr/>
        </p:nvSpPr>
        <p:spPr>
          <a:xfrm>
            <a:off x="5791200" y="1415782"/>
            <a:ext cx="2209800" cy="595587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condição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54580" y="2776577"/>
            <a:ext cx="12954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902280" y="2017144"/>
            <a:ext cx="0" cy="7479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3400" y="1066800"/>
            <a:ext cx="2667000" cy="2971800"/>
            <a:chOff x="152400" y="762000"/>
            <a:chExt cx="2667000" cy="2971800"/>
          </a:xfrm>
        </p:grpSpPr>
        <p:sp>
          <p:nvSpPr>
            <p:cNvPr id="20" name="TextBox 19"/>
            <p:cNvSpPr txBox="1"/>
            <p:nvPr/>
          </p:nvSpPr>
          <p:spPr>
            <a:xfrm>
              <a:off x="152400" y="2362200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Sim</a:t>
              </a:r>
              <a:endParaRPr lang="en-US" dirty="0"/>
            </a:p>
          </p:txBody>
        </p:sp>
        <p:sp>
          <p:nvSpPr>
            <p:cNvPr id="26" name="Flowchart: Decision 25"/>
            <p:cNvSpPr/>
            <p:nvPr/>
          </p:nvSpPr>
          <p:spPr>
            <a:xfrm>
              <a:off x="609600" y="2452413"/>
              <a:ext cx="2209800" cy="5955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condição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709352" y="2065757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056504" y="1521433"/>
              <a:ext cx="12954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instruções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704204" y="762000"/>
              <a:ext cx="0" cy="74798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39"/>
            <p:cNvSpPr/>
            <p:nvPr/>
          </p:nvSpPr>
          <p:spPr>
            <a:xfrm>
              <a:off x="164757" y="1005016"/>
              <a:ext cx="1540476" cy="1754660"/>
            </a:xfrm>
            <a:custGeom>
              <a:avLst/>
              <a:gdLst>
                <a:gd name="connsiteX0" fmla="*/ 428367 w 1540476"/>
                <a:gd name="connsiteY0" fmla="*/ 1746422 h 1754660"/>
                <a:gd name="connsiteX1" fmla="*/ 8238 w 1540476"/>
                <a:gd name="connsiteY1" fmla="*/ 1754660 h 1754660"/>
                <a:gd name="connsiteX2" fmla="*/ 0 w 1540476"/>
                <a:gd name="connsiteY2" fmla="*/ 0 h 1754660"/>
                <a:gd name="connsiteX3" fmla="*/ 1540476 w 1540476"/>
                <a:gd name="connsiteY3" fmla="*/ 0 h 17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476" h="1754660">
                  <a:moveTo>
                    <a:pt x="428367" y="1746422"/>
                  </a:moveTo>
                  <a:lnTo>
                    <a:pt x="8238" y="1754660"/>
                  </a:lnTo>
                  <a:lnTo>
                    <a:pt x="0" y="0"/>
                  </a:lnTo>
                  <a:lnTo>
                    <a:pt x="1540476" y="0"/>
                  </a:lnTo>
                </a:path>
              </a:pathLst>
            </a:cu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26" idx="2"/>
            </p:cNvCxnSpPr>
            <p:nvPr/>
          </p:nvCxnSpPr>
          <p:spPr>
            <a:xfrm>
              <a:off x="1714500" y="3048000"/>
              <a:ext cx="0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3657600" y="-154459"/>
            <a:ext cx="15215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Ciclos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11547" y="664020"/>
            <a:ext cx="0" cy="7479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6913605" y="1029738"/>
            <a:ext cx="1556952" cy="2636108"/>
          </a:xfrm>
          <a:custGeom>
            <a:avLst/>
            <a:gdLst>
              <a:gd name="connsiteX0" fmla="*/ 0 w 1556952"/>
              <a:gd name="connsiteY0" fmla="*/ 2290119 h 2636108"/>
              <a:gd name="connsiteX1" fmla="*/ 8238 w 1556952"/>
              <a:gd name="connsiteY1" fmla="*/ 2636108 h 2636108"/>
              <a:gd name="connsiteX2" fmla="*/ 1556952 w 1556952"/>
              <a:gd name="connsiteY2" fmla="*/ 2627870 h 2636108"/>
              <a:gd name="connsiteX3" fmla="*/ 1548714 w 1556952"/>
              <a:gd name="connsiteY3" fmla="*/ 8238 h 2636108"/>
              <a:gd name="connsiteX4" fmla="*/ 0 w 1556952"/>
              <a:gd name="connsiteY4" fmla="*/ 0 h 263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6952" h="2636108">
                <a:moveTo>
                  <a:pt x="0" y="2290119"/>
                </a:moveTo>
                <a:lnTo>
                  <a:pt x="8238" y="2636108"/>
                </a:lnTo>
                <a:lnTo>
                  <a:pt x="1556952" y="2627870"/>
                </a:lnTo>
                <a:lnTo>
                  <a:pt x="1548714" y="8238"/>
                </a:lnTo>
                <a:lnTo>
                  <a:pt x="0" y="0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43" idx="1"/>
          </p:cNvCxnSpPr>
          <p:nvPr/>
        </p:nvCxnSpPr>
        <p:spPr>
          <a:xfrm rot="10800000" flipV="1">
            <a:off x="5410200" y="1713575"/>
            <a:ext cx="381000" cy="76139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23303" y="375577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/>
              <a:t>Saída do ciclo</a:t>
            </a:r>
            <a:endParaRPr lang="en-US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4669898" y="242811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/>
              <a:t>Saída do ciclo</a:t>
            </a:r>
            <a:endParaRPr lang="en-US" i="1" dirty="0"/>
          </a:p>
        </p:txBody>
      </p:sp>
      <p:sp>
        <p:nvSpPr>
          <p:cNvPr id="59" name="Rounded Rectangle 58"/>
          <p:cNvSpPr/>
          <p:nvPr/>
        </p:nvSpPr>
        <p:spPr>
          <a:xfrm>
            <a:off x="152400" y="838200"/>
            <a:ext cx="3886200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648200" y="664020"/>
            <a:ext cx="4038600" cy="5623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287696" y="668681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/>
              <a:t>Entrada do ciclo</a:t>
            </a:r>
            <a:endParaRPr lang="en-US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2090352" y="944657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/>
              <a:t>Entrada do ciclo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130488" y="33528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7" name="CaixaDeTexto 4"/>
          <p:cNvSpPr txBox="1"/>
          <p:nvPr/>
        </p:nvSpPr>
        <p:spPr>
          <a:xfrm>
            <a:off x="179512" y="152400"/>
            <a:ext cx="6571030" cy="476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de leitura de um valor inteiro positivo:</a:t>
            </a:r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76200" y="762000"/>
            <a:ext cx="5334000" cy="2571768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b="1" dirty="0">
                <a:latin typeface="Arial Narrow" panose="020B0606020202030204" pitchFamily="34" charset="0"/>
                <a:cs typeface="Courier New" pitchFamily="49" charset="0"/>
              </a:rPr>
              <a:t>int</a:t>
            </a:r>
            <a:r>
              <a:rPr lang="pt-PT" sz="1800" dirty="0">
                <a:latin typeface="Arial Narrow" panose="020B0606020202030204" pitchFamily="34" charset="0"/>
                <a:cs typeface="Courier New" pitchFamily="49" charset="0"/>
              </a:rPr>
              <a:t> x, </a:t>
            </a:r>
            <a:r>
              <a:rPr lang="pt-PT" sz="1800" dirty="0" err="1"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lang="pt-PT" sz="1800" dirty="0">
                <a:latin typeface="Arial Narrow" panose="020B0606020202030204" pitchFamily="34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pt-PT" sz="1800" b="1" dirty="0">
                <a:latin typeface="Arial Narrow" panose="020B0606020202030204" pitchFamily="34" charset="0"/>
                <a:cs typeface="Courier New" pitchFamily="49" charset="0"/>
              </a:rPr>
              <a:t>do   </a:t>
            </a:r>
            <a:r>
              <a:rPr lang="pt-PT" sz="180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lang="pt-PT" sz="1800" dirty="0" err="1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System.out.print</a:t>
            </a:r>
            <a:r>
              <a:rPr lang="pt-PT" sz="180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(</a:t>
            </a:r>
            <a:r>
              <a:rPr lang="pt-PT" sz="1800" kern="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"</a:t>
            </a:r>
            <a:r>
              <a:rPr lang="pt-PT" sz="180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Um valor inteiro positivo: </a:t>
            </a:r>
            <a:r>
              <a:rPr lang="pt-PT" sz="1800" kern="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"</a:t>
            </a:r>
            <a:r>
              <a:rPr lang="pt-PT" sz="180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    x = </a:t>
            </a:r>
            <a:r>
              <a:rPr lang="pt-PT" sz="1800" dirty="0" err="1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sc.nextInt</a:t>
            </a:r>
            <a:r>
              <a:rPr lang="pt-PT" sz="180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lang="pt-PT" sz="1800" dirty="0" err="1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lang="pt-PT" sz="180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}</a:t>
            </a:r>
            <a:r>
              <a:rPr lang="pt-PT" sz="1800" dirty="0">
                <a:latin typeface="Arial Narrow" panose="020B0606020202030204" pitchFamily="34" charset="0"/>
                <a:cs typeface="Courier New" pitchFamily="49" charset="0"/>
              </a:rPr>
              <a:t>   </a:t>
            </a:r>
            <a:r>
              <a:rPr lang="pt-PT" sz="1800" b="1" dirty="0" err="1">
                <a:latin typeface="Arial Narrow" panose="020B0606020202030204" pitchFamily="34" charset="0"/>
                <a:cs typeface="Courier New" pitchFamily="49" charset="0"/>
              </a:rPr>
              <a:t>while</a:t>
            </a:r>
            <a:r>
              <a:rPr lang="pt-PT" sz="1800" dirty="0">
                <a:latin typeface="Arial Narrow" panose="020B0606020202030204" pitchFamily="34" charset="0"/>
                <a:cs typeface="Courier New" pitchFamily="49" charset="0"/>
              </a:rPr>
              <a:t>(x &lt;= 0);</a:t>
            </a:r>
          </a:p>
          <a:p>
            <a:pPr marL="0" indent="0">
              <a:buNone/>
            </a:pPr>
            <a:r>
              <a:rPr lang="pt-PT" sz="1800" dirty="0" err="1">
                <a:latin typeface="Arial Narrow" panose="020B0606020202030204" pitchFamily="34" charset="0"/>
                <a:cs typeface="Courier New" pitchFamily="49" charset="0"/>
              </a:rPr>
              <a:t>System.out.printf</a:t>
            </a:r>
            <a:r>
              <a:rPr lang="pt-PT" sz="1800" dirty="0">
                <a:latin typeface="Arial Narrow" panose="020B0606020202030204" pitchFamily="34" charset="0"/>
                <a:cs typeface="Courier New" pitchFamily="49" charset="0"/>
              </a:rPr>
              <a:t>(</a:t>
            </a:r>
            <a:r>
              <a:rPr lang="pt-PT" sz="1800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"</a:t>
            </a:r>
            <a:r>
              <a:rPr lang="pt-PT" sz="1800" dirty="0">
                <a:latin typeface="Arial Narrow" panose="020B0606020202030204" pitchFamily="34" charset="0"/>
                <a:cs typeface="Courier New" pitchFamily="49" charset="0"/>
              </a:rPr>
              <a:t>Valor %d lido em %d tentativas\n",</a:t>
            </a:r>
            <a:r>
              <a:rPr lang="pt-PT" sz="1800" dirty="0" err="1">
                <a:latin typeface="Arial Narrow" panose="020B0606020202030204" pitchFamily="34" charset="0"/>
                <a:cs typeface="Courier New" pitchFamily="49" charset="0"/>
              </a:rPr>
              <a:t>x,cont</a:t>
            </a:r>
            <a:r>
              <a:rPr lang="pt-PT" sz="1800" dirty="0">
                <a:latin typeface="Arial Narrow" panose="020B0606020202030204" pitchFamily="34" charset="0"/>
                <a:cs typeface="Courier New" pitchFamily="49" charset="0"/>
              </a:rPr>
              <a:t>);</a:t>
            </a:r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 bwMode="auto">
          <a:xfrm>
            <a:off x="76200" y="3482344"/>
            <a:ext cx="5334000" cy="256606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int</a:t>
            </a: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 x = -1, </a:t>
            </a:r>
            <a:r>
              <a:rPr kumimoji="0" lang="pt-PT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 = 0; </a:t>
            </a: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// Atenção à inicialização de x</a:t>
            </a:r>
          </a:p>
          <a:p>
            <a:pPr marL="342900" lvl="0" indent="-342900" eaLnBrk="0">
              <a:lnSpc>
                <a:spcPct val="100000"/>
              </a:lnSpc>
              <a:spcBef>
                <a:spcPts val="800"/>
              </a:spcBef>
            </a:pPr>
            <a:r>
              <a:rPr lang="pt-PT" b="1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while</a:t>
            </a:r>
            <a:r>
              <a:rPr lang="pt-PT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(x &lt;= 0)   </a:t>
            </a:r>
            <a:r>
              <a:rPr lang="pt-PT" kern="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{</a:t>
            </a:r>
          </a:p>
          <a:p>
            <a:pPr marL="342900" lvl="0" indent="-342900" eaLnBrk="0">
              <a:lnSpc>
                <a:spcPct val="100000"/>
              </a:lnSpc>
              <a:spcBef>
                <a:spcPts val="800"/>
              </a:spcBef>
            </a:pPr>
            <a:r>
              <a:rPr lang="pt-PT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lang="pt-PT" dirty="0" err="1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System.out.print</a:t>
            </a:r>
            <a:r>
              <a:rPr lang="pt-PT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(</a:t>
            </a:r>
            <a:r>
              <a:rPr lang="pt-PT" kern="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"</a:t>
            </a:r>
            <a:r>
              <a:rPr lang="pt-PT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Um valor inteiro positivo: </a:t>
            </a:r>
            <a:r>
              <a:rPr lang="pt-PT" kern="0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"</a:t>
            </a:r>
            <a:r>
              <a:rPr lang="pt-PT" dirty="0">
                <a:solidFill>
                  <a:srgbClr val="C00000"/>
                </a:solidFill>
                <a:latin typeface="Arial Narrow" panose="020B0606020202030204" pitchFamily="34" charset="0"/>
                <a:cs typeface="Courier New" pitchFamily="49" charset="0"/>
              </a:rPr>
              <a:t>);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Narrow" panose="020B0606020202030204" pitchFamily="34" charset="0"/>
              <a:cs typeface="Courier New" pitchFamily="49" charset="0"/>
            </a:endParaRP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    x = sc.nextInt();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kumimoji="0" lang="pt-PT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++;   }</a:t>
            </a:r>
          </a:p>
          <a:p>
            <a:pPr marL="342900" lvl="0" indent="-342900" eaLnBrk="0">
              <a:lnSpc>
                <a:spcPct val="100000"/>
              </a:lnSpc>
              <a:spcBef>
                <a:spcPts val="800"/>
              </a:spcBef>
              <a:defRPr/>
            </a:pPr>
            <a:r>
              <a:rPr lang="pt-PT" kern="0" dirty="0" err="1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System.out.printf</a:t>
            </a:r>
            <a:r>
              <a:rPr lang="pt-PT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("Valor %d lido em %d tentativas\n",x,cont);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0" y="390606"/>
            <a:ext cx="2667000" cy="2971800"/>
            <a:chOff x="152400" y="762000"/>
            <a:chExt cx="2667000" cy="2971800"/>
          </a:xfrm>
        </p:grpSpPr>
        <p:sp>
          <p:nvSpPr>
            <p:cNvPr id="11" name="TextBox 10"/>
            <p:cNvSpPr txBox="1"/>
            <p:nvPr/>
          </p:nvSpPr>
          <p:spPr>
            <a:xfrm>
              <a:off x="152400" y="2362200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Sim</a:t>
              </a:r>
              <a:endParaRPr lang="en-US" dirty="0"/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609600" y="2452413"/>
              <a:ext cx="2209800" cy="5955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condição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09352" y="2065757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56504" y="1521433"/>
              <a:ext cx="12954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instruções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704204" y="762000"/>
              <a:ext cx="0" cy="74798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64757" y="1005016"/>
              <a:ext cx="1540476" cy="1754660"/>
            </a:xfrm>
            <a:custGeom>
              <a:avLst/>
              <a:gdLst>
                <a:gd name="connsiteX0" fmla="*/ 428367 w 1540476"/>
                <a:gd name="connsiteY0" fmla="*/ 1746422 h 1754660"/>
                <a:gd name="connsiteX1" fmla="*/ 8238 w 1540476"/>
                <a:gd name="connsiteY1" fmla="*/ 1754660 h 1754660"/>
                <a:gd name="connsiteX2" fmla="*/ 0 w 1540476"/>
                <a:gd name="connsiteY2" fmla="*/ 0 h 1754660"/>
                <a:gd name="connsiteX3" fmla="*/ 1540476 w 1540476"/>
                <a:gd name="connsiteY3" fmla="*/ 0 h 17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476" h="1754660">
                  <a:moveTo>
                    <a:pt x="428367" y="1746422"/>
                  </a:moveTo>
                  <a:lnTo>
                    <a:pt x="8238" y="1754660"/>
                  </a:lnTo>
                  <a:lnTo>
                    <a:pt x="0" y="0"/>
                  </a:lnTo>
                  <a:lnTo>
                    <a:pt x="1540476" y="0"/>
                  </a:lnTo>
                </a:path>
              </a:pathLst>
            </a:cu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2" idx="2"/>
            </p:cNvCxnSpPr>
            <p:nvPr/>
          </p:nvCxnSpPr>
          <p:spPr>
            <a:xfrm>
              <a:off x="1714500" y="3048000"/>
              <a:ext cx="0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701891" y="260246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81832" y="486581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10052" y="420134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6083643" y="4303136"/>
            <a:ext cx="2209800" cy="595587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condição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547023" y="5663931"/>
            <a:ext cx="12954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194723" y="4904498"/>
            <a:ext cx="0" cy="7479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03990" y="3551374"/>
            <a:ext cx="0" cy="7479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7206048" y="3917092"/>
            <a:ext cx="1556952" cy="2636108"/>
          </a:xfrm>
          <a:custGeom>
            <a:avLst/>
            <a:gdLst>
              <a:gd name="connsiteX0" fmla="*/ 0 w 1556952"/>
              <a:gd name="connsiteY0" fmla="*/ 2290119 h 2636108"/>
              <a:gd name="connsiteX1" fmla="*/ 8238 w 1556952"/>
              <a:gd name="connsiteY1" fmla="*/ 2636108 h 2636108"/>
              <a:gd name="connsiteX2" fmla="*/ 1556952 w 1556952"/>
              <a:gd name="connsiteY2" fmla="*/ 2627870 h 2636108"/>
              <a:gd name="connsiteX3" fmla="*/ 1548714 w 1556952"/>
              <a:gd name="connsiteY3" fmla="*/ 8238 h 2636108"/>
              <a:gd name="connsiteX4" fmla="*/ 0 w 1556952"/>
              <a:gd name="connsiteY4" fmla="*/ 0 h 263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6952" h="2636108">
                <a:moveTo>
                  <a:pt x="0" y="2290119"/>
                </a:moveTo>
                <a:lnTo>
                  <a:pt x="8238" y="2636108"/>
                </a:lnTo>
                <a:lnTo>
                  <a:pt x="1556952" y="2627870"/>
                </a:lnTo>
                <a:lnTo>
                  <a:pt x="1548714" y="8238"/>
                </a:lnTo>
                <a:lnTo>
                  <a:pt x="0" y="0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21" idx="1"/>
          </p:cNvCxnSpPr>
          <p:nvPr/>
        </p:nvCxnSpPr>
        <p:spPr>
          <a:xfrm rot="10800000" flipV="1">
            <a:off x="5702643" y="4600929"/>
            <a:ext cx="381000" cy="76139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4426003" y="3590828"/>
            <a:ext cx="2674044" cy="858227"/>
          </a:xfrm>
          <a:custGeom>
            <a:avLst/>
            <a:gdLst>
              <a:gd name="connsiteX0" fmla="*/ 0 w 2674044"/>
              <a:gd name="connsiteY0" fmla="*/ 97508 h 858227"/>
              <a:gd name="connsiteX1" fmla="*/ 1698172 w 2674044"/>
              <a:gd name="connsiteY1" fmla="*/ 66772 h 858227"/>
              <a:gd name="connsiteX2" fmla="*/ 2674044 w 2674044"/>
              <a:gd name="connsiteY2" fmla="*/ 858227 h 85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4044" h="858227">
                <a:moveTo>
                  <a:pt x="0" y="97508"/>
                </a:moveTo>
                <a:cubicBezTo>
                  <a:pt x="626249" y="18747"/>
                  <a:pt x="1252498" y="-60014"/>
                  <a:pt x="1698172" y="66772"/>
                </a:cubicBezTo>
                <a:cubicBezTo>
                  <a:pt x="2143846" y="193558"/>
                  <a:pt x="2408945" y="525892"/>
                  <a:pt x="2674044" y="85822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23402" y="73308"/>
            <a:ext cx="7045598" cy="5320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Instrução repetitiva </a:t>
            </a:r>
            <a:r>
              <a:rPr lang="pt-PT" sz="32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51520" y="1142984"/>
            <a:ext cx="8568952" cy="48006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(inicialização ; condição ;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instruções;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just"/>
            <a:r>
              <a:rPr lang="pt-PT" sz="2300" dirty="0">
                <a:latin typeface="Arial" panose="020B0604020202020204" pitchFamily="34" charset="0"/>
                <a:cs typeface="Arial" panose="020B0604020202020204" pitchFamily="34" charset="0"/>
              </a:rPr>
              <a:t>A inicialização é executada em primeiro lugar e apenas uma vez.</a:t>
            </a:r>
          </a:p>
          <a:p>
            <a:pPr algn="just"/>
            <a:r>
              <a:rPr lang="pt-PT" sz="2300" dirty="0">
                <a:latin typeface="Arial" panose="020B0604020202020204" pitchFamily="34" charset="0"/>
                <a:cs typeface="Arial" panose="020B0604020202020204" pitchFamily="34" charset="0"/>
              </a:rPr>
              <a:t>A condição é avaliada no início de todos os ciclos e as instruções são executadas enquanto a condição for verdadeira.</a:t>
            </a:r>
          </a:p>
          <a:p>
            <a:pPr algn="just"/>
            <a:r>
              <a:rPr lang="pt-PT" sz="2300" dirty="0">
                <a:latin typeface="Arial" panose="020B0604020202020204" pitchFamily="34" charset="0"/>
                <a:cs typeface="Arial" panose="020B0604020202020204" pitchFamily="34" charset="0"/>
              </a:rPr>
              <a:t>A parte da </a:t>
            </a:r>
            <a:r>
              <a:rPr lang="pt-PT" sz="2300" dirty="0" err="1"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pt-PT" sz="2300" dirty="0">
                <a:latin typeface="Arial" panose="020B0604020202020204" pitchFamily="34" charset="0"/>
                <a:cs typeface="Arial" panose="020B0604020202020204" pitchFamily="34" charset="0"/>
              </a:rPr>
              <a:t> é feita no final de todas as iterações.</a:t>
            </a:r>
          </a:p>
          <a:p>
            <a:pPr algn="just"/>
            <a:r>
              <a:rPr lang="pt-PT" sz="2300" dirty="0">
                <a:latin typeface="Arial" panose="020B0604020202020204" pitchFamily="34" charset="0"/>
                <a:cs typeface="Arial" panose="020B0604020202020204" pitchFamily="34" charset="0"/>
              </a:rPr>
              <a:t>Em geral, a função da inicialização e da </a:t>
            </a:r>
            <a:r>
              <a:rPr lang="pt-PT" sz="2300" dirty="0" err="1"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pt-PT" sz="2300" dirty="0">
                <a:latin typeface="Arial" panose="020B0604020202020204" pitchFamily="34" charset="0"/>
                <a:cs typeface="Arial" panose="020B0604020202020204" pitchFamily="34" charset="0"/>
              </a:rPr>
              <a:t> é manipular variáveis de contagem utilizadas dentro do ciclo.</a:t>
            </a:r>
          </a:p>
        </p:txBody>
      </p:sp>
    </p:spTree>
    <p:extLst>
      <p:ext uri="{BB962C8B-B14F-4D97-AF65-F5344CB8AC3E}">
        <p14:creationId xmlns:p14="http://schemas.microsoft.com/office/powerpoint/2010/main" val="1697381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23402" y="-76200"/>
            <a:ext cx="7045598" cy="5320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Instrução repetitiva </a:t>
            </a:r>
            <a:r>
              <a:rPr lang="pt-PT" sz="32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" y="304800"/>
            <a:ext cx="168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127" y="762000"/>
            <a:ext cx="816526" cy="1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" y="1143000"/>
            <a:ext cx="400532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nn-NO" b="1" dirty="0"/>
              <a:t>for</a:t>
            </a:r>
            <a:r>
              <a:rPr lang="nn-NO" dirty="0"/>
              <a:t>(</a:t>
            </a:r>
            <a:r>
              <a:rPr lang="nn-NO" b="1" dirty="0"/>
              <a:t>int</a:t>
            </a:r>
            <a:r>
              <a:rPr lang="nn-NO" dirty="0"/>
              <a:t> i = 0; i &lt; 5; i++)</a:t>
            </a:r>
          </a:p>
          <a:p>
            <a:r>
              <a:rPr lang="nn-NO" dirty="0"/>
              <a:t>	System.out.printf("i = %d\n",i);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8600" y="2133600"/>
            <a:ext cx="7163499" cy="1409700"/>
            <a:chOff x="228600" y="2133600"/>
            <a:chExt cx="7163499" cy="14097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127" y="2133600"/>
              <a:ext cx="2266950" cy="140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28600" y="2286000"/>
              <a:ext cx="4093365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nn-NO" dirty="0"/>
                <a:t>for</a:t>
              </a:r>
              <a:r>
                <a:rPr lang="nn-NO" b="0" dirty="0"/>
                <a:t>(</a:t>
              </a:r>
              <a:r>
                <a:rPr lang="nn-NO" dirty="0"/>
                <a:t>int</a:t>
              </a:r>
              <a:r>
                <a:rPr lang="nn-NO" b="0" dirty="0"/>
                <a:t> i = 0; i &lt; 5; i++)</a:t>
              </a:r>
            </a:p>
            <a:p>
              <a:r>
                <a:rPr lang="nn-NO" b="0" dirty="0"/>
                <a:t>	System.out.printf("i = %d\n",i);</a:t>
              </a:r>
            </a:p>
            <a:p>
              <a:r>
                <a:rPr lang="nn-NO" b="0" dirty="0"/>
                <a:t>	</a:t>
              </a:r>
            </a:p>
            <a:p>
              <a:r>
                <a:rPr lang="nn-NO" b="0" dirty="0"/>
                <a:t>System.out.printf("i = %d\n",i);</a:t>
              </a:r>
              <a:endParaRPr 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9800" y="2653784"/>
              <a:ext cx="1372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dirty="0"/>
                <a:t>Erro !!!</a:t>
              </a:r>
              <a:endParaRPr lang="en-US" sz="3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4800" y="3816699"/>
            <a:ext cx="6358125" cy="1891208"/>
            <a:chOff x="304800" y="3816699"/>
            <a:chExt cx="6358125" cy="1891208"/>
          </a:xfrm>
        </p:grpSpPr>
        <p:sp>
          <p:nvSpPr>
            <p:cNvPr id="18" name="TextBox 17"/>
            <p:cNvSpPr txBox="1"/>
            <p:nvPr/>
          </p:nvSpPr>
          <p:spPr>
            <a:xfrm>
              <a:off x="6019800" y="4444425"/>
              <a:ext cx="6431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dirty="0"/>
                <a:t>Ok</a:t>
              </a:r>
              <a:endParaRPr lang="en-US" sz="3200" dirty="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952" y="3816699"/>
              <a:ext cx="964649" cy="1418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04800" y="3829014"/>
              <a:ext cx="4005327" cy="1477328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nn-NO" b="1" dirty="0"/>
                <a:t>int</a:t>
              </a:r>
              <a:r>
                <a:rPr lang="nn-NO" dirty="0"/>
                <a:t> i;</a:t>
              </a:r>
            </a:p>
            <a:p>
              <a:r>
                <a:rPr lang="nn-NO" b="1" dirty="0"/>
                <a:t>for</a:t>
              </a:r>
              <a:r>
                <a:rPr lang="nn-NO" dirty="0"/>
                <a:t>(i = 0; i &lt; 5; i++)</a:t>
              </a:r>
            </a:p>
            <a:p>
              <a:r>
                <a:rPr lang="nn-NO" dirty="0"/>
                <a:t>	System.out.printf("i = %d\n",i);</a:t>
              </a:r>
            </a:p>
            <a:p>
              <a:r>
                <a:rPr lang="nn-NO" dirty="0"/>
                <a:t>	</a:t>
              </a:r>
            </a:p>
            <a:p>
              <a:r>
                <a:rPr lang="nn-NO" dirty="0"/>
                <a:t>System.out.printf("i = %d\n",i);</a:t>
              </a:r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388659" y="5001172"/>
              <a:ext cx="2822380" cy="706735"/>
            </a:xfrm>
            <a:custGeom>
              <a:avLst/>
              <a:gdLst>
                <a:gd name="connsiteX0" fmla="*/ 0 w 2822380"/>
                <a:gd name="connsiteY0" fmla="*/ 131762 h 706735"/>
                <a:gd name="connsiteX1" fmla="*/ 668511 w 2822380"/>
                <a:gd name="connsiteY1" fmla="*/ 39554 h 706735"/>
                <a:gd name="connsiteX2" fmla="*/ 1229445 w 2822380"/>
                <a:gd name="connsiteY2" fmla="*/ 700381 h 706735"/>
                <a:gd name="connsiteX3" fmla="*/ 2712464 w 2822380"/>
                <a:gd name="connsiteY3" fmla="*/ 354599 h 706735"/>
                <a:gd name="connsiteX4" fmla="*/ 2627939 w 2822380"/>
                <a:gd name="connsiteY4" fmla="*/ 31870 h 706735"/>
                <a:gd name="connsiteX5" fmla="*/ 1951744 w 2822380"/>
                <a:gd name="connsiteY5" fmla="*/ 93342 h 70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2380" h="706735">
                  <a:moveTo>
                    <a:pt x="0" y="131762"/>
                  </a:moveTo>
                  <a:cubicBezTo>
                    <a:pt x="231802" y="38273"/>
                    <a:pt x="463604" y="-55216"/>
                    <a:pt x="668511" y="39554"/>
                  </a:cubicBezTo>
                  <a:cubicBezTo>
                    <a:pt x="873418" y="134324"/>
                    <a:pt x="888786" y="647874"/>
                    <a:pt x="1229445" y="700381"/>
                  </a:cubicBezTo>
                  <a:cubicBezTo>
                    <a:pt x="1570104" y="752888"/>
                    <a:pt x="2479382" y="466017"/>
                    <a:pt x="2712464" y="354599"/>
                  </a:cubicBezTo>
                  <a:cubicBezTo>
                    <a:pt x="2945546" y="243181"/>
                    <a:pt x="2754726" y="75413"/>
                    <a:pt x="2627939" y="31870"/>
                  </a:cubicBezTo>
                  <a:cubicBezTo>
                    <a:pt x="2501152" y="-11673"/>
                    <a:pt x="2226448" y="40834"/>
                    <a:pt x="1951744" y="93342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39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3000" y="157163"/>
            <a:ext cx="704559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Instruções de salto 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23528" y="1196752"/>
            <a:ext cx="8282310" cy="4968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Podemos terminar a execução de um bloco de instruções com duas instruções especiais: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A instrução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permite a saída imediata do bloco de código que está a ser executado. É usada normalmente no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e em estruturas de repetição, terminando-as.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A instrução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permite terminar a execução do bloco de instruções dentro de um ciclo, forçando a passagem para a iteração seguinte (não termina o ciclo).</a:t>
            </a:r>
          </a:p>
          <a:p>
            <a:pPr algn="just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A aplicação destas instruções em conjunto com os ciclos permite reduzir a complexidade dos mesmos, aumentando clareza e legibilidade do código.</a:t>
            </a:r>
          </a:p>
        </p:txBody>
      </p:sp>
    </p:spTree>
    <p:extLst>
      <p:ext uri="{BB962C8B-B14F-4D97-AF65-F5344CB8AC3E}">
        <p14:creationId xmlns:p14="http://schemas.microsoft.com/office/powerpoint/2010/main" val="26592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362200"/>
            <a:ext cx="712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 aula anterior</a:t>
            </a:r>
          </a:p>
        </p:txBody>
      </p:sp>
    </p:spTree>
    <p:extLst>
      <p:ext uri="{BB962C8B-B14F-4D97-AF65-F5344CB8AC3E}">
        <p14:creationId xmlns:p14="http://schemas.microsoft.com/office/powerpoint/2010/main" val="2864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762000"/>
            <a:ext cx="4365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pt-PT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pt-PT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23402" y="73308"/>
            <a:ext cx="7045598" cy="5320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Instrução repetitiva for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545" y="1131332"/>
            <a:ext cx="6692255" cy="1267599"/>
            <a:chOff x="89545" y="1131332"/>
            <a:chExt cx="6692255" cy="1267599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1447800" y="1131332"/>
              <a:ext cx="457200" cy="54506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63649" y="1131332"/>
              <a:ext cx="179551" cy="54506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352800" y="1131332"/>
              <a:ext cx="457200" cy="545068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9545" y="1752600"/>
              <a:ext cx="6692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Podemos apagar </a:t>
              </a:r>
              <a:r>
                <a:rPr lang="pt-PT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inicialização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 e/ou </a:t>
              </a:r>
              <a:r>
                <a:rPr lang="pt-PT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condição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 e/ou</a:t>
              </a:r>
              <a:r>
                <a:rPr lang="pt-PT" dirty="0"/>
                <a:t> </a:t>
              </a:r>
              <a:r>
                <a:rPr lang="pt-PT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atualização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 mas não podemos apagar os pontos e vírgula (;)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04800" y="2667000"/>
            <a:ext cx="80704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Exemplos:</a:t>
            </a:r>
          </a:p>
          <a:p>
            <a:r>
              <a:rPr lang="pt-PT" sz="2400" dirty="0"/>
              <a:t>1)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(;;)</a:t>
            </a:r>
            <a:r>
              <a:rPr lang="pt-PT" sz="2400" dirty="0"/>
              <a:t> – ciclo infinito (pode ser útil)</a:t>
            </a:r>
          </a:p>
          <a:p>
            <a:r>
              <a:rPr lang="pt-PT" sz="2400" dirty="0"/>
              <a:t>2)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PT" sz="2400" dirty="0">
                <a:solidFill>
                  <a:srgbClr val="C00000"/>
                </a:solidFill>
              </a:rPr>
              <a:t>int a = 10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;;)</a:t>
            </a:r>
            <a:r>
              <a:rPr lang="pt-PT" sz="2400" dirty="0"/>
              <a:t> – ciclo que só tem </a:t>
            </a:r>
            <a:r>
              <a:rPr lang="pt-PT" sz="2400" dirty="0">
                <a:solidFill>
                  <a:srgbClr val="C00000"/>
                </a:solidFill>
              </a:rPr>
              <a:t>inicialização</a:t>
            </a:r>
            <a:r>
              <a:rPr lang="pt-PT" sz="2400" dirty="0"/>
              <a:t> (pode ser útil)</a:t>
            </a:r>
          </a:p>
          <a:p>
            <a:r>
              <a:rPr lang="pt-PT" sz="2400" dirty="0"/>
              <a:t>3)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(;</a:t>
            </a:r>
            <a:r>
              <a:rPr lang="pt-PT" sz="2400" dirty="0">
                <a:solidFill>
                  <a:srgbClr val="00B050"/>
                </a:solidFill>
              </a:rPr>
              <a:t>a&gt;b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;)</a:t>
            </a:r>
            <a:r>
              <a:rPr lang="pt-PT" sz="2400" dirty="0"/>
              <a:t> – ciclo que só tem </a:t>
            </a:r>
            <a:r>
              <a:rPr lang="pt-PT" sz="2400" dirty="0">
                <a:solidFill>
                  <a:srgbClr val="00B050"/>
                </a:solidFill>
              </a:rPr>
              <a:t>condição</a:t>
            </a:r>
            <a:r>
              <a:rPr lang="pt-PT" sz="2400" dirty="0"/>
              <a:t> (pode ser útil)</a:t>
            </a:r>
          </a:p>
          <a:p>
            <a:r>
              <a:rPr lang="pt-PT" sz="2400" dirty="0"/>
              <a:t>4)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(;;</a:t>
            </a:r>
            <a:r>
              <a:rPr lang="pt-PT" sz="2400" dirty="0">
                <a:solidFill>
                  <a:srgbClr val="3399FF"/>
                </a:solidFill>
              </a:rPr>
              <a:t>a++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pt-PT" sz="2400" dirty="0"/>
              <a:t> – ciclo que só tem </a:t>
            </a:r>
            <a:r>
              <a:rPr lang="pt-PT" sz="2400" dirty="0" err="1">
                <a:solidFill>
                  <a:srgbClr val="3399FF"/>
                </a:solidFill>
              </a:rPr>
              <a:t>atualização</a:t>
            </a:r>
            <a:r>
              <a:rPr lang="pt-PT" sz="2400" dirty="0"/>
              <a:t> (pode ser útil)</a:t>
            </a:r>
          </a:p>
          <a:p>
            <a:r>
              <a:rPr lang="pt-PT" sz="2400" dirty="0"/>
              <a:t>5)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PT" sz="2400" dirty="0">
                <a:solidFill>
                  <a:srgbClr val="C00000"/>
                </a:solidFill>
              </a:rPr>
              <a:t>int a = 10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00B050"/>
                </a:solidFill>
              </a:rPr>
              <a:t> a&gt;b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;)</a:t>
            </a:r>
            <a:endParaRPr lang="pt-PT" sz="2400" dirty="0"/>
          </a:p>
          <a:p>
            <a:r>
              <a:rPr lang="pt-PT" sz="2400" dirty="0"/>
              <a:t>6)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PT" sz="2400" dirty="0">
                <a:solidFill>
                  <a:srgbClr val="C00000"/>
                </a:solidFill>
              </a:rPr>
              <a:t>int a = 10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00B050"/>
                </a:solidFill>
              </a:rPr>
              <a:t> a&gt;b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3399FF"/>
                </a:solidFill>
              </a:rPr>
              <a:t> a++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PT" sz="2400" dirty="0"/>
          </a:p>
          <a:p>
            <a:r>
              <a:rPr lang="pt-PT" sz="2400" dirty="0"/>
              <a:t>7)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PT" sz="2400" dirty="0">
                <a:solidFill>
                  <a:srgbClr val="C00000"/>
                </a:solidFill>
              </a:rPr>
              <a:t>int a = 10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00B050"/>
                </a:solidFill>
              </a:rPr>
              <a:t> a&gt;b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3399FF"/>
                </a:solidFill>
              </a:rPr>
              <a:t> a++, b--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4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2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432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                                    Escreva um programa que leia uma série de números inteiros. Quando for introduzido um número negativo, o programa deve escrever quantos números foram introduzidos e terminar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90" y="838200"/>
            <a:ext cx="445038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x;	</a:t>
            </a:r>
            <a:r>
              <a:rPr lang="en-US" b="1" dirty="0" err="1"/>
              <a:t>int</a:t>
            </a:r>
            <a:r>
              <a:rPr lang="en-US" dirty="0"/>
              <a:t> n = 0;</a:t>
            </a:r>
          </a:p>
          <a:p>
            <a:r>
              <a:rPr lang="en-US" b="1" dirty="0"/>
              <a:t>do	</a:t>
            </a:r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um </a:t>
            </a:r>
            <a:r>
              <a:rPr lang="en-US" dirty="0" err="1"/>
              <a:t>numero</a:t>
            </a:r>
            <a:r>
              <a:rPr lang="en-US" dirty="0"/>
              <a:t>: ");</a:t>
            </a:r>
          </a:p>
          <a:p>
            <a:r>
              <a:rPr lang="en-US" dirty="0"/>
              <a:t>   x = </a:t>
            </a:r>
            <a:r>
              <a:rPr lang="en-US" dirty="0" err="1"/>
              <a:t>sc.nextInt</a:t>
            </a:r>
            <a:r>
              <a:rPr lang="en-US" dirty="0"/>
              <a:t>(); n++;</a:t>
            </a:r>
          </a:p>
          <a:p>
            <a:r>
              <a:rPr lang="en-US" dirty="0"/>
              <a:t>  	} </a:t>
            </a:r>
            <a:r>
              <a:rPr lang="en-US" b="1" dirty="0"/>
              <a:t>while</a:t>
            </a:r>
            <a:r>
              <a:rPr lang="en-US" dirty="0"/>
              <a:t>(x &gt;= 0);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("n = "+n);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7792" y="914400"/>
            <a:ext cx="12218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/>
              <a:t>do</a:t>
            </a:r>
            <a:r>
              <a:rPr lang="pt-PT" dirty="0"/>
              <a:t> … </a:t>
            </a:r>
            <a:r>
              <a:rPr lang="pt-PT" b="1" dirty="0" err="1"/>
              <a:t>while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190" y="2819400"/>
            <a:ext cx="4450385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 x = 0;   </a:t>
            </a:r>
            <a:r>
              <a:rPr lang="en-US" b="1" dirty="0" err="1"/>
              <a:t>int</a:t>
            </a:r>
            <a:r>
              <a:rPr lang="en-US" dirty="0"/>
              <a:t> n = 0;</a:t>
            </a:r>
          </a:p>
          <a:p>
            <a:r>
              <a:rPr lang="en-US" b="1" dirty="0"/>
              <a:t>while</a:t>
            </a:r>
            <a:r>
              <a:rPr lang="en-US" dirty="0"/>
              <a:t>(x &gt;= 0)	{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um </a:t>
            </a:r>
            <a:r>
              <a:rPr lang="en-US" dirty="0" err="1"/>
              <a:t>numero</a:t>
            </a:r>
            <a:r>
              <a:rPr lang="en-US" dirty="0"/>
              <a:t>: ");</a:t>
            </a:r>
          </a:p>
          <a:p>
            <a:r>
              <a:rPr lang="en-US" dirty="0"/>
              <a:t>   x = </a:t>
            </a:r>
            <a:r>
              <a:rPr lang="en-US" dirty="0" err="1"/>
              <a:t>sc.nextInt</a:t>
            </a:r>
            <a:r>
              <a:rPr lang="en-US" dirty="0"/>
              <a:t>(); n++;</a:t>
            </a:r>
          </a:p>
          <a:p>
            <a:r>
              <a:rPr lang="en-US" dirty="0"/>
              <a:t>  		};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("n = "+n);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0400" y="2895600"/>
            <a:ext cx="7072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err="1"/>
              <a:t>while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63762" y="836474"/>
            <a:ext cx="455618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 x = 0;  </a:t>
            </a:r>
            <a:r>
              <a:rPr lang="en-US" b="1" dirty="0" err="1"/>
              <a:t>int</a:t>
            </a:r>
            <a:r>
              <a:rPr lang="en-US" dirty="0"/>
              <a:t> n = 0;</a:t>
            </a:r>
          </a:p>
          <a:p>
            <a:r>
              <a:rPr lang="en-US" b="1" dirty="0"/>
              <a:t>for</a:t>
            </a:r>
            <a:r>
              <a:rPr lang="en-US" dirty="0"/>
              <a:t>(;x&gt;=0;)	{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um </a:t>
            </a:r>
            <a:r>
              <a:rPr lang="en-US" dirty="0" err="1"/>
              <a:t>numero</a:t>
            </a:r>
            <a:r>
              <a:rPr lang="en-US" dirty="0"/>
              <a:t>: ");</a:t>
            </a:r>
          </a:p>
          <a:p>
            <a:r>
              <a:rPr lang="en-US" dirty="0"/>
              <a:t>     x = </a:t>
            </a:r>
            <a:r>
              <a:rPr lang="en-US" dirty="0" err="1"/>
              <a:t>sc.nextInt</a:t>
            </a:r>
            <a:r>
              <a:rPr lang="en-US" dirty="0"/>
              <a:t>(); n++;</a:t>
            </a:r>
          </a:p>
          <a:p>
            <a:r>
              <a:rPr lang="en-US" dirty="0"/>
              <a:t>   		}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("n = "+n);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912674"/>
            <a:ext cx="4601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/>
              <a:t>for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046274"/>
            <a:ext cx="455618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 x;  </a:t>
            </a:r>
            <a:r>
              <a:rPr lang="en-US" b="1" dirty="0" err="1"/>
              <a:t>int</a:t>
            </a:r>
            <a:r>
              <a:rPr lang="en-US" dirty="0"/>
              <a:t> n = 0;</a:t>
            </a:r>
          </a:p>
          <a:p>
            <a:r>
              <a:rPr lang="en-US" b="1" dirty="0"/>
              <a:t>for</a:t>
            </a:r>
            <a:r>
              <a:rPr lang="en-US" dirty="0"/>
              <a:t>(x = 0;x&gt;=0;)	{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um </a:t>
            </a:r>
            <a:r>
              <a:rPr lang="en-US" dirty="0" err="1"/>
              <a:t>numero</a:t>
            </a:r>
            <a:r>
              <a:rPr lang="en-US" dirty="0"/>
              <a:t>: ");</a:t>
            </a:r>
          </a:p>
          <a:p>
            <a:r>
              <a:rPr lang="en-US" dirty="0"/>
              <a:t>     x = </a:t>
            </a:r>
            <a:r>
              <a:rPr lang="en-US" dirty="0" err="1"/>
              <a:t>sc.nextInt</a:t>
            </a:r>
            <a:r>
              <a:rPr lang="en-US" dirty="0"/>
              <a:t>(); n++;</a:t>
            </a:r>
          </a:p>
          <a:p>
            <a:r>
              <a:rPr lang="en-US" dirty="0"/>
              <a:t>   		}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("n = "+n);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80638" y="3122474"/>
            <a:ext cx="4601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/>
              <a:t>for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3773" y="5410200"/>
            <a:ext cx="83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Embora qualquer dos três ciclos pode ser usado, provavelmente </a:t>
            </a:r>
            <a:r>
              <a:rPr lang="pt-PT" b="1" dirty="0"/>
              <a:t>do</a:t>
            </a:r>
            <a:r>
              <a:rPr lang="pt-PT" dirty="0"/>
              <a:t> … </a:t>
            </a:r>
            <a:r>
              <a:rPr lang="pt-PT" b="1" dirty="0" err="1"/>
              <a:t>while</a:t>
            </a:r>
            <a:r>
              <a:rPr lang="pt-PT" dirty="0"/>
              <a:t> é o melhor porque </a:t>
            </a:r>
            <a:r>
              <a:rPr lang="pt-PT" b="1" dirty="0"/>
              <a:t>do</a:t>
            </a:r>
            <a:r>
              <a:rPr lang="pt-PT" dirty="0"/>
              <a:t> … </a:t>
            </a:r>
            <a:r>
              <a:rPr lang="pt-PT" b="1" dirty="0" err="1"/>
              <a:t>while</a:t>
            </a:r>
            <a:r>
              <a:rPr lang="pt-PT" dirty="0"/>
              <a:t> é o mais natural para a tarefa considerada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0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49539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                                   Escreva um programa que permite calcular o </a:t>
            </a:r>
            <a:r>
              <a:rPr lang="pt-PT" sz="1600" dirty="0" err="1"/>
              <a:t>fatorial</a:t>
            </a:r>
            <a:r>
              <a:rPr lang="pt-PT" sz="1600" dirty="0"/>
              <a:t> de N e (1 ≤ N ≤ 10)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773" y="5181600"/>
            <a:ext cx="83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Para este exemplo ciclo </a:t>
            </a:r>
            <a:r>
              <a:rPr lang="pt-PT" b="1" dirty="0">
                <a:solidFill>
                  <a:schemeClr val="accent6">
                    <a:lumMod val="50000"/>
                  </a:schemeClr>
                </a:solidFill>
              </a:rPr>
              <a:t>do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</a:rPr>
              <a:t> … </a:t>
            </a:r>
            <a:r>
              <a:rPr lang="pt-PT" b="1" dirty="0" err="1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dirty="0"/>
              <a:t>é o melhor para verificar dados de entrada e ciclo </a:t>
            </a:r>
            <a:r>
              <a:rPr lang="pt-PT" b="1" dirty="0">
                <a:solidFill>
                  <a:srgbClr val="0070C0"/>
                </a:solidFill>
              </a:rPr>
              <a:t>for</a:t>
            </a:r>
            <a:r>
              <a:rPr lang="pt-PT" dirty="0"/>
              <a:t> é o melhor para calcular o </a:t>
            </a:r>
            <a:r>
              <a:rPr lang="pt-PT" dirty="0" err="1"/>
              <a:t>fatorial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4341253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N, </a:t>
            </a:r>
            <a:r>
              <a:rPr lang="en-US" dirty="0" err="1">
                <a:latin typeface="Arial Narrow" panose="020B0606020202030204" pitchFamily="34" charset="0"/>
              </a:rPr>
              <a:t>fatorial</a:t>
            </a:r>
            <a:r>
              <a:rPr lang="en-US" dirty="0">
                <a:latin typeface="Arial Narrow" panose="020B0606020202030204" pitchFamily="34" charset="0"/>
              </a:rPr>
              <a:t> = 1;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do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System.out.print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Introduza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um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numero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: ");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  N =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sc.nextInt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if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(N &gt; 10 || N &lt; 1)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System.out.println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("o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número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errado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");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    }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while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(N &gt; 10 || N &lt; 1);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rial Narrow" panose="020B0606020202030204" pitchFamily="34" charset="0"/>
              </a:rPr>
              <a:t>for 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= 1;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&lt;= N;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++)</a:t>
            </a:r>
          </a:p>
          <a:p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fatorial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*=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fatorial</a:t>
            </a:r>
            <a:r>
              <a:rPr lang="en-US" dirty="0">
                <a:latin typeface="Arial Narrow" panose="020B0606020202030204" pitchFamily="34" charset="0"/>
              </a:rPr>
              <a:t> = "+</a:t>
            </a:r>
            <a:r>
              <a:rPr lang="en-US" dirty="0" err="1">
                <a:latin typeface="Arial Narrow" panose="020B0606020202030204" pitchFamily="34" charset="0"/>
              </a:rPr>
              <a:t>fatorial</a:t>
            </a:r>
            <a:r>
              <a:rPr lang="en-US" dirty="0">
                <a:latin typeface="Arial Narrow" panose="020B0606020202030204" pitchFamily="34" charset="0"/>
              </a:rPr>
              <a:t>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600"/>
            <a:ext cx="30607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77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>
            <a:off x="3009900" y="3382918"/>
            <a:ext cx="0" cy="4204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83027" y="2823573"/>
            <a:ext cx="1524000" cy="602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00" y="282274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 = A % B</a:t>
            </a:r>
          </a:p>
          <a:p>
            <a:pPr algn="ctr"/>
            <a:r>
              <a:rPr lang="pt-PT" dirty="0"/>
              <a:t>A = B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3: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4244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                                   Escreva um programa que leia dois números inteiros e determine o seu divisor máximo comum (MDC) através do algoritmo de Euclides.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773" y="5337346"/>
            <a:ext cx="83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este exemplo, provavelmente, ciclo </a:t>
            </a:r>
            <a:r>
              <a:rPr lang="pt-PT" b="1" dirty="0" err="1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dirty="0"/>
              <a:t>é o melhor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1752600" y="1153352"/>
            <a:ext cx="1524000" cy="44318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B== 0</a:t>
            </a:r>
          </a:p>
        </p:txBody>
      </p:sp>
      <p:sp>
        <p:nvSpPr>
          <p:cNvPr id="22" name="Flowchart: Decision 21"/>
          <p:cNvSpPr/>
          <p:nvPr/>
        </p:nvSpPr>
        <p:spPr>
          <a:xfrm>
            <a:off x="457200" y="1998559"/>
            <a:ext cx="1524000" cy="44318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B &gt; A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829752"/>
            <a:ext cx="1524000" cy="602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724" y="281690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Trocar valores de A e 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7" idx="0"/>
          </p:cNvCxnSpPr>
          <p:nvPr/>
        </p:nvCxnSpPr>
        <p:spPr>
          <a:xfrm>
            <a:off x="1219200" y="2441746"/>
            <a:ext cx="0" cy="38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3"/>
            <a:endCxn id="27" idx="0"/>
          </p:cNvCxnSpPr>
          <p:nvPr/>
        </p:nvCxnSpPr>
        <p:spPr>
          <a:xfrm>
            <a:off x="1981200" y="2220153"/>
            <a:ext cx="963827" cy="60342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0919" y="236554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10691" y="190834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cxnSp>
        <p:nvCxnSpPr>
          <p:cNvPr id="34" name="Elbow Connector 33"/>
          <p:cNvCxnSpPr>
            <a:stCxn id="21" idx="1"/>
            <a:endCxn id="22" idx="0"/>
          </p:cNvCxnSpPr>
          <p:nvPr/>
        </p:nvCxnSpPr>
        <p:spPr>
          <a:xfrm rot="10800000" flipV="1">
            <a:off x="1219200" y="1374945"/>
            <a:ext cx="533400" cy="62361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0"/>
          </p:cNvCxnSpPr>
          <p:nvPr/>
        </p:nvCxnSpPr>
        <p:spPr>
          <a:xfrm>
            <a:off x="2514600" y="765346"/>
            <a:ext cx="0" cy="38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227438" y="979530"/>
            <a:ext cx="2734962" cy="2833816"/>
          </a:xfrm>
          <a:custGeom>
            <a:avLst/>
            <a:gdLst>
              <a:gd name="connsiteX0" fmla="*/ 0 w 2734962"/>
              <a:gd name="connsiteY0" fmla="*/ 2454875 h 2833816"/>
              <a:gd name="connsiteX1" fmla="*/ 0 w 2734962"/>
              <a:gd name="connsiteY1" fmla="*/ 2833816 h 2833816"/>
              <a:gd name="connsiteX2" fmla="*/ 2734962 w 2734962"/>
              <a:gd name="connsiteY2" fmla="*/ 2825578 h 2833816"/>
              <a:gd name="connsiteX3" fmla="*/ 2726724 w 2734962"/>
              <a:gd name="connsiteY3" fmla="*/ 0 h 2833816"/>
              <a:gd name="connsiteX4" fmla="*/ 1285103 w 2734962"/>
              <a:gd name="connsiteY4" fmla="*/ 0 h 283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62" h="2833816">
                <a:moveTo>
                  <a:pt x="0" y="2454875"/>
                </a:moveTo>
                <a:lnTo>
                  <a:pt x="0" y="2833816"/>
                </a:lnTo>
                <a:lnTo>
                  <a:pt x="2734962" y="2825578"/>
                </a:lnTo>
                <a:lnTo>
                  <a:pt x="2726724" y="0"/>
                </a:lnTo>
                <a:lnTo>
                  <a:pt x="1285103" y="0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06419" y="1739470"/>
            <a:ext cx="914400" cy="373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63171" y="174413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MDC = A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4" name="Elbow Connector 43"/>
          <p:cNvCxnSpPr>
            <a:stCxn id="21" idx="3"/>
            <a:endCxn id="41" idx="0"/>
          </p:cNvCxnSpPr>
          <p:nvPr/>
        </p:nvCxnSpPr>
        <p:spPr>
          <a:xfrm>
            <a:off x="3276600" y="1374946"/>
            <a:ext cx="1487019" cy="36452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46366" y="103238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67619" y="10289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Sim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81000" y="841546"/>
            <a:ext cx="3810000" cy="3200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183027" y="40261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7030A0"/>
                </a:solidFill>
              </a:rPr>
              <a:t>Ciclo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98774" y="2591914"/>
            <a:ext cx="41400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 = 33; B = 77</a:t>
            </a:r>
          </a:p>
          <a:p>
            <a:r>
              <a:rPr lang="pt-PT" dirty="0"/>
              <a:t>1. A = 77; B = </a:t>
            </a:r>
            <a:r>
              <a:rPr lang="pt-PT" dirty="0">
                <a:solidFill>
                  <a:srgbClr val="C00000"/>
                </a:solidFill>
              </a:rPr>
              <a:t>33 </a:t>
            </a:r>
            <a:r>
              <a:rPr lang="pt-PT" dirty="0"/>
              <a:t> // trocar valores de A e B</a:t>
            </a:r>
          </a:p>
          <a:p>
            <a:r>
              <a:rPr lang="pt-PT" dirty="0"/>
              <a:t>2. B = A % B = </a:t>
            </a:r>
            <a:r>
              <a:rPr lang="pt-PT" u="sng" dirty="0"/>
              <a:t>11</a:t>
            </a:r>
            <a:r>
              <a:rPr lang="pt-PT" dirty="0"/>
              <a:t>; A = </a:t>
            </a:r>
            <a:r>
              <a:rPr lang="pt-PT" dirty="0">
                <a:solidFill>
                  <a:srgbClr val="C00000"/>
                </a:solidFill>
              </a:rPr>
              <a:t>33</a:t>
            </a:r>
          </a:p>
          <a:p>
            <a:r>
              <a:rPr lang="pt-PT" dirty="0"/>
              <a:t>3. B = A % </a:t>
            </a:r>
            <a:r>
              <a:rPr lang="pt-PT" b="1" dirty="0">
                <a:solidFill>
                  <a:srgbClr val="7030A0"/>
                </a:solidFill>
              </a:rPr>
              <a:t>B = 0</a:t>
            </a:r>
            <a:r>
              <a:rPr lang="pt-PT" dirty="0"/>
              <a:t>; A = </a:t>
            </a:r>
            <a:r>
              <a:rPr lang="pt-PT" u="sng" dirty="0"/>
              <a:t>11</a:t>
            </a:r>
            <a:r>
              <a:rPr lang="pt-PT" dirty="0"/>
              <a:t>.</a:t>
            </a:r>
          </a:p>
          <a:p>
            <a:r>
              <a:rPr lang="pt-PT" dirty="0"/>
              <a:t>4.  </a:t>
            </a:r>
            <a:r>
              <a:rPr lang="pt-PT" b="1" dirty="0">
                <a:solidFill>
                  <a:srgbClr val="C00000"/>
                </a:solidFill>
              </a:rPr>
              <a:t>MDC = A = 11</a:t>
            </a:r>
            <a:r>
              <a:rPr lang="pt-PT" dirty="0"/>
              <a:t>.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1927654" y="2396859"/>
            <a:ext cx="2677297" cy="642130"/>
          </a:xfrm>
          <a:custGeom>
            <a:avLst/>
            <a:gdLst>
              <a:gd name="connsiteX0" fmla="*/ 2677297 w 2677297"/>
              <a:gd name="connsiteY0" fmla="*/ 642130 h 642130"/>
              <a:gd name="connsiteX1" fmla="*/ 1416908 w 2677297"/>
              <a:gd name="connsiteY1" fmla="*/ 7817 h 642130"/>
              <a:gd name="connsiteX2" fmla="*/ 0 w 2677297"/>
              <a:gd name="connsiteY2" fmla="*/ 345568 h 6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297" h="642130">
                <a:moveTo>
                  <a:pt x="2677297" y="642130"/>
                </a:moveTo>
                <a:cubicBezTo>
                  <a:pt x="2270210" y="349687"/>
                  <a:pt x="1863124" y="57244"/>
                  <a:pt x="1416908" y="7817"/>
                </a:cubicBezTo>
                <a:cubicBezTo>
                  <a:pt x="970692" y="-41610"/>
                  <a:pt x="485346" y="151979"/>
                  <a:pt x="0" y="345568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26" idx="3"/>
          </p:cNvCxnSpPr>
          <p:nvPr/>
        </p:nvCxnSpPr>
        <p:spPr>
          <a:xfrm flipH="1" flipV="1">
            <a:off x="3810000" y="3145912"/>
            <a:ext cx="803189" cy="161582"/>
          </a:xfrm>
          <a:prstGeom prst="straightConnector1">
            <a:avLst/>
          </a:pr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431474" y="3508547"/>
            <a:ext cx="1206429" cy="84605"/>
          </a:xfrm>
          <a:prstGeom prst="straightConnector1">
            <a:avLst/>
          </a:pr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Freeform 56"/>
          <p:cNvSpPr/>
          <p:nvPr/>
        </p:nvSpPr>
        <p:spPr>
          <a:xfrm>
            <a:off x="4390757" y="2157541"/>
            <a:ext cx="247146" cy="2018270"/>
          </a:xfrm>
          <a:custGeom>
            <a:avLst/>
            <a:gdLst>
              <a:gd name="connsiteX0" fmla="*/ 247146 w 247146"/>
              <a:gd name="connsiteY0" fmla="*/ 2018270 h 2018270"/>
              <a:gd name="connsiteX1" fmla="*/ 11 w 247146"/>
              <a:gd name="connsiteY1" fmla="*/ 856735 h 2018270"/>
              <a:gd name="connsiteX2" fmla="*/ 238908 w 247146"/>
              <a:gd name="connsiteY2" fmla="*/ 0 h 201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146" h="2018270">
                <a:moveTo>
                  <a:pt x="247146" y="2018270"/>
                </a:moveTo>
                <a:cubicBezTo>
                  <a:pt x="124265" y="1605691"/>
                  <a:pt x="1384" y="1193113"/>
                  <a:pt x="11" y="856735"/>
                </a:cubicBezTo>
                <a:cubicBezTo>
                  <a:pt x="-1362" y="520357"/>
                  <a:pt x="118773" y="260178"/>
                  <a:pt x="238908" y="0"/>
                </a:cubicBezTo>
              </a:path>
            </a:pathLst>
          </a:custGeom>
          <a:noFill/>
          <a:ln w="31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80" y="4381084"/>
            <a:ext cx="2362419" cy="194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33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3: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8746" y="914400"/>
            <a:ext cx="3364254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b="1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A,B;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Introduza</a:t>
            </a:r>
            <a:r>
              <a:rPr lang="en-US" dirty="0">
                <a:latin typeface="Arial Narrow" panose="020B0606020202030204" pitchFamily="34" charset="0"/>
              </a:rPr>
              <a:t> A: ");</a:t>
            </a:r>
          </a:p>
          <a:p>
            <a:r>
              <a:rPr lang="en-US" dirty="0">
                <a:latin typeface="Arial Narrow" panose="020B0606020202030204" pitchFamily="34" charset="0"/>
              </a:rPr>
              <a:t>   A = </a:t>
            </a:r>
            <a:r>
              <a:rPr lang="en-US" dirty="0" err="1">
                <a:latin typeface="Arial Narrow" panose="020B0606020202030204" pitchFamily="34" charset="0"/>
              </a:rPr>
              <a:t>sc.nextInt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Introduza</a:t>
            </a:r>
            <a:r>
              <a:rPr lang="en-US" dirty="0">
                <a:latin typeface="Arial Narrow" panose="020B0606020202030204" pitchFamily="34" charset="0"/>
              </a:rPr>
              <a:t> B: ");</a:t>
            </a:r>
          </a:p>
          <a:p>
            <a:r>
              <a:rPr lang="en-US" dirty="0">
                <a:latin typeface="Arial Narrow" panose="020B0606020202030204" pitchFamily="34" charset="0"/>
              </a:rPr>
              <a:t>   B = </a:t>
            </a:r>
            <a:r>
              <a:rPr lang="en-US" dirty="0" err="1">
                <a:latin typeface="Arial Narrow" panose="020B0606020202030204" pitchFamily="34" charset="0"/>
              </a:rPr>
              <a:t>sc.nextInt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b="1" dirty="0">
                <a:latin typeface="Arial Narrow" panose="020B0606020202030204" pitchFamily="34" charset="0"/>
              </a:rPr>
              <a:t>while</a:t>
            </a:r>
            <a:r>
              <a:rPr lang="en-US" dirty="0">
                <a:latin typeface="Arial Narrow" panose="020B0606020202030204" pitchFamily="34" charset="0"/>
              </a:rPr>
              <a:t> (B&gt;0)</a:t>
            </a:r>
          </a:p>
          <a:p>
            <a:r>
              <a:rPr lang="en-US" dirty="0">
                <a:latin typeface="Arial Narrow" panose="020B0606020202030204" pitchFamily="34" charset="0"/>
              </a:rPr>
              <a:t>  { </a:t>
            </a:r>
            <a:r>
              <a:rPr lang="en-US" b="1" dirty="0">
                <a:latin typeface="Arial Narrow" panose="020B0606020202030204" pitchFamily="34" charset="0"/>
              </a:rPr>
              <a:t>if</a:t>
            </a:r>
            <a:r>
              <a:rPr lang="en-US" dirty="0">
                <a:latin typeface="Arial Narrow" panose="020B0606020202030204" pitchFamily="34" charset="0"/>
              </a:rPr>
              <a:t> (B &gt; A) {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=A; A=B; B=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;}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b="1" dirty="0">
                <a:latin typeface="Arial Narrow" panose="020B0606020202030204" pitchFamily="34" charset="0"/>
              </a:rPr>
              <a:t>else</a:t>
            </a:r>
            <a:r>
              <a:rPr lang="en-US" dirty="0">
                <a:latin typeface="Arial Narrow" panose="020B0606020202030204" pitchFamily="34" charset="0"/>
              </a:rPr>
              <a:t>        {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=B; B=A%B; A=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;}</a:t>
            </a:r>
          </a:p>
          <a:p>
            <a:r>
              <a:rPr lang="en-US" dirty="0">
                <a:latin typeface="Arial Narrow" panose="020B0606020202030204" pitchFamily="34" charset="0"/>
              </a:rPr>
              <a:t>  }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</a:rPr>
              <a:t>("MDC = "+A);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86100" y="3407027"/>
            <a:ext cx="0" cy="4204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59227" y="2847682"/>
            <a:ext cx="1524000" cy="602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0" y="284685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 = A % B</a:t>
            </a:r>
          </a:p>
          <a:p>
            <a:pPr algn="ctr"/>
            <a:r>
              <a:rPr lang="pt-PT" dirty="0"/>
              <a:t>A = B</a:t>
            </a:r>
            <a:endParaRPr lang="en-US" dirty="0"/>
          </a:p>
        </p:txBody>
      </p:sp>
      <p:sp>
        <p:nvSpPr>
          <p:cNvPr id="24" name="Flowchart: Decision 23"/>
          <p:cNvSpPr/>
          <p:nvPr/>
        </p:nvSpPr>
        <p:spPr>
          <a:xfrm>
            <a:off x="1828800" y="1177461"/>
            <a:ext cx="1524000" cy="44318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B == 0</a:t>
            </a:r>
          </a:p>
        </p:txBody>
      </p:sp>
      <p:sp>
        <p:nvSpPr>
          <p:cNvPr id="25" name="Flowchart: Decision 24"/>
          <p:cNvSpPr/>
          <p:nvPr/>
        </p:nvSpPr>
        <p:spPr>
          <a:xfrm>
            <a:off x="533400" y="2022668"/>
            <a:ext cx="1524000" cy="44318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B &gt; 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" y="2853861"/>
            <a:ext cx="1524000" cy="602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6924" y="284101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Trocar valores de A e B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2"/>
            <a:endCxn id="26" idx="0"/>
          </p:cNvCxnSpPr>
          <p:nvPr/>
        </p:nvCxnSpPr>
        <p:spPr>
          <a:xfrm>
            <a:off x="1295400" y="2465855"/>
            <a:ext cx="0" cy="38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3"/>
            <a:endCxn id="22" idx="0"/>
          </p:cNvCxnSpPr>
          <p:nvPr/>
        </p:nvCxnSpPr>
        <p:spPr>
          <a:xfrm>
            <a:off x="2057400" y="2244262"/>
            <a:ext cx="963827" cy="60342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7119" y="238965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86891" y="193245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cxnSp>
        <p:nvCxnSpPr>
          <p:cNvPr id="32" name="Elbow Connector 31"/>
          <p:cNvCxnSpPr>
            <a:stCxn id="24" idx="1"/>
            <a:endCxn id="25" idx="0"/>
          </p:cNvCxnSpPr>
          <p:nvPr/>
        </p:nvCxnSpPr>
        <p:spPr>
          <a:xfrm rot="10800000" flipV="1">
            <a:off x="1295400" y="1399054"/>
            <a:ext cx="533400" cy="62361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0"/>
          </p:cNvCxnSpPr>
          <p:nvPr/>
        </p:nvCxnSpPr>
        <p:spPr>
          <a:xfrm>
            <a:off x="2590800" y="789455"/>
            <a:ext cx="0" cy="38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303638" y="1003639"/>
            <a:ext cx="2734962" cy="2833816"/>
          </a:xfrm>
          <a:custGeom>
            <a:avLst/>
            <a:gdLst>
              <a:gd name="connsiteX0" fmla="*/ 0 w 2734962"/>
              <a:gd name="connsiteY0" fmla="*/ 2454875 h 2833816"/>
              <a:gd name="connsiteX1" fmla="*/ 0 w 2734962"/>
              <a:gd name="connsiteY1" fmla="*/ 2833816 h 2833816"/>
              <a:gd name="connsiteX2" fmla="*/ 2734962 w 2734962"/>
              <a:gd name="connsiteY2" fmla="*/ 2825578 h 2833816"/>
              <a:gd name="connsiteX3" fmla="*/ 2726724 w 2734962"/>
              <a:gd name="connsiteY3" fmla="*/ 0 h 2833816"/>
              <a:gd name="connsiteX4" fmla="*/ 1285103 w 2734962"/>
              <a:gd name="connsiteY4" fmla="*/ 0 h 283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62" h="2833816">
                <a:moveTo>
                  <a:pt x="0" y="2454875"/>
                </a:moveTo>
                <a:lnTo>
                  <a:pt x="0" y="2833816"/>
                </a:lnTo>
                <a:lnTo>
                  <a:pt x="2734962" y="2825578"/>
                </a:lnTo>
                <a:lnTo>
                  <a:pt x="2726724" y="0"/>
                </a:lnTo>
                <a:lnTo>
                  <a:pt x="1285103" y="0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22566" y="10564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43819" y="105306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Sim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57200" y="865655"/>
            <a:ext cx="3810000" cy="3200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259227" y="40502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7030A0"/>
                </a:solidFill>
              </a:rPr>
              <a:t>Ciclo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" y="4244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                                   Escreva um programa que leia dois números inteiros e determine o seu divisor máximo comum (MDC) através do algoritmo de Euclides.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72323" y="1739470"/>
            <a:ext cx="914400" cy="373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/>
          <p:nvPr/>
        </p:nvCxnSpPr>
        <p:spPr>
          <a:xfrm>
            <a:off x="3342504" y="1399660"/>
            <a:ext cx="1487019" cy="36452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27015" y="174778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MDC = 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56238" y="1573427"/>
            <a:ext cx="2463113" cy="1211157"/>
          </a:xfrm>
          <a:custGeom>
            <a:avLst/>
            <a:gdLst>
              <a:gd name="connsiteX0" fmla="*/ 2463113 w 2463113"/>
              <a:gd name="connsiteY0" fmla="*/ 1186249 h 1211157"/>
              <a:gd name="connsiteX1" fmla="*/ 1433384 w 2463113"/>
              <a:gd name="connsiteY1" fmla="*/ 1054443 h 1211157"/>
              <a:gd name="connsiteX2" fmla="*/ 0 w 2463113"/>
              <a:gd name="connsiteY2" fmla="*/ 0 h 121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13" h="1211157">
                <a:moveTo>
                  <a:pt x="2463113" y="1186249"/>
                </a:moveTo>
                <a:cubicBezTo>
                  <a:pt x="2153508" y="1219200"/>
                  <a:pt x="1843903" y="1252151"/>
                  <a:pt x="1433384" y="1054443"/>
                </a:cubicBezTo>
                <a:cubicBezTo>
                  <a:pt x="1022865" y="856735"/>
                  <a:pt x="511432" y="428367"/>
                  <a:pt x="0" y="0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532238" y="1782272"/>
            <a:ext cx="3987113" cy="1329108"/>
          </a:xfrm>
          <a:custGeom>
            <a:avLst/>
            <a:gdLst>
              <a:gd name="connsiteX0" fmla="*/ 3987113 w 3987113"/>
              <a:gd name="connsiteY0" fmla="*/ 1257490 h 1329108"/>
              <a:gd name="connsiteX1" fmla="*/ 3196281 w 3987113"/>
              <a:gd name="connsiteY1" fmla="*/ 1199825 h 1329108"/>
              <a:gd name="connsiteX2" fmla="*/ 832021 w 3987113"/>
              <a:gd name="connsiteY2" fmla="*/ 71242 h 1329108"/>
              <a:gd name="connsiteX3" fmla="*/ 0 w 3987113"/>
              <a:gd name="connsiteY3" fmla="*/ 211285 h 132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113" h="1329108">
                <a:moveTo>
                  <a:pt x="3987113" y="1257490"/>
                </a:moveTo>
                <a:cubicBezTo>
                  <a:pt x="3854621" y="1327511"/>
                  <a:pt x="3722130" y="1397533"/>
                  <a:pt x="3196281" y="1199825"/>
                </a:cubicBezTo>
                <a:cubicBezTo>
                  <a:pt x="2670432" y="1002117"/>
                  <a:pt x="1364734" y="235999"/>
                  <a:pt x="832021" y="71242"/>
                </a:cubicBezTo>
                <a:cubicBezTo>
                  <a:pt x="299308" y="-93515"/>
                  <a:pt x="149654" y="58885"/>
                  <a:pt x="0" y="211285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39466" y="2707167"/>
            <a:ext cx="8219074" cy="1838863"/>
          </a:xfrm>
          <a:custGeom>
            <a:avLst/>
            <a:gdLst>
              <a:gd name="connsiteX0" fmla="*/ 6632253 w 8219074"/>
              <a:gd name="connsiteY0" fmla="*/ 184314 h 1838863"/>
              <a:gd name="connsiteX1" fmla="*/ 7983258 w 8219074"/>
              <a:gd name="connsiteY1" fmla="*/ 126649 h 1838863"/>
              <a:gd name="connsiteX2" fmla="*/ 7480750 w 8219074"/>
              <a:gd name="connsiteY2" fmla="*/ 1625936 h 1838863"/>
              <a:gd name="connsiteX3" fmla="*/ 1038761 w 8219074"/>
              <a:gd name="connsiteY3" fmla="*/ 1741265 h 1838863"/>
              <a:gd name="connsiteX4" fmla="*/ 91410 w 8219074"/>
              <a:gd name="connsiteY4" fmla="*/ 793914 h 18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9074" h="1838863">
                <a:moveTo>
                  <a:pt x="6632253" y="184314"/>
                </a:moveTo>
                <a:cubicBezTo>
                  <a:pt x="7237047" y="35346"/>
                  <a:pt x="7841842" y="-113621"/>
                  <a:pt x="7983258" y="126649"/>
                </a:cubicBezTo>
                <a:cubicBezTo>
                  <a:pt x="8124674" y="366919"/>
                  <a:pt x="8638166" y="1356833"/>
                  <a:pt x="7480750" y="1625936"/>
                </a:cubicBezTo>
                <a:cubicBezTo>
                  <a:pt x="6323334" y="1895039"/>
                  <a:pt x="2270318" y="1879935"/>
                  <a:pt x="1038761" y="1741265"/>
                </a:cubicBezTo>
                <a:cubicBezTo>
                  <a:pt x="-192796" y="1602595"/>
                  <a:pt x="-50693" y="1198254"/>
                  <a:pt x="91410" y="793914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863546" y="3229232"/>
            <a:ext cx="3105665" cy="255430"/>
          </a:xfrm>
          <a:custGeom>
            <a:avLst/>
            <a:gdLst>
              <a:gd name="connsiteX0" fmla="*/ 3105665 w 3105665"/>
              <a:gd name="connsiteY0" fmla="*/ 230660 h 255430"/>
              <a:gd name="connsiteX1" fmla="*/ 2388973 w 3105665"/>
              <a:gd name="connsiteY1" fmla="*/ 247136 h 255430"/>
              <a:gd name="connsiteX2" fmla="*/ 1515762 w 3105665"/>
              <a:gd name="connsiteY2" fmla="*/ 115330 h 255430"/>
              <a:gd name="connsiteX3" fmla="*/ 0 w 3105665"/>
              <a:gd name="connsiteY3" fmla="*/ 0 h 25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665" h="255430">
                <a:moveTo>
                  <a:pt x="3105665" y="230660"/>
                </a:moveTo>
                <a:cubicBezTo>
                  <a:pt x="2879811" y="248509"/>
                  <a:pt x="2653957" y="266358"/>
                  <a:pt x="2388973" y="247136"/>
                </a:cubicBezTo>
                <a:cubicBezTo>
                  <a:pt x="2123989" y="227914"/>
                  <a:pt x="1913924" y="156519"/>
                  <a:pt x="1515762" y="115330"/>
                </a:cubicBezTo>
                <a:cubicBezTo>
                  <a:pt x="1117600" y="74141"/>
                  <a:pt x="558800" y="37070"/>
                  <a:pt x="0" y="0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743200" y="4771072"/>
            <a:ext cx="41400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 = 33; B = 77</a:t>
            </a:r>
          </a:p>
          <a:p>
            <a:r>
              <a:rPr lang="pt-PT" dirty="0"/>
              <a:t>1. A = 77; B = </a:t>
            </a:r>
            <a:r>
              <a:rPr lang="pt-PT" dirty="0">
                <a:solidFill>
                  <a:srgbClr val="C00000"/>
                </a:solidFill>
              </a:rPr>
              <a:t>33 </a:t>
            </a:r>
            <a:r>
              <a:rPr lang="pt-PT" dirty="0"/>
              <a:t> // trocar valores de A e B</a:t>
            </a:r>
          </a:p>
          <a:p>
            <a:r>
              <a:rPr lang="pt-PT" dirty="0"/>
              <a:t>2. B = A % B = </a:t>
            </a:r>
            <a:r>
              <a:rPr lang="pt-PT" u="sng" dirty="0"/>
              <a:t>11</a:t>
            </a:r>
            <a:r>
              <a:rPr lang="pt-PT" dirty="0"/>
              <a:t>; A = </a:t>
            </a:r>
            <a:r>
              <a:rPr lang="pt-PT" dirty="0">
                <a:solidFill>
                  <a:srgbClr val="C00000"/>
                </a:solidFill>
              </a:rPr>
              <a:t>33</a:t>
            </a:r>
          </a:p>
          <a:p>
            <a:r>
              <a:rPr lang="pt-PT" dirty="0"/>
              <a:t>3. B = A % </a:t>
            </a:r>
            <a:r>
              <a:rPr lang="pt-PT" b="1" dirty="0">
                <a:solidFill>
                  <a:srgbClr val="7030A0"/>
                </a:solidFill>
              </a:rPr>
              <a:t>B = 0</a:t>
            </a:r>
            <a:r>
              <a:rPr lang="pt-PT" dirty="0"/>
              <a:t>; A = </a:t>
            </a:r>
            <a:r>
              <a:rPr lang="pt-PT" u="sng" dirty="0"/>
              <a:t>11</a:t>
            </a:r>
            <a:r>
              <a:rPr lang="pt-PT" dirty="0"/>
              <a:t>.</a:t>
            </a:r>
          </a:p>
          <a:p>
            <a:r>
              <a:rPr lang="pt-PT" dirty="0"/>
              <a:t>4.  </a:t>
            </a:r>
            <a:r>
              <a:rPr lang="pt-PT" b="1" dirty="0">
                <a:solidFill>
                  <a:srgbClr val="C00000"/>
                </a:solidFill>
              </a:rPr>
              <a:t>MDC = A = 11</a:t>
            </a:r>
            <a:r>
              <a:rPr lang="pt-P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1600" y="228600"/>
            <a:ext cx="3364254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b="1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A,B;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Introduza</a:t>
            </a:r>
            <a:r>
              <a:rPr lang="en-US" dirty="0">
                <a:latin typeface="Arial Narrow" panose="020B0606020202030204" pitchFamily="34" charset="0"/>
              </a:rPr>
              <a:t> A: ");</a:t>
            </a:r>
          </a:p>
          <a:p>
            <a:r>
              <a:rPr lang="en-US" dirty="0">
                <a:latin typeface="Arial Narrow" panose="020B0606020202030204" pitchFamily="34" charset="0"/>
              </a:rPr>
              <a:t>   A = </a:t>
            </a:r>
            <a:r>
              <a:rPr lang="en-US" dirty="0" err="1">
                <a:latin typeface="Arial Narrow" panose="020B0606020202030204" pitchFamily="34" charset="0"/>
              </a:rPr>
              <a:t>sc.nextInt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Introduza</a:t>
            </a:r>
            <a:r>
              <a:rPr lang="en-US" dirty="0">
                <a:latin typeface="Arial Narrow" panose="020B0606020202030204" pitchFamily="34" charset="0"/>
              </a:rPr>
              <a:t> B: ");</a:t>
            </a:r>
          </a:p>
          <a:p>
            <a:r>
              <a:rPr lang="en-US" dirty="0">
                <a:latin typeface="Arial Narrow" panose="020B0606020202030204" pitchFamily="34" charset="0"/>
              </a:rPr>
              <a:t>   B = </a:t>
            </a:r>
            <a:r>
              <a:rPr lang="en-US" dirty="0" err="1">
                <a:latin typeface="Arial Narrow" panose="020B0606020202030204" pitchFamily="34" charset="0"/>
              </a:rPr>
              <a:t>sc.nextInt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b="1" dirty="0">
                <a:latin typeface="Arial Narrow" panose="020B0606020202030204" pitchFamily="34" charset="0"/>
              </a:rPr>
              <a:t>while</a:t>
            </a:r>
            <a:r>
              <a:rPr lang="en-US" dirty="0">
                <a:latin typeface="Arial Narrow" panose="020B0606020202030204" pitchFamily="34" charset="0"/>
              </a:rPr>
              <a:t> (B&gt;0)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>
                <a:solidFill>
                  <a:srgbClr val="3399FF"/>
                </a:solidFill>
                <a:latin typeface="Arial Narrow" panose="020B0606020202030204" pitchFamily="34" charset="0"/>
              </a:rPr>
              <a:t>{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Arial Narrow" panose="020B0606020202030204" pitchFamily="34" charset="0"/>
              </a:rPr>
              <a:t>if</a:t>
            </a:r>
            <a:r>
              <a:rPr lang="en-US" dirty="0">
                <a:latin typeface="Arial Narrow" panose="020B0606020202030204" pitchFamily="34" charset="0"/>
              </a:rPr>
              <a:t> (B &gt; A) {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=A; A=B; B=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;}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b="1" dirty="0">
                <a:latin typeface="Arial Narrow" panose="020B0606020202030204" pitchFamily="34" charset="0"/>
              </a:rPr>
              <a:t>else</a:t>
            </a:r>
            <a:r>
              <a:rPr lang="en-US" dirty="0">
                <a:latin typeface="Arial Narrow" panose="020B0606020202030204" pitchFamily="34" charset="0"/>
              </a:rPr>
              <a:t>        {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=B; B=A%B; A=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;}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>
                <a:solidFill>
                  <a:srgbClr val="3399FF"/>
                </a:solidFill>
                <a:latin typeface="Arial Narrow" panose="020B0606020202030204" pitchFamily="34" charset="0"/>
              </a:rPr>
              <a:t>}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</a:rPr>
              <a:t>("MDC = "+A);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1" y="161359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Chavetas não são obrigatórias: pode remover ou não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0" y="2038865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2800" y="2191265"/>
            <a:ext cx="1981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7" y="3657600"/>
            <a:ext cx="348539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249349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31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76200" y="304800"/>
            <a:ext cx="8640960" cy="2057400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buNone/>
            </a:pPr>
            <a:r>
              <a:rPr lang="pt-PT" sz="1800" b="1" dirty="0">
                <a:latin typeface="Arial Narrow" panose="020B0606020202030204" pitchFamily="34" charset="0"/>
                <a:cs typeface="Courier New" pitchFamily="49" charset="0"/>
              </a:rPr>
              <a:t>int</a:t>
            </a:r>
            <a:r>
              <a:rPr lang="pt-PT" sz="1800" dirty="0">
                <a:latin typeface="Arial Narrow" panose="020B0606020202030204" pitchFamily="34" charset="0"/>
                <a:cs typeface="Courier New" pitchFamily="49" charset="0"/>
              </a:rPr>
              <a:t> x, </a:t>
            </a:r>
            <a:r>
              <a:rPr lang="pt-PT" sz="1800" dirty="0" err="1"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lang="pt-PT" sz="1800" dirty="0">
                <a:latin typeface="Arial Narrow" panose="020B0606020202030204" pitchFamily="34" charset="0"/>
                <a:cs typeface="Courier New" pitchFamily="49" charset="0"/>
              </a:rPr>
              <a:t> = 0;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pt-PT" sz="1800" b="1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do  </a:t>
            </a:r>
            <a:r>
              <a:rPr lang="pt-PT" sz="18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ts val="1700"/>
              </a:lnSpc>
              <a:buNone/>
            </a:pPr>
            <a:r>
              <a:rPr lang="pt-PT" sz="18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lang="pt-PT" sz="18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System.out.print</a:t>
            </a:r>
            <a:r>
              <a:rPr lang="pt-PT" sz="18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</a:t>
            </a:r>
            <a:r>
              <a:rPr lang="pt-PT" sz="1800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"</a:t>
            </a:r>
            <a:r>
              <a:rPr lang="pt-PT" sz="18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Um valor inteiro positivo: </a:t>
            </a:r>
            <a:r>
              <a:rPr lang="pt-PT" sz="1800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"</a:t>
            </a:r>
            <a:r>
              <a:rPr lang="pt-PT" sz="18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pt-PT" sz="18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x = </a:t>
            </a:r>
            <a:r>
              <a:rPr lang="pt-PT" sz="18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sc.nextInt</a:t>
            </a:r>
            <a:r>
              <a:rPr lang="pt-PT" sz="18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pt-PT" sz="18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lang="pt-PT" sz="18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lang="pt-PT" sz="18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++;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pt-PT" sz="18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}  </a:t>
            </a:r>
            <a:r>
              <a:rPr lang="pt-PT" sz="1800" b="1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while</a:t>
            </a:r>
            <a:r>
              <a:rPr lang="pt-PT" sz="18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(x &lt;= 0);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pt-PT" sz="1800" dirty="0" err="1">
                <a:latin typeface="Arial Narrow" panose="020B0606020202030204" pitchFamily="34" charset="0"/>
                <a:cs typeface="Courier New" pitchFamily="49" charset="0"/>
              </a:rPr>
              <a:t>System.out.printf</a:t>
            </a:r>
            <a:r>
              <a:rPr lang="pt-PT" sz="1800" dirty="0">
                <a:latin typeface="Arial Narrow" panose="020B0606020202030204" pitchFamily="34" charset="0"/>
                <a:cs typeface="Courier New" pitchFamily="49" charset="0"/>
              </a:rPr>
              <a:t>(</a:t>
            </a:r>
            <a:r>
              <a:rPr lang="pt-PT" sz="1800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"</a:t>
            </a:r>
            <a:r>
              <a:rPr lang="pt-PT" sz="1800" dirty="0">
                <a:latin typeface="Arial Narrow" panose="020B0606020202030204" pitchFamily="34" charset="0"/>
                <a:cs typeface="Courier New" pitchFamily="49" charset="0"/>
              </a:rPr>
              <a:t>Valor %d lido em %d tentativas\n",</a:t>
            </a:r>
            <a:r>
              <a:rPr lang="pt-PT" sz="1800" dirty="0" err="1">
                <a:latin typeface="Arial Narrow" panose="020B0606020202030204" pitchFamily="34" charset="0"/>
                <a:cs typeface="Courier New" pitchFamily="49" charset="0"/>
              </a:rPr>
              <a:t>x,cont</a:t>
            </a:r>
            <a:r>
              <a:rPr lang="pt-PT" sz="1800" dirty="0">
                <a:latin typeface="Arial Narrow" panose="020B0606020202030204" pitchFamily="34" charset="0"/>
                <a:cs typeface="Courier New" pitchFamily="49" charset="0"/>
              </a:rPr>
              <a:t>)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 bwMode="auto">
          <a:xfrm>
            <a:off x="76200" y="2514600"/>
            <a:ext cx="8640960" cy="200405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0" fontAlgn="base" latinLnBrk="0" hangingPunct="0">
              <a:lnSpc>
                <a:spcPts val="17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int</a:t>
            </a: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 x = -1, </a:t>
            </a:r>
            <a:r>
              <a:rPr kumimoji="0" lang="pt-PT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 = 0; </a:t>
            </a: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// Atenção à inicialização de x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</a:pPr>
            <a:r>
              <a:rPr lang="pt-PT" b="1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while</a:t>
            </a:r>
            <a:r>
              <a:rPr lang="pt-PT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(x &lt;= 0)   {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</a:pPr>
            <a:r>
              <a:rPr lang="pt-PT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lang="pt-PT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System.out.print</a:t>
            </a:r>
            <a:r>
              <a:rPr lang="pt-PT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</a:t>
            </a:r>
            <a:r>
              <a:rPr lang="pt-PT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"</a:t>
            </a:r>
            <a:r>
              <a:rPr lang="pt-PT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Um valor inteiro positivo: </a:t>
            </a:r>
            <a:r>
              <a:rPr lang="pt-PT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"</a:t>
            </a:r>
            <a:r>
              <a:rPr lang="pt-PT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);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cs typeface="Courier New" pitchFamily="49" charset="0"/>
            </a:endParaRPr>
          </a:p>
          <a:p>
            <a:pPr marL="342900" marR="0" lvl="0" indent="-342900" algn="l" defTabSz="449263" rtl="0" eaLnBrk="0" fontAlgn="base" latinLnBrk="0" hangingPunct="0">
              <a:lnSpc>
                <a:spcPts val="17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    x = sc.nextInt();</a:t>
            </a:r>
          </a:p>
          <a:p>
            <a:pPr marL="342900" marR="0" lvl="0" indent="-342900" algn="l" defTabSz="449263" rtl="0" eaLnBrk="0" fontAlgn="base" latinLnBrk="0" hangingPunct="0">
              <a:lnSpc>
                <a:spcPts val="17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kumimoji="0" lang="pt-PT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cs typeface="Courier New" pitchFamily="49" charset="0"/>
              </a:rPr>
              <a:t>++;   }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  <a:defRPr/>
            </a:pPr>
            <a:r>
              <a:rPr lang="pt-PT" kern="0" dirty="0" err="1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System.out.printf</a:t>
            </a:r>
            <a:r>
              <a:rPr lang="pt-PT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("Valor %d lido em %d tentativas\n",x,cont);</a:t>
            </a: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 bwMode="auto">
          <a:xfrm>
            <a:off x="76200" y="4701544"/>
            <a:ext cx="8640960" cy="162305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>
              <a:lnSpc>
                <a:spcPts val="1700"/>
              </a:lnSpc>
              <a:spcBef>
                <a:spcPts val="800"/>
              </a:spcBef>
              <a:defRPr/>
            </a:pPr>
            <a:r>
              <a:rPr lang="pt-PT" b="1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int</a:t>
            </a:r>
            <a:r>
              <a:rPr lang="pt-PT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 x, </a:t>
            </a:r>
            <a:r>
              <a:rPr lang="pt-PT" kern="0" dirty="0" err="1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lang="pt-PT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;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  <a:defRPr/>
            </a:pPr>
            <a:r>
              <a:rPr lang="pt-PT" b="1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for</a:t>
            </a:r>
            <a:r>
              <a:rPr lang="pt-PT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(x = -1, </a:t>
            </a:r>
            <a:r>
              <a:rPr lang="pt-PT" kern="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lang="pt-PT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= 0; x &lt;= 0; </a:t>
            </a:r>
            <a:r>
              <a:rPr lang="pt-PT" kern="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lang="pt-PT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++) 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  <a:defRPr/>
            </a:pPr>
            <a:r>
              <a:rPr lang="pt-PT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{ </a:t>
            </a:r>
            <a:r>
              <a:rPr lang="pt-PT" kern="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System.out.print</a:t>
            </a:r>
            <a:r>
              <a:rPr lang="pt-PT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("Um valor inteiro positivo: ");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  <a:defRPr/>
            </a:pPr>
            <a:r>
              <a:rPr lang="pt-PT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  x = </a:t>
            </a:r>
            <a:r>
              <a:rPr lang="pt-PT" kern="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sc.nextInt</a:t>
            </a:r>
            <a:r>
              <a:rPr lang="pt-PT" kern="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(); }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  <a:defRPr/>
            </a:pPr>
            <a:r>
              <a:rPr lang="pt-PT" kern="0" dirty="0" err="1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System.out.printf</a:t>
            </a:r>
            <a:r>
              <a:rPr lang="pt-PT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("Valor %d lido em %d tentativas\n",</a:t>
            </a:r>
            <a:r>
              <a:rPr lang="pt-PT" kern="0" dirty="0" err="1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x,cont</a:t>
            </a:r>
            <a:r>
              <a:rPr lang="pt-PT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1" y="11093"/>
            <a:ext cx="528816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800" b="1" i="1" dirty="0"/>
              <a:t>Exemplo 4 </a:t>
            </a:r>
            <a:r>
              <a:rPr lang="pt-PT" sz="1600" b="1" i="1" dirty="0"/>
              <a:t>(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Exemplo de leitura de um valor inteiro positivo:</a:t>
            </a:r>
            <a:r>
              <a:rPr lang="pt-PT" sz="1600" b="1" i="1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1344034"/>
            <a:ext cx="12218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/>
              <a:t>do</a:t>
            </a:r>
            <a:r>
              <a:rPr lang="pt-PT" dirty="0"/>
              <a:t> … </a:t>
            </a:r>
            <a:r>
              <a:rPr lang="pt-PT" b="1" dirty="0" err="1"/>
              <a:t>while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5433" y="3306645"/>
            <a:ext cx="7072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err="1"/>
              <a:t>while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74345" y="5328406"/>
            <a:ext cx="4601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/>
              <a:t>for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450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51520" y="762000"/>
            <a:ext cx="6987480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b="1" dirty="0">
                <a:latin typeface="Arial Narrow" panose="020B0606020202030204" pitchFamily="34" charset="0"/>
                <a:cs typeface="Courier New" pitchFamily="49" charset="0"/>
              </a:rPr>
              <a:t>int</a:t>
            </a: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 x, </a:t>
            </a:r>
            <a:r>
              <a:rPr lang="pt-PT" sz="2000" dirty="0" err="1"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pt-PT" sz="2000" b="1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do  </a:t>
            </a: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lang="pt-PT" sz="20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System.out.print</a:t>
            </a: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("Um valor inteiro positivo: ");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x = </a:t>
            </a:r>
            <a:r>
              <a:rPr lang="pt-PT" sz="20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sc.nextInt</a:t>
            </a: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lang="pt-PT" sz="20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lang="pt-PT" sz="2000" b="1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if</a:t>
            </a: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</a:t>
            </a:r>
            <a:r>
              <a:rPr lang="pt-PT" sz="20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cont</a:t>
            </a: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&gt;= 10)  //depois de 10 tentativas, termina o ciclo 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    </a:t>
            </a:r>
            <a:r>
              <a:rPr lang="pt-PT" sz="2000" b="1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break</a:t>
            </a: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}  </a:t>
            </a:r>
            <a:r>
              <a:rPr lang="pt-PT" sz="2000" b="1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while</a:t>
            </a: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(x &lt;= 0);</a:t>
            </a:r>
          </a:p>
          <a:p>
            <a:pPr marL="0" indent="0">
              <a:buNone/>
            </a:pPr>
            <a:r>
              <a:rPr lang="pt-PT" sz="2000" b="1" dirty="0" err="1">
                <a:latin typeface="Arial Narrow" panose="020B0606020202030204" pitchFamily="34" charset="0"/>
                <a:cs typeface="Courier New" pitchFamily="49" charset="0"/>
              </a:rPr>
              <a:t>if</a:t>
            </a: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(x &gt; 0)	</a:t>
            </a:r>
            <a:r>
              <a:rPr lang="pt-PT" sz="2000" dirty="0" err="1">
                <a:latin typeface="Arial Narrow" panose="020B0606020202030204" pitchFamily="34" charset="0"/>
                <a:cs typeface="Courier New" pitchFamily="49" charset="0"/>
              </a:rPr>
              <a:t>System.out.printf</a:t>
            </a: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("Valor %d lido em %d tentativas\n",</a:t>
            </a:r>
            <a:r>
              <a:rPr lang="pt-PT" sz="2000" dirty="0" err="1">
                <a:latin typeface="Arial Narrow" panose="020B0606020202030204" pitchFamily="34" charset="0"/>
                <a:cs typeface="Courier New" pitchFamily="49" charset="0"/>
              </a:rPr>
              <a:t>x,cont</a:t>
            </a: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);       </a:t>
            </a:r>
          </a:p>
          <a:p>
            <a:pPr marL="0" indent="0">
              <a:buNone/>
            </a:pPr>
            <a:r>
              <a:rPr lang="pt-PT" sz="2000" b="1" dirty="0" err="1">
                <a:latin typeface="Arial Narrow" panose="020B0606020202030204" pitchFamily="34" charset="0"/>
                <a:cs typeface="Courier New" pitchFamily="49" charset="0"/>
              </a:rPr>
              <a:t>else</a:t>
            </a: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	</a:t>
            </a:r>
            <a:r>
              <a:rPr lang="pt-PT" sz="2000" dirty="0" err="1">
                <a:latin typeface="Arial Narrow" panose="020B0606020202030204" pitchFamily="34" charset="0"/>
                <a:cs typeface="Courier New" pitchFamily="49" charset="0"/>
              </a:rPr>
              <a:t>System.out.printf</a:t>
            </a: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("Ultrapassadas 10 tentativas\n");</a:t>
            </a:r>
          </a:p>
          <a:p>
            <a:pPr marL="0" indent="0">
              <a:buNone/>
            </a:pPr>
            <a:endParaRPr lang="pt-PT" sz="2000" dirty="0"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5: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00600"/>
            <a:ext cx="47697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055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51520" y="759024"/>
            <a:ext cx="8640960" cy="4270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b="1" dirty="0">
                <a:latin typeface="Arial Narrow" panose="020B0606020202030204" pitchFamily="34" charset="0"/>
                <a:cs typeface="Courier New" pitchFamily="49" charset="0"/>
              </a:rPr>
              <a:t>int</a:t>
            </a: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 i, n, soma = 0;</a:t>
            </a:r>
          </a:p>
          <a:p>
            <a:pPr marL="0" indent="0">
              <a:buNone/>
            </a:pPr>
            <a:r>
              <a:rPr lang="pt-PT" sz="2000" b="1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do	</a:t>
            </a: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lang="pt-PT" sz="20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System.out.print</a:t>
            </a: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("Valor de N [1 ... 99]: ");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    n = </a:t>
            </a:r>
            <a:r>
              <a:rPr lang="pt-PT" sz="2000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sc.nextInt</a:t>
            </a: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	}  </a:t>
            </a:r>
            <a:r>
              <a:rPr lang="pt-PT" sz="2000" b="1" dirty="0" err="1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while</a:t>
            </a:r>
            <a:r>
              <a:rPr lang="pt-PT" sz="2000" dirty="0">
                <a:solidFill>
                  <a:srgbClr val="002060"/>
                </a:solidFill>
                <a:latin typeface="Arial Narrow" panose="020B0606020202030204" pitchFamily="34" charset="0"/>
                <a:cs typeface="Courier New" pitchFamily="49" charset="0"/>
              </a:rPr>
              <a:t>(n &lt; 1 || n &gt; 100);</a:t>
            </a:r>
          </a:p>
          <a:p>
            <a:pPr marL="0" indent="0">
              <a:buNone/>
            </a:pPr>
            <a:r>
              <a:rPr lang="pt-PT" sz="2000" b="1" dirty="0">
                <a:latin typeface="Arial Narrow" panose="020B0606020202030204" pitchFamily="34" charset="0"/>
                <a:cs typeface="Courier New" pitchFamily="49" charset="0"/>
              </a:rPr>
              <a:t>for</a:t>
            </a: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(i = 1 ; i &lt;= n ; i++){</a:t>
            </a:r>
          </a:p>
          <a:p>
            <a:pPr marL="0" indent="0">
              <a:buNone/>
            </a:pP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lang="pt-PT" sz="2000" dirty="0">
                <a:solidFill>
                  <a:schemeClr val="accent2"/>
                </a:solidFill>
                <a:latin typeface="Arial Narrow" panose="020B0606020202030204" pitchFamily="34" charset="0"/>
                <a:cs typeface="Courier New" pitchFamily="49" charset="0"/>
              </a:rPr>
              <a:t>// se numero par avança para a iteração seguinte</a:t>
            </a:r>
          </a:p>
          <a:p>
            <a:pPr marL="0" indent="0">
              <a:buNone/>
            </a:pP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    </a:t>
            </a:r>
            <a:r>
              <a:rPr lang="pt-PT" sz="2000" b="1" dirty="0" err="1">
                <a:latin typeface="Arial Narrow" panose="020B0606020202030204" pitchFamily="34" charset="0"/>
                <a:cs typeface="Courier New" pitchFamily="49" charset="0"/>
              </a:rPr>
              <a:t>if</a:t>
            </a: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(i % 2 == 0)  </a:t>
            </a:r>
            <a:r>
              <a:rPr lang="pt-PT" sz="2000" b="1" dirty="0">
                <a:latin typeface="Arial Narrow" panose="020B0606020202030204" pitchFamily="34" charset="0"/>
                <a:cs typeface="Courier New" pitchFamily="49" charset="0"/>
              </a:rPr>
              <a:t>continue</a:t>
            </a: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    soma += i;</a:t>
            </a:r>
          </a:p>
          <a:p>
            <a:pPr marL="0" indent="0">
              <a:buNone/>
            </a:pP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pt-PT" sz="2000" dirty="0" err="1">
                <a:latin typeface="Arial Narrow" panose="020B0606020202030204" pitchFamily="34" charset="0"/>
                <a:cs typeface="Courier New" pitchFamily="49" charset="0"/>
              </a:rPr>
              <a:t>System.out.printf</a:t>
            </a:r>
            <a:r>
              <a:rPr lang="pt-PT" sz="2000" dirty="0">
                <a:latin typeface="Arial Narrow" panose="020B0606020202030204" pitchFamily="34" charset="0"/>
                <a:cs typeface="Courier New" pitchFamily="49" charset="0"/>
              </a:rPr>
              <a:t>("A soma dos impares é %d\n", soma);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6: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037826"/>
            <a:ext cx="4004206" cy="121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880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1846" y="686812"/>
            <a:ext cx="7145354" cy="304698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sz="2400" b="1" dirty="0"/>
              <a:t>int</a:t>
            </a:r>
            <a:r>
              <a:rPr lang="pt-PT" sz="2400" dirty="0"/>
              <a:t> i, n, soma = 0;</a:t>
            </a:r>
          </a:p>
          <a:p>
            <a:r>
              <a:rPr lang="pt-PT" sz="2400" b="1" dirty="0">
                <a:solidFill>
                  <a:srgbClr val="002060"/>
                </a:solidFill>
              </a:rPr>
              <a:t>do	</a:t>
            </a:r>
            <a:r>
              <a:rPr lang="pt-PT" sz="2400" dirty="0">
                <a:solidFill>
                  <a:srgbClr val="002060"/>
                </a:solidFill>
              </a:rPr>
              <a:t>{</a:t>
            </a:r>
          </a:p>
          <a:p>
            <a:r>
              <a:rPr lang="pt-PT" sz="2400" dirty="0">
                <a:solidFill>
                  <a:srgbClr val="002060"/>
                </a:solidFill>
              </a:rPr>
              <a:t>    </a:t>
            </a:r>
            <a:r>
              <a:rPr lang="pt-PT" sz="2400" dirty="0" err="1">
                <a:solidFill>
                  <a:srgbClr val="002060"/>
                </a:solidFill>
              </a:rPr>
              <a:t>System.out.print</a:t>
            </a:r>
            <a:r>
              <a:rPr lang="pt-PT" sz="2400" dirty="0">
                <a:solidFill>
                  <a:srgbClr val="002060"/>
                </a:solidFill>
              </a:rPr>
              <a:t>("Valor de N [1 ... 99]: ");</a:t>
            </a:r>
          </a:p>
          <a:p>
            <a:r>
              <a:rPr lang="pt-PT" sz="2400" dirty="0">
                <a:solidFill>
                  <a:srgbClr val="002060"/>
                </a:solidFill>
              </a:rPr>
              <a:t>    n = </a:t>
            </a:r>
            <a:r>
              <a:rPr lang="pt-PT" sz="2400" dirty="0" err="1">
                <a:solidFill>
                  <a:srgbClr val="002060"/>
                </a:solidFill>
              </a:rPr>
              <a:t>sc.nextInt</a:t>
            </a:r>
            <a:r>
              <a:rPr lang="pt-PT" sz="2400" dirty="0">
                <a:solidFill>
                  <a:srgbClr val="002060"/>
                </a:solidFill>
              </a:rPr>
              <a:t>();</a:t>
            </a:r>
          </a:p>
          <a:p>
            <a:r>
              <a:rPr lang="pt-PT" sz="2400" dirty="0">
                <a:solidFill>
                  <a:srgbClr val="002060"/>
                </a:solidFill>
              </a:rPr>
              <a:t>    	} </a:t>
            </a:r>
            <a:r>
              <a:rPr lang="pt-PT" sz="2400" b="1" dirty="0" err="1">
                <a:solidFill>
                  <a:srgbClr val="002060"/>
                </a:solidFill>
              </a:rPr>
              <a:t>while</a:t>
            </a:r>
            <a:r>
              <a:rPr lang="pt-PT" sz="2400" dirty="0">
                <a:solidFill>
                  <a:srgbClr val="002060"/>
                </a:solidFill>
              </a:rPr>
              <a:t>(n &lt; 1 || n &gt; 100);</a:t>
            </a:r>
          </a:p>
          <a:p>
            <a:r>
              <a:rPr lang="pt-PT" sz="2400" dirty="0"/>
              <a:t>  </a:t>
            </a:r>
            <a:r>
              <a:rPr lang="pt-PT" sz="2400" b="1" dirty="0"/>
              <a:t>for</a:t>
            </a:r>
            <a:r>
              <a:rPr lang="pt-PT" sz="2400" dirty="0"/>
              <a:t>(i = 1 ; i &lt;= n ; i++)</a:t>
            </a:r>
          </a:p>
          <a:p>
            <a:r>
              <a:rPr lang="pt-PT" sz="2400" dirty="0"/>
              <a:t>	</a:t>
            </a:r>
            <a:r>
              <a:rPr lang="pt-PT" sz="2400" b="1" dirty="0" err="1"/>
              <a:t>if</a:t>
            </a:r>
            <a:r>
              <a:rPr lang="pt-PT" sz="2400" dirty="0"/>
              <a:t>(i % 2 != 0) soma += i;</a:t>
            </a:r>
          </a:p>
          <a:p>
            <a:r>
              <a:rPr lang="pt-PT" sz="2400" dirty="0" err="1"/>
              <a:t>System.out.printf</a:t>
            </a:r>
            <a:r>
              <a:rPr lang="pt-PT" sz="2400" dirty="0"/>
              <a:t>("A soma dos ímpares é %d\n", soma);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6020"/>
            <a:ext cx="7835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6:</a:t>
            </a:r>
            <a:r>
              <a:rPr lang="pt-PT" sz="2800" i="1" dirty="0"/>
              <a:t> o mesmo código sem instrução </a:t>
            </a:r>
            <a:r>
              <a:rPr lang="pt-PT" sz="2800" b="1" i="1" dirty="0"/>
              <a:t>continue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3810000"/>
            <a:ext cx="7973542" cy="2971800"/>
            <a:chOff x="838200" y="3810000"/>
            <a:chExt cx="7973542" cy="2971800"/>
          </a:xfrm>
        </p:grpSpPr>
        <p:sp>
          <p:nvSpPr>
            <p:cNvPr id="6" name="Marcador de Posição de Conteúdo 2"/>
            <p:cNvSpPr txBox="1">
              <a:spLocks/>
            </p:cNvSpPr>
            <p:nvPr/>
          </p:nvSpPr>
          <p:spPr>
            <a:xfrm>
              <a:off x="838200" y="3810000"/>
              <a:ext cx="7315199" cy="297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700"/>
                </a:lnSpc>
                <a:buNone/>
              </a:pPr>
              <a:r>
                <a:rPr lang="pt-PT" sz="1600" b="1" dirty="0">
                  <a:latin typeface="Arial Narrow" panose="020B0606020202030204" pitchFamily="34" charset="0"/>
                  <a:cs typeface="Courier New" pitchFamily="49" charset="0"/>
                </a:rPr>
                <a:t>int</a:t>
              </a:r>
              <a:r>
                <a:rPr lang="pt-PT" sz="1600" dirty="0">
                  <a:latin typeface="Arial Narrow" panose="020B0606020202030204" pitchFamily="34" charset="0"/>
                  <a:cs typeface="Courier New" pitchFamily="49" charset="0"/>
                </a:rPr>
                <a:t> i, n, soma = 0;</a:t>
              </a:r>
            </a:p>
            <a:p>
              <a:pPr marL="0" indent="0">
                <a:lnSpc>
                  <a:spcPts val="1700"/>
                </a:lnSpc>
                <a:buNone/>
              </a:pPr>
              <a:r>
                <a:rPr lang="pt-PT" sz="1600" b="1" dirty="0">
                  <a:solidFill>
                    <a:srgbClr val="002060"/>
                  </a:solidFill>
                  <a:latin typeface="Arial Narrow" panose="020B0606020202030204" pitchFamily="34" charset="0"/>
                  <a:cs typeface="Courier New" pitchFamily="49" charset="0"/>
                </a:rPr>
                <a:t>do	</a:t>
              </a:r>
              <a:r>
                <a:rPr lang="pt-PT" sz="1600" dirty="0">
                  <a:solidFill>
                    <a:srgbClr val="002060"/>
                  </a:solidFill>
                  <a:latin typeface="Arial Narrow" panose="020B0606020202030204" pitchFamily="34" charset="0"/>
                  <a:cs typeface="Courier New" pitchFamily="49" charset="0"/>
                </a:rPr>
                <a:t>{</a:t>
              </a:r>
            </a:p>
            <a:p>
              <a:pPr marL="0" indent="0">
                <a:lnSpc>
                  <a:spcPts val="1700"/>
                </a:lnSpc>
                <a:buNone/>
              </a:pPr>
              <a:r>
                <a:rPr lang="pt-PT" sz="1600" dirty="0">
                  <a:solidFill>
                    <a:srgbClr val="002060"/>
                  </a:solidFill>
                  <a:latin typeface="Arial Narrow" panose="020B0606020202030204" pitchFamily="34" charset="0"/>
                  <a:cs typeface="Courier New" pitchFamily="49" charset="0"/>
                </a:rPr>
                <a:t>    </a:t>
              </a:r>
              <a:r>
                <a:rPr lang="pt-PT" sz="1600" dirty="0" err="1">
                  <a:solidFill>
                    <a:srgbClr val="002060"/>
                  </a:solidFill>
                  <a:latin typeface="Arial Narrow" panose="020B0606020202030204" pitchFamily="34" charset="0"/>
                  <a:cs typeface="Courier New" pitchFamily="49" charset="0"/>
                </a:rPr>
                <a:t>System.out.print</a:t>
              </a:r>
              <a:r>
                <a:rPr lang="pt-PT" sz="1600" dirty="0">
                  <a:solidFill>
                    <a:srgbClr val="002060"/>
                  </a:solidFill>
                  <a:latin typeface="Arial Narrow" panose="020B0606020202030204" pitchFamily="34" charset="0"/>
                  <a:cs typeface="Courier New" pitchFamily="49" charset="0"/>
                </a:rPr>
                <a:t>("Valor de N [1 ... 99]: ");</a:t>
              </a:r>
            </a:p>
            <a:p>
              <a:pPr marL="0" indent="0">
                <a:lnSpc>
                  <a:spcPts val="1700"/>
                </a:lnSpc>
                <a:buNone/>
              </a:pPr>
              <a:r>
                <a:rPr lang="pt-PT" sz="1600" dirty="0">
                  <a:solidFill>
                    <a:srgbClr val="002060"/>
                  </a:solidFill>
                  <a:latin typeface="Arial Narrow" panose="020B0606020202030204" pitchFamily="34" charset="0"/>
                  <a:cs typeface="Courier New" pitchFamily="49" charset="0"/>
                </a:rPr>
                <a:t>    n = </a:t>
              </a:r>
              <a:r>
                <a:rPr lang="pt-PT" sz="1600" dirty="0" err="1">
                  <a:solidFill>
                    <a:srgbClr val="002060"/>
                  </a:solidFill>
                  <a:latin typeface="Arial Narrow" panose="020B0606020202030204" pitchFamily="34" charset="0"/>
                  <a:cs typeface="Courier New" pitchFamily="49" charset="0"/>
                </a:rPr>
                <a:t>sc.nextInt</a:t>
              </a:r>
              <a:r>
                <a:rPr lang="pt-PT" sz="1600" dirty="0">
                  <a:solidFill>
                    <a:srgbClr val="002060"/>
                  </a:solidFill>
                  <a:latin typeface="Arial Narrow" panose="020B0606020202030204" pitchFamily="34" charset="0"/>
                  <a:cs typeface="Courier New" pitchFamily="49" charset="0"/>
                </a:rPr>
                <a:t>();</a:t>
              </a:r>
            </a:p>
            <a:p>
              <a:pPr marL="0" indent="0">
                <a:lnSpc>
                  <a:spcPts val="1700"/>
                </a:lnSpc>
                <a:buNone/>
              </a:pPr>
              <a:r>
                <a:rPr lang="pt-PT" sz="1600" dirty="0">
                  <a:solidFill>
                    <a:srgbClr val="002060"/>
                  </a:solidFill>
                  <a:latin typeface="Arial Narrow" panose="020B0606020202030204" pitchFamily="34" charset="0"/>
                  <a:cs typeface="Courier New" pitchFamily="49" charset="0"/>
                </a:rPr>
                <a:t>	}  </a:t>
              </a:r>
              <a:r>
                <a:rPr lang="pt-PT" sz="1600" b="1" dirty="0" err="1">
                  <a:solidFill>
                    <a:srgbClr val="002060"/>
                  </a:solidFill>
                  <a:latin typeface="Arial Narrow" panose="020B0606020202030204" pitchFamily="34" charset="0"/>
                  <a:cs typeface="Courier New" pitchFamily="49" charset="0"/>
                </a:rPr>
                <a:t>while</a:t>
              </a:r>
              <a:r>
                <a:rPr lang="pt-PT" sz="1600" dirty="0">
                  <a:solidFill>
                    <a:srgbClr val="002060"/>
                  </a:solidFill>
                  <a:latin typeface="Arial Narrow" panose="020B0606020202030204" pitchFamily="34" charset="0"/>
                  <a:cs typeface="Courier New" pitchFamily="49" charset="0"/>
                </a:rPr>
                <a:t>(n &lt; 1 || n &gt; 100);</a:t>
              </a:r>
            </a:p>
            <a:p>
              <a:pPr marL="0" indent="0">
                <a:lnSpc>
                  <a:spcPts val="1700"/>
                </a:lnSpc>
                <a:buNone/>
              </a:pPr>
              <a:r>
                <a:rPr lang="pt-PT" sz="1600" b="1" dirty="0">
                  <a:latin typeface="Arial Narrow" panose="020B0606020202030204" pitchFamily="34" charset="0"/>
                  <a:cs typeface="Courier New" pitchFamily="49" charset="0"/>
                </a:rPr>
                <a:t>for</a:t>
              </a:r>
              <a:r>
                <a:rPr lang="pt-PT" sz="1600" dirty="0">
                  <a:latin typeface="Arial Narrow" panose="020B0606020202030204" pitchFamily="34" charset="0"/>
                  <a:cs typeface="Courier New" pitchFamily="49" charset="0"/>
                </a:rPr>
                <a:t>(i = 1 ; i &lt;= n ; i++) {</a:t>
              </a:r>
            </a:p>
            <a:p>
              <a:pPr marL="0" indent="0">
                <a:lnSpc>
                  <a:spcPts val="1700"/>
                </a:lnSpc>
                <a:buNone/>
              </a:pPr>
              <a:r>
                <a:rPr lang="pt-PT" sz="1600" dirty="0">
                  <a:latin typeface="Arial Narrow" panose="020B0606020202030204" pitchFamily="34" charset="0"/>
                  <a:cs typeface="Courier New" pitchFamily="49" charset="0"/>
                </a:rPr>
                <a:t>    </a:t>
              </a:r>
              <a:r>
                <a:rPr lang="pt-PT" sz="1600" dirty="0">
                  <a:solidFill>
                    <a:schemeClr val="accent2"/>
                  </a:solidFill>
                  <a:latin typeface="Arial Narrow" panose="020B0606020202030204" pitchFamily="34" charset="0"/>
                  <a:cs typeface="Courier New" pitchFamily="49" charset="0"/>
                </a:rPr>
                <a:t>// se numero par avança para a iteração seguinte</a:t>
              </a:r>
            </a:p>
            <a:p>
              <a:pPr marL="0" indent="0">
                <a:lnSpc>
                  <a:spcPts val="1700"/>
                </a:lnSpc>
                <a:buNone/>
              </a:pPr>
              <a:r>
                <a:rPr lang="pt-PT" sz="1600" dirty="0">
                  <a:latin typeface="Arial Narrow" panose="020B0606020202030204" pitchFamily="34" charset="0"/>
                  <a:cs typeface="Courier New" pitchFamily="49" charset="0"/>
                </a:rPr>
                <a:t>    </a:t>
              </a:r>
              <a:r>
                <a:rPr lang="pt-PT" sz="1600" b="1" dirty="0" err="1">
                  <a:latin typeface="Arial Narrow" panose="020B0606020202030204" pitchFamily="34" charset="0"/>
                  <a:cs typeface="Courier New" pitchFamily="49" charset="0"/>
                </a:rPr>
                <a:t>if</a:t>
              </a:r>
              <a:r>
                <a:rPr lang="pt-PT" sz="1600" dirty="0">
                  <a:latin typeface="Arial Narrow" panose="020B0606020202030204" pitchFamily="34" charset="0"/>
                  <a:cs typeface="Courier New" pitchFamily="49" charset="0"/>
                </a:rPr>
                <a:t>(i % 2 == 0)  </a:t>
              </a:r>
              <a:r>
                <a:rPr lang="pt-PT" sz="1600" b="1" dirty="0">
                  <a:latin typeface="Arial Narrow" panose="020B0606020202030204" pitchFamily="34" charset="0"/>
                  <a:cs typeface="Courier New" pitchFamily="49" charset="0"/>
                </a:rPr>
                <a:t>continue</a:t>
              </a:r>
              <a:r>
                <a:rPr lang="pt-PT" sz="1600" dirty="0">
                  <a:latin typeface="Arial Narrow" panose="020B0606020202030204" pitchFamily="34" charset="0"/>
                  <a:cs typeface="Courier New" pitchFamily="49" charset="0"/>
                </a:rPr>
                <a:t>;</a:t>
              </a:r>
            </a:p>
            <a:p>
              <a:pPr marL="0" indent="0">
                <a:lnSpc>
                  <a:spcPts val="1700"/>
                </a:lnSpc>
                <a:buNone/>
              </a:pPr>
              <a:r>
                <a:rPr lang="pt-PT" sz="1600" dirty="0">
                  <a:latin typeface="Arial Narrow" panose="020B0606020202030204" pitchFamily="34" charset="0"/>
                  <a:cs typeface="Courier New" pitchFamily="49" charset="0"/>
                </a:rPr>
                <a:t>    soma += i;</a:t>
              </a:r>
            </a:p>
            <a:p>
              <a:pPr marL="0" indent="0">
                <a:lnSpc>
                  <a:spcPts val="1700"/>
                </a:lnSpc>
                <a:buNone/>
              </a:pPr>
              <a:r>
                <a:rPr lang="pt-PT" sz="1600" dirty="0">
                  <a:latin typeface="Arial Narrow" panose="020B0606020202030204" pitchFamily="34" charset="0"/>
                  <a:cs typeface="Courier New" pitchFamily="49" charset="0"/>
                </a:rPr>
                <a:t>}</a:t>
              </a:r>
            </a:p>
            <a:p>
              <a:pPr marL="0" indent="0">
                <a:lnSpc>
                  <a:spcPts val="1700"/>
                </a:lnSpc>
                <a:buNone/>
              </a:pPr>
              <a:r>
                <a:rPr lang="pt-PT" sz="1600" dirty="0" err="1">
                  <a:latin typeface="Arial Narrow" panose="020B0606020202030204" pitchFamily="34" charset="0"/>
                  <a:cs typeface="Courier New" pitchFamily="49" charset="0"/>
                </a:rPr>
                <a:t>System.out.printf</a:t>
              </a:r>
              <a:r>
                <a:rPr lang="pt-PT" sz="1600" dirty="0">
                  <a:latin typeface="Arial Narrow" panose="020B0606020202030204" pitchFamily="34" charset="0"/>
                  <a:cs typeface="Courier New" pitchFamily="49" charset="0"/>
                </a:rPr>
                <a:t>("A soma dos impares é %d\n", soma);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6614" y="4724400"/>
              <a:ext cx="4215128" cy="461665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rtlCol="0">
              <a:spAutoFit/>
            </a:bodyPr>
            <a:lstStyle/>
            <a:p>
              <a:r>
                <a:rPr lang="pt-PT" sz="2400" dirty="0"/>
                <a:t>Ciclo </a:t>
              </a:r>
              <a:r>
                <a:rPr lang="pt-PT" sz="2400" b="1" dirty="0"/>
                <a:t>for</a:t>
              </a:r>
              <a:r>
                <a:rPr lang="pt-PT" sz="2400" dirty="0"/>
                <a:t> com instrução </a:t>
              </a:r>
              <a:r>
                <a:rPr lang="pt-PT" sz="2400" b="1" dirty="0"/>
                <a:t>continue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93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Valeri Skliarov                                                                      2019/2020</a:t>
            </a:r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3068690" y="-76200"/>
            <a:ext cx="28135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Instrução </a:t>
            </a:r>
            <a:r>
              <a:rPr lang="pt-PT" sz="44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if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95800" y="1238071"/>
            <a:ext cx="450706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</a:rPr>
              <a:t> (A &gt; B)  </a:t>
            </a:r>
          </a:p>
          <a:p>
            <a:r>
              <a:rPr lang="pt-PT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pt-PT" dirty="0" err="1"/>
              <a:t>System.out.println</a:t>
            </a:r>
            <a:r>
              <a:rPr lang="pt-PT" dirty="0"/>
              <a:t>("O número maior é A");</a:t>
            </a:r>
          </a:p>
          <a:p>
            <a:r>
              <a:rPr lang="pt-PT" dirty="0"/>
              <a:t> </a:t>
            </a:r>
            <a:r>
              <a:rPr lang="pt-PT" b="1" dirty="0" err="1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pt-PT" dirty="0"/>
              <a:t>  </a:t>
            </a:r>
          </a:p>
          <a:p>
            <a:r>
              <a:rPr lang="pt-PT" dirty="0"/>
              <a:t>   </a:t>
            </a:r>
            <a:r>
              <a:rPr lang="pt-PT" dirty="0" err="1"/>
              <a:t>System.out.println</a:t>
            </a:r>
            <a:r>
              <a:rPr lang="pt-PT" dirty="0"/>
              <a:t>("B é maior ou igual a </a:t>
            </a:r>
            <a:r>
              <a:rPr lang="pt-PT" dirty="0" err="1"/>
              <a:t>A</a:t>
            </a:r>
            <a:r>
              <a:rPr lang="pt-PT" dirty="0"/>
              <a:t>");</a:t>
            </a:r>
          </a:p>
        </p:txBody>
      </p:sp>
      <p:sp>
        <p:nvSpPr>
          <p:cNvPr id="24" name="Flowchart: Decision 23"/>
          <p:cNvSpPr/>
          <p:nvPr/>
        </p:nvSpPr>
        <p:spPr>
          <a:xfrm>
            <a:off x="1371601" y="1148656"/>
            <a:ext cx="1524000" cy="443187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&gt; 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33601" y="762000"/>
            <a:ext cx="0" cy="375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1"/>
          </p:cNvCxnSpPr>
          <p:nvPr/>
        </p:nvCxnSpPr>
        <p:spPr>
          <a:xfrm rot="10800000" flipV="1">
            <a:off x="914401" y="1370249"/>
            <a:ext cx="457200" cy="70681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</p:cNvCxnSpPr>
          <p:nvPr/>
        </p:nvCxnSpPr>
        <p:spPr>
          <a:xfrm>
            <a:off x="2895601" y="1370250"/>
            <a:ext cx="609600" cy="69280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56843" y="106423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01292" y="107245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063056"/>
            <a:ext cx="1524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pt-PT" dirty="0"/>
              <a:t>O número maior é  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43201" y="2057400"/>
            <a:ext cx="1524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pt-PT" dirty="0"/>
              <a:t>B é maior ou igual a </a:t>
            </a:r>
            <a:r>
              <a:rPr lang="pt-PT" dirty="0" err="1"/>
              <a:t>A</a:t>
            </a:r>
            <a:endParaRPr lang="pt-PT" dirty="0"/>
          </a:p>
        </p:txBody>
      </p:sp>
      <p:grpSp>
        <p:nvGrpSpPr>
          <p:cNvPr id="60" name="Group 59"/>
          <p:cNvGrpSpPr/>
          <p:nvPr/>
        </p:nvGrpSpPr>
        <p:grpSpPr>
          <a:xfrm>
            <a:off x="838200" y="2964359"/>
            <a:ext cx="7543800" cy="3284041"/>
            <a:chOff x="838200" y="2964359"/>
            <a:chExt cx="7543800" cy="3284041"/>
          </a:xfrm>
        </p:grpSpPr>
        <p:sp>
          <p:nvSpPr>
            <p:cNvPr id="46" name="Rectangle 45"/>
            <p:cNvSpPr/>
            <p:nvPr/>
          </p:nvSpPr>
          <p:spPr>
            <a:xfrm>
              <a:off x="2119101" y="2964359"/>
              <a:ext cx="443409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4400" b="1" cap="none" spc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Operação ternária</a:t>
              </a:r>
              <a:endPara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effectLst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38200" y="3897868"/>
              <a:ext cx="7281802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err="1"/>
                <a:t>System.out.println</a:t>
              </a:r>
              <a:r>
                <a:rPr lang="pt-PT" dirty="0"/>
                <a:t>(</a:t>
              </a:r>
              <a:r>
                <a:rPr lang="pt-PT" b="1" dirty="0">
                  <a:solidFill>
                    <a:schemeClr val="accent6">
                      <a:lumMod val="50000"/>
                    </a:schemeClr>
                  </a:solidFill>
                </a:rPr>
                <a:t>A &gt; B</a:t>
              </a:r>
              <a:r>
                <a:rPr lang="pt-PT" dirty="0"/>
                <a:t> </a:t>
              </a:r>
              <a:r>
                <a:rPr lang="pt-PT" b="1" dirty="0">
                  <a:solidFill>
                    <a:srgbClr val="FF0000"/>
                  </a:solidFill>
                </a:rPr>
                <a:t>?</a:t>
              </a:r>
              <a:r>
                <a:rPr lang="pt-PT" dirty="0"/>
                <a:t> "O número maior é A" </a:t>
              </a:r>
              <a:r>
                <a:rPr lang="pt-PT" b="1" dirty="0">
                  <a:solidFill>
                    <a:srgbClr val="FF0000"/>
                  </a:solidFill>
                </a:rPr>
                <a:t>:</a:t>
              </a:r>
              <a:r>
                <a:rPr lang="pt-PT" dirty="0"/>
                <a:t> "B é maior ou igual a </a:t>
              </a:r>
              <a:r>
                <a:rPr lang="pt-PT" dirty="0" err="1"/>
                <a:t>A</a:t>
              </a:r>
              <a:r>
                <a:rPr lang="pt-PT" dirty="0"/>
                <a:t>");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10761" y="4800600"/>
              <a:ext cx="1984839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chemeClr val="accent6">
                      <a:lumMod val="50000"/>
                    </a:schemeClr>
                  </a:solidFill>
                </a:rPr>
                <a:t>A_B = </a:t>
              </a:r>
              <a:r>
                <a:rPr lang="pt-PT" dirty="0">
                  <a:solidFill>
                    <a:srgbClr val="FF0000"/>
                  </a:solidFill>
                </a:rPr>
                <a:t>A &gt; B</a:t>
              </a:r>
              <a:r>
                <a:rPr lang="pt-PT" dirty="0"/>
                <a:t> </a:t>
              </a:r>
              <a:r>
                <a:rPr lang="pt-PT" b="1" dirty="0">
                  <a:solidFill>
                    <a:srgbClr val="7030A0"/>
                  </a:solidFill>
                </a:rPr>
                <a:t>?</a:t>
              </a:r>
              <a:r>
                <a:rPr lang="pt-PT" dirty="0"/>
                <a:t> A </a:t>
              </a:r>
              <a:r>
                <a:rPr lang="pt-PT" b="1" dirty="0">
                  <a:solidFill>
                    <a:srgbClr val="7030A0"/>
                  </a:solidFill>
                </a:rPr>
                <a:t>:</a:t>
              </a:r>
              <a:r>
                <a:rPr lang="pt-PT" dirty="0"/>
                <a:t> B;</a:t>
              </a:r>
              <a:endParaRPr lang="pt-PT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9" name="Flowchart: Decision 48"/>
            <p:cNvSpPr/>
            <p:nvPr/>
          </p:nvSpPr>
          <p:spPr>
            <a:xfrm>
              <a:off x="5486400" y="4832196"/>
              <a:ext cx="1524000" cy="4431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A &gt; B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248400" y="4445540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49" idx="1"/>
            </p:cNvCxnSpPr>
            <p:nvPr/>
          </p:nvCxnSpPr>
          <p:spPr>
            <a:xfrm rot="10800000" flipV="1">
              <a:off x="5029200" y="5053789"/>
              <a:ext cx="457200" cy="70681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9" idx="3"/>
            </p:cNvCxnSpPr>
            <p:nvPr/>
          </p:nvCxnSpPr>
          <p:spPr>
            <a:xfrm>
              <a:off x="7010400" y="5053790"/>
              <a:ext cx="609600" cy="6928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971642" y="4747772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Sim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16091" y="4755996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Não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67199" y="5746596"/>
              <a:ext cx="1524000" cy="50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r>
                <a:rPr lang="pt-PT" dirty="0"/>
                <a:t>A_B = A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58000" y="5740940"/>
              <a:ext cx="1524000" cy="50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r>
                <a:rPr lang="pt-PT" dirty="0"/>
                <a:t>A_B = B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82177" y="5602069"/>
              <a:ext cx="1919115" cy="64633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 err="1">
                  <a:solidFill>
                    <a:srgbClr val="7030A0"/>
                  </a:solidFill>
                </a:rPr>
                <a:t>if</a:t>
              </a:r>
              <a:r>
                <a:rPr lang="pt-PT" dirty="0">
                  <a:solidFill>
                    <a:srgbClr val="FF0000"/>
                  </a:solidFill>
                </a:rPr>
                <a:t> (A &gt; B)</a:t>
              </a:r>
              <a:r>
                <a:rPr lang="pt-PT" dirty="0">
                  <a:solidFill>
                    <a:schemeClr val="accent6">
                      <a:lumMod val="50000"/>
                    </a:schemeClr>
                  </a:solidFill>
                </a:rPr>
                <a:t>  </a:t>
              </a:r>
              <a:r>
                <a:rPr lang="pt-PT" b="1" dirty="0">
                  <a:solidFill>
                    <a:schemeClr val="accent6">
                      <a:lumMod val="50000"/>
                    </a:schemeClr>
                  </a:solidFill>
                </a:rPr>
                <a:t>A_B</a:t>
              </a:r>
              <a:r>
                <a:rPr lang="pt-PT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pt-PT" b="1" dirty="0">
                  <a:solidFill>
                    <a:schemeClr val="accent6">
                      <a:lumMod val="50000"/>
                    </a:schemeClr>
                  </a:solidFill>
                </a:rPr>
                <a:t>=</a:t>
              </a:r>
              <a:r>
                <a:rPr lang="pt-PT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pt-PT" dirty="0"/>
                <a:t>A</a:t>
              </a:r>
              <a:r>
                <a:rPr lang="pt-PT" dirty="0">
                  <a:solidFill>
                    <a:schemeClr val="accent6">
                      <a:lumMod val="50000"/>
                    </a:schemeClr>
                  </a:solidFill>
                </a:rPr>
                <a:t>;</a:t>
              </a:r>
            </a:p>
            <a:p>
              <a:r>
                <a:rPr lang="pt-PT" b="1" dirty="0" err="1">
                  <a:solidFill>
                    <a:srgbClr val="7030A0"/>
                  </a:solidFill>
                </a:rPr>
                <a:t>else</a:t>
              </a:r>
              <a:r>
                <a:rPr lang="pt-PT" dirty="0"/>
                <a:t>  	</a:t>
              </a:r>
              <a:r>
                <a:rPr lang="pt-PT" b="1" dirty="0">
                  <a:solidFill>
                    <a:schemeClr val="accent6">
                      <a:lumMod val="50000"/>
                    </a:schemeClr>
                  </a:solidFill>
                </a:rPr>
                <a:t>A_B = </a:t>
              </a:r>
              <a:r>
                <a:rPr lang="pt-PT" dirty="0"/>
                <a:t>B;</a:t>
              </a:r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1774902" y="5169932"/>
              <a:ext cx="189134" cy="43213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78984" y="5201334"/>
              <a:ext cx="2644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Estas operações são iguais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58000" y="2438400"/>
            <a:ext cx="1852962" cy="1459468"/>
            <a:chOff x="6858000" y="2350532"/>
            <a:chExt cx="1852962" cy="1547336"/>
          </a:xfrm>
        </p:grpSpPr>
        <p:sp>
          <p:nvSpPr>
            <p:cNvPr id="61" name="Up-Down Arrow 60"/>
            <p:cNvSpPr/>
            <p:nvPr/>
          </p:nvSpPr>
          <p:spPr>
            <a:xfrm>
              <a:off x="6858000" y="2350532"/>
              <a:ext cx="228600" cy="154733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07741" y="2762302"/>
              <a:ext cx="1703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Estas operações são iguais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6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239083"/>
            <a:ext cx="5546134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inteiros_aleatorios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 </a:t>
            </a:r>
            <a:r>
              <a:rPr lang="en-US" dirty="0"/>
              <a:t>Random rand = </a:t>
            </a:r>
            <a:r>
              <a:rPr lang="en-US" b="1" dirty="0"/>
              <a:t>new </a:t>
            </a:r>
            <a:r>
              <a:rPr lang="en-US" dirty="0"/>
              <a:t>Random();</a:t>
            </a:r>
          </a:p>
          <a:p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dirty="0"/>
              <a:t> N,M;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Quantus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 ?  ");</a:t>
            </a:r>
          </a:p>
          <a:p>
            <a:r>
              <a:rPr lang="en-US" dirty="0"/>
              <a:t>      N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Qual</a:t>
            </a:r>
            <a:r>
              <a:rPr lang="en-US" dirty="0"/>
              <a:t> é o valor </a:t>
            </a:r>
            <a:r>
              <a:rPr lang="en-US" dirty="0" err="1"/>
              <a:t>máximo</a:t>
            </a:r>
            <a:r>
              <a:rPr lang="en-US" dirty="0"/>
              <a:t>  ?  ");</a:t>
            </a:r>
          </a:p>
          <a:p>
            <a:r>
              <a:rPr lang="en-US" dirty="0"/>
              <a:t>      M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</a:t>
            </a:r>
            <a:r>
              <a:rPr lang="en-US" dirty="0" err="1">
                <a:solidFill>
                  <a:srgbClr val="7030A0"/>
                </a:solidFill>
              </a:rPr>
              <a:t>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+") = "+</a:t>
            </a:r>
            <a:r>
              <a:rPr lang="en-US" dirty="0" err="1">
                <a:solidFill>
                  <a:srgbClr val="FF0000"/>
                </a:solidFill>
              </a:rPr>
              <a:t>rand.nextInt</a:t>
            </a:r>
            <a:r>
              <a:rPr lang="en-US" dirty="0">
                <a:solidFill>
                  <a:srgbClr val="FF0000"/>
                </a:solidFill>
              </a:rPr>
              <a:t>(M)</a:t>
            </a:r>
            <a:r>
              <a:rPr lang="en-US" dirty="0"/>
              <a:t>+";  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1" y="24608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                                Gerar N números inteiros entre 0 e M-1 aleatoriamente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91483"/>
            <a:ext cx="312147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1" y="-7620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7: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6172200"/>
            <a:ext cx="5667705" cy="646331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/>
              <a:t>("%d) = %d;\n",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rand.nextInt</a:t>
            </a:r>
            <a:r>
              <a:rPr lang="en-US" dirty="0">
                <a:solidFill>
                  <a:srgbClr val="FF0000"/>
                </a:solidFill>
              </a:rPr>
              <a:t>(M)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70801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8: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524000"/>
            <a:ext cx="635295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inteiros_reais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Random rand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dirty="0"/>
              <a:t> N;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Quantus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 ?  ");</a:t>
            </a:r>
          </a:p>
          <a:p>
            <a:r>
              <a:rPr lang="en-US" dirty="0"/>
              <a:t>      N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+") = "+</a:t>
            </a:r>
            <a:r>
              <a:rPr lang="en-US" dirty="0" err="1">
                <a:solidFill>
                  <a:srgbClr val="FF0000"/>
                </a:solidFill>
              </a:rPr>
              <a:t>rand.nextDouble</a:t>
            </a:r>
            <a:r>
              <a:rPr lang="en-US" dirty="0">
                <a:solidFill>
                  <a:srgbClr val="FF0000"/>
                </a:solidFill>
              </a:rPr>
              <a:t>()*1000</a:t>
            </a:r>
            <a:r>
              <a:rPr lang="en-US" dirty="0"/>
              <a:t>+";  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447799" y="392668"/>
            <a:ext cx="55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                               Gerar N números reais aleatoriamente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2604"/>
            <a:ext cx="3091018" cy="338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78278" y="5187265"/>
            <a:ext cx="8864122" cy="1397000"/>
            <a:chOff x="178278" y="5187265"/>
            <a:chExt cx="8864122" cy="13970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187265"/>
              <a:ext cx="3175000" cy="139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78278" y="5562600"/>
              <a:ext cx="5645713" cy="646331"/>
            </a:xfrm>
            <a:prstGeom prst="rect">
              <a:avLst/>
            </a:prstGeom>
            <a:solidFill>
              <a:srgbClr val="CC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b="1" dirty="0"/>
                <a:t>for</a:t>
              </a:r>
              <a:r>
                <a:rPr lang="en-US" dirty="0"/>
                <a:t>(</a:t>
              </a:r>
              <a:r>
                <a:rPr lang="en-US" b="1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i</a:t>
              </a:r>
              <a:r>
                <a:rPr lang="en-US" dirty="0"/>
                <a:t> = 0; </a:t>
              </a:r>
              <a:r>
                <a:rPr lang="en-US" dirty="0" err="1"/>
                <a:t>i</a:t>
              </a:r>
              <a:r>
                <a:rPr lang="en-US" dirty="0"/>
                <a:t> &lt; N;  </a:t>
              </a:r>
              <a:r>
                <a:rPr lang="en-US" dirty="0" err="1"/>
                <a:t>i</a:t>
              </a:r>
              <a:r>
                <a:rPr lang="en-US" dirty="0"/>
                <a:t>++)</a:t>
              </a:r>
            </a:p>
            <a:p>
              <a:r>
                <a:rPr lang="en-US" dirty="0"/>
                <a:t>           </a:t>
              </a:r>
              <a:r>
                <a:rPr lang="en-US" dirty="0" err="1"/>
                <a:t>System.out.println</a:t>
              </a:r>
              <a:r>
                <a:rPr lang="en-US" dirty="0"/>
                <a:t>(</a:t>
              </a:r>
              <a:r>
                <a:rPr lang="en-US" dirty="0" err="1"/>
                <a:t>i</a:t>
              </a:r>
              <a:r>
                <a:rPr lang="en-US" dirty="0"/>
                <a:t>+") = "+</a:t>
              </a:r>
              <a:r>
                <a:rPr lang="en-US" dirty="0" err="1">
                  <a:solidFill>
                    <a:srgbClr val="FF0000"/>
                  </a:solidFill>
                </a:rPr>
                <a:t>rand.nextDouble</a:t>
              </a:r>
              <a:r>
                <a:rPr lang="en-US" dirty="0">
                  <a:solidFill>
                    <a:srgbClr val="FF0000"/>
                  </a:solidFill>
                </a:rPr>
                <a:t>()</a:t>
              </a:r>
              <a:r>
                <a:rPr lang="en-US" dirty="0"/>
                <a:t>+";  ");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2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9: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295400"/>
            <a:ext cx="4326762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</a:t>
            </a:r>
            <a:r>
              <a:rPr lang="en-US" dirty="0"/>
              <a:t>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entrada_for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dirty="0"/>
              <a:t> N; 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>
                <a:solidFill>
                  <a:srgbClr val="00B050"/>
                </a:solidFill>
              </a:rPr>
              <a:t>(;;)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("N  ?  ");</a:t>
            </a:r>
          </a:p>
          <a:p>
            <a:r>
              <a:rPr lang="en-US" dirty="0"/>
              <a:t>        N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(N &gt;= 10 &amp;&amp; N &lt;= 20) </a:t>
            </a:r>
            <a:r>
              <a:rPr lang="en-US" b="1" dirty="0">
                <a:solidFill>
                  <a:srgbClr val="00B050"/>
                </a:solidFill>
              </a:rPr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("N = "+N);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5" y="39469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                                Entrar um valor inteiro entre 10 e 20 utilizando ciclo for e repetir a entrada se o valor for fora do intervalo 10,…,20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332193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6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68690" y="-76200"/>
            <a:ext cx="28135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Instrução </a:t>
            </a:r>
            <a:r>
              <a:rPr lang="pt-PT" sz="44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if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362200" y="680144"/>
            <a:ext cx="4946940" cy="2825056"/>
            <a:chOff x="4197060" y="2737544"/>
            <a:chExt cx="4946940" cy="2825056"/>
          </a:xfrm>
        </p:grpSpPr>
        <p:sp>
          <p:nvSpPr>
            <p:cNvPr id="24" name="Flowchart: Decision 23"/>
            <p:cNvSpPr/>
            <p:nvPr/>
          </p:nvSpPr>
          <p:spPr>
            <a:xfrm>
              <a:off x="6248400" y="3124200"/>
              <a:ext cx="1524000" cy="4431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A &gt; B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010400" y="2737544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Decision 25"/>
            <p:cNvSpPr/>
            <p:nvPr/>
          </p:nvSpPr>
          <p:spPr>
            <a:xfrm>
              <a:off x="5029200" y="4052613"/>
              <a:ext cx="1524000" cy="443187"/>
            </a:xfrm>
            <a:prstGeom prst="flowChartDecisi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A &gt; C</a:t>
              </a:r>
              <a:endParaRPr lang="en-US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7620000" y="4038600"/>
              <a:ext cx="1524000" cy="443187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B &gt; C</a:t>
              </a:r>
              <a:endParaRPr lang="en-US" dirty="0"/>
            </a:p>
          </p:txBody>
        </p:sp>
        <p:cxnSp>
          <p:nvCxnSpPr>
            <p:cNvPr id="28" name="Elbow Connector 27"/>
            <p:cNvCxnSpPr>
              <a:stCxn id="24" idx="1"/>
              <a:endCxn id="26" idx="0"/>
            </p:cNvCxnSpPr>
            <p:nvPr/>
          </p:nvCxnSpPr>
          <p:spPr>
            <a:xfrm rot="10800000" flipV="1">
              <a:off x="5791200" y="3345793"/>
              <a:ext cx="457200" cy="70681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7" idx="0"/>
            </p:cNvCxnSpPr>
            <p:nvPr/>
          </p:nvCxnSpPr>
          <p:spPr>
            <a:xfrm>
              <a:off x="7772400" y="3345794"/>
              <a:ext cx="609600" cy="6928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33642" y="3039776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Sim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78091" y="30480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Não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97060" y="5029200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A</a:t>
              </a:r>
              <a:r>
                <a:rPr lang="pt-PT" dirty="0">
                  <a:solidFill>
                    <a:schemeClr val="tx1"/>
                  </a:solidFill>
                </a:rPr>
                <a:t> é o máximo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Elbow Connector 32"/>
            <p:cNvCxnSpPr>
              <a:stCxn id="26" idx="1"/>
              <a:endCxn id="32" idx="0"/>
            </p:cNvCxnSpPr>
            <p:nvPr/>
          </p:nvCxnSpPr>
          <p:spPr>
            <a:xfrm rot="10800000" flipV="1">
              <a:off x="4689330" y="4274206"/>
              <a:ext cx="339870" cy="75499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594302" y="3954966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Sim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02404" y="5029200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C</a:t>
              </a:r>
              <a:r>
                <a:rPr lang="pt-PT" dirty="0">
                  <a:solidFill>
                    <a:schemeClr val="tx1"/>
                  </a:solidFill>
                </a:rPr>
                <a:t> é o máximo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26" idx="2"/>
              <a:endCxn id="35" idx="0"/>
            </p:cNvCxnSpPr>
            <p:nvPr/>
          </p:nvCxnSpPr>
          <p:spPr>
            <a:xfrm>
              <a:off x="5791200" y="4495800"/>
              <a:ext cx="3474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281962" y="443126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Não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59260" y="5029200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B</a:t>
              </a:r>
              <a:r>
                <a:rPr lang="pt-PT" dirty="0">
                  <a:solidFill>
                    <a:schemeClr val="tx1"/>
                  </a:solidFill>
                </a:rPr>
                <a:t> é o máximo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Elbow Connector 38"/>
            <p:cNvCxnSpPr>
              <a:stCxn id="27" idx="1"/>
              <a:endCxn id="38" idx="0"/>
            </p:cNvCxnSpPr>
            <p:nvPr/>
          </p:nvCxnSpPr>
          <p:spPr>
            <a:xfrm rot="10800000" flipV="1">
              <a:off x="7051530" y="4260194"/>
              <a:ext cx="568470" cy="7690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092291" y="3962400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Sim</a:t>
              </a:r>
              <a:endParaRPr lang="en-US" dirty="0"/>
            </a:p>
          </p:txBody>
        </p:sp>
        <p:cxnSp>
          <p:nvCxnSpPr>
            <p:cNvPr id="41" name="Elbow Connector 40"/>
            <p:cNvCxnSpPr>
              <a:stCxn id="27" idx="2"/>
            </p:cNvCxnSpPr>
            <p:nvPr/>
          </p:nvCxnSpPr>
          <p:spPr>
            <a:xfrm rot="5400000">
              <a:off x="6946244" y="3326743"/>
              <a:ext cx="280713" cy="2590801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779834" y="444190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Não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6200" y="3759875"/>
            <a:ext cx="4073744" cy="2031325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");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(A &gt; B)  </a:t>
            </a:r>
          </a:p>
          <a:p>
            <a:r>
              <a:rPr lang="en-US" dirty="0"/>
              <a:t>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if </a:t>
            </a:r>
            <a:r>
              <a:rPr lang="en-US" dirty="0">
                <a:solidFill>
                  <a:srgbClr val="00B050"/>
                </a:solidFill>
              </a:rPr>
              <a:t>(A &gt; C)    </a:t>
            </a:r>
            <a:r>
              <a:rPr lang="en-US" dirty="0" err="1"/>
              <a:t>System.out.println</a:t>
            </a:r>
            <a:r>
              <a:rPr lang="en-US" dirty="0"/>
              <a:t>(A);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B050"/>
                </a:solidFill>
              </a:rPr>
              <a:t>else</a:t>
            </a: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(C);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en-US" dirty="0"/>
              <a:t>  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(B &gt; C)</a:t>
            </a: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(B);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7030A0"/>
                </a:solidFill>
              </a:rPr>
              <a:t>else</a:t>
            </a: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(C);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6168" y="4206150"/>
            <a:ext cx="3851632" cy="1138773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err="1"/>
              <a:t>System.out.println</a:t>
            </a:r>
            <a:r>
              <a:rPr lang="en-US" sz="1700" dirty="0"/>
              <a:t>("O </a:t>
            </a:r>
            <a:r>
              <a:rPr lang="en-US" sz="1700" dirty="0" err="1"/>
              <a:t>número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é ");</a:t>
            </a:r>
            <a:endParaRPr lang="pt-PT" sz="1700" dirty="0"/>
          </a:p>
          <a:p>
            <a:r>
              <a:rPr lang="pt-PT" sz="1700" dirty="0" err="1"/>
              <a:t>System.out.println</a:t>
            </a:r>
            <a:r>
              <a:rPr lang="pt-PT" sz="1700" dirty="0"/>
              <a:t>(</a:t>
            </a:r>
            <a:r>
              <a:rPr lang="pt-PT" sz="1700" dirty="0">
                <a:solidFill>
                  <a:schemeClr val="accent6">
                    <a:lumMod val="50000"/>
                  </a:schemeClr>
                </a:solidFill>
              </a:rPr>
              <a:t>A &gt; B</a:t>
            </a:r>
            <a:r>
              <a:rPr lang="pt-PT" sz="1700" dirty="0"/>
              <a:t> ? </a:t>
            </a:r>
          </a:p>
          <a:p>
            <a:r>
              <a:rPr lang="pt-PT" sz="1700" dirty="0"/>
              <a:t>	              (</a:t>
            </a:r>
            <a:r>
              <a:rPr lang="pt-PT" sz="1700" dirty="0">
                <a:solidFill>
                  <a:srgbClr val="00B050"/>
                </a:solidFill>
              </a:rPr>
              <a:t>A &gt; C</a:t>
            </a:r>
            <a:r>
              <a:rPr lang="pt-PT" sz="1700" dirty="0"/>
              <a:t> ? A : C) : </a:t>
            </a:r>
          </a:p>
          <a:p>
            <a:r>
              <a:rPr lang="pt-PT" sz="1700" dirty="0"/>
              <a:t>	              (</a:t>
            </a:r>
            <a:r>
              <a:rPr lang="pt-PT" sz="1700" dirty="0">
                <a:solidFill>
                  <a:srgbClr val="7030A0"/>
                </a:solidFill>
              </a:rPr>
              <a:t>B &gt; C</a:t>
            </a:r>
            <a:r>
              <a:rPr lang="pt-PT" sz="1700" dirty="0"/>
              <a:t> ? B : C));</a:t>
            </a:r>
            <a:endParaRPr lang="en-US" sz="1700" dirty="0"/>
          </a:p>
        </p:txBody>
      </p:sp>
      <p:sp>
        <p:nvSpPr>
          <p:cNvPr id="6" name="Left-Right Arrow 5"/>
          <p:cNvSpPr/>
          <p:nvPr/>
        </p:nvSpPr>
        <p:spPr>
          <a:xfrm>
            <a:off x="4149944" y="4648200"/>
            <a:ext cx="1066224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15374" y="5257752"/>
            <a:ext cx="1703221" cy="60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Estas operações são iguais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35159" y="-76200"/>
            <a:ext cx="56805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Instrução </a:t>
            </a:r>
            <a:r>
              <a:rPr lang="pt-PT" sz="4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switch</a:t>
            </a:r>
            <a:r>
              <a:rPr lang="pt-PT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 … case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5392823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sel</a:t>
            </a:r>
            <a:r>
              <a:rPr lang="en-US" dirty="0"/>
              <a:t>: ");</a:t>
            </a:r>
          </a:p>
          <a:p>
            <a:r>
              <a:rPr lang="en-US" dirty="0"/>
              <a:t>   </a:t>
            </a:r>
            <a:r>
              <a:rPr lang="en-US" dirty="0" err="1"/>
              <a:t>sel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b="1" dirty="0"/>
              <a:t>switch</a:t>
            </a:r>
            <a:r>
              <a:rPr lang="en-US" dirty="0"/>
              <a:t>(</a:t>
            </a:r>
            <a:r>
              <a:rPr lang="en-US" dirty="0" err="1"/>
              <a:t>sel</a:t>
            </a:r>
            <a:r>
              <a:rPr lang="en-US" dirty="0"/>
              <a:t>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1: </a:t>
            </a:r>
            <a:r>
              <a:rPr lang="en-US" dirty="0" err="1"/>
              <a:t>System.out.println</a:t>
            </a:r>
            <a:r>
              <a:rPr lang="en-US" dirty="0"/>
              <a:t>("----1----");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2: </a:t>
            </a:r>
            <a:r>
              <a:rPr lang="en-US" dirty="0" err="1"/>
              <a:t>System.out.println</a:t>
            </a:r>
            <a:r>
              <a:rPr lang="en-US" dirty="0"/>
              <a:t>("----2----");   </a:t>
            </a:r>
            <a:r>
              <a:rPr lang="en-US" b="1" dirty="0"/>
              <a:t>break</a:t>
            </a:r>
            <a:r>
              <a:rPr lang="en-US" dirty="0"/>
              <a:t>; 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3: </a:t>
            </a:r>
            <a:r>
              <a:rPr lang="en-US" dirty="0" err="1"/>
              <a:t>System.out.println</a:t>
            </a:r>
            <a:r>
              <a:rPr lang="en-US" dirty="0"/>
              <a:t>("----3----");   </a:t>
            </a:r>
            <a:r>
              <a:rPr lang="en-US" b="1" dirty="0"/>
              <a:t>break</a:t>
            </a:r>
            <a:r>
              <a:rPr lang="en-US" dirty="0"/>
              <a:t>;  </a:t>
            </a:r>
          </a:p>
          <a:p>
            <a:r>
              <a:rPr lang="en-US" dirty="0"/>
              <a:t>      </a:t>
            </a:r>
            <a:r>
              <a:rPr lang="en-US" b="1" dirty="0"/>
              <a:t>default</a:t>
            </a:r>
            <a:r>
              <a:rPr lang="en-US" dirty="0"/>
              <a:t>: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diferente</a:t>
            </a:r>
            <a:r>
              <a:rPr lang="en-US" dirty="0"/>
              <a:t> de 1 e 2 e 3");</a:t>
            </a:r>
          </a:p>
          <a:p>
            <a:r>
              <a:rPr lang="en-US" dirty="0"/>
              <a:t>    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67400" y="1156960"/>
            <a:ext cx="2667000" cy="18148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116595" y="1657350"/>
            <a:ext cx="1676400" cy="533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94893" y="163817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sel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47480" y="1365961"/>
            <a:ext cx="0" cy="298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81221" y="2190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97595" y="2190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26195" y="2190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40595" y="2190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40395" y="22360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68995" y="2237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00709" y="2245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02869" y="2245005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81000" y="4267200"/>
            <a:ext cx="3429444" cy="1200329"/>
            <a:chOff x="381000" y="4267200"/>
            <a:chExt cx="3429444" cy="1200329"/>
          </a:xfrm>
        </p:grpSpPr>
        <p:sp>
          <p:nvSpPr>
            <p:cNvPr id="20" name="TextBox 19"/>
            <p:cNvSpPr txBox="1"/>
            <p:nvPr/>
          </p:nvSpPr>
          <p:spPr>
            <a:xfrm>
              <a:off x="381000" y="4267200"/>
              <a:ext cx="2554610" cy="1200329"/>
            </a:xfrm>
            <a:prstGeom prst="rect">
              <a:avLst/>
            </a:prstGeom>
            <a:solidFill>
              <a:srgbClr val="CC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double</a:t>
              </a:r>
              <a:r>
                <a:rPr lang="en-US" dirty="0"/>
                <a:t> </a:t>
              </a:r>
              <a:r>
                <a:rPr lang="en-US" dirty="0" err="1"/>
                <a:t>sel</a:t>
              </a:r>
              <a:r>
                <a:rPr lang="en-US" dirty="0"/>
                <a:t>;</a:t>
              </a:r>
            </a:p>
            <a:p>
              <a:r>
                <a:rPr lang="en-US" dirty="0" err="1"/>
                <a:t>System.out.print</a:t>
              </a:r>
              <a:r>
                <a:rPr lang="en-US" dirty="0"/>
                <a:t>("</a:t>
              </a:r>
              <a:r>
                <a:rPr lang="en-US" dirty="0" err="1"/>
                <a:t>sel</a:t>
              </a:r>
              <a:r>
                <a:rPr lang="en-US" dirty="0"/>
                <a:t>: ");</a:t>
              </a:r>
            </a:p>
            <a:p>
              <a:r>
                <a:rPr lang="en-US" dirty="0" err="1"/>
                <a:t>sel</a:t>
              </a:r>
              <a:r>
                <a:rPr lang="en-US" dirty="0"/>
                <a:t> = </a:t>
              </a:r>
              <a:r>
                <a:rPr lang="en-US" dirty="0" err="1"/>
                <a:t>sc.nextInt</a:t>
              </a:r>
              <a:r>
                <a:rPr lang="en-US" dirty="0"/>
                <a:t>();</a:t>
              </a:r>
            </a:p>
            <a:p>
              <a:r>
                <a:rPr lang="en-US" b="1" dirty="0"/>
                <a:t>switch</a:t>
              </a:r>
              <a:r>
                <a:rPr lang="en-US" dirty="0"/>
                <a:t>(</a:t>
              </a:r>
              <a:r>
                <a:rPr lang="en-US" dirty="0" err="1"/>
                <a:t>sel</a:t>
              </a:r>
              <a:r>
                <a:rPr lang="en-US" dirty="0"/>
                <a:t>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13458" y="4671030"/>
              <a:ext cx="69698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/>
                <a:t>ERRO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89903" y="4449027"/>
              <a:ext cx="1524000" cy="230065"/>
            </a:xfrm>
            <a:custGeom>
              <a:avLst/>
              <a:gdLst>
                <a:gd name="connsiteX0" fmla="*/ 1524000 w 1524000"/>
                <a:gd name="connsiteY0" fmla="*/ 230065 h 230065"/>
                <a:gd name="connsiteX1" fmla="*/ 1046205 w 1524000"/>
                <a:gd name="connsiteY1" fmla="*/ 15881 h 230065"/>
                <a:gd name="connsiteX2" fmla="*/ 0 w 1524000"/>
                <a:gd name="connsiteY2" fmla="*/ 32357 h 23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230065">
                  <a:moveTo>
                    <a:pt x="1524000" y="230065"/>
                  </a:moveTo>
                  <a:cubicBezTo>
                    <a:pt x="1412102" y="139448"/>
                    <a:pt x="1300205" y="48832"/>
                    <a:pt x="1046205" y="15881"/>
                  </a:cubicBezTo>
                  <a:cubicBezTo>
                    <a:pt x="792205" y="-17070"/>
                    <a:pt x="396102" y="7643"/>
                    <a:pt x="0" y="32357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573427" y="5041557"/>
              <a:ext cx="1532238" cy="247135"/>
            </a:xfrm>
            <a:custGeom>
              <a:avLst/>
              <a:gdLst>
                <a:gd name="connsiteX0" fmla="*/ 1532238 w 1532238"/>
                <a:gd name="connsiteY0" fmla="*/ 0 h 247135"/>
                <a:gd name="connsiteX1" fmla="*/ 1186249 w 1532238"/>
                <a:gd name="connsiteY1" fmla="*/ 131805 h 247135"/>
                <a:gd name="connsiteX2" fmla="*/ 0 w 1532238"/>
                <a:gd name="connsiteY2" fmla="*/ 247135 h 24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2238" h="247135">
                  <a:moveTo>
                    <a:pt x="1532238" y="0"/>
                  </a:moveTo>
                  <a:cubicBezTo>
                    <a:pt x="1486930" y="45308"/>
                    <a:pt x="1441622" y="90616"/>
                    <a:pt x="1186249" y="131805"/>
                  </a:cubicBezTo>
                  <a:cubicBezTo>
                    <a:pt x="930876" y="172994"/>
                    <a:pt x="465438" y="210064"/>
                    <a:pt x="0" y="247135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51190" y="4267200"/>
            <a:ext cx="2554610" cy="1200329"/>
            <a:chOff x="5751190" y="4267200"/>
            <a:chExt cx="2554610" cy="1200329"/>
          </a:xfrm>
        </p:grpSpPr>
        <p:sp>
          <p:nvSpPr>
            <p:cNvPr id="21" name="TextBox 20"/>
            <p:cNvSpPr txBox="1"/>
            <p:nvPr/>
          </p:nvSpPr>
          <p:spPr>
            <a:xfrm>
              <a:off x="5751190" y="4267200"/>
              <a:ext cx="2554610" cy="1200329"/>
            </a:xfrm>
            <a:prstGeom prst="rect">
              <a:avLst/>
            </a:prstGeom>
            <a:solidFill>
              <a:srgbClr val="CCFFFF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dirty="0"/>
                <a:t>double</a:t>
              </a:r>
              <a:r>
                <a:rPr lang="en-US" b="0" dirty="0"/>
                <a:t> </a:t>
              </a:r>
              <a:r>
                <a:rPr lang="en-US" b="0" dirty="0" err="1"/>
                <a:t>sel</a:t>
              </a:r>
              <a:r>
                <a:rPr lang="en-US" b="0" dirty="0"/>
                <a:t>;</a:t>
              </a:r>
            </a:p>
            <a:p>
              <a:r>
                <a:rPr lang="en-US" b="0" dirty="0" err="1"/>
                <a:t>System.out.print</a:t>
              </a:r>
              <a:r>
                <a:rPr lang="en-US" b="0" dirty="0"/>
                <a:t>("</a:t>
              </a:r>
              <a:r>
                <a:rPr lang="en-US" b="0" dirty="0" err="1"/>
                <a:t>sel</a:t>
              </a:r>
              <a:r>
                <a:rPr lang="en-US" b="0" dirty="0"/>
                <a:t>: ");</a:t>
              </a:r>
            </a:p>
            <a:p>
              <a:r>
                <a:rPr lang="en-US" b="0" dirty="0" err="1"/>
                <a:t>sel</a:t>
              </a:r>
              <a:r>
                <a:rPr lang="en-US" b="0" dirty="0"/>
                <a:t> = </a:t>
              </a:r>
              <a:r>
                <a:rPr lang="en-US" b="0" dirty="0" err="1"/>
                <a:t>sc.nextInt</a:t>
              </a:r>
              <a:r>
                <a:rPr lang="en-US" b="0" dirty="0"/>
                <a:t>();</a:t>
              </a:r>
            </a:p>
            <a:p>
              <a:r>
                <a:rPr lang="en-US" dirty="0"/>
                <a:t>switch</a:t>
              </a:r>
              <a:r>
                <a:rPr lang="en-US" b="0" dirty="0"/>
                <a:t>((</a:t>
              </a:r>
              <a:r>
                <a:rPr lang="en-US" dirty="0" err="1"/>
                <a:t>int</a:t>
              </a:r>
              <a:r>
                <a:rPr lang="en-US" b="0" dirty="0"/>
                <a:t>)</a:t>
              </a:r>
              <a:r>
                <a:rPr lang="en-US" b="0" dirty="0" err="1"/>
                <a:t>sel</a:t>
              </a:r>
              <a:r>
                <a:rPr lang="en-US" b="0" dirty="0"/>
                <a:t>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43800" y="4930522"/>
              <a:ext cx="44114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/>
                <a:t>Ok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95400" y="5791200"/>
            <a:ext cx="634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C00000"/>
                </a:solidFill>
              </a:rPr>
              <a:t>Só são permitidos valores convertíveis a inteiro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13486"/>
            <a:ext cx="22574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90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8940" y="761286"/>
            <a:ext cx="823546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   </a:t>
            </a:r>
            <a:r>
              <a:rPr lang="en-US" sz="1600" b="1" dirty="0" err="1"/>
              <a:t>int</a:t>
            </a:r>
            <a:r>
              <a:rPr lang="en-US" sz="1600" dirty="0"/>
              <a:t> A,M;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Ano</a:t>
            </a:r>
            <a:r>
              <a:rPr lang="en-US" sz="1600" dirty="0"/>
              <a:t>: ");</a:t>
            </a:r>
          </a:p>
          <a:p>
            <a:r>
              <a:rPr lang="en-US" sz="1600" dirty="0"/>
              <a:t>   A = </a:t>
            </a:r>
            <a:r>
              <a:rPr lang="en-US" sz="1600" dirty="0" err="1"/>
              <a:t>sc.nextInt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Ano</a:t>
            </a:r>
            <a:r>
              <a:rPr lang="en-US" sz="1600" dirty="0"/>
              <a:t> " + A);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Mês</a:t>
            </a:r>
            <a:r>
              <a:rPr lang="en-US" sz="1600" dirty="0"/>
              <a:t> de </a:t>
            </a:r>
            <a:r>
              <a:rPr lang="en-US" sz="1600" dirty="0" err="1"/>
              <a:t>ano</a:t>
            </a:r>
            <a:r>
              <a:rPr lang="en-US" sz="1600" dirty="0"/>
              <a:t>: ");</a:t>
            </a:r>
          </a:p>
          <a:p>
            <a:r>
              <a:rPr lang="en-US" sz="1600" dirty="0"/>
              <a:t>   M = </a:t>
            </a:r>
            <a:r>
              <a:rPr lang="en-US" sz="1600" dirty="0" err="1"/>
              <a:t>sc.nextInt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b="1" dirty="0"/>
              <a:t>switch</a:t>
            </a:r>
            <a:r>
              <a:rPr lang="en-US" sz="1600" dirty="0"/>
              <a:t>(M) 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  </a:t>
            </a:r>
            <a:r>
              <a:rPr lang="en-US" sz="1600" b="1" dirty="0"/>
              <a:t>case</a:t>
            </a:r>
            <a:r>
              <a:rPr lang="en-US" sz="1600" dirty="0"/>
              <a:t> 1: </a:t>
            </a:r>
            <a:r>
              <a:rPr lang="en-US" sz="1600" b="1" dirty="0"/>
              <a:t>case</a:t>
            </a:r>
            <a:r>
              <a:rPr lang="en-US" sz="1600" dirty="0"/>
              <a:t> 3: </a:t>
            </a:r>
            <a:r>
              <a:rPr lang="en-US" sz="1600" b="1" dirty="0"/>
              <a:t>case</a:t>
            </a:r>
            <a:r>
              <a:rPr lang="en-US" sz="1600" dirty="0"/>
              <a:t> 5: </a:t>
            </a:r>
            <a:r>
              <a:rPr lang="en-US" sz="1600" b="1" dirty="0"/>
              <a:t>case</a:t>
            </a:r>
            <a:r>
              <a:rPr lang="en-US" sz="1600" dirty="0"/>
              <a:t> 7: </a:t>
            </a:r>
            <a:r>
              <a:rPr lang="en-US" sz="1600" b="1" dirty="0"/>
              <a:t>case</a:t>
            </a:r>
            <a:r>
              <a:rPr lang="en-US" sz="1600" dirty="0"/>
              <a:t> 8: </a:t>
            </a:r>
            <a:r>
              <a:rPr lang="en-US" sz="1600" b="1" dirty="0"/>
              <a:t>case</a:t>
            </a:r>
            <a:r>
              <a:rPr lang="en-US" sz="1600" dirty="0"/>
              <a:t> 10: </a:t>
            </a:r>
            <a:r>
              <a:rPr lang="en-US" sz="1600" b="1" dirty="0"/>
              <a:t>case</a:t>
            </a:r>
            <a:r>
              <a:rPr lang="en-US" sz="1600" dirty="0"/>
              <a:t> 12: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System.out.printf</a:t>
            </a:r>
            <a:r>
              <a:rPr lang="en-US" sz="1600" dirty="0"/>
              <a:t>("</a:t>
            </a:r>
            <a:r>
              <a:rPr lang="en-US" sz="1600" dirty="0" err="1"/>
              <a:t>Mês</a:t>
            </a:r>
            <a:r>
              <a:rPr lang="en-US" sz="1600" dirty="0"/>
              <a:t> %d tem 31 </a:t>
            </a:r>
            <a:r>
              <a:rPr lang="en-US" sz="1600" dirty="0" err="1"/>
              <a:t>dias</a:t>
            </a:r>
            <a:r>
              <a:rPr lang="en-US" sz="1600" dirty="0"/>
              <a:t>", M); 			</a:t>
            </a:r>
            <a:r>
              <a:rPr lang="en-US" sz="1600" b="1" dirty="0"/>
              <a:t>break</a:t>
            </a:r>
            <a:r>
              <a:rPr lang="en-US" sz="1600" dirty="0"/>
              <a:t>;   </a:t>
            </a:r>
          </a:p>
          <a:p>
            <a:r>
              <a:rPr lang="en-US" sz="1600" dirty="0"/>
              <a:t>      </a:t>
            </a:r>
            <a:r>
              <a:rPr lang="en-US" sz="1600" b="1" dirty="0"/>
              <a:t>case</a:t>
            </a:r>
            <a:r>
              <a:rPr lang="en-US" sz="1600" dirty="0"/>
              <a:t> 4: </a:t>
            </a:r>
            <a:r>
              <a:rPr lang="en-US" sz="1600" b="1" dirty="0"/>
              <a:t>case</a:t>
            </a:r>
            <a:r>
              <a:rPr lang="en-US" sz="1600" dirty="0"/>
              <a:t> 6: </a:t>
            </a:r>
            <a:r>
              <a:rPr lang="en-US" sz="1600" b="1" dirty="0"/>
              <a:t>case</a:t>
            </a:r>
            <a:r>
              <a:rPr lang="en-US" sz="1600" dirty="0"/>
              <a:t> 9: </a:t>
            </a:r>
            <a:r>
              <a:rPr lang="en-US" sz="1600" b="1" dirty="0"/>
              <a:t>case</a:t>
            </a:r>
            <a:r>
              <a:rPr lang="en-US" sz="1600" dirty="0"/>
              <a:t> 11: </a:t>
            </a:r>
            <a:r>
              <a:rPr lang="en-US" sz="1600" dirty="0" err="1"/>
              <a:t>System.out.printf</a:t>
            </a:r>
            <a:r>
              <a:rPr lang="en-US" sz="1600" dirty="0"/>
              <a:t>("</a:t>
            </a:r>
            <a:r>
              <a:rPr lang="en-US" sz="1600" dirty="0" err="1"/>
              <a:t>Mês</a:t>
            </a:r>
            <a:r>
              <a:rPr lang="en-US" sz="1600" dirty="0"/>
              <a:t> %d tem 30 </a:t>
            </a:r>
            <a:r>
              <a:rPr lang="en-US" sz="1600" dirty="0" err="1"/>
              <a:t>dias</a:t>
            </a:r>
            <a:r>
              <a:rPr lang="en-US" sz="1600" dirty="0"/>
              <a:t>", M);   	</a:t>
            </a:r>
            <a:r>
              <a:rPr lang="en-US" sz="1600" b="1" dirty="0"/>
              <a:t>break</a:t>
            </a:r>
            <a:r>
              <a:rPr lang="en-US" sz="1600" dirty="0"/>
              <a:t>;</a:t>
            </a:r>
          </a:p>
          <a:p>
            <a:r>
              <a:rPr lang="en-US" sz="1600" dirty="0"/>
              <a:t>      </a:t>
            </a:r>
            <a:r>
              <a:rPr lang="en-US" sz="1600" b="1" dirty="0"/>
              <a:t>case </a:t>
            </a:r>
            <a:r>
              <a:rPr lang="en-US" sz="1600" dirty="0"/>
              <a:t>2: </a:t>
            </a:r>
          </a:p>
          <a:p>
            <a:r>
              <a:rPr lang="en-US" sz="1600" dirty="0"/>
              <a:t>            </a:t>
            </a:r>
            <a:r>
              <a:rPr lang="en-US" sz="1600" b="1" dirty="0"/>
              <a:t>if</a:t>
            </a:r>
            <a:r>
              <a:rPr lang="en-US" sz="1600" dirty="0"/>
              <a:t>( ( (A % 4 == 0) &amp;&amp; !(A % 100 == 0) ) || (A % 400 == 0) )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System.out.printf</a:t>
            </a:r>
            <a:r>
              <a:rPr lang="en-US" sz="1600" dirty="0"/>
              <a:t>("</a:t>
            </a:r>
            <a:r>
              <a:rPr lang="en-US" sz="1600" dirty="0" err="1"/>
              <a:t>Mês</a:t>
            </a:r>
            <a:r>
              <a:rPr lang="en-US" sz="1600" dirty="0"/>
              <a:t> %d tem 29 </a:t>
            </a:r>
            <a:r>
              <a:rPr lang="en-US" sz="1600" dirty="0" err="1"/>
              <a:t>dias</a:t>
            </a:r>
            <a:r>
              <a:rPr lang="en-US" sz="1600" dirty="0"/>
              <a:t>", M);</a:t>
            </a:r>
          </a:p>
          <a:p>
            <a:r>
              <a:rPr lang="en-US" sz="1600" dirty="0"/>
              <a:t>            </a:t>
            </a:r>
            <a:r>
              <a:rPr lang="en-US" sz="1600" b="1" dirty="0"/>
              <a:t>else</a:t>
            </a:r>
            <a:r>
              <a:rPr lang="en-US" sz="1600" dirty="0"/>
              <a:t>    </a:t>
            </a:r>
            <a:r>
              <a:rPr lang="en-US" sz="1600" dirty="0" err="1"/>
              <a:t>System.out.printf</a:t>
            </a:r>
            <a:r>
              <a:rPr lang="en-US" sz="1600" dirty="0"/>
              <a:t>("</a:t>
            </a:r>
            <a:r>
              <a:rPr lang="en-US" sz="1600" dirty="0" err="1"/>
              <a:t>Mês</a:t>
            </a:r>
            <a:r>
              <a:rPr lang="en-US" sz="1600" dirty="0"/>
              <a:t> %d tem 28 </a:t>
            </a:r>
            <a:r>
              <a:rPr lang="en-US" sz="1600" dirty="0" err="1"/>
              <a:t>dias</a:t>
            </a:r>
            <a:r>
              <a:rPr lang="en-US" sz="1600" dirty="0"/>
              <a:t>", M);</a:t>
            </a:r>
          </a:p>
          <a:p>
            <a:r>
              <a:rPr lang="en-US" sz="1600" dirty="0"/>
              <a:t>            								</a:t>
            </a:r>
            <a:r>
              <a:rPr lang="en-US" sz="1600" b="1" dirty="0"/>
              <a:t>break</a:t>
            </a:r>
            <a:r>
              <a:rPr lang="en-US" sz="1600" dirty="0"/>
              <a:t>;</a:t>
            </a:r>
          </a:p>
          <a:p>
            <a:r>
              <a:rPr lang="en-US" sz="1600" dirty="0"/>
              <a:t>      </a:t>
            </a:r>
            <a:r>
              <a:rPr lang="en-US" sz="1600" b="1" dirty="0"/>
              <a:t>default</a:t>
            </a:r>
            <a:r>
              <a:rPr lang="en-US" sz="1600" dirty="0"/>
              <a:t>: </a:t>
            </a:r>
            <a:r>
              <a:rPr lang="en-US" sz="1600" dirty="0" err="1"/>
              <a:t>System.out.printf</a:t>
            </a:r>
            <a:r>
              <a:rPr lang="en-US" sz="1600" dirty="0"/>
              <a:t>("</a:t>
            </a:r>
            <a:r>
              <a:rPr lang="en-US" sz="1600" dirty="0" err="1"/>
              <a:t>Mês</a:t>
            </a:r>
            <a:r>
              <a:rPr lang="en-US" sz="1600" dirty="0"/>
              <a:t> %d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existe</a:t>
            </a:r>
            <a:r>
              <a:rPr lang="en-US" sz="1600" dirty="0"/>
              <a:t>", M);</a:t>
            </a:r>
          </a:p>
          <a:p>
            <a:r>
              <a:rPr lang="en-US" sz="1600" dirty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-762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3429000" cy="244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090" y="5158740"/>
            <a:ext cx="9711460" cy="1257300"/>
            <a:chOff x="23090" y="5158740"/>
            <a:chExt cx="9711460" cy="12573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0" y="5285601"/>
              <a:ext cx="1600200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5285601"/>
              <a:ext cx="1628775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208" y="5285601"/>
              <a:ext cx="1419958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459" y="5273985"/>
              <a:ext cx="158115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293035"/>
              <a:ext cx="1571625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5158740"/>
              <a:ext cx="1581150" cy="125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Oval 6"/>
          <p:cNvSpPr/>
          <p:nvPr/>
        </p:nvSpPr>
        <p:spPr>
          <a:xfrm>
            <a:off x="685800" y="5840722"/>
            <a:ext cx="316826" cy="33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1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2397210" y="5815914"/>
            <a:ext cx="316826" cy="33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2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915364" y="5791200"/>
            <a:ext cx="316826" cy="301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3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5626774" y="5791200"/>
            <a:ext cx="316826" cy="301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4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46888" y="5791200"/>
            <a:ext cx="316826" cy="33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5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8658298" y="5782962"/>
            <a:ext cx="316826" cy="33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37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1095" y="816888"/>
            <a:ext cx="6196505" cy="535531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A, B, C, D, S;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A: ");</a:t>
            </a:r>
          </a:p>
          <a:p>
            <a:r>
              <a:rPr lang="en-US" dirty="0"/>
              <a:t>   A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B: ");</a:t>
            </a:r>
          </a:p>
          <a:p>
            <a:r>
              <a:rPr lang="en-US" dirty="0"/>
              <a:t>   B = </a:t>
            </a:r>
            <a:r>
              <a:rPr lang="en-US" dirty="0" err="1"/>
              <a:t>sc.nextInt</a:t>
            </a:r>
            <a:r>
              <a:rPr lang="en-US" dirty="0"/>
              <a:t>();  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C: ");</a:t>
            </a:r>
          </a:p>
          <a:p>
            <a:r>
              <a:rPr lang="en-US" dirty="0"/>
              <a:t>   C = </a:t>
            </a:r>
            <a:r>
              <a:rPr lang="en-US" dirty="0" err="1"/>
              <a:t>sc.nextInt</a:t>
            </a:r>
            <a:r>
              <a:rPr lang="en-US" dirty="0"/>
              <a:t>(); 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D: ");</a:t>
            </a:r>
          </a:p>
          <a:p>
            <a:r>
              <a:rPr lang="en-US" dirty="0"/>
              <a:t>   D = </a:t>
            </a:r>
            <a:r>
              <a:rPr lang="en-US" dirty="0" err="1"/>
              <a:t>sc.nextInt</a:t>
            </a:r>
            <a:r>
              <a:rPr lang="en-US" dirty="0"/>
              <a:t>(); 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S: ");</a:t>
            </a:r>
          </a:p>
          <a:p>
            <a:r>
              <a:rPr lang="en-US" dirty="0"/>
              <a:t>   S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b="1" dirty="0"/>
              <a:t>switch</a:t>
            </a:r>
            <a:r>
              <a:rPr lang="en-US" dirty="0"/>
              <a:t>(S)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A: </a:t>
            </a:r>
            <a:r>
              <a:rPr lang="en-US" dirty="0" err="1"/>
              <a:t>System.out.println</a:t>
            </a:r>
            <a:r>
              <a:rPr lang="en-US" dirty="0"/>
              <a:t>("S = A");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B: </a:t>
            </a:r>
            <a:r>
              <a:rPr lang="en-US" dirty="0" err="1"/>
              <a:t>System.out.println</a:t>
            </a:r>
            <a:r>
              <a:rPr lang="en-US" dirty="0"/>
              <a:t>("S = B");   </a:t>
            </a:r>
            <a:r>
              <a:rPr lang="en-US" b="1" dirty="0"/>
              <a:t>break</a:t>
            </a:r>
            <a:r>
              <a:rPr lang="en-US" dirty="0"/>
              <a:t>; 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C: </a:t>
            </a:r>
            <a:r>
              <a:rPr lang="en-US" dirty="0" err="1"/>
              <a:t>System.out.println</a:t>
            </a:r>
            <a:r>
              <a:rPr lang="en-US" dirty="0"/>
              <a:t>("S = C");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D: </a:t>
            </a:r>
            <a:r>
              <a:rPr lang="en-US" dirty="0" err="1"/>
              <a:t>System.out.println</a:t>
            </a:r>
            <a:r>
              <a:rPr lang="en-US" dirty="0"/>
              <a:t>("S = D");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b="1" dirty="0"/>
              <a:t>default</a:t>
            </a:r>
            <a:r>
              <a:rPr lang="en-US" dirty="0"/>
              <a:t>: </a:t>
            </a:r>
            <a:r>
              <a:rPr lang="en-US" dirty="0" err="1"/>
              <a:t>System.out.println</a:t>
            </a:r>
            <a:r>
              <a:rPr lang="en-US" dirty="0"/>
              <a:t>("S != A e S != B e S != C e S != D");</a:t>
            </a:r>
          </a:p>
          <a:p>
            <a:r>
              <a:rPr lang="en-US" dirty="0"/>
              <a:t>    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45219" y="2637450"/>
            <a:ext cx="4907521" cy="1814384"/>
            <a:chOff x="1507524" y="2353962"/>
            <a:chExt cx="4907521" cy="1814384"/>
          </a:xfrm>
        </p:grpSpPr>
        <p:sp>
          <p:nvSpPr>
            <p:cNvPr id="6" name="Freeform 5"/>
            <p:cNvSpPr/>
            <p:nvPr/>
          </p:nvSpPr>
          <p:spPr>
            <a:xfrm>
              <a:off x="1507524" y="2998573"/>
              <a:ext cx="2957384" cy="1169773"/>
            </a:xfrm>
            <a:custGeom>
              <a:avLst/>
              <a:gdLst>
                <a:gd name="connsiteX0" fmla="*/ 2957384 w 2957384"/>
                <a:gd name="connsiteY0" fmla="*/ 0 h 1169773"/>
                <a:gd name="connsiteX1" fmla="*/ 1779373 w 2957384"/>
                <a:gd name="connsiteY1" fmla="*/ 724930 h 1169773"/>
                <a:gd name="connsiteX2" fmla="*/ 947352 w 2957384"/>
                <a:gd name="connsiteY2" fmla="*/ 683741 h 1169773"/>
                <a:gd name="connsiteX3" fmla="*/ 0 w 2957384"/>
                <a:gd name="connsiteY3" fmla="*/ 1169773 h 11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7384" h="1169773">
                  <a:moveTo>
                    <a:pt x="2957384" y="0"/>
                  </a:moveTo>
                  <a:cubicBezTo>
                    <a:pt x="2535881" y="305486"/>
                    <a:pt x="2114378" y="610973"/>
                    <a:pt x="1779373" y="724930"/>
                  </a:cubicBezTo>
                  <a:cubicBezTo>
                    <a:pt x="1444368" y="838887"/>
                    <a:pt x="1243914" y="609601"/>
                    <a:pt x="947352" y="683741"/>
                  </a:cubicBezTo>
                  <a:cubicBezTo>
                    <a:pt x="650790" y="757881"/>
                    <a:pt x="325395" y="963827"/>
                    <a:pt x="0" y="1169773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2353962"/>
              <a:ext cx="2300245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/>
                <a:t>ERRO!!!</a:t>
              </a:r>
            </a:p>
            <a:p>
              <a:r>
                <a:rPr lang="pt-PT" dirty="0"/>
                <a:t>Tem que ser constante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307979" y="-76200"/>
            <a:ext cx="4755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Erros potenciais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0375" y="7620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/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5800" b="1" dirty="0">
                <a:solidFill>
                  <a:schemeClr val="tx1"/>
                </a:solidFill>
              </a:rPr>
              <a:t>Programação 1</a:t>
            </a:r>
          </a:p>
          <a:p>
            <a:pPr>
              <a:spcAft>
                <a:spcPts val="24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>
                <a:solidFill>
                  <a:schemeClr val="tx1"/>
                </a:solidFill>
              </a:rPr>
              <a:t>Aula 3</a:t>
            </a:r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1297" y="914400"/>
            <a:ext cx="8439472" cy="3276600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Estruturas de controlo – repetição</a:t>
            </a:r>
          </a:p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Operadores aritméticos unários</a:t>
            </a:r>
          </a:p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Instrução de atribuição com operação</a:t>
            </a:r>
          </a:p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Instrução repetitiva </a:t>
            </a:r>
            <a:r>
              <a:rPr lang="pt-PT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pt-PT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P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Instrução repetitiva </a:t>
            </a:r>
            <a:r>
              <a:rPr lang="pt-PT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Instruções de salto </a:t>
            </a:r>
            <a:r>
              <a:rPr lang="pt-PT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  <a:p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3001</Words>
  <Application>Microsoft Office PowerPoint</Application>
  <PresentationFormat>On-screen Show (4:3)</PresentationFormat>
  <Paragraphs>559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249</cp:revision>
  <dcterms:created xsi:type="dcterms:W3CDTF">2014-09-27T14:10:02Z</dcterms:created>
  <dcterms:modified xsi:type="dcterms:W3CDTF">2019-10-07T14:02:30Z</dcterms:modified>
</cp:coreProperties>
</file>