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304" r:id="rId2"/>
    <p:sldId id="305" r:id="rId3"/>
    <p:sldId id="307" r:id="rId4"/>
    <p:sldId id="308" r:id="rId5"/>
    <p:sldId id="309" r:id="rId6"/>
    <p:sldId id="351" r:id="rId7"/>
    <p:sldId id="311" r:id="rId8"/>
    <p:sldId id="312" r:id="rId9"/>
    <p:sldId id="313" r:id="rId10"/>
    <p:sldId id="314" r:id="rId11"/>
    <p:sldId id="328" r:id="rId12"/>
    <p:sldId id="316" r:id="rId13"/>
    <p:sldId id="317" r:id="rId14"/>
    <p:sldId id="318" r:id="rId15"/>
    <p:sldId id="319" r:id="rId16"/>
    <p:sldId id="320" r:id="rId17"/>
    <p:sldId id="329" r:id="rId18"/>
    <p:sldId id="330" r:id="rId19"/>
    <p:sldId id="331" r:id="rId20"/>
    <p:sldId id="332" r:id="rId21"/>
    <p:sldId id="333" r:id="rId22"/>
    <p:sldId id="321" r:id="rId23"/>
    <p:sldId id="322" r:id="rId24"/>
    <p:sldId id="323" r:id="rId25"/>
    <p:sldId id="325" r:id="rId26"/>
    <p:sldId id="334" r:id="rId27"/>
    <p:sldId id="324" r:id="rId28"/>
    <p:sldId id="326" r:id="rId29"/>
    <p:sldId id="335" r:id="rId30"/>
    <p:sldId id="327" r:id="rId31"/>
    <p:sldId id="336" r:id="rId32"/>
    <p:sldId id="337" r:id="rId33"/>
    <p:sldId id="348" r:id="rId34"/>
    <p:sldId id="349" r:id="rId35"/>
    <p:sldId id="350" r:id="rId36"/>
    <p:sldId id="338" r:id="rId37"/>
    <p:sldId id="339" r:id="rId38"/>
    <p:sldId id="340" r:id="rId39"/>
    <p:sldId id="341" r:id="rId40"/>
    <p:sldId id="342" r:id="rId41"/>
    <p:sldId id="343" r:id="rId42"/>
    <p:sldId id="344" r:id="rId43"/>
    <p:sldId id="345" r:id="rId44"/>
    <p:sldId id="346" r:id="rId45"/>
    <p:sldId id="347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99FFCC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725" autoAdjust="0"/>
    <p:restoredTop sz="94660"/>
  </p:normalViewPr>
  <p:slideViewPr>
    <p:cSldViewPr>
      <p:cViewPr varScale="1">
        <p:scale>
          <a:sx n="70" d="100"/>
          <a:sy n="70" d="100"/>
        </p:scale>
        <p:origin x="178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3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351B2-DE69-43DA-88B1-7C1234DE72F9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9DBD7-65F2-4E9F-9D36-3DA1E0A1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7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9DBD7-65F2-4E9F-9D36-3DA1E0A177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20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9DBD7-65F2-4E9F-9D36-3DA1E0A177C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08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9DBD7-65F2-4E9F-9D36-3DA1E0A177C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08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9DBD7-65F2-4E9F-9D36-3DA1E0A177C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08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F2EC-250C-4451-8C91-506147FC7623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2019/2020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7556-E1E7-4D92-AB93-EC8D2C641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7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DCE1B-8CCF-4124-AF55-F8FF22DAB281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2019/2020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7556-E1E7-4D92-AB93-EC8D2C641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6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9AF0-25D4-49D9-87BC-623EB6677611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2019/2020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7556-E1E7-4D92-AB93-EC8D2C641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09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C82F-431E-4937-8E72-C96FFAF0B852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2019/2020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7556-E1E7-4D92-AB93-EC8D2C641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2225-5B6C-496F-8664-1DD1A4843FC6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2019/2020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7556-E1E7-4D92-AB93-EC8D2C641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95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AA9C-F68B-41D1-A6B9-170F79ED3BAE}" type="datetime1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2019/2020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7556-E1E7-4D92-AB93-EC8D2C641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8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DEE4-2F7F-4214-953D-54FA026C1A0B}" type="datetime1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2019/2020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7556-E1E7-4D92-AB93-EC8D2C641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8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2E71-865C-47D4-B42D-17B50AAF18C7}" type="datetime1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2019/2020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7556-E1E7-4D92-AB93-EC8D2C641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6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9338-E559-4B99-959E-C720AFA761DA}" type="datetime1">
              <a:rPr lang="en-US" smtClean="0"/>
              <a:t>9/24/2019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2019/2020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7556-E1E7-4D92-AB93-EC8D2C641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03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7B9B-7760-4BEB-878A-52FD6D16DFB7}" type="datetime1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2019/2020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7556-E1E7-4D92-AB93-EC8D2C641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0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299B-99F5-4539-B0E9-2B6CDC123420}" type="datetime1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2019/2020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7556-E1E7-4D92-AB93-EC8D2C641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4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631E9-6036-464B-B12B-CFF6518DA8E9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Valeri Skliarov                                           2019/2020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67556-E1E7-4D92-AB93-EC8D2C641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kl@ua.p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elearning.ua.pt/" TargetMode="External"/><Relationship Id="rId4" Type="http://schemas.openxmlformats.org/officeDocument/2006/relationships/hyperlink" Target="http://sweet.ua.pt/skl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60375" y="762000"/>
            <a:ext cx="8226425" cy="5005388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dirty="0" smtClean="0"/>
          </a:p>
          <a:p>
            <a:pPr>
              <a:spcAft>
                <a:spcPts val="120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5800" b="1" dirty="0" smtClean="0">
                <a:solidFill>
                  <a:schemeClr val="tx1"/>
                </a:solidFill>
              </a:rPr>
              <a:t>Programação 1</a:t>
            </a:r>
          </a:p>
          <a:p>
            <a:pPr>
              <a:spcAft>
                <a:spcPts val="240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4000" b="1" dirty="0" smtClean="0">
                <a:solidFill>
                  <a:schemeClr val="tx1"/>
                </a:solidFill>
              </a:rPr>
              <a:t>Aula 1</a:t>
            </a:r>
          </a:p>
          <a:p>
            <a:pPr>
              <a:spcAft>
                <a:spcPts val="120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1800" dirty="0" err="1" smtClean="0">
                <a:solidFill>
                  <a:schemeClr val="tx1"/>
                </a:solidFill>
              </a:rPr>
              <a:t>Valeri</a:t>
            </a:r>
            <a:r>
              <a:rPr lang="pt-PT" sz="1800" dirty="0" smtClean="0">
                <a:solidFill>
                  <a:schemeClr val="tx1"/>
                </a:solidFill>
              </a:rPr>
              <a:t> </a:t>
            </a:r>
            <a:r>
              <a:rPr lang="pt-PT" sz="1800" dirty="0" err="1">
                <a:solidFill>
                  <a:schemeClr val="tx1"/>
                </a:solidFill>
              </a:rPr>
              <a:t>Skliarov</a:t>
            </a:r>
            <a:r>
              <a:rPr lang="pt-PT" sz="1800" dirty="0">
                <a:solidFill>
                  <a:schemeClr val="tx1"/>
                </a:solidFill>
              </a:rPr>
              <a:t>, Prof. </a:t>
            </a:r>
            <a:r>
              <a:rPr lang="pt-PT" sz="1800" dirty="0" smtClean="0">
                <a:solidFill>
                  <a:schemeClr val="tx1"/>
                </a:solidFill>
              </a:rPr>
              <a:t>Catedrático</a:t>
            </a:r>
          </a:p>
          <a:p>
            <a:r>
              <a:rPr lang="en-US" sz="1600" dirty="0">
                <a:latin typeface="Courier New" pitchFamily="49" charset="0"/>
              </a:rPr>
              <a:t>Email: </a:t>
            </a:r>
            <a:r>
              <a:rPr lang="en-US" sz="1600" dirty="0" smtClean="0">
                <a:latin typeface="Courier New" pitchFamily="49" charset="0"/>
                <a:hlinkClick r:id="rId3"/>
              </a:rPr>
              <a:t>skl@ua.pt</a:t>
            </a:r>
            <a:r>
              <a:rPr lang="en-US" sz="1600" dirty="0" smtClean="0">
                <a:latin typeface="Courier New" pitchFamily="49" charset="0"/>
              </a:rPr>
              <a:t> </a:t>
            </a:r>
            <a:endParaRPr lang="en-US" sz="1600" dirty="0">
              <a:latin typeface="Courier New" pitchFamily="49" charset="0"/>
            </a:endParaRPr>
          </a:p>
          <a:p>
            <a:pPr>
              <a:spcAft>
                <a:spcPts val="1200"/>
              </a:spcAft>
            </a:pPr>
            <a:r>
              <a:rPr lang="en-US" sz="1600" dirty="0">
                <a:latin typeface="Courier New" pitchFamily="49" charset="0"/>
              </a:rPr>
              <a:t>URL: </a:t>
            </a:r>
            <a:r>
              <a:rPr lang="en-US" sz="1600" dirty="0">
                <a:latin typeface="Courier New" pitchFamily="49" charset="0"/>
                <a:hlinkClick r:id="rId4"/>
              </a:rPr>
              <a:t>http://sweet.ua.pt/skl</a:t>
            </a:r>
            <a:r>
              <a:rPr lang="en-US" sz="1600" dirty="0" smtClean="0">
                <a:latin typeface="Courier New" pitchFamily="49" charset="0"/>
                <a:hlinkClick r:id="rId4"/>
              </a:rPr>
              <a:t>/</a:t>
            </a:r>
            <a:r>
              <a:rPr lang="en-US" sz="1600" dirty="0" smtClean="0">
                <a:latin typeface="Courier New" pitchFamily="49" charset="0"/>
              </a:rPr>
              <a:t>  </a:t>
            </a:r>
            <a:endParaRPr lang="pt-PT" sz="1600" dirty="0">
              <a:latin typeface="Courier New" pitchFamily="49" charset="0"/>
            </a:endParaRP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2400" dirty="0" smtClean="0">
                <a:solidFill>
                  <a:schemeClr val="tx1"/>
                </a:solidFill>
              </a:rPr>
              <a:t>Departamento de Eletrónica, Telecomunicações e Informática</a:t>
            </a: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2400" dirty="0" smtClean="0">
                <a:solidFill>
                  <a:schemeClr val="tx1"/>
                </a:solidFill>
              </a:rPr>
              <a:t>Universidade de Aveiro</a:t>
            </a: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sz="2400" dirty="0" smtClean="0"/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sz="2400" dirty="0"/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sz="2400" dirty="0" smtClean="0"/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1600" dirty="0" smtClean="0">
                <a:latin typeface="Courier New" pitchFamily="49" charset="0"/>
                <a:hlinkClick r:id="rId5"/>
              </a:rPr>
              <a:t>http://elearning.ua.pt/</a:t>
            </a:r>
            <a:r>
              <a:rPr lang="pt-PT" sz="1600" dirty="0" smtClean="0">
                <a:latin typeface="Courier New" pitchFamily="49" charset="0"/>
              </a:rPr>
              <a:t> </a:t>
            </a:r>
            <a:endParaRPr lang="pt-PT" sz="1600" dirty="0">
              <a:latin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Valeri</a:t>
            </a:r>
            <a:r>
              <a:rPr lang="en-US" dirty="0" smtClean="0"/>
              <a:t> </a:t>
            </a:r>
            <a:r>
              <a:rPr lang="en-US" dirty="0" err="1" smtClean="0"/>
              <a:t>Skliarov</a:t>
            </a:r>
            <a:r>
              <a:rPr lang="en-US" dirty="0" smtClean="0"/>
              <a:t>                                           2019/2020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5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2019/2020</a:t>
            </a:r>
            <a:endParaRPr lang="en-U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357290" y="214290"/>
            <a:ext cx="7019948" cy="506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400" smtClean="0"/>
              <a:t>Organização de um computador</a:t>
            </a:r>
            <a:endParaRPr lang="pt-PT" sz="2400" dirty="0"/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152400" y="1295400"/>
            <a:ext cx="8763000" cy="45243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dirty="0" smtClean="0"/>
              <a:t>O computador utiliza tecnologia e lógica binária (baseada em dois valores, por exemplo,  '0' e '1'). </a:t>
            </a:r>
          </a:p>
          <a:p>
            <a:r>
              <a:rPr lang="pt-PT" sz="2000" dirty="0" smtClean="0"/>
              <a:t>Todos os dados (números inteiros, reais, texto, etc.) são representados em binário (</a:t>
            </a:r>
            <a:r>
              <a:rPr lang="pt-PT" sz="2000" i="1" dirty="0" smtClean="0"/>
              <a:t>bits</a:t>
            </a:r>
            <a:r>
              <a:rPr lang="pt-PT" sz="2000" dirty="0" smtClean="0"/>
              <a:t>). Um conjunto de 8 bits corresponde a um </a:t>
            </a:r>
            <a:r>
              <a:rPr lang="pt-PT" sz="2000" i="1" dirty="0" smtClean="0"/>
              <a:t>byte</a:t>
            </a:r>
            <a:r>
              <a:rPr lang="pt-PT" sz="2000" dirty="0" smtClean="0"/>
              <a:t>. </a:t>
            </a:r>
          </a:p>
          <a:p>
            <a:r>
              <a:rPr lang="pt-PT" sz="2000" dirty="0" smtClean="0"/>
              <a:t>A memória do computador organiza-se em endereços (normalmente com um identificador associado) e dados :</a:t>
            </a:r>
          </a:p>
          <a:p>
            <a:endParaRPr lang="pt-PT" dirty="0" smtClean="0"/>
          </a:p>
          <a:p>
            <a:endParaRPr lang="pt-PT" dirty="0"/>
          </a:p>
        </p:txBody>
      </p:sp>
      <p:graphicFrame>
        <p:nvGraphicFramePr>
          <p:cNvPr id="6" name="Tabela 4"/>
          <p:cNvGraphicFramePr>
            <a:graphicFrameLocks noGrp="1"/>
          </p:cNvGraphicFramePr>
          <p:nvPr/>
        </p:nvGraphicFramePr>
        <p:xfrm>
          <a:off x="1285852" y="3429000"/>
          <a:ext cx="6396961" cy="22322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64300"/>
                <a:gridCol w="1911214"/>
                <a:gridCol w="1543167"/>
                <a:gridCol w="1478280"/>
              </a:tblGrid>
              <a:tr h="372893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solidFill>
                            <a:schemeClr val="tx1"/>
                          </a:solidFill>
                        </a:rPr>
                        <a:t>Endereços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solidFill>
                            <a:schemeClr val="tx1"/>
                          </a:solidFill>
                        </a:rPr>
                        <a:t>“Identificador”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solidFill>
                            <a:schemeClr val="tx1"/>
                          </a:solidFill>
                        </a:rPr>
                        <a:t>Dados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i="1" dirty="0" smtClean="0">
                          <a:solidFill>
                            <a:schemeClr val="tx1"/>
                          </a:solidFill>
                        </a:rPr>
                        <a:t>Significado</a:t>
                      </a:r>
                      <a:endParaRPr lang="pt-PT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785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0xFF0000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idade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0011…1001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2893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0xFF0001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peso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1001…0101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34.50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2893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…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…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…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…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2893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0xFF00FE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fimDe</a:t>
                      </a:r>
                      <a:r>
                        <a:rPr lang="pt-PT" baseline="0" dirty="0" err="1" smtClean="0"/>
                        <a:t>Ciclo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0000…0000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false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2893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0xFF00FF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msg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1101…1001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‘Olá’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2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-762000" y="6356350"/>
            <a:ext cx="2895600" cy="365125"/>
          </a:xfrm>
        </p:spPr>
        <p:txBody>
          <a:bodyPr/>
          <a:lstStyle/>
          <a:p>
            <a:r>
              <a:rPr lang="en-US" smtClean="0"/>
              <a:t>Valeri Skliarov                                           2019/2020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76440" y="198864"/>
            <a:ext cx="1600200" cy="609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776440" y="503664"/>
            <a:ext cx="1600200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" name="Group 5"/>
          <p:cNvGrpSpPr/>
          <p:nvPr/>
        </p:nvGrpSpPr>
        <p:grpSpPr>
          <a:xfrm>
            <a:off x="2588900" y="152400"/>
            <a:ext cx="2187540" cy="369332"/>
            <a:chOff x="1774860" y="334536"/>
            <a:chExt cx="2187540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048000" y="533400"/>
              <a:ext cx="914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774860" y="334536"/>
              <a:ext cx="1341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Endereço   0</a:t>
              </a:r>
              <a:endParaRPr lang="en-US" dirty="0"/>
            </a:p>
          </p:txBody>
        </p:sp>
      </p:grpSp>
      <p:cxnSp>
        <p:nvCxnSpPr>
          <p:cNvPr id="9" name="Straight Connector 8"/>
          <p:cNvCxnSpPr/>
          <p:nvPr/>
        </p:nvCxnSpPr>
        <p:spPr>
          <a:xfrm>
            <a:off x="4776440" y="808464"/>
            <a:ext cx="1600200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776440" y="1113264"/>
            <a:ext cx="1600200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76440" y="1418064"/>
            <a:ext cx="1600200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76440" y="1722864"/>
            <a:ext cx="1600200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76440" y="2027664"/>
            <a:ext cx="1600200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776440" y="5913864"/>
            <a:ext cx="1600200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Group 14"/>
          <p:cNvGrpSpPr/>
          <p:nvPr/>
        </p:nvGrpSpPr>
        <p:grpSpPr>
          <a:xfrm>
            <a:off x="2581508" y="461434"/>
            <a:ext cx="2187540" cy="369332"/>
            <a:chOff x="1774860" y="334536"/>
            <a:chExt cx="2187540" cy="369332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3048000" y="533400"/>
              <a:ext cx="914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774860" y="334536"/>
              <a:ext cx="1341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Endereço   1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581508" y="766234"/>
            <a:ext cx="2187540" cy="369332"/>
            <a:chOff x="1774860" y="334536"/>
            <a:chExt cx="2187540" cy="369332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3048000" y="533400"/>
              <a:ext cx="914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774860" y="334536"/>
              <a:ext cx="1341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Endereço   2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581508" y="1078468"/>
            <a:ext cx="2187540" cy="369332"/>
            <a:chOff x="1774860" y="334536"/>
            <a:chExt cx="2187540" cy="36933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3048000" y="533400"/>
              <a:ext cx="914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774860" y="334536"/>
              <a:ext cx="1341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Endereço   3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581508" y="1368400"/>
            <a:ext cx="2187540" cy="369332"/>
            <a:chOff x="1774860" y="334536"/>
            <a:chExt cx="2187540" cy="369332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3048000" y="533400"/>
              <a:ext cx="914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774860" y="334536"/>
              <a:ext cx="1341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Endereço   4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574074" y="1673200"/>
            <a:ext cx="2187540" cy="369332"/>
            <a:chOff x="1774860" y="334536"/>
            <a:chExt cx="2187540" cy="369332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3048000" y="533400"/>
              <a:ext cx="914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774860" y="334536"/>
              <a:ext cx="1341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Endereço   5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164033" y="5895796"/>
            <a:ext cx="2605015" cy="369332"/>
            <a:chOff x="1357385" y="319668"/>
            <a:chExt cx="2605015" cy="369332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3048000" y="533400"/>
              <a:ext cx="914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357385" y="319668"/>
              <a:ext cx="1811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Último endereço</a:t>
              </a:r>
              <a:endParaRPr lang="en-US" dirty="0"/>
            </a:p>
          </p:txBody>
        </p:sp>
      </p:grpSp>
      <p:sp>
        <p:nvSpPr>
          <p:cNvPr id="33" name="Left Brace 32"/>
          <p:cNvSpPr/>
          <p:nvPr/>
        </p:nvSpPr>
        <p:spPr>
          <a:xfrm>
            <a:off x="2033240" y="198864"/>
            <a:ext cx="304800" cy="606626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914400" y="2944363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Onde fica</a:t>
            </a:r>
          </a:p>
          <a:p>
            <a:r>
              <a:rPr lang="pt-PT" dirty="0" smtClean="0"/>
              <a:t>na memória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078656" y="3406028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Memória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6553200" y="461434"/>
            <a:ext cx="1905000" cy="1581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6553200" y="4210102"/>
            <a:ext cx="1905000" cy="1581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886700" y="2747918"/>
            <a:ext cx="114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solidFill>
                  <a:srgbClr val="0070C0"/>
                </a:solidFill>
              </a:rPr>
              <a:t>Dados e instruções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70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2019/2020</a:t>
            </a:r>
            <a:endParaRPr lang="en-U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357290" y="214290"/>
            <a:ext cx="7019948" cy="506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 smtClean="0"/>
              <a:t>Exemplo de um problema</a:t>
            </a:r>
            <a:endParaRPr lang="pt-PT" b="1" dirty="0"/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381000" y="1295400"/>
            <a:ext cx="8224838" cy="49911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sz="2800" dirty="0" smtClean="0"/>
              <a:t>Conversão de distâncias (milhas para </a:t>
            </a:r>
            <a:r>
              <a:rPr lang="pt-PT" sz="2800" dirty="0"/>
              <a:t>quilómetros)</a:t>
            </a:r>
            <a:endParaRPr lang="pt-PT" sz="2800" dirty="0" smtClean="0"/>
          </a:p>
          <a:p>
            <a:pPr marL="0" indent="0" algn="just">
              <a:spcAft>
                <a:spcPct val="30000"/>
              </a:spcAft>
              <a:buNone/>
              <a:tabLst>
                <a:tab pos="1816100" algn="l"/>
                <a:tab pos="2006600" algn="l"/>
                <a:tab pos="2286000" algn="l"/>
              </a:tabLst>
            </a:pPr>
            <a:r>
              <a:rPr lang="pt-PT" sz="1800" dirty="0" smtClean="0"/>
              <a:t>Dada uma distância, expressa em milhas, que é lida do teclado, convertê-la para quilómetros e escrevê-la no ecrã do computador (no terminal).</a:t>
            </a:r>
          </a:p>
          <a:p>
            <a:pPr algn="just">
              <a:buFont typeface="Wingdings" pitchFamily="2" charset="2"/>
              <a:buNone/>
              <a:tabLst>
                <a:tab pos="1816100" algn="l"/>
                <a:tab pos="2006600" algn="l"/>
                <a:tab pos="2286000" algn="l"/>
              </a:tabLst>
            </a:pPr>
            <a:r>
              <a:rPr lang="pt-PT" sz="2000" b="1" dirty="0" smtClean="0"/>
              <a:t>Variável de entrada</a:t>
            </a:r>
            <a:r>
              <a:rPr lang="pt-PT" sz="2000" dirty="0" smtClean="0"/>
              <a:t>:</a:t>
            </a:r>
            <a:r>
              <a:rPr lang="pt-PT" sz="1800" dirty="0" smtClean="0"/>
              <a:t>	</a:t>
            </a:r>
          </a:p>
          <a:p>
            <a:pPr algn="just">
              <a:buFont typeface="Wingdings" pitchFamily="2" charset="2"/>
              <a:buNone/>
              <a:tabLst>
                <a:tab pos="1816100" algn="l"/>
                <a:tab pos="2006600" algn="l"/>
                <a:tab pos="2286000" algn="l"/>
              </a:tabLst>
            </a:pPr>
            <a:r>
              <a:rPr lang="pt-PT" sz="1800" dirty="0" smtClean="0"/>
              <a:t>		MILHAS (distância expressa em milhas)</a:t>
            </a:r>
          </a:p>
          <a:p>
            <a:pPr algn="just">
              <a:spcBef>
                <a:spcPct val="0"/>
              </a:spcBef>
              <a:spcAft>
                <a:spcPct val="30000"/>
              </a:spcAft>
              <a:buFont typeface="Wingdings" pitchFamily="2" charset="2"/>
              <a:buNone/>
              <a:tabLst>
                <a:tab pos="1816100" algn="l"/>
                <a:tab pos="2006600" algn="l"/>
                <a:tab pos="2286000" algn="l"/>
              </a:tabLst>
            </a:pPr>
            <a:r>
              <a:rPr lang="pt-PT" sz="1800" dirty="0" smtClean="0"/>
              <a:t>		valor numérico positivo ou nulo</a:t>
            </a:r>
          </a:p>
          <a:p>
            <a:pPr algn="just">
              <a:buFont typeface="Wingdings" pitchFamily="2" charset="2"/>
              <a:buNone/>
              <a:tabLst>
                <a:tab pos="1816100" algn="l"/>
                <a:tab pos="2006600" algn="l"/>
                <a:tab pos="2286000" algn="l"/>
              </a:tabLst>
            </a:pPr>
            <a:r>
              <a:rPr lang="pt-PT" sz="2000" b="1" dirty="0" smtClean="0"/>
              <a:t>Variável de saída</a:t>
            </a:r>
            <a:r>
              <a:rPr lang="pt-PT" sz="2000" dirty="0" smtClean="0"/>
              <a:t>:</a:t>
            </a:r>
          </a:p>
          <a:p>
            <a:pPr algn="just">
              <a:buFont typeface="Wingdings" pitchFamily="2" charset="2"/>
              <a:buNone/>
              <a:tabLst>
                <a:tab pos="1816100" algn="l"/>
                <a:tab pos="2006600" algn="l"/>
                <a:tab pos="2286000" algn="l"/>
              </a:tabLst>
            </a:pPr>
            <a:r>
              <a:rPr lang="pt-PT" sz="1800" dirty="0" smtClean="0"/>
              <a:t>		KILOMETROS (distância expressa em quilómetros)</a:t>
            </a:r>
          </a:p>
          <a:p>
            <a:pPr algn="just">
              <a:spcBef>
                <a:spcPct val="0"/>
              </a:spcBef>
              <a:spcAft>
                <a:spcPct val="30000"/>
              </a:spcAft>
              <a:buFont typeface="Wingdings" pitchFamily="2" charset="2"/>
              <a:buNone/>
              <a:tabLst>
                <a:tab pos="1816100" algn="l"/>
                <a:tab pos="2006600" algn="l"/>
                <a:tab pos="2286000" algn="l"/>
              </a:tabLst>
            </a:pPr>
            <a:r>
              <a:rPr lang="pt-PT" sz="1800" dirty="0" smtClean="0"/>
              <a:t>		valor numérico representado com 3 casas decimais</a:t>
            </a:r>
          </a:p>
          <a:p>
            <a:pPr algn="just">
              <a:buFont typeface="Wingdings" pitchFamily="2" charset="2"/>
              <a:buNone/>
              <a:tabLst>
                <a:tab pos="1816100" algn="l"/>
                <a:tab pos="2006600" algn="l"/>
                <a:tab pos="2286000" algn="l"/>
              </a:tabLst>
            </a:pPr>
            <a:r>
              <a:rPr lang="pt-PT" sz="2000" b="1" dirty="0" smtClean="0"/>
              <a:t>Solução</a:t>
            </a:r>
            <a:r>
              <a:rPr lang="pt-PT" sz="2000" dirty="0" smtClean="0"/>
              <a:t>: </a:t>
            </a:r>
            <a:r>
              <a:rPr lang="pt-PT" sz="1800" dirty="0" smtClean="0"/>
              <a:t> </a:t>
            </a:r>
          </a:p>
          <a:p>
            <a:pPr algn="just">
              <a:buFont typeface="Wingdings" pitchFamily="2" charset="2"/>
              <a:buNone/>
              <a:tabLst>
                <a:tab pos="1816100" algn="l"/>
                <a:tab pos="2006600" algn="l"/>
                <a:tab pos="2286000" algn="l"/>
              </a:tabLst>
            </a:pPr>
            <a:r>
              <a:rPr lang="pt-PT" sz="1800" dirty="0" smtClean="0"/>
              <a:t>		</a:t>
            </a:r>
            <a:r>
              <a:rPr lang="pt-PT" sz="1800" dirty="0"/>
              <a:t> quilómetros </a:t>
            </a:r>
            <a:r>
              <a:rPr lang="pt-PT" sz="1800" dirty="0" smtClean="0"/>
              <a:t>= </a:t>
            </a:r>
            <a:r>
              <a:rPr lang="pt-PT" sz="1800" dirty="0"/>
              <a:t>1.609 * </a:t>
            </a:r>
            <a:r>
              <a:rPr lang="pt-PT" sz="1800" dirty="0" smtClean="0"/>
              <a:t>MILHAS                         </a:t>
            </a:r>
            <a:r>
              <a:rPr lang="pt-PT" sz="1800" i="1" dirty="0" smtClean="0"/>
              <a:t>Km = 1.609 * MILHAS</a:t>
            </a:r>
            <a:endParaRPr lang="pt-PT" sz="18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5791200"/>
            <a:ext cx="2167966" cy="369332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r>
              <a:rPr lang="pt-PT" b="1" i="1" dirty="0"/>
              <a:t>primeiros passos.pdf</a:t>
            </a:r>
          </a:p>
        </p:txBody>
      </p:sp>
    </p:spTree>
    <p:extLst>
      <p:ext uri="{BB962C8B-B14F-4D97-AF65-F5344CB8AC3E}">
        <p14:creationId xmlns:p14="http://schemas.microsoft.com/office/powerpoint/2010/main" val="329663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2019/2020</a:t>
            </a:r>
            <a:endParaRPr lang="en-U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357290" y="142852"/>
            <a:ext cx="6262710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400" b="1" dirty="0" smtClean="0"/>
              <a:t>Fases de desenvolvimento de um programa</a:t>
            </a:r>
            <a:endParaRPr lang="pt-PT" sz="2400" b="1" dirty="0"/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381000" y="1295401"/>
            <a:ext cx="8224838" cy="13415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PT" sz="2400" dirty="0" smtClean="0"/>
              <a:t>As duas etapas básicas do desenvolvimento de um programa são a </a:t>
            </a:r>
            <a:r>
              <a:rPr lang="pt-PT" sz="2400" b="1" dirty="0" smtClean="0"/>
              <a:t>análise do problema</a:t>
            </a:r>
            <a:r>
              <a:rPr lang="pt-PT" sz="2400" dirty="0" smtClean="0"/>
              <a:t> e a </a:t>
            </a:r>
            <a:r>
              <a:rPr lang="pt-PT" sz="2400" b="1" dirty="0" smtClean="0"/>
              <a:t>implementação da aplicação</a:t>
            </a:r>
            <a:r>
              <a:rPr lang="pt-PT" sz="2400" dirty="0" smtClean="0"/>
              <a:t>.</a:t>
            </a:r>
          </a:p>
          <a:p>
            <a:pPr algn="just"/>
            <a:endParaRPr lang="pt-PT" sz="2400" dirty="0"/>
          </a:p>
        </p:txBody>
      </p:sp>
      <p:grpSp>
        <p:nvGrpSpPr>
          <p:cNvPr id="6" name="Grupo 45"/>
          <p:cNvGrpSpPr/>
          <p:nvPr/>
        </p:nvGrpSpPr>
        <p:grpSpPr>
          <a:xfrm>
            <a:off x="395536" y="2438400"/>
            <a:ext cx="8280920" cy="3744416"/>
            <a:chOff x="467544" y="2636912"/>
            <a:chExt cx="8280920" cy="3744416"/>
          </a:xfrm>
        </p:grpSpPr>
        <p:sp>
          <p:nvSpPr>
            <p:cNvPr id="7" name="Rectângulo 3"/>
            <p:cNvSpPr/>
            <p:nvPr/>
          </p:nvSpPr>
          <p:spPr bwMode="auto">
            <a:xfrm>
              <a:off x="2411760" y="3284984"/>
              <a:ext cx="1656184" cy="64807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pt-PT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Especificação</a:t>
              </a:r>
              <a:r>
                <a:rPr lang="pt-PT" dirty="0" smtClean="0">
                  <a:solidFill>
                    <a:schemeClr val="tx1"/>
                  </a:solidFill>
                </a:rPr>
                <a:t> do problema</a:t>
              </a:r>
              <a:endParaRPr kumimoji="0" lang="pt-PT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8" name="Rectângulo 4"/>
            <p:cNvSpPr/>
            <p:nvPr/>
          </p:nvSpPr>
          <p:spPr bwMode="auto">
            <a:xfrm>
              <a:off x="2411760" y="4221088"/>
              <a:ext cx="1656184" cy="64807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pt-PT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Análise algorítmica</a:t>
              </a:r>
            </a:p>
          </p:txBody>
        </p:sp>
        <p:sp>
          <p:nvSpPr>
            <p:cNvPr id="9" name="Rectângulo 5"/>
            <p:cNvSpPr/>
            <p:nvPr/>
          </p:nvSpPr>
          <p:spPr bwMode="auto">
            <a:xfrm>
              <a:off x="2411760" y="5229200"/>
              <a:ext cx="1656184" cy="64807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pt-PT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Verificação do algoritmo</a:t>
              </a:r>
            </a:p>
          </p:txBody>
        </p:sp>
        <p:sp>
          <p:nvSpPr>
            <p:cNvPr id="10" name="Rectângulo 6"/>
            <p:cNvSpPr/>
            <p:nvPr/>
          </p:nvSpPr>
          <p:spPr bwMode="auto">
            <a:xfrm>
              <a:off x="5076056" y="4221088"/>
              <a:ext cx="1656184" cy="64807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pt-PT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Escrita do código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467544" y="2636912"/>
              <a:ext cx="1440160" cy="50405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pt-PT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Problema</a:t>
              </a: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7308304" y="5877272"/>
              <a:ext cx="1440160" cy="50405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pt-PT" b="1" dirty="0" smtClean="0">
                  <a:solidFill>
                    <a:schemeClr val="tx1"/>
                  </a:solidFill>
                </a:rPr>
                <a:t>Programa</a:t>
              </a:r>
              <a:endParaRPr kumimoji="0" lang="pt-PT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3" name="Rectângulo 9"/>
            <p:cNvSpPr/>
            <p:nvPr/>
          </p:nvSpPr>
          <p:spPr bwMode="auto">
            <a:xfrm>
              <a:off x="5076056" y="5301208"/>
              <a:ext cx="1656184" cy="64807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pt-PT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Teste e validação</a:t>
              </a:r>
            </a:p>
          </p:txBody>
        </p:sp>
        <p:cxnSp>
          <p:nvCxnSpPr>
            <p:cNvPr id="14" name="Conexão em ângulos rectos 17"/>
            <p:cNvCxnSpPr>
              <a:stCxn id="8" idx="3"/>
              <a:endCxn id="10" idx="1"/>
            </p:cNvCxnSpPr>
            <p:nvPr/>
          </p:nvCxnSpPr>
          <p:spPr bwMode="auto">
            <a:xfrm>
              <a:off x="4067944" y="4545124"/>
              <a:ext cx="1008112" cy="1588"/>
            </a:xfrm>
            <a:prstGeom prst="bentConnector3">
              <a:avLst>
                <a:gd name="adj1" fmla="val 50000"/>
              </a:avLst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Conexão em ângulos rectos 19"/>
            <p:cNvCxnSpPr>
              <a:stCxn id="10" idx="2"/>
              <a:endCxn id="13" idx="0"/>
            </p:cNvCxnSpPr>
            <p:nvPr/>
          </p:nvCxnSpPr>
          <p:spPr bwMode="auto">
            <a:xfrm rot="5400000">
              <a:off x="5688124" y="5085184"/>
              <a:ext cx="432048" cy="1588"/>
            </a:xfrm>
            <a:prstGeom prst="bentConnector3">
              <a:avLst>
                <a:gd name="adj1" fmla="val 50000"/>
              </a:avLst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Conexão em ângulos rectos 32"/>
            <p:cNvCxnSpPr>
              <a:stCxn id="9" idx="1"/>
              <a:endCxn id="7" idx="1"/>
            </p:cNvCxnSpPr>
            <p:nvPr/>
          </p:nvCxnSpPr>
          <p:spPr bwMode="auto">
            <a:xfrm rot="10800000">
              <a:off x="2411760" y="3609020"/>
              <a:ext cx="1588" cy="1944216"/>
            </a:xfrm>
            <a:prstGeom prst="bentConnector3">
              <a:avLst>
                <a:gd name="adj1" fmla="val 14395466"/>
              </a:avLst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Forma 34"/>
            <p:cNvCxnSpPr>
              <a:stCxn id="11" idx="6"/>
              <a:endCxn id="7" idx="0"/>
            </p:cNvCxnSpPr>
            <p:nvPr/>
          </p:nvCxnSpPr>
          <p:spPr bwMode="auto">
            <a:xfrm>
              <a:off x="1907704" y="2888940"/>
              <a:ext cx="1332148" cy="396044"/>
            </a:xfrm>
            <a:prstGeom prst="bentConnector2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Forma 36"/>
            <p:cNvCxnSpPr>
              <a:stCxn id="13" idx="2"/>
              <a:endCxn id="12" idx="2"/>
            </p:cNvCxnSpPr>
            <p:nvPr/>
          </p:nvCxnSpPr>
          <p:spPr bwMode="auto">
            <a:xfrm rot="16200000" flipH="1">
              <a:off x="6516216" y="5337212"/>
              <a:ext cx="180020" cy="1404156"/>
            </a:xfrm>
            <a:prstGeom prst="bentConnector2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Conexão em ângulos rectos 38"/>
            <p:cNvCxnSpPr>
              <a:stCxn id="9" idx="1"/>
              <a:endCxn id="8" idx="1"/>
            </p:cNvCxnSpPr>
            <p:nvPr/>
          </p:nvCxnSpPr>
          <p:spPr bwMode="auto">
            <a:xfrm rot="10800000">
              <a:off x="2411760" y="4545124"/>
              <a:ext cx="1588" cy="1008112"/>
            </a:xfrm>
            <a:prstGeom prst="bentConnector3">
              <a:avLst>
                <a:gd name="adj1" fmla="val 14395466"/>
              </a:avLst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Conexão em ângulos rectos 42"/>
            <p:cNvCxnSpPr>
              <a:stCxn id="13" idx="3"/>
              <a:endCxn id="10" idx="3"/>
            </p:cNvCxnSpPr>
            <p:nvPr/>
          </p:nvCxnSpPr>
          <p:spPr bwMode="auto">
            <a:xfrm flipV="1">
              <a:off x="6732240" y="4545124"/>
              <a:ext cx="1588" cy="1080120"/>
            </a:xfrm>
            <a:prstGeom prst="bentConnector3">
              <a:avLst>
                <a:gd name="adj1" fmla="val 14395466"/>
              </a:avLst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22" name="Straight Arrow Connector 21"/>
          <p:cNvCxnSpPr>
            <a:stCxn id="7" idx="2"/>
            <a:endCxn id="8" idx="0"/>
          </p:cNvCxnSpPr>
          <p:nvPr/>
        </p:nvCxnSpPr>
        <p:spPr>
          <a:xfrm>
            <a:off x="3167844" y="3734544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2"/>
            <a:endCxn id="9" idx="0"/>
          </p:cNvCxnSpPr>
          <p:nvPr/>
        </p:nvCxnSpPr>
        <p:spPr>
          <a:xfrm>
            <a:off x="3167844" y="4670648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08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2019/2020</a:t>
            </a:r>
            <a:endParaRPr lang="en-U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357290" y="214290"/>
            <a:ext cx="7019948" cy="506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800" b="1" dirty="0" smtClean="0"/>
              <a:t>Algoritmo</a:t>
            </a:r>
            <a:endParaRPr lang="pt-PT" b="1" dirty="0"/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381000" y="1295400"/>
            <a:ext cx="8224838" cy="49419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smtClean="0"/>
              <a:t>Designa-se por </a:t>
            </a:r>
            <a:r>
              <a:rPr lang="pt-PT" sz="2400" b="1" smtClean="0"/>
              <a:t>algoritmo</a:t>
            </a:r>
            <a:r>
              <a:rPr lang="pt-PT" sz="2400" smtClean="0"/>
              <a:t> a descrição detalhada e rigorosa da solução do problema.</a:t>
            </a:r>
          </a:p>
          <a:p>
            <a:r>
              <a:rPr lang="pt-PT" sz="2400" smtClean="0"/>
              <a:t>A transcrição do algoritmo para uma linguagem de programação dá origem ao </a:t>
            </a:r>
            <a:r>
              <a:rPr lang="pt-PT" sz="2400" b="1" smtClean="0"/>
              <a:t>programa</a:t>
            </a:r>
            <a:r>
              <a:rPr lang="pt-PT" sz="2400" smtClean="0"/>
              <a:t>.</a:t>
            </a:r>
          </a:p>
          <a:p>
            <a:r>
              <a:rPr lang="pt-PT" sz="2400" smtClean="0"/>
              <a:t>Supõe-se que o conjunto de operações descrito no algoritmo é realizado segundo uma ordem pré-estabelecida: só se inicia uma dada operação, quando a anterior estiver terminada - </a:t>
            </a:r>
            <a:r>
              <a:rPr lang="pt-PT" sz="2400" b="1" smtClean="0"/>
              <a:t>execução sequencial</a:t>
            </a:r>
            <a:r>
              <a:rPr lang="pt-PT" sz="2400" smtClean="0"/>
              <a:t>.</a:t>
            </a:r>
          </a:p>
          <a:p>
            <a:r>
              <a:rPr lang="pt-PT" sz="2400" smtClean="0"/>
              <a:t>Exemplo:</a:t>
            </a:r>
          </a:p>
          <a:p>
            <a:pPr marL="1547813" lvl="1" algn="just" defTabSz="909638">
              <a:tabLst>
                <a:tab pos="909638" algn="l"/>
              </a:tabLst>
            </a:pPr>
            <a:r>
              <a:rPr lang="pt-PT" sz="2000" smtClean="0"/>
              <a:t>leitura dos valores das variáveis de entrada</a:t>
            </a:r>
          </a:p>
          <a:p>
            <a:pPr marL="1547813" lvl="1" algn="just" defTabSz="909638">
              <a:tabLst>
                <a:tab pos="909638" algn="l"/>
              </a:tabLst>
            </a:pPr>
            <a:r>
              <a:rPr lang="pt-PT" sz="2000" smtClean="0"/>
              <a:t>processamento</a:t>
            </a:r>
          </a:p>
          <a:p>
            <a:pPr marL="1547813" lvl="1" algn="just" defTabSz="909638">
              <a:tabLst>
                <a:tab pos="909638" algn="l"/>
              </a:tabLst>
            </a:pPr>
            <a:r>
              <a:rPr lang="pt-PT" sz="2000" smtClean="0"/>
              <a:t>escrita dos valores das variáveis de saída</a:t>
            </a:r>
            <a:endParaRPr lang="pt-PT" sz="180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5948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2019/2020</a:t>
            </a:r>
            <a:endParaRPr lang="en-U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85852" y="214290"/>
            <a:ext cx="7091386" cy="506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mtClean="0"/>
              <a:t>Estrutura de um programa</a:t>
            </a:r>
            <a:endParaRPr lang="pt-PT" dirty="0"/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0" y="1196752"/>
            <a:ext cx="9144000" cy="51125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// inclusão de bibliotecas externas</a:t>
            </a:r>
          </a:p>
          <a:p>
            <a:pPr marL="0" indent="0">
              <a:buNone/>
            </a:pPr>
            <a:r>
              <a:rPr lang="pt-PT" sz="2400" b="1" dirty="0" smtClean="0"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pt-PT" sz="2400" dirty="0" smtClean="0">
                <a:latin typeface="Courier New" pitchFamily="49" charset="0"/>
                <a:cs typeface="Courier New" pitchFamily="49" charset="0"/>
              </a:rPr>
              <a:t> Programa</a:t>
            </a:r>
          </a:p>
          <a:p>
            <a:pPr marL="0" indent="0">
              <a:buNone/>
            </a:pPr>
            <a:r>
              <a:rPr lang="pt-PT" sz="2400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pt-PT" sz="20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// declaração de constantes e </a:t>
            </a:r>
            <a:r>
              <a:rPr lang="pt-PT" sz="20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variáveis</a:t>
            </a:r>
          </a:p>
          <a:p>
            <a:pPr marL="0" indent="0">
              <a:buNone/>
            </a:pPr>
            <a:r>
              <a:rPr lang="pt-PT" sz="20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0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// que podem ser usadas em todas as funções da classe</a:t>
            </a:r>
            <a:endParaRPr lang="pt-PT" sz="20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PT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2400" b="1" dirty="0" smtClean="0">
                <a:latin typeface="Courier New" pitchFamily="49" charset="0"/>
                <a:cs typeface="Courier New" pitchFamily="49" charset="0"/>
              </a:rPr>
              <a:t>public static void</a:t>
            </a:r>
            <a:r>
              <a:rPr lang="pt-PT" sz="2400" dirty="0" smtClean="0">
                <a:latin typeface="Courier New" pitchFamily="49" charset="0"/>
                <a:cs typeface="Courier New" pitchFamily="49" charset="0"/>
              </a:rPr>
              <a:t> main (String[] args)</a:t>
            </a:r>
          </a:p>
          <a:p>
            <a:pPr marL="0" indent="0">
              <a:buNone/>
            </a:pPr>
            <a:r>
              <a:rPr lang="pt-PT" sz="24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0" indent="0">
              <a:buNone/>
            </a:pPr>
            <a:r>
              <a:rPr lang="pt-PT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2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// declaração de constantes e variáveis locais</a:t>
            </a:r>
          </a:p>
          <a:p>
            <a:pPr marL="0" indent="0">
              <a:buNone/>
            </a:pPr>
            <a:r>
              <a:rPr lang="pt-PT" sz="2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// sequências de instruções</a:t>
            </a:r>
            <a:r>
              <a:rPr lang="pt-PT" sz="2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pt-PT" sz="2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pt-PT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pt-PT" sz="2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//definição de outros tipos ou classes</a:t>
            </a:r>
          </a:p>
        </p:txBody>
      </p:sp>
    </p:spTree>
    <p:extLst>
      <p:ext uri="{BB962C8B-B14F-4D97-AF65-F5344CB8AC3E}">
        <p14:creationId xmlns:p14="http://schemas.microsoft.com/office/powerpoint/2010/main" val="411163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2019/2020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57290" y="214290"/>
            <a:ext cx="7019948" cy="506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 smtClean="0"/>
              <a:t>Exemplo de um programa</a:t>
            </a:r>
            <a:endParaRPr lang="pt-PT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142984"/>
            <a:ext cx="8224838" cy="521497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sz="2000" b="1" dirty="0" smtClean="0">
                <a:cs typeface="Courier New" pitchFamily="49" charset="0"/>
              </a:rPr>
              <a:t>Ficheiro </a:t>
            </a:r>
            <a:r>
              <a:rPr lang="pt-PT" sz="2000" b="1" dirty="0" smtClean="0">
                <a:solidFill>
                  <a:srgbClr val="FF0000"/>
                </a:solidFill>
                <a:cs typeface="Courier New" pitchFamily="49" charset="0"/>
              </a:rPr>
              <a:t>KmToMilhas</a:t>
            </a:r>
            <a:r>
              <a:rPr lang="pt-PT" sz="2000" b="1" dirty="0" smtClean="0">
                <a:cs typeface="Courier New" pitchFamily="49" charset="0"/>
              </a:rPr>
              <a:t>.java</a:t>
            </a:r>
          </a:p>
          <a:p>
            <a:pPr algn="ctr"/>
            <a:endParaRPr lang="pt-PT" sz="2000" b="1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pt-PT" sz="2000" b="1" dirty="0" smtClean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java.util.*;</a:t>
            </a:r>
          </a:p>
          <a:p>
            <a:pPr marL="0" indent="0">
              <a:buNone/>
            </a:pPr>
            <a:r>
              <a:rPr lang="pt-PT" sz="2000" b="1" dirty="0" smtClean="0"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KmToMilhas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2000" b="1" dirty="0" smtClean="0">
                <a:latin typeface="Courier New" pitchFamily="49" charset="0"/>
                <a:cs typeface="Courier New" pitchFamily="49" charset="0"/>
              </a:rPr>
              <a:t>public static void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main(String[] args){</a:t>
            </a:r>
          </a:p>
          <a:p>
            <a:pPr marL="0" indent="0">
              <a:buNone/>
            </a:pP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   Scanner sc = </a:t>
            </a:r>
            <a:r>
              <a:rPr lang="pt-PT" sz="2000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Scanner(System.in);</a:t>
            </a:r>
          </a:p>
          <a:p>
            <a:pPr marL="0" indent="0">
              <a:buNone/>
            </a:pP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2000" b="1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km, milhas;</a:t>
            </a:r>
          </a:p>
          <a:p>
            <a:pPr marL="0" indent="0">
              <a:buNone/>
            </a:pP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   System.out.print("Distancia em milhas: ");</a:t>
            </a:r>
          </a:p>
          <a:p>
            <a:pPr marL="0" indent="0">
              <a:buNone/>
            </a:pP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   milhas = sc.nextDouble();</a:t>
            </a:r>
          </a:p>
          <a:p>
            <a:pPr marL="0" indent="0">
              <a:buNone/>
            </a:pP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   km = 1.609 * milhas;</a:t>
            </a:r>
          </a:p>
          <a:p>
            <a:pPr marL="0" indent="0">
              <a:buNone/>
            </a:pP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   System.out.println("A distancia em km: " + km);</a:t>
            </a:r>
          </a:p>
          <a:p>
            <a:pPr marL="0" indent="0">
              <a:buNone/>
            </a:pP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PT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77000" y="1752600"/>
            <a:ext cx="487634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PT" sz="2400" b="1" dirty="0" smtClean="0">
                <a:solidFill>
                  <a:srgbClr val="FF0000"/>
                </a:solidFill>
              </a:rPr>
              <a:t>!!!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5181600" y="1524000"/>
            <a:ext cx="1295400" cy="4594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3733800" y="1983433"/>
            <a:ext cx="2743200" cy="3025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13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2019/2020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57290" y="214290"/>
            <a:ext cx="7019948" cy="506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 smtClean="0"/>
              <a:t>Exemplo de um programa</a:t>
            </a:r>
            <a:endParaRPr lang="pt-PT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142984"/>
            <a:ext cx="8224838" cy="521497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sz="2000" b="1" dirty="0" smtClean="0">
                <a:cs typeface="Courier New" pitchFamily="49" charset="0"/>
              </a:rPr>
              <a:t>Ficheiro </a:t>
            </a:r>
            <a:r>
              <a:rPr lang="pt-PT" sz="2000" b="1" dirty="0" smtClean="0">
                <a:solidFill>
                  <a:srgbClr val="FF0000"/>
                </a:solidFill>
                <a:cs typeface="Courier New" pitchFamily="49" charset="0"/>
              </a:rPr>
              <a:t>KmToMilhas</a:t>
            </a:r>
            <a:r>
              <a:rPr lang="pt-PT" sz="2000" b="1" dirty="0" smtClean="0">
                <a:cs typeface="Courier New" pitchFamily="49" charset="0"/>
              </a:rPr>
              <a:t>.java</a:t>
            </a:r>
          </a:p>
          <a:p>
            <a:pPr algn="ctr"/>
            <a:endParaRPr lang="pt-PT" sz="2000" b="1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pt-PT" sz="2000" b="1" dirty="0" smtClean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java.util.*;</a:t>
            </a:r>
          </a:p>
          <a:p>
            <a:pPr marL="0" indent="0">
              <a:buNone/>
            </a:pPr>
            <a:r>
              <a:rPr lang="pt-PT" sz="2000" b="1" dirty="0" smtClean="0"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KmToMilhas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pt-PT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77000" y="1752600"/>
            <a:ext cx="487634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PT" sz="2400" b="1" dirty="0" smtClean="0">
                <a:solidFill>
                  <a:srgbClr val="FF0000"/>
                </a:solidFill>
              </a:rPr>
              <a:t>!!!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5181600" y="1524000"/>
            <a:ext cx="1295400" cy="4594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3733800" y="1983433"/>
            <a:ext cx="2743200" cy="3025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447800" y="2286000"/>
            <a:ext cx="914400" cy="304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14400" y="2806120"/>
            <a:ext cx="7496860" cy="461665"/>
          </a:xfrm>
          <a:prstGeom prst="rect">
            <a:avLst/>
          </a:prstGeom>
          <a:solidFill>
            <a:srgbClr val="99CC00"/>
          </a:solidFill>
        </p:spPr>
        <p:txBody>
          <a:bodyPr wrap="none" rtlCol="0">
            <a:spAutoFit/>
          </a:bodyPr>
          <a:lstStyle/>
          <a:p>
            <a:r>
              <a:rPr lang="pt-PT" sz="2400" b="1" dirty="0" smtClean="0"/>
              <a:t>Uma classe permite introduzir um tipo novo no programa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1" y="3500735"/>
            <a:ext cx="7496860" cy="830997"/>
          </a:xfrm>
          <a:prstGeom prst="rect">
            <a:avLst/>
          </a:prstGeom>
          <a:solidFill>
            <a:srgbClr val="99CC00"/>
          </a:solidFill>
        </p:spPr>
        <p:txBody>
          <a:bodyPr wrap="square" rtlCol="0">
            <a:spAutoFit/>
          </a:bodyPr>
          <a:lstStyle/>
          <a:p>
            <a:r>
              <a:rPr lang="pt-PT" sz="2400" b="1" dirty="0" smtClean="0"/>
              <a:t>Cada classe descreve um conjunto de objetos que têm as mesmas caraterísticas (i.e. dados e </a:t>
            </a:r>
            <a:r>
              <a:rPr lang="pt-PT" sz="2400" b="1" dirty="0" smtClean="0">
                <a:solidFill>
                  <a:schemeClr val="bg1">
                    <a:lumMod val="50000"/>
                  </a:schemeClr>
                </a:solidFill>
              </a:rPr>
              <a:t>funções</a:t>
            </a:r>
            <a:r>
              <a:rPr lang="pt-PT" sz="2400" b="1" dirty="0" smtClean="0"/>
              <a:t>)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14400" y="4572000"/>
            <a:ext cx="7496860" cy="1200329"/>
          </a:xfrm>
          <a:prstGeom prst="rect">
            <a:avLst/>
          </a:prstGeom>
          <a:solidFill>
            <a:srgbClr val="99CC00"/>
          </a:solidFill>
        </p:spPr>
        <p:txBody>
          <a:bodyPr wrap="square" rtlCol="0">
            <a:spAutoFit/>
          </a:bodyPr>
          <a:lstStyle/>
          <a:p>
            <a:r>
              <a:rPr lang="pt-PT" sz="2400" b="1" dirty="0" smtClean="0"/>
              <a:t>Depois de definição duma classe pode criar qualquer número de objetos desta classe e estes objetos vão ser guardados na memória do computador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7525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2019/2020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57290" y="76200"/>
            <a:ext cx="7019948" cy="506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 smtClean="0"/>
              <a:t>Exemplo</a:t>
            </a:r>
            <a:endParaRPr lang="pt-PT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533400"/>
            <a:ext cx="3143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eriod"/>
            </a:pPr>
            <a:r>
              <a:rPr lang="pt-PT" sz="2400" dirty="0" smtClean="0"/>
              <a:t>Um tipo predefinido:</a:t>
            </a:r>
          </a:p>
          <a:p>
            <a:r>
              <a:rPr lang="pt-PT" sz="2400" dirty="0"/>
              <a:t>	</a:t>
            </a:r>
            <a:r>
              <a:rPr lang="pt-PT" sz="2400" b="1" dirty="0" err="1" smtClean="0"/>
              <a:t>int</a:t>
            </a:r>
            <a:r>
              <a:rPr lang="pt-PT" sz="2400" dirty="0" smtClean="0"/>
              <a:t> a, b, c;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33400" y="1364397"/>
            <a:ext cx="6170985" cy="461665"/>
          </a:xfrm>
          <a:prstGeom prst="rect">
            <a:avLst/>
          </a:prstGeom>
          <a:solidFill>
            <a:srgbClr val="99CC00"/>
          </a:solidFill>
        </p:spPr>
        <p:txBody>
          <a:bodyPr wrap="none" rtlCol="0">
            <a:spAutoFit/>
          </a:bodyPr>
          <a:lstStyle/>
          <a:p>
            <a:r>
              <a:rPr lang="pt-PT" sz="2400" b="1" dirty="0" err="1" smtClean="0"/>
              <a:t>int</a:t>
            </a:r>
            <a:r>
              <a:rPr lang="pt-PT" sz="2400" b="1" dirty="0" smtClean="0"/>
              <a:t> – </a:t>
            </a:r>
            <a:r>
              <a:rPr lang="pt-PT" sz="2400" dirty="0" smtClean="0"/>
              <a:t>inteiro é um tipo predefinido na linguagem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33400" y="2052935"/>
            <a:ext cx="4303871" cy="461665"/>
          </a:xfrm>
          <a:prstGeom prst="rect">
            <a:avLst/>
          </a:prstGeom>
          <a:solidFill>
            <a:srgbClr val="99CC00"/>
          </a:solidFill>
        </p:spPr>
        <p:txBody>
          <a:bodyPr wrap="none" rtlCol="0">
            <a:spAutoFit/>
          </a:bodyPr>
          <a:lstStyle/>
          <a:p>
            <a:r>
              <a:rPr lang="pt-PT" sz="2400" dirty="0"/>
              <a:t>a, b, c</a:t>
            </a:r>
            <a:r>
              <a:rPr lang="pt-PT" sz="2400" b="1" dirty="0" smtClean="0"/>
              <a:t> – </a:t>
            </a:r>
            <a:r>
              <a:rPr lang="pt-PT" sz="2400" dirty="0" smtClean="0"/>
              <a:t>são instâncias do tipo </a:t>
            </a:r>
            <a:r>
              <a:rPr lang="pt-PT" sz="2400" b="1" dirty="0" err="1" smtClean="0"/>
              <a:t>int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10922" y="2743200"/>
            <a:ext cx="5121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/>
              <a:t>B. Um tipo novo definido por utilizador: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3429000"/>
            <a:ext cx="691515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621164" y="3043535"/>
            <a:ext cx="2170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i="1" dirty="0" err="1" smtClean="0">
                <a:solidFill>
                  <a:srgbClr val="7030A0"/>
                </a:solidFill>
              </a:rPr>
              <a:t>Thinking</a:t>
            </a:r>
            <a:r>
              <a:rPr lang="pt-PT" sz="2400" i="1" dirty="0" smtClean="0">
                <a:solidFill>
                  <a:srgbClr val="7030A0"/>
                </a:solidFill>
              </a:rPr>
              <a:t> in Java</a:t>
            </a:r>
            <a:endParaRPr lang="en-US" sz="2400" i="1" dirty="0">
              <a:solidFill>
                <a:srgbClr val="7030A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43000" y="3505200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0070C0"/>
                </a:solidFill>
              </a:rPr>
              <a:t>Nome da classe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20" name="Straight Arrow Connector 19"/>
          <p:cNvCxnSpPr>
            <a:stCxn id="18" idx="3"/>
          </p:cNvCxnSpPr>
          <p:nvPr/>
        </p:nvCxnSpPr>
        <p:spPr>
          <a:xfrm>
            <a:off x="2792811" y="3689866"/>
            <a:ext cx="1353726" cy="424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0922" y="5410200"/>
            <a:ext cx="2313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0070C0"/>
                </a:solidFill>
              </a:rPr>
              <a:t>Funções para </a:t>
            </a:r>
            <a:r>
              <a:rPr lang="pt-PT" i="1" dirty="0" smtClean="0">
                <a:solidFill>
                  <a:srgbClr val="0070C0"/>
                </a:solidFill>
              </a:rPr>
              <a:t>interface</a:t>
            </a:r>
            <a:endParaRPr lang="pt-PT" i="1" dirty="0">
              <a:solidFill>
                <a:srgbClr val="0070C0"/>
              </a:solidFill>
            </a:endParaRPr>
          </a:p>
        </p:txBody>
      </p:sp>
      <p:cxnSp>
        <p:nvCxnSpPr>
          <p:cNvPr id="23" name="Straight Arrow Connector 22"/>
          <p:cNvCxnSpPr>
            <a:stCxn id="21" idx="3"/>
          </p:cNvCxnSpPr>
          <p:nvPr/>
        </p:nvCxnSpPr>
        <p:spPr>
          <a:xfrm flipV="1">
            <a:off x="2724632" y="5257800"/>
            <a:ext cx="932968" cy="337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24936" y="5998534"/>
            <a:ext cx="244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0070C0"/>
                </a:solidFill>
              </a:rPr>
              <a:t>// definição do objeto </a:t>
            </a:r>
            <a:r>
              <a:rPr lang="pt-PT" b="1" dirty="0" err="1">
                <a:solidFill>
                  <a:srgbClr val="0070C0"/>
                </a:solidFill>
              </a:rPr>
              <a:t>l</a:t>
            </a:r>
            <a:r>
              <a:rPr lang="pt-PT" b="1" dirty="0" err="1" smtClean="0">
                <a:solidFill>
                  <a:srgbClr val="0070C0"/>
                </a:solidFill>
              </a:rPr>
              <a:t>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91268" y="6260068"/>
            <a:ext cx="3847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0070C0"/>
                </a:solidFill>
              </a:rPr>
              <a:t>// chamada da função </a:t>
            </a:r>
            <a:r>
              <a:rPr lang="pt-PT" b="1" dirty="0" err="1" smtClean="0">
                <a:solidFill>
                  <a:srgbClr val="0070C0"/>
                </a:solidFill>
              </a:rPr>
              <a:t>on</a:t>
            </a:r>
            <a:r>
              <a:rPr lang="pt-PT" dirty="0" smtClean="0">
                <a:solidFill>
                  <a:srgbClr val="0070C0"/>
                </a:solidFill>
              </a:rPr>
              <a:t> da interface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73701" y="5067924"/>
            <a:ext cx="259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 smtClean="0"/>
              <a:t>new</a:t>
            </a:r>
            <a:r>
              <a:rPr lang="pt-PT" dirty="0" smtClean="0"/>
              <a:t> permite reservar memória para o objeto </a:t>
            </a:r>
            <a:r>
              <a:rPr lang="pt-PT" b="1" dirty="0" err="1"/>
              <a:t>l</a:t>
            </a:r>
            <a:r>
              <a:rPr lang="pt-PT" b="1" dirty="0" err="1" smtClean="0"/>
              <a:t>t</a:t>
            </a:r>
            <a:endParaRPr lang="en-US" b="1" dirty="0"/>
          </a:p>
        </p:txBody>
      </p:sp>
      <p:sp>
        <p:nvSpPr>
          <p:cNvPr id="27" name="Freeform 26"/>
          <p:cNvSpPr/>
          <p:nvPr/>
        </p:nvSpPr>
        <p:spPr>
          <a:xfrm>
            <a:off x="2339163" y="5263116"/>
            <a:ext cx="4582632" cy="832003"/>
          </a:xfrm>
          <a:custGeom>
            <a:avLst/>
            <a:gdLst>
              <a:gd name="connsiteX0" fmla="*/ 4582632 w 4582632"/>
              <a:gd name="connsiteY0" fmla="*/ 0 h 832003"/>
              <a:gd name="connsiteX1" fmla="*/ 4348716 w 4582632"/>
              <a:gd name="connsiteY1" fmla="*/ 350875 h 832003"/>
              <a:gd name="connsiteX2" fmla="*/ 4040372 w 4582632"/>
              <a:gd name="connsiteY2" fmla="*/ 829340 h 832003"/>
              <a:gd name="connsiteX3" fmla="*/ 2977116 w 4582632"/>
              <a:gd name="connsiteY3" fmla="*/ 542261 h 832003"/>
              <a:gd name="connsiteX4" fmla="*/ 520995 w 4582632"/>
              <a:gd name="connsiteY4" fmla="*/ 499731 h 832003"/>
              <a:gd name="connsiteX5" fmla="*/ 0 w 4582632"/>
              <a:gd name="connsiteY5" fmla="*/ 818707 h 832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2632" h="832003">
                <a:moveTo>
                  <a:pt x="4582632" y="0"/>
                </a:moveTo>
                <a:cubicBezTo>
                  <a:pt x="4510862" y="106326"/>
                  <a:pt x="4439093" y="212652"/>
                  <a:pt x="4348716" y="350875"/>
                </a:cubicBezTo>
                <a:cubicBezTo>
                  <a:pt x="4258339" y="489098"/>
                  <a:pt x="4268972" y="797442"/>
                  <a:pt x="4040372" y="829340"/>
                </a:cubicBezTo>
                <a:cubicBezTo>
                  <a:pt x="3811772" y="861238"/>
                  <a:pt x="3563679" y="597196"/>
                  <a:pt x="2977116" y="542261"/>
                </a:cubicBezTo>
                <a:cubicBezTo>
                  <a:pt x="2390553" y="487326"/>
                  <a:pt x="1017181" y="453657"/>
                  <a:pt x="520995" y="499731"/>
                </a:cubicBezTo>
                <a:cubicBezTo>
                  <a:pt x="24809" y="545805"/>
                  <a:pt x="12404" y="682256"/>
                  <a:pt x="0" y="818707"/>
                </a:cubicBezTo>
              </a:path>
            </a:pathLst>
          </a:custGeom>
          <a:noFill/>
          <a:ln w="952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95250" y="2743200"/>
            <a:ext cx="859155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43060" y="104228"/>
            <a:ext cx="2069284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PT" b="1" dirty="0" err="1" smtClean="0"/>
              <a:t>int</a:t>
            </a:r>
            <a:r>
              <a:rPr lang="pt-PT" dirty="0" smtClean="0"/>
              <a:t>      	</a:t>
            </a:r>
            <a:r>
              <a:rPr lang="pt-PT" dirty="0" smtClean="0">
                <a:sym typeface="Symbol"/>
              </a:rPr>
              <a:t>     Light</a:t>
            </a:r>
          </a:p>
          <a:p>
            <a:r>
              <a:rPr lang="pt-PT" dirty="0"/>
              <a:t>a</a:t>
            </a:r>
            <a:r>
              <a:rPr lang="pt-PT" dirty="0" smtClean="0"/>
              <a:t>, b, c</a:t>
            </a:r>
            <a:r>
              <a:rPr lang="pt-PT" dirty="0">
                <a:sym typeface="Symbol"/>
              </a:rPr>
              <a:t> </a:t>
            </a:r>
            <a:r>
              <a:rPr lang="pt-PT" dirty="0" smtClean="0">
                <a:sym typeface="Symbol"/>
              </a:rPr>
              <a:t>	     </a:t>
            </a:r>
            <a:r>
              <a:rPr lang="pt-PT" dirty="0" err="1" smtClean="0">
                <a:sym typeface="Symbol"/>
              </a:rPr>
              <a:t>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27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57290" y="214290"/>
            <a:ext cx="7019948" cy="506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 smtClean="0"/>
              <a:t>Exemplo de um programa</a:t>
            </a:r>
            <a:endParaRPr lang="pt-PT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142984"/>
            <a:ext cx="8224838" cy="521497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2000" b="1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pt-PT" sz="2000" b="1" dirty="0" smtClean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java.util.*;</a:t>
            </a:r>
          </a:p>
          <a:p>
            <a:pPr marL="0" indent="0">
              <a:buNone/>
            </a:pPr>
            <a:r>
              <a:rPr lang="pt-PT" sz="2000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pt-PT" sz="20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KmToMilhas{</a:t>
            </a:r>
          </a:p>
          <a:p>
            <a:pPr marL="0" indent="0">
              <a:buNone/>
            </a:pPr>
            <a:r>
              <a:rPr lang="pt-PT" sz="20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2000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public static void</a:t>
            </a:r>
            <a:r>
              <a:rPr lang="pt-PT" sz="20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main(String[] args){</a:t>
            </a:r>
          </a:p>
          <a:p>
            <a:pPr marL="0" indent="0">
              <a:buNone/>
            </a:pP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   Scanner </a:t>
            </a:r>
            <a:r>
              <a:rPr lang="pt-PT" sz="2000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sc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PT" sz="2000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Scanner(System.in);</a:t>
            </a:r>
          </a:p>
          <a:p>
            <a:pPr marL="0" indent="0">
              <a:buNone/>
            </a:pP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   // ………………………………………</a:t>
            </a:r>
          </a:p>
          <a:p>
            <a:pPr marL="0" indent="0">
              <a:buNone/>
            </a:pP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PT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74848" y="1563030"/>
            <a:ext cx="94042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745058" y="1098380"/>
            <a:ext cx="607742" cy="420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52801" y="800100"/>
            <a:ext cx="4800600" cy="646331"/>
          </a:xfrm>
          <a:prstGeom prst="rect">
            <a:avLst/>
          </a:prstGeom>
          <a:solidFill>
            <a:srgbClr val="99FFCC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err="1">
                <a:latin typeface="Courier New" pitchFamily="49" charset="0"/>
                <a:cs typeface="Courier New" pitchFamily="49" charset="0"/>
              </a:rPr>
              <a:t>util</a:t>
            </a:r>
            <a:r>
              <a:rPr lang="pt-PT" dirty="0" smtClean="0"/>
              <a:t> é uma biblioteca que deve ser importada para criar objetos da classe 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Scanner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66800" y="2651760"/>
            <a:ext cx="1143000" cy="304800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661160" y="1386840"/>
            <a:ext cx="5271751" cy="1264920"/>
          </a:xfrm>
          <a:custGeom>
            <a:avLst/>
            <a:gdLst>
              <a:gd name="connsiteX0" fmla="*/ 4754880 w 5271751"/>
              <a:gd name="connsiteY0" fmla="*/ 0 h 1264920"/>
              <a:gd name="connsiteX1" fmla="*/ 4960620 w 5271751"/>
              <a:gd name="connsiteY1" fmla="*/ 541020 h 1264920"/>
              <a:gd name="connsiteX2" fmla="*/ 1089660 w 5271751"/>
              <a:gd name="connsiteY2" fmla="*/ 830580 h 1264920"/>
              <a:gd name="connsiteX3" fmla="*/ 0 w 5271751"/>
              <a:gd name="connsiteY3" fmla="*/ 1264920 h 1264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71751" h="1264920">
                <a:moveTo>
                  <a:pt x="4754880" y="0"/>
                </a:moveTo>
                <a:cubicBezTo>
                  <a:pt x="5163185" y="201295"/>
                  <a:pt x="5571490" y="402590"/>
                  <a:pt x="4960620" y="541020"/>
                </a:cubicBezTo>
                <a:cubicBezTo>
                  <a:pt x="4349750" y="679450"/>
                  <a:pt x="1916430" y="709930"/>
                  <a:pt x="1089660" y="830580"/>
                </a:cubicBezTo>
                <a:cubicBezTo>
                  <a:pt x="262890" y="951230"/>
                  <a:pt x="131445" y="1108075"/>
                  <a:pt x="0" y="126492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59644" y="2651760"/>
            <a:ext cx="1426856" cy="304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67265" y="3657600"/>
            <a:ext cx="3971936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PT" dirty="0" smtClean="0"/>
              <a:t>O argumento 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System.in</a:t>
            </a:r>
            <a:r>
              <a:rPr lang="pt-PT" dirty="0" smtClean="0"/>
              <a:t> permite criar (construir) tal objeto que pode ler dados do </a:t>
            </a:r>
            <a:r>
              <a:rPr lang="pt-PT" i="1" dirty="0" err="1" smtClean="0"/>
              <a:t>stream</a:t>
            </a:r>
            <a:r>
              <a:rPr lang="pt-PT" i="1" dirty="0" smtClean="0"/>
              <a:t> de entrada standard, </a:t>
            </a:r>
            <a:r>
              <a:rPr lang="pt-PT" dirty="0"/>
              <a:t>que </a:t>
            </a:r>
            <a:r>
              <a:rPr lang="pt-PT" dirty="0" smtClean="0"/>
              <a:t>representa o </a:t>
            </a:r>
            <a:r>
              <a:rPr lang="pt-PT" dirty="0"/>
              <a:t>teclado do </a:t>
            </a:r>
            <a:r>
              <a:rPr lang="pt-PT" dirty="0" smtClean="0"/>
              <a:t>computador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0"/>
          </p:cNvCxnSpPr>
          <p:nvPr/>
        </p:nvCxnSpPr>
        <p:spPr>
          <a:xfrm flipH="1" flipV="1">
            <a:off x="6286501" y="2956560"/>
            <a:ext cx="566732" cy="701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9600" y="4724400"/>
            <a:ext cx="325896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PT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sc</a:t>
            </a:r>
            <a:r>
              <a:rPr lang="pt-PT" dirty="0" smtClean="0"/>
              <a:t> é o objeto do tipo 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Scanner</a:t>
            </a:r>
            <a:r>
              <a:rPr lang="pt-PT" dirty="0" smtClean="0"/>
              <a:t> 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0"/>
          </p:cNvCxnSpPr>
          <p:nvPr/>
        </p:nvCxnSpPr>
        <p:spPr>
          <a:xfrm flipV="1">
            <a:off x="2239085" y="2956560"/>
            <a:ext cx="199315" cy="1767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3181" y="5638800"/>
            <a:ext cx="3631122" cy="369332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r>
              <a:rPr lang="pt-PT" dirty="0">
                <a:latin typeface="Courier New" pitchFamily="49" charset="0"/>
                <a:cs typeface="Courier New" pitchFamily="49" charset="0"/>
              </a:rPr>
              <a:t>milhas = </a:t>
            </a:r>
            <a:r>
              <a:rPr lang="pt-PT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sc</a:t>
            </a:r>
            <a:r>
              <a:rPr lang="pt-PT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PT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nextDouble</a:t>
            </a:r>
            <a:r>
              <a:rPr lang="pt-PT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;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16922" y="5029200"/>
            <a:ext cx="4674678" cy="1754326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PT" dirty="0" smtClean="0"/>
              <a:t>A função </a:t>
            </a:r>
            <a:r>
              <a:rPr lang="pt-PT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nextDouble</a:t>
            </a:r>
            <a:r>
              <a:rPr lang="pt-PT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t-PT" dirty="0" smtClean="0"/>
              <a:t> faz parte da </a:t>
            </a:r>
            <a:r>
              <a:rPr lang="pt-PT" i="1" dirty="0" smtClean="0"/>
              <a:t>interface</a:t>
            </a:r>
            <a:r>
              <a:rPr lang="pt-PT" dirty="0" smtClean="0"/>
              <a:t> da classe </a:t>
            </a:r>
            <a:r>
              <a:rPr lang="pt-PT" dirty="0" smtClean="0">
                <a:latin typeface="Courier New" pitchFamily="49" charset="0"/>
                <a:cs typeface="Courier New" pitchFamily="49" charset="0"/>
              </a:rPr>
              <a:t>Scanner</a:t>
            </a:r>
            <a:r>
              <a:rPr lang="pt-PT" dirty="0"/>
              <a:t>;</a:t>
            </a:r>
            <a:endParaRPr lang="pt-PT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AutoNum type="arabicPeriod"/>
            </a:pPr>
            <a:r>
              <a:rPr lang="pt-PT" dirty="0" smtClean="0"/>
              <a:t>A linha </a:t>
            </a:r>
            <a:r>
              <a:rPr lang="pt-PT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sc</a:t>
            </a:r>
            <a:r>
              <a:rPr lang="pt-PT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pt-PT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nextDouble</a:t>
            </a:r>
            <a:r>
              <a:rPr lang="pt-PT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t-PT" dirty="0" smtClean="0"/>
              <a:t> permite chamar (ativar) a função </a:t>
            </a:r>
            <a:r>
              <a:rPr lang="pt-PT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nextDouble</a:t>
            </a:r>
            <a:r>
              <a:rPr lang="pt-PT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t-PT" dirty="0" smtClean="0"/>
              <a:t>;</a:t>
            </a:r>
          </a:p>
          <a:p>
            <a:pPr marL="342900" indent="-342900">
              <a:buAutoNum type="arabicPeriod"/>
            </a:pPr>
            <a:r>
              <a:rPr lang="pt-PT" dirty="0" smtClean="0"/>
              <a:t>A função </a:t>
            </a:r>
            <a:r>
              <a:rPr lang="pt-PT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nextDouble</a:t>
            </a:r>
            <a:r>
              <a:rPr lang="pt-PT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t-PT" dirty="0" smtClean="0"/>
              <a:t>lê o número do tipo </a:t>
            </a:r>
            <a:r>
              <a:rPr lang="pt-PT" b="1" dirty="0" err="1" smtClean="0"/>
              <a:t>double</a:t>
            </a:r>
            <a:r>
              <a:rPr lang="pt-PT" dirty="0" smtClean="0"/>
              <a:t> do teclado do computador.  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2019/2020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2019/2020</a:t>
            </a:r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828800" y="533400"/>
            <a:ext cx="5450095" cy="5013920"/>
          </a:xfrm>
          <a:prstGeom prst="rect">
            <a:avLst/>
          </a:prstGeom>
          <a:ln/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pt-PT" sz="2800" b="1" dirty="0" smtClean="0"/>
              <a:t>Aula 1</a:t>
            </a:r>
            <a:endParaRPr lang="pt-PT" sz="2400" dirty="0" smtClean="0"/>
          </a:p>
          <a:p>
            <a:r>
              <a:rPr lang="pt-PT" sz="2400" dirty="0" smtClean="0"/>
              <a:t>Apresentação da disciplina</a:t>
            </a:r>
          </a:p>
          <a:p>
            <a:r>
              <a:rPr lang="pt-PT" sz="2400" dirty="0" smtClean="0"/>
              <a:t>Organização de um computador</a:t>
            </a:r>
          </a:p>
          <a:p>
            <a:r>
              <a:rPr lang="pt-PT" sz="2400" dirty="0" smtClean="0"/>
              <a:t>Desenvolvimento de um programa</a:t>
            </a:r>
          </a:p>
          <a:p>
            <a:r>
              <a:rPr lang="pt-PT" sz="2400" dirty="0" smtClean="0"/>
              <a:t>Conceitos base da linguagem JAVA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 smtClean="0"/>
              <a:t>Estrutura de um programa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 smtClean="0"/>
              <a:t>Tipos de dados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 smtClean="0"/>
              <a:t>Variáveis e constantes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 smtClean="0"/>
              <a:t>Operadores e expressões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 smtClean="0"/>
              <a:t>Classes da linguagem JAVA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 smtClean="0"/>
              <a:t>Leitura e escrita de dados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 smtClean="0"/>
              <a:t>Escrita formatada</a:t>
            </a:r>
          </a:p>
          <a:p>
            <a:endParaRPr lang="pt-PT" dirty="0" smtClean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11869" y="2031999"/>
            <a:ext cx="4876800" cy="3810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989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2019/2020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57290" y="214290"/>
            <a:ext cx="7019948" cy="506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 smtClean="0"/>
              <a:t>Exemplo de um programa</a:t>
            </a:r>
            <a:endParaRPr lang="pt-PT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142984"/>
            <a:ext cx="8224838" cy="521497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sz="2000" b="1" dirty="0" smtClean="0">
                <a:cs typeface="Courier New" pitchFamily="49" charset="0"/>
              </a:rPr>
              <a:t>Ficheiro </a:t>
            </a:r>
            <a:r>
              <a:rPr lang="pt-PT" sz="2000" b="1" dirty="0" smtClean="0">
                <a:solidFill>
                  <a:srgbClr val="FF0000"/>
                </a:solidFill>
                <a:cs typeface="Courier New" pitchFamily="49" charset="0"/>
              </a:rPr>
              <a:t>KmToMilhas</a:t>
            </a:r>
            <a:r>
              <a:rPr lang="pt-PT" sz="2000" b="1" dirty="0" smtClean="0">
                <a:cs typeface="Courier New" pitchFamily="49" charset="0"/>
              </a:rPr>
              <a:t>.java</a:t>
            </a:r>
          </a:p>
          <a:p>
            <a:pPr algn="ctr"/>
            <a:endParaRPr lang="pt-PT" sz="2000" b="1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pt-PT" sz="2000" b="1" dirty="0" smtClean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java.util.*;</a:t>
            </a:r>
          </a:p>
          <a:p>
            <a:pPr marL="0" indent="0">
              <a:buNone/>
            </a:pPr>
            <a:r>
              <a:rPr lang="pt-PT" sz="2000" b="1" dirty="0" smtClean="0"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KmToMilhas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2000" b="1" dirty="0" smtClean="0">
                <a:latin typeface="Courier New" pitchFamily="49" charset="0"/>
                <a:cs typeface="Courier New" pitchFamily="49" charset="0"/>
              </a:rPr>
              <a:t>public static void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main(String[] args){</a:t>
            </a:r>
          </a:p>
          <a:p>
            <a:pPr marL="0" indent="0">
              <a:buNone/>
            </a:pP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   Scanner sc = </a:t>
            </a:r>
            <a:r>
              <a:rPr lang="pt-PT" sz="2000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Scanner(System.in);</a:t>
            </a:r>
          </a:p>
          <a:p>
            <a:pPr marL="0" indent="0">
              <a:buNone/>
            </a:pP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2000" b="1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km, milhas;</a:t>
            </a:r>
          </a:p>
          <a:p>
            <a:pPr marL="0" indent="0">
              <a:buNone/>
            </a:pP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   System.out.print("Distancia em milhas: ");</a:t>
            </a:r>
          </a:p>
          <a:p>
            <a:pPr marL="0" indent="0">
              <a:buNone/>
            </a:pP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   milhas = sc.nextDouble();</a:t>
            </a:r>
          </a:p>
          <a:p>
            <a:pPr marL="0" indent="0">
              <a:buNone/>
            </a:pP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   km = 1.609 * milhas;</a:t>
            </a:r>
          </a:p>
          <a:p>
            <a:pPr marL="0" indent="0">
              <a:buNone/>
            </a:pP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   System.out.println("A distancia em km: " + km);</a:t>
            </a:r>
          </a:p>
          <a:p>
            <a:pPr marL="0" indent="0">
              <a:buNone/>
            </a:pP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PT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77000" y="1752600"/>
            <a:ext cx="487634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PT" sz="2400" b="1" dirty="0" smtClean="0">
                <a:solidFill>
                  <a:srgbClr val="FF0000"/>
                </a:solidFill>
              </a:rPr>
              <a:t>!!!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5181600" y="1524000"/>
            <a:ext cx="1295400" cy="4594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3733800" y="1983433"/>
            <a:ext cx="2743200" cy="3025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914400" y="2819400"/>
            <a:ext cx="7917142" cy="2514600"/>
            <a:chOff x="914400" y="2819400"/>
            <a:chExt cx="7917142" cy="2514600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914400" y="2819400"/>
              <a:ext cx="5715000" cy="2514600"/>
            </a:xfrm>
            <a:prstGeom prst="straightConnector1">
              <a:avLst/>
            </a:prstGeom>
            <a:ln>
              <a:solidFill>
                <a:srgbClr val="C0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301665" y="3414132"/>
              <a:ext cx="3529877" cy="33855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sz="1600" dirty="0" smtClean="0">
                  <a:solidFill>
                    <a:srgbClr val="002060"/>
                  </a:solidFill>
                </a:rPr>
                <a:t>Objeto </a:t>
              </a:r>
              <a:r>
                <a:rPr lang="pt-PT" sz="1600" dirty="0" err="1" smtClean="0">
                  <a:latin typeface="Courier New" pitchFamily="49" charset="0"/>
                  <a:cs typeface="Courier New" pitchFamily="49" charset="0"/>
                </a:rPr>
                <a:t>sc</a:t>
              </a:r>
              <a:r>
                <a:rPr lang="pt-PT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PT" sz="1600" dirty="0" smtClean="0">
                  <a:solidFill>
                    <a:srgbClr val="002060"/>
                  </a:solidFill>
                </a:rPr>
                <a:t>é válido só dentro da função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0720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2019/2020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57290" y="214290"/>
            <a:ext cx="7019948" cy="506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 smtClean="0"/>
              <a:t>Exemplo de um programa</a:t>
            </a:r>
            <a:endParaRPr lang="pt-PT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142984"/>
            <a:ext cx="8224838" cy="521497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sz="2000" b="1" dirty="0" smtClean="0">
                <a:cs typeface="Courier New" pitchFamily="49" charset="0"/>
              </a:rPr>
              <a:t>Ficheiro </a:t>
            </a:r>
            <a:r>
              <a:rPr lang="pt-PT" sz="2000" b="1" dirty="0" smtClean="0">
                <a:solidFill>
                  <a:srgbClr val="FF0000"/>
                </a:solidFill>
                <a:cs typeface="Courier New" pitchFamily="49" charset="0"/>
              </a:rPr>
              <a:t>KmToMilhas</a:t>
            </a:r>
            <a:r>
              <a:rPr lang="pt-PT" sz="2000" b="1" dirty="0" smtClean="0">
                <a:cs typeface="Courier New" pitchFamily="49" charset="0"/>
              </a:rPr>
              <a:t>.java</a:t>
            </a:r>
          </a:p>
          <a:p>
            <a:pPr algn="ctr"/>
            <a:endParaRPr lang="pt-PT" sz="2000" b="1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pt-PT" sz="2000" b="1" dirty="0" smtClean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java.util.*;</a:t>
            </a:r>
          </a:p>
          <a:p>
            <a:pPr marL="0" indent="0">
              <a:buNone/>
            </a:pPr>
            <a:r>
              <a:rPr lang="pt-PT" sz="2000" b="1" dirty="0" smtClean="0"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KmToMilhas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pt-PT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Scanner </a:t>
            </a:r>
            <a:r>
              <a:rPr lang="pt-PT" sz="2000" dirty="0" err="1">
                <a:latin typeface="Courier New" pitchFamily="49" charset="0"/>
                <a:cs typeface="Courier New" pitchFamily="49" charset="0"/>
              </a:rPr>
              <a:t>sc</a:t>
            </a:r>
            <a:r>
              <a:rPr lang="pt-PT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PT" sz="2000" b="1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sz="2000" dirty="0">
                <a:latin typeface="Courier New" pitchFamily="49" charset="0"/>
                <a:cs typeface="Courier New" pitchFamily="49" charset="0"/>
              </a:rPr>
              <a:t> Scanner(System.in);</a:t>
            </a:r>
            <a:endParaRPr lang="pt-PT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2000" b="1" dirty="0" smtClean="0">
                <a:latin typeface="Courier New" pitchFamily="49" charset="0"/>
                <a:cs typeface="Courier New" pitchFamily="49" charset="0"/>
              </a:rPr>
              <a:t>public static void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main(String[] args){</a:t>
            </a:r>
          </a:p>
          <a:p>
            <a:pPr marL="0" indent="0">
              <a:buNone/>
            </a:pP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>
              <a:buNone/>
            </a:pP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2000" b="1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km, milhas;</a:t>
            </a:r>
          </a:p>
          <a:p>
            <a:pPr marL="0" indent="0">
              <a:buNone/>
            </a:pP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   System.out.print("Distancia em milhas: ");</a:t>
            </a:r>
          </a:p>
          <a:p>
            <a:pPr marL="0" indent="0">
              <a:buNone/>
            </a:pP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   milhas = sc.nextDouble();</a:t>
            </a:r>
          </a:p>
          <a:p>
            <a:pPr marL="0" indent="0">
              <a:buNone/>
            </a:pP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   km = 1.609 * milhas;</a:t>
            </a:r>
          </a:p>
          <a:p>
            <a:pPr marL="0" indent="0">
              <a:buNone/>
            </a:pP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   System.out.println("A distancia em km: " + km);</a:t>
            </a:r>
          </a:p>
          <a:p>
            <a:pPr marL="0" indent="0">
              <a:buNone/>
            </a:pP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PT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77000" y="1752600"/>
            <a:ext cx="487634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PT" sz="2400" b="1" dirty="0" smtClean="0">
                <a:solidFill>
                  <a:srgbClr val="FF0000"/>
                </a:solidFill>
              </a:rPr>
              <a:t>!!!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5181600" y="1524000"/>
            <a:ext cx="1295400" cy="4594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3733800" y="1983433"/>
            <a:ext cx="2743200" cy="3025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609601" y="2512740"/>
            <a:ext cx="5850326" cy="3583259"/>
            <a:chOff x="914401" y="2497253"/>
            <a:chExt cx="5633436" cy="2836747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914401" y="2497253"/>
              <a:ext cx="3307250" cy="2836747"/>
            </a:xfrm>
            <a:prstGeom prst="straightConnector1">
              <a:avLst/>
            </a:prstGeom>
            <a:ln>
              <a:solidFill>
                <a:srgbClr val="C0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448148" y="3158075"/>
              <a:ext cx="3099689" cy="26802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sz="1600" dirty="0" smtClean="0">
                  <a:solidFill>
                    <a:srgbClr val="002060"/>
                  </a:solidFill>
                </a:rPr>
                <a:t>Objeto </a:t>
              </a:r>
              <a:r>
                <a:rPr lang="pt-PT" sz="1600" dirty="0" err="1" smtClean="0">
                  <a:latin typeface="Courier New" pitchFamily="49" charset="0"/>
                  <a:cs typeface="Courier New" pitchFamily="49" charset="0"/>
                </a:rPr>
                <a:t>sc</a:t>
              </a:r>
              <a:r>
                <a:rPr lang="pt-PT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PT" sz="1600" dirty="0" smtClean="0">
                  <a:solidFill>
                    <a:srgbClr val="002060"/>
                  </a:solidFill>
                </a:rPr>
                <a:t>é válido dentro da classe</a:t>
              </a:r>
              <a:endParaRPr lang="en-US" sz="1600" dirty="0"/>
            </a:p>
          </p:txBody>
        </p:sp>
      </p:grpSp>
      <p:sp>
        <p:nvSpPr>
          <p:cNvPr id="14" name="Right Arrow 13"/>
          <p:cNvSpPr/>
          <p:nvPr/>
        </p:nvSpPr>
        <p:spPr>
          <a:xfrm>
            <a:off x="44604" y="2743200"/>
            <a:ext cx="381000" cy="1524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0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2019/2020</a:t>
            </a:r>
            <a:endParaRPr lang="en-U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14414" y="285728"/>
            <a:ext cx="7019948" cy="434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400" dirty="0" smtClean="0"/>
              <a:t>Desenvolvimento de um programa</a:t>
            </a:r>
            <a:endParaRPr lang="pt-PT" sz="2400" dirty="0"/>
          </a:p>
        </p:txBody>
      </p:sp>
      <p:sp>
        <p:nvSpPr>
          <p:cNvPr id="5" name="Marcador de Posição de Conteúdo 3"/>
          <p:cNvSpPr txBox="1">
            <a:spLocks/>
          </p:cNvSpPr>
          <p:nvPr/>
        </p:nvSpPr>
        <p:spPr>
          <a:xfrm>
            <a:off x="381000" y="1071546"/>
            <a:ext cx="8224838" cy="52864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b="1" dirty="0" smtClean="0"/>
              <a:t>Edição</a:t>
            </a:r>
            <a:r>
              <a:rPr lang="pt-PT" sz="2400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400" dirty="0" err="1" smtClean="0"/>
              <a:t>geany</a:t>
            </a:r>
            <a:r>
              <a:rPr lang="pt-PT" sz="2400" dirty="0" smtClean="0"/>
              <a:t> KmToMilhas.java</a:t>
            </a:r>
          </a:p>
          <a:p>
            <a:pPr lvl="1"/>
            <a:endParaRPr lang="pt-PT" sz="2400" dirty="0" smtClean="0"/>
          </a:p>
          <a:p>
            <a:pPr lvl="1"/>
            <a:endParaRPr lang="pt-PT" sz="2400" dirty="0" smtClean="0"/>
          </a:p>
          <a:p>
            <a:pPr lvl="1"/>
            <a:endParaRPr lang="pt-PT" sz="2400" dirty="0" smtClean="0"/>
          </a:p>
          <a:p>
            <a:pPr lvl="1"/>
            <a:endParaRPr lang="pt-PT" sz="2400" dirty="0" smtClean="0"/>
          </a:p>
          <a:p>
            <a:pPr lvl="1"/>
            <a:endParaRPr lang="pt-PT" sz="2400" dirty="0" smtClean="0"/>
          </a:p>
          <a:p>
            <a:r>
              <a:rPr lang="pt-PT" sz="2400" b="1" dirty="0" smtClean="0"/>
              <a:t>Compilação</a:t>
            </a:r>
          </a:p>
          <a:p>
            <a:pPr marL="742950" lvl="2" indent="-342900">
              <a:spcBef>
                <a:spcPts val="800"/>
              </a:spcBef>
            </a:pPr>
            <a:r>
              <a:rPr lang="pt-PT" dirty="0" err="1" smtClean="0"/>
              <a:t>javac</a:t>
            </a:r>
            <a:r>
              <a:rPr lang="pt-PT" dirty="0" smtClean="0"/>
              <a:t> KmToMilhas.java</a:t>
            </a:r>
            <a:endParaRPr lang="pt-PT" sz="3200" dirty="0" smtClean="0"/>
          </a:p>
          <a:p>
            <a:r>
              <a:rPr lang="pt-PT" sz="2400" b="1" dirty="0" smtClean="0"/>
              <a:t>Execução</a:t>
            </a:r>
          </a:p>
          <a:p>
            <a:pPr marL="800100" lvl="3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pt-PT" sz="2400" dirty="0" smtClean="0"/>
              <a:t>java </a:t>
            </a:r>
            <a:r>
              <a:rPr lang="pt-PT" sz="2400" dirty="0" err="1" smtClean="0"/>
              <a:t>KmToMilhas</a:t>
            </a:r>
            <a:endParaRPr lang="pt-PT" sz="3200" dirty="0" smtClean="0"/>
          </a:p>
        </p:txBody>
      </p:sp>
      <p:pic>
        <p:nvPicPr>
          <p:cNvPr id="6" name="Imagem 4" descr="gean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6248" y="1928802"/>
            <a:ext cx="4516572" cy="262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35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2019/2020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585" y="838200"/>
            <a:ext cx="9275169" cy="51815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0" y="304800"/>
            <a:ext cx="40748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PT" b="1" dirty="0" smtClean="0"/>
              <a:t>F8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602916" y="304800"/>
            <a:ext cx="40748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PT" b="1" dirty="0" smtClean="0"/>
              <a:t>F5</a:t>
            </a:r>
            <a:endParaRPr lang="en-US" b="1" dirty="0"/>
          </a:p>
        </p:txBody>
      </p:sp>
      <p:cxnSp>
        <p:nvCxnSpPr>
          <p:cNvPr id="9" name="Straight Arrow Connector 8"/>
          <p:cNvCxnSpPr>
            <a:stCxn id="5" idx="2"/>
          </p:cNvCxnSpPr>
          <p:nvPr/>
        </p:nvCxnSpPr>
        <p:spPr>
          <a:xfrm>
            <a:off x="5537742" y="674132"/>
            <a:ext cx="0" cy="69746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796668" y="685800"/>
            <a:ext cx="0" cy="69746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2" y="6047677"/>
            <a:ext cx="380523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799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2019/2020</a:t>
            </a:r>
            <a:endParaRPr lang="en-U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14414" y="285728"/>
            <a:ext cx="7019948" cy="434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400" b="1" dirty="0" smtClean="0"/>
              <a:t>Estrutura do código dum prog</a:t>
            </a:r>
            <a:r>
              <a:rPr lang="pt-PT" sz="2400" dirty="0" smtClean="0"/>
              <a:t>rama</a:t>
            </a:r>
            <a:endParaRPr lang="pt-PT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2099370"/>
            <a:ext cx="826938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 err="1" smtClean="0"/>
              <a:t>public</a:t>
            </a:r>
            <a:r>
              <a:rPr lang="pt-PT" sz="2400" b="1" dirty="0" smtClean="0"/>
              <a:t> </a:t>
            </a:r>
            <a:r>
              <a:rPr lang="pt-PT" sz="2400" b="1" dirty="0" err="1" smtClean="0"/>
              <a:t>class</a:t>
            </a:r>
            <a:r>
              <a:rPr lang="pt-PT" sz="2400" dirty="0" smtClean="0"/>
              <a:t> </a:t>
            </a:r>
            <a:r>
              <a:rPr lang="pt-PT" sz="3200" dirty="0" smtClean="0">
                <a:solidFill>
                  <a:srgbClr val="00B050"/>
                </a:solidFill>
              </a:rPr>
              <a:t>nome</a:t>
            </a:r>
            <a:r>
              <a:rPr lang="pt-PT" sz="2400" dirty="0" smtClean="0"/>
              <a:t>  {  </a:t>
            </a:r>
            <a:r>
              <a:rPr lang="pt-PT" sz="2400" dirty="0" smtClean="0">
                <a:solidFill>
                  <a:srgbClr val="002060"/>
                </a:solidFill>
              </a:rPr>
              <a:t>// gravar o programa com o </a:t>
            </a:r>
            <a:r>
              <a:rPr lang="pt-PT" sz="3200" dirty="0" smtClean="0">
                <a:solidFill>
                  <a:srgbClr val="00B050"/>
                </a:solidFill>
              </a:rPr>
              <a:t>nome</a:t>
            </a:r>
            <a:r>
              <a:rPr lang="pt-PT" sz="3200" dirty="0" smtClean="0">
                <a:solidFill>
                  <a:srgbClr val="002060"/>
                </a:solidFill>
              </a:rPr>
              <a:t>.java</a:t>
            </a:r>
          </a:p>
          <a:p>
            <a:r>
              <a:rPr lang="pt-PT" sz="2400" dirty="0" smtClean="0"/>
              <a:t>	</a:t>
            </a:r>
          </a:p>
          <a:p>
            <a:r>
              <a:rPr lang="pt-PT" sz="2400" dirty="0" smtClean="0"/>
              <a:t>  </a:t>
            </a:r>
            <a:r>
              <a:rPr lang="pt-PT" sz="2400" b="1" dirty="0" err="1" smtClean="0"/>
              <a:t>public</a:t>
            </a:r>
            <a:r>
              <a:rPr lang="pt-PT" sz="2400" b="1" dirty="0" smtClean="0"/>
              <a:t> </a:t>
            </a:r>
            <a:r>
              <a:rPr lang="pt-PT" sz="2400" b="1" dirty="0" err="1" smtClean="0"/>
              <a:t>static</a:t>
            </a:r>
            <a:r>
              <a:rPr lang="pt-PT" sz="2400" b="1" dirty="0" smtClean="0"/>
              <a:t> </a:t>
            </a:r>
            <a:r>
              <a:rPr lang="pt-PT" sz="2400" b="1" dirty="0" err="1" smtClean="0"/>
              <a:t>void</a:t>
            </a:r>
            <a:r>
              <a:rPr lang="pt-PT" sz="2400" dirty="0" smtClean="0"/>
              <a:t> </a:t>
            </a:r>
            <a:r>
              <a:rPr lang="pt-PT" sz="2400" dirty="0" err="1" smtClean="0"/>
              <a:t>main</a:t>
            </a:r>
            <a:r>
              <a:rPr lang="pt-PT" sz="2400" dirty="0" smtClean="0"/>
              <a:t>(</a:t>
            </a:r>
            <a:r>
              <a:rPr lang="pt-PT" sz="2400" dirty="0" err="1" smtClean="0"/>
              <a:t>String</a:t>
            </a:r>
            <a:r>
              <a:rPr lang="pt-PT" sz="2400" dirty="0" smtClean="0"/>
              <a:t>[] </a:t>
            </a:r>
            <a:r>
              <a:rPr lang="pt-PT" sz="2400" dirty="0" err="1" smtClean="0"/>
              <a:t>args</a:t>
            </a:r>
            <a:r>
              <a:rPr lang="pt-PT" sz="2400" dirty="0" smtClean="0"/>
              <a:t>){</a:t>
            </a:r>
          </a:p>
          <a:p>
            <a:r>
              <a:rPr lang="pt-PT" sz="2400" dirty="0" smtClean="0"/>
              <a:t>    </a:t>
            </a:r>
          </a:p>
          <a:p>
            <a:r>
              <a:rPr lang="pt-PT" sz="2400" dirty="0" smtClean="0"/>
              <a:t>    </a:t>
            </a:r>
            <a:r>
              <a:rPr lang="pt-PT" sz="2400" dirty="0" err="1" smtClean="0"/>
              <a:t>System.out.print</a:t>
            </a:r>
            <a:r>
              <a:rPr lang="pt-PT" sz="2400" dirty="0" smtClean="0"/>
              <a:t>("Texto para imprimir\n");</a:t>
            </a:r>
          </a:p>
          <a:p>
            <a:r>
              <a:rPr lang="pt-PT" sz="2400" dirty="0" smtClean="0"/>
              <a:t>    </a:t>
            </a:r>
          </a:p>
          <a:p>
            <a:r>
              <a:rPr lang="pt-PT" sz="2400" dirty="0" smtClean="0"/>
              <a:t>  }</a:t>
            </a:r>
          </a:p>
          <a:p>
            <a:r>
              <a:rPr lang="pt-PT" sz="2400" dirty="0" smtClean="0"/>
              <a:t>  </a:t>
            </a:r>
          </a:p>
          <a:p>
            <a:r>
              <a:rPr lang="pt-PT" sz="2400" dirty="0" smtClean="0"/>
              <a:t>}</a:t>
            </a:r>
            <a:endParaRPr lang="pt-PT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990600"/>
            <a:ext cx="2149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>
                <a:solidFill>
                  <a:srgbClr val="FF0000"/>
                </a:solidFill>
              </a:rPr>
              <a:t>A. Código trivial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810250"/>
            <a:ext cx="87439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12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2019/2020</a:t>
            </a:r>
            <a:endParaRPr lang="en-U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14414" y="285728"/>
            <a:ext cx="7019948" cy="434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400" b="1" dirty="0" smtClean="0"/>
              <a:t>Estrutura do código dum programa</a:t>
            </a:r>
            <a:endParaRPr lang="pt-PT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2099370"/>
            <a:ext cx="817627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public class</a:t>
            </a:r>
            <a:r>
              <a:rPr lang="en-US" sz="2400" dirty="0"/>
              <a:t> </a:t>
            </a:r>
            <a:r>
              <a:rPr lang="en-US" sz="3200" dirty="0" err="1" smtClean="0">
                <a:solidFill>
                  <a:srgbClr val="00B050"/>
                </a:solidFill>
              </a:rPr>
              <a:t>nome</a:t>
            </a:r>
            <a:r>
              <a:rPr lang="en-US" sz="2400" dirty="0" smtClean="0"/>
              <a:t>  {  </a:t>
            </a:r>
            <a:r>
              <a:rPr lang="en-US" sz="2400" dirty="0" smtClean="0">
                <a:solidFill>
                  <a:srgbClr val="002060"/>
                </a:solidFill>
              </a:rPr>
              <a:t>// </a:t>
            </a:r>
            <a:r>
              <a:rPr lang="en-US" sz="2400" dirty="0" err="1" smtClean="0">
                <a:solidFill>
                  <a:srgbClr val="002060"/>
                </a:solidFill>
              </a:rPr>
              <a:t>gravar</a:t>
            </a:r>
            <a:r>
              <a:rPr lang="en-US" sz="2400" dirty="0" smtClean="0">
                <a:solidFill>
                  <a:srgbClr val="002060"/>
                </a:solidFill>
              </a:rPr>
              <a:t> o </a:t>
            </a:r>
            <a:r>
              <a:rPr lang="en-US" sz="2400" dirty="0" err="1" smtClean="0">
                <a:solidFill>
                  <a:srgbClr val="002060"/>
                </a:solidFill>
              </a:rPr>
              <a:t>programa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como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3200" dirty="0" smtClean="0">
                <a:solidFill>
                  <a:srgbClr val="00B050"/>
                </a:solidFill>
              </a:rPr>
              <a:t>nome</a:t>
            </a:r>
            <a:r>
              <a:rPr lang="en-US" sz="3200" dirty="0" smtClean="0">
                <a:solidFill>
                  <a:srgbClr val="002060"/>
                </a:solidFill>
              </a:rPr>
              <a:t>.java</a:t>
            </a:r>
            <a:endParaRPr lang="en-US" sz="3200" dirty="0">
              <a:solidFill>
                <a:srgbClr val="002060"/>
              </a:solidFill>
            </a:endParaRP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  </a:t>
            </a:r>
            <a:r>
              <a:rPr lang="en-US" sz="2400" b="1" dirty="0"/>
              <a:t>public static void</a:t>
            </a:r>
            <a:r>
              <a:rPr lang="en-US" sz="2400" dirty="0"/>
              <a:t> main(String[] </a:t>
            </a:r>
            <a:r>
              <a:rPr lang="en-US" sz="2400" dirty="0" err="1"/>
              <a:t>args</a:t>
            </a:r>
            <a:r>
              <a:rPr lang="en-US" sz="2400" dirty="0"/>
              <a:t>){</a:t>
            </a:r>
          </a:p>
          <a:p>
            <a:r>
              <a:rPr lang="en-US" sz="2400" dirty="0" smtClean="0"/>
              <a:t>    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System.out.print</a:t>
            </a:r>
            <a:r>
              <a:rPr lang="en-US" sz="2400" dirty="0" err="1" smtClean="0">
                <a:solidFill>
                  <a:srgbClr val="FF0000"/>
                </a:solidFill>
              </a:rPr>
              <a:t>ln</a:t>
            </a:r>
            <a:r>
              <a:rPr lang="en-US" sz="2400" dirty="0"/>
              <a:t>("</a:t>
            </a:r>
            <a:r>
              <a:rPr lang="en-US" sz="2400" dirty="0" err="1"/>
              <a:t>Texto</a:t>
            </a:r>
            <a:r>
              <a:rPr lang="en-US" sz="2400" dirty="0"/>
              <a:t> </a:t>
            </a:r>
            <a:r>
              <a:rPr lang="en-US" sz="2400" dirty="0" smtClean="0"/>
              <a:t>para </a:t>
            </a:r>
            <a:r>
              <a:rPr lang="en-US" sz="2400" dirty="0" err="1" smtClean="0"/>
              <a:t>imprimir</a:t>
            </a:r>
            <a:r>
              <a:rPr lang="en-US" sz="2400" dirty="0" smtClean="0"/>
              <a:t>");</a:t>
            </a:r>
          </a:p>
          <a:p>
            <a:r>
              <a:rPr lang="en-US" sz="2400" dirty="0" smtClean="0"/>
              <a:t>    </a:t>
            </a:r>
            <a:endParaRPr lang="en-US" sz="2400" dirty="0"/>
          </a:p>
          <a:p>
            <a:r>
              <a:rPr lang="en-US" sz="2400" dirty="0"/>
              <a:t>  }</a:t>
            </a:r>
          </a:p>
          <a:p>
            <a:r>
              <a:rPr lang="en-US" sz="2400" dirty="0"/>
              <a:t>  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990600"/>
            <a:ext cx="2149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>
                <a:solidFill>
                  <a:srgbClr val="FF0000"/>
                </a:solidFill>
              </a:rPr>
              <a:t>A. Código trivial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16" y="5943600"/>
            <a:ext cx="4704184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191000" y="5094713"/>
            <a:ext cx="4896783" cy="1248851"/>
            <a:chOff x="4191000" y="5094713"/>
            <a:chExt cx="4896783" cy="1248851"/>
          </a:xfrm>
        </p:grpSpPr>
        <p:sp>
          <p:nvSpPr>
            <p:cNvPr id="8" name="TextBox 7"/>
            <p:cNvSpPr txBox="1"/>
            <p:nvPr/>
          </p:nvSpPr>
          <p:spPr>
            <a:xfrm rot="19478251">
              <a:off x="4993993" y="5974232"/>
              <a:ext cx="1540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c</a:t>
              </a:r>
              <a:r>
                <a:rPr lang="pt-PT" dirty="0" smtClean="0"/>
                <a:t>omparar com</a:t>
              </a:r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1000" y="5094713"/>
              <a:ext cx="4896783" cy="5440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750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2019/2020</a:t>
            </a:r>
            <a:endParaRPr lang="en-U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14414" y="285728"/>
            <a:ext cx="7019948" cy="434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400" b="1" dirty="0" smtClean="0"/>
              <a:t>Estrutura do código dum programa</a:t>
            </a:r>
            <a:endParaRPr lang="pt-PT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752600"/>
            <a:ext cx="808022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>
                <a:solidFill>
                  <a:srgbClr val="00B050"/>
                </a:solidFill>
              </a:rPr>
              <a:t>import </a:t>
            </a:r>
            <a:r>
              <a:rPr lang="pt-PT" sz="2400" dirty="0" err="1">
                <a:solidFill>
                  <a:srgbClr val="00B050"/>
                </a:solidFill>
              </a:rPr>
              <a:t>java.util</a:t>
            </a:r>
            <a:r>
              <a:rPr lang="pt-PT" sz="2400" dirty="0" smtClean="0">
                <a:solidFill>
                  <a:srgbClr val="00B050"/>
                </a:solidFill>
              </a:rPr>
              <a:t>.*</a:t>
            </a:r>
            <a:r>
              <a:rPr lang="pt-PT" sz="2400" dirty="0" smtClean="0"/>
              <a:t>;	// importar a biblioteca </a:t>
            </a:r>
            <a:r>
              <a:rPr lang="pt-PT" sz="2400" dirty="0" err="1">
                <a:solidFill>
                  <a:srgbClr val="00B050"/>
                </a:solidFill>
              </a:rPr>
              <a:t>util</a:t>
            </a:r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public class</a:t>
            </a:r>
            <a:r>
              <a:rPr lang="en-US" sz="2400" dirty="0"/>
              <a:t> </a:t>
            </a:r>
            <a:r>
              <a:rPr lang="en-US" sz="2400" dirty="0" err="1"/>
              <a:t>nome</a:t>
            </a:r>
            <a:r>
              <a:rPr lang="en-US" sz="2400" dirty="0"/>
              <a:t>  {  // </a:t>
            </a:r>
            <a:r>
              <a:rPr lang="en-US" sz="2400" dirty="0" err="1" smtClean="0"/>
              <a:t>gravar</a:t>
            </a:r>
            <a:r>
              <a:rPr lang="en-US" sz="2400" dirty="0" smtClean="0"/>
              <a:t> </a:t>
            </a:r>
            <a:r>
              <a:rPr lang="en-US" sz="2400" dirty="0"/>
              <a:t>o </a:t>
            </a:r>
            <a:r>
              <a:rPr lang="en-US" sz="2400" dirty="0" err="1"/>
              <a:t>programa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nome.java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  </a:t>
            </a:r>
            <a:r>
              <a:rPr lang="en-US" sz="2400" b="1" dirty="0"/>
              <a:t>public static void</a:t>
            </a:r>
            <a:r>
              <a:rPr lang="en-US" sz="2400" dirty="0"/>
              <a:t> main(String[] </a:t>
            </a:r>
            <a:r>
              <a:rPr lang="en-US" sz="2400" dirty="0" err="1"/>
              <a:t>args</a:t>
            </a:r>
            <a:r>
              <a:rPr lang="en-US" sz="2400" dirty="0"/>
              <a:t>){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Scanner </a:t>
            </a:r>
            <a:r>
              <a:rPr lang="en-US" sz="2400" dirty="0" err="1">
                <a:solidFill>
                  <a:srgbClr val="00B050"/>
                </a:solidFill>
              </a:rPr>
              <a:t>sc</a:t>
            </a:r>
            <a:r>
              <a:rPr lang="en-US" sz="2400" dirty="0">
                <a:solidFill>
                  <a:srgbClr val="00B050"/>
                </a:solidFill>
              </a:rPr>
              <a:t> = new Scanner(System.in</a:t>
            </a:r>
            <a:r>
              <a:rPr lang="en-US" sz="2400" dirty="0" smtClean="0">
                <a:solidFill>
                  <a:srgbClr val="00B050"/>
                </a:solidFill>
              </a:rPr>
              <a:t>);  </a:t>
            </a:r>
            <a:r>
              <a:rPr lang="en-US" sz="1600" dirty="0" smtClean="0"/>
              <a:t>// </a:t>
            </a:r>
            <a:r>
              <a:rPr lang="en-US" sz="1600" dirty="0" err="1" smtClean="0"/>
              <a:t>criar</a:t>
            </a:r>
            <a:r>
              <a:rPr lang="en-US" sz="1600" dirty="0" smtClean="0"/>
              <a:t> o </a:t>
            </a:r>
            <a:r>
              <a:rPr lang="en-US" sz="1600" dirty="0" err="1" smtClean="0"/>
              <a:t>objeto</a:t>
            </a:r>
            <a:r>
              <a:rPr lang="en-US" sz="1600" dirty="0"/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sc</a:t>
            </a:r>
            <a:r>
              <a:rPr lang="en-US" sz="1600" dirty="0" smtClean="0"/>
              <a:t> do </a:t>
            </a:r>
            <a:r>
              <a:rPr lang="en-US" sz="1600" dirty="0" err="1" smtClean="0"/>
              <a:t>tipo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B050"/>
                </a:solidFill>
              </a:rPr>
              <a:t>Scanner</a:t>
            </a:r>
            <a:r>
              <a:rPr lang="en-US" sz="1600" dirty="0" smtClean="0"/>
              <a:t> </a:t>
            </a:r>
            <a:endParaRPr lang="en-US" sz="1600" dirty="0"/>
          </a:p>
          <a:p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</a:t>
            </a:r>
            <a:r>
              <a:rPr lang="en-US" sz="2400" dirty="0" err="1" smtClean="0">
                <a:solidFill>
                  <a:srgbClr val="00B050"/>
                </a:solidFill>
              </a:rPr>
              <a:t>sc</a:t>
            </a:r>
            <a:r>
              <a:rPr lang="en-US" sz="2400" dirty="0" err="1" smtClean="0"/>
              <a:t>.nextDouble</a:t>
            </a:r>
            <a:r>
              <a:rPr lang="en-US" sz="2400" dirty="0" smtClean="0"/>
              <a:t>()); </a:t>
            </a:r>
            <a:endParaRPr lang="en-US" sz="2400" dirty="0"/>
          </a:p>
          <a:p>
            <a:r>
              <a:rPr lang="en-US" sz="2400" dirty="0"/>
              <a:t>    </a:t>
            </a:r>
          </a:p>
          <a:p>
            <a:r>
              <a:rPr lang="en-US" sz="2400" dirty="0"/>
              <a:t>  }</a:t>
            </a:r>
          </a:p>
          <a:p>
            <a:r>
              <a:rPr lang="en-US" sz="2400" dirty="0"/>
              <a:t>  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990600"/>
            <a:ext cx="3604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>
                <a:solidFill>
                  <a:srgbClr val="FF0000"/>
                </a:solidFill>
              </a:rPr>
              <a:t>B</a:t>
            </a:r>
            <a:r>
              <a:rPr lang="pt-PT" sz="2400" dirty="0" smtClean="0">
                <a:solidFill>
                  <a:srgbClr val="FF0000"/>
                </a:solidFill>
              </a:rPr>
              <a:t>. Adicionar uma </a:t>
            </a:r>
            <a:r>
              <a:rPr lang="pt-PT" sz="2400" dirty="0" smtClean="0">
                <a:solidFill>
                  <a:srgbClr val="00B050"/>
                </a:solidFill>
              </a:rPr>
              <a:t>biblioteca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636530"/>
            <a:ext cx="7730573" cy="114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2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2019/2020</a:t>
            </a:r>
            <a:endParaRPr lang="en-U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14414" y="285728"/>
            <a:ext cx="7019948" cy="434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400" b="1" dirty="0" smtClean="0"/>
              <a:t>Estrutura do código dum programa</a:t>
            </a:r>
            <a:endParaRPr lang="pt-PT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1432" y="1600200"/>
            <a:ext cx="82459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Scanner </a:t>
            </a:r>
            <a:r>
              <a:rPr lang="en-US" sz="2400" dirty="0" err="1">
                <a:solidFill>
                  <a:srgbClr val="00B050"/>
                </a:solidFill>
              </a:rPr>
              <a:t>sc</a:t>
            </a:r>
            <a:r>
              <a:rPr lang="en-US" sz="2400" dirty="0">
                <a:solidFill>
                  <a:srgbClr val="00B050"/>
                </a:solidFill>
              </a:rPr>
              <a:t> = new Scanner(System.in</a:t>
            </a:r>
            <a:r>
              <a:rPr lang="en-US" sz="2400" dirty="0" smtClean="0">
                <a:solidFill>
                  <a:srgbClr val="00B050"/>
                </a:solidFill>
              </a:rPr>
              <a:t>);  </a:t>
            </a:r>
            <a:r>
              <a:rPr lang="en-US" sz="1600" dirty="0" smtClean="0"/>
              <a:t>// </a:t>
            </a:r>
            <a:r>
              <a:rPr lang="en-US" sz="1600" dirty="0" err="1" smtClean="0"/>
              <a:t>declarar</a:t>
            </a:r>
            <a:r>
              <a:rPr lang="en-US" sz="1600" dirty="0" smtClean="0"/>
              <a:t> o </a:t>
            </a:r>
            <a:r>
              <a:rPr lang="en-US" sz="1600" dirty="0" err="1" smtClean="0"/>
              <a:t>objeto</a:t>
            </a:r>
            <a:r>
              <a:rPr lang="en-US" sz="1600" dirty="0"/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sc</a:t>
            </a:r>
            <a:r>
              <a:rPr lang="en-US" sz="1600" dirty="0" smtClean="0"/>
              <a:t> do </a:t>
            </a:r>
            <a:r>
              <a:rPr lang="en-US" sz="1600" dirty="0" err="1" smtClean="0"/>
              <a:t>tipo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B050"/>
                </a:solidFill>
              </a:rPr>
              <a:t>Scanner</a:t>
            </a:r>
            <a:r>
              <a:rPr lang="en-US" sz="1600" dirty="0" smtClean="0"/>
              <a:t> </a:t>
            </a:r>
            <a:endParaRPr lang="en-US" sz="1600" dirty="0"/>
          </a:p>
          <a:p>
            <a:r>
              <a:rPr lang="en-US" sz="2400" dirty="0"/>
              <a:t> </a:t>
            </a:r>
            <a:r>
              <a:rPr lang="en-US" sz="2400" dirty="0" smtClean="0"/>
              <a:t>       </a:t>
            </a:r>
            <a:r>
              <a:rPr lang="en-US" sz="2400" dirty="0" err="1" smtClean="0"/>
              <a:t>System.out.</a:t>
            </a:r>
            <a:r>
              <a:rPr lang="en-US" sz="2400" dirty="0" err="1" smtClean="0">
                <a:solidFill>
                  <a:srgbClr val="7030A0"/>
                </a:solidFill>
              </a:rPr>
              <a:t>print</a:t>
            </a:r>
            <a:r>
              <a:rPr lang="en-US" sz="2400" dirty="0" smtClean="0"/>
              <a:t>(</a:t>
            </a:r>
            <a:r>
              <a:rPr lang="en-US" sz="2400" dirty="0" err="1" smtClean="0">
                <a:solidFill>
                  <a:srgbClr val="00B050"/>
                </a:solidFill>
              </a:rPr>
              <a:t>sc</a:t>
            </a:r>
            <a:r>
              <a:rPr lang="en-US" sz="2400" dirty="0" err="1" smtClean="0"/>
              <a:t>.nextDouble</a:t>
            </a:r>
            <a:r>
              <a:rPr lang="en-US" sz="2400" dirty="0" smtClean="0"/>
              <a:t>());     </a:t>
            </a:r>
          </a:p>
          <a:p>
            <a:r>
              <a:rPr lang="en-US" sz="2400" dirty="0" smtClean="0"/>
              <a:t>  }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636530"/>
            <a:ext cx="7730573" cy="1145270"/>
          </a:xfrm>
          <a:prstGeom prst="rect">
            <a:avLst/>
          </a:prstGeom>
        </p:spPr>
      </p:pic>
      <p:sp>
        <p:nvSpPr>
          <p:cNvPr id="7" name="Right Brace 6"/>
          <p:cNvSpPr/>
          <p:nvPr/>
        </p:nvSpPr>
        <p:spPr>
          <a:xfrm rot="5400000">
            <a:off x="4282470" y="1607760"/>
            <a:ext cx="228600" cy="17831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45653" y="2631688"/>
            <a:ext cx="6013159" cy="3225513"/>
            <a:chOff x="245653" y="2631688"/>
            <a:chExt cx="6013159" cy="3225513"/>
          </a:xfrm>
        </p:grpSpPr>
        <p:sp>
          <p:nvSpPr>
            <p:cNvPr id="9" name="Freeform 8"/>
            <p:cNvSpPr/>
            <p:nvPr/>
          </p:nvSpPr>
          <p:spPr>
            <a:xfrm>
              <a:off x="245653" y="2631688"/>
              <a:ext cx="4140493" cy="3225513"/>
            </a:xfrm>
            <a:custGeom>
              <a:avLst/>
              <a:gdLst>
                <a:gd name="connsiteX0" fmla="*/ 4140493 w 4140493"/>
                <a:gd name="connsiteY0" fmla="*/ 0 h 3225513"/>
                <a:gd name="connsiteX1" fmla="*/ 482893 w 4140493"/>
                <a:gd name="connsiteY1" fmla="*/ 1486829 h 3225513"/>
                <a:gd name="connsiteX2" fmla="*/ 103752 w 4140493"/>
                <a:gd name="connsiteY2" fmla="*/ 2973658 h 3225513"/>
                <a:gd name="connsiteX3" fmla="*/ 1070191 w 4140493"/>
                <a:gd name="connsiteY3" fmla="*/ 3211551 h 3225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40493" h="3225513">
                  <a:moveTo>
                    <a:pt x="4140493" y="0"/>
                  </a:moveTo>
                  <a:cubicBezTo>
                    <a:pt x="2648088" y="495609"/>
                    <a:pt x="1155683" y="991219"/>
                    <a:pt x="482893" y="1486829"/>
                  </a:cubicBezTo>
                  <a:cubicBezTo>
                    <a:pt x="-189897" y="1982439"/>
                    <a:pt x="5869" y="2686204"/>
                    <a:pt x="103752" y="2973658"/>
                  </a:cubicBezTo>
                  <a:cubicBezTo>
                    <a:pt x="201635" y="3261112"/>
                    <a:pt x="635913" y="3236331"/>
                    <a:pt x="1070191" y="3211551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68966" y="3618570"/>
              <a:ext cx="4589846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Chamar a função </a:t>
              </a:r>
              <a:r>
                <a:rPr lang="pt-PT" i="1" dirty="0" err="1" smtClean="0"/>
                <a:t>nextDouble</a:t>
              </a:r>
              <a:r>
                <a:rPr lang="pt-PT" dirty="0" smtClean="0"/>
                <a:t> da classe Scanner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76400" y="4355068"/>
            <a:ext cx="4724399" cy="1588532"/>
            <a:chOff x="1676400" y="4355068"/>
            <a:chExt cx="4724399" cy="1588532"/>
          </a:xfrm>
        </p:grpSpPr>
        <p:sp>
          <p:nvSpPr>
            <p:cNvPr id="12" name="TextBox 11"/>
            <p:cNvSpPr txBox="1"/>
            <p:nvPr/>
          </p:nvSpPr>
          <p:spPr>
            <a:xfrm>
              <a:off x="1676400" y="4355068"/>
              <a:ext cx="4724399" cy="646331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 smtClean="0"/>
                <a:t>A função </a:t>
              </a:r>
              <a:r>
                <a:rPr lang="pt-PT" i="1" dirty="0" err="1" smtClean="0"/>
                <a:t>nextDouble</a:t>
              </a:r>
              <a:r>
                <a:rPr lang="pt-PT" dirty="0" smtClean="0"/>
                <a:t> devolve um valor do tipo </a:t>
              </a:r>
              <a:r>
                <a:rPr lang="pt-PT" b="1" dirty="0" err="1" smtClean="0"/>
                <a:t>double</a:t>
              </a:r>
              <a:r>
                <a:rPr lang="pt-PT" dirty="0" smtClean="0"/>
                <a:t> que vai ser processado pela função </a:t>
              </a:r>
              <a:r>
                <a:rPr lang="pt-PT" i="1" dirty="0" smtClean="0">
                  <a:solidFill>
                    <a:srgbClr val="7030A0"/>
                  </a:solidFill>
                </a:rPr>
                <a:t>print</a:t>
              </a:r>
              <a:r>
                <a:rPr lang="pt-PT" dirty="0" smtClean="0"/>
                <a:t> 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2" idx="2"/>
            </p:cNvCxnSpPr>
            <p:nvPr/>
          </p:nvCxnSpPr>
          <p:spPr>
            <a:xfrm flipH="1">
              <a:off x="2315899" y="5001399"/>
              <a:ext cx="1722701" cy="942201"/>
            </a:xfrm>
            <a:prstGeom prst="straightConnector1">
              <a:avLst/>
            </a:pr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40082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2019/2020</a:t>
            </a:r>
            <a:endParaRPr lang="en-U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14414" y="285728"/>
            <a:ext cx="7019948" cy="434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400" b="1" dirty="0" smtClean="0"/>
              <a:t>Estrutura do código dum programa</a:t>
            </a:r>
            <a:endParaRPr lang="pt-PT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752600"/>
            <a:ext cx="500406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/>
              <a:t>import</a:t>
            </a:r>
            <a:r>
              <a:rPr lang="pt-PT" sz="2400" dirty="0"/>
              <a:t> java.util</a:t>
            </a:r>
            <a:r>
              <a:rPr lang="pt-PT" sz="2400" dirty="0" smtClean="0"/>
              <a:t>.*;</a:t>
            </a:r>
            <a:endParaRPr lang="en-US" sz="2400" dirty="0" smtClean="0"/>
          </a:p>
          <a:p>
            <a:r>
              <a:rPr lang="en-US" sz="2400" b="1" dirty="0" smtClean="0"/>
              <a:t>public </a:t>
            </a:r>
            <a:r>
              <a:rPr lang="en-US" sz="2400" b="1" dirty="0"/>
              <a:t>class</a:t>
            </a:r>
            <a:r>
              <a:rPr lang="en-US" sz="2400" dirty="0"/>
              <a:t> </a:t>
            </a:r>
            <a:r>
              <a:rPr lang="en-US" sz="2400" dirty="0" err="1"/>
              <a:t>nome</a:t>
            </a:r>
            <a:r>
              <a:rPr lang="en-US" sz="2400" dirty="0"/>
              <a:t>  {  </a:t>
            </a:r>
          </a:p>
          <a:p>
            <a:r>
              <a:rPr lang="en-US" sz="2400" dirty="0"/>
              <a:t>  </a:t>
            </a:r>
            <a:r>
              <a:rPr lang="en-US" sz="2400" b="1" dirty="0"/>
              <a:t>public static void</a:t>
            </a:r>
            <a:r>
              <a:rPr lang="en-US" sz="2400" dirty="0"/>
              <a:t> main(String[] </a:t>
            </a:r>
            <a:r>
              <a:rPr lang="en-US" sz="2400" dirty="0" err="1"/>
              <a:t>args</a:t>
            </a:r>
            <a:r>
              <a:rPr lang="en-US" sz="2400" dirty="0" smtClean="0"/>
              <a:t>) {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smtClean="0"/>
              <a:t> Scanner </a:t>
            </a:r>
            <a:r>
              <a:rPr lang="en-US" sz="2400" dirty="0" err="1"/>
              <a:t>sc</a:t>
            </a:r>
            <a:r>
              <a:rPr lang="en-US" sz="2400" dirty="0"/>
              <a:t> = </a:t>
            </a:r>
            <a:r>
              <a:rPr lang="en-US" sz="2400" b="1" dirty="0"/>
              <a:t>new</a:t>
            </a:r>
            <a:r>
              <a:rPr lang="en-US" sz="2400" dirty="0"/>
              <a:t> Scanner(System.in</a:t>
            </a:r>
            <a:r>
              <a:rPr lang="en-US" sz="2400" dirty="0" smtClean="0"/>
              <a:t>);</a:t>
            </a:r>
          </a:p>
          <a:p>
            <a:r>
              <a:rPr lang="pt-PT" sz="2400" dirty="0">
                <a:solidFill>
                  <a:srgbClr val="00B050"/>
                </a:solidFill>
              </a:rPr>
              <a:t> </a:t>
            </a:r>
            <a:r>
              <a:rPr lang="pt-PT" sz="2400" dirty="0" smtClean="0">
                <a:solidFill>
                  <a:srgbClr val="00B050"/>
                </a:solidFill>
              </a:rPr>
              <a:t>  </a:t>
            </a:r>
            <a:r>
              <a:rPr lang="pt-PT" sz="2400" b="1" dirty="0" smtClean="0"/>
              <a:t>int</a:t>
            </a:r>
            <a:r>
              <a:rPr lang="pt-PT" sz="2400" dirty="0" smtClean="0"/>
              <a:t> </a:t>
            </a:r>
            <a:r>
              <a:rPr lang="pt-PT" sz="2400" dirty="0" smtClean="0">
                <a:solidFill>
                  <a:srgbClr val="00B050"/>
                </a:solidFill>
              </a:rPr>
              <a:t>a;</a:t>
            </a:r>
          </a:p>
          <a:p>
            <a:r>
              <a:rPr lang="pt-PT" sz="2400" dirty="0">
                <a:solidFill>
                  <a:srgbClr val="00B050"/>
                </a:solidFill>
              </a:rPr>
              <a:t> </a:t>
            </a:r>
            <a:r>
              <a:rPr lang="pt-PT" sz="2400" dirty="0" smtClean="0">
                <a:solidFill>
                  <a:srgbClr val="00B050"/>
                </a:solidFill>
              </a:rPr>
              <a:t>  </a:t>
            </a:r>
            <a:r>
              <a:rPr lang="en-US" sz="2400" dirty="0" err="1"/>
              <a:t>System.out.println</a:t>
            </a:r>
            <a:r>
              <a:rPr lang="en-US" sz="2400" dirty="0"/>
              <a:t>("a ??? ");</a:t>
            </a:r>
            <a:endParaRPr lang="en-US" sz="2400" dirty="0" smtClean="0"/>
          </a:p>
          <a:p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  a </a:t>
            </a:r>
            <a:r>
              <a:rPr lang="pt-PT" sz="2400" dirty="0" smtClean="0"/>
              <a:t>= </a:t>
            </a:r>
            <a:r>
              <a:rPr lang="en-US" sz="2400" dirty="0" err="1" smtClean="0"/>
              <a:t>sc.nextInt</a:t>
            </a:r>
            <a:r>
              <a:rPr lang="en-US" sz="2400" dirty="0" smtClean="0"/>
              <a:t>();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/>
              <a:t>   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</a:t>
            </a:r>
            <a:r>
              <a:rPr lang="en-US" sz="2400" dirty="0"/>
              <a:t>a = " + </a:t>
            </a:r>
            <a:r>
              <a:rPr lang="en-US" sz="2400" dirty="0">
                <a:solidFill>
                  <a:srgbClr val="00B050"/>
                </a:solidFill>
              </a:rPr>
              <a:t>a</a:t>
            </a:r>
            <a:r>
              <a:rPr lang="en-US" sz="2400" dirty="0"/>
              <a:t> + ";");</a:t>
            </a:r>
          </a:p>
          <a:p>
            <a:r>
              <a:rPr lang="en-US" sz="2400" dirty="0"/>
              <a:t>    </a:t>
            </a:r>
          </a:p>
          <a:p>
            <a:r>
              <a:rPr lang="en-US" sz="2400" dirty="0"/>
              <a:t>  </a:t>
            </a:r>
            <a:r>
              <a:rPr lang="en-US" sz="2400" dirty="0" smtClean="0"/>
              <a:t>}</a:t>
            </a:r>
            <a:endParaRPr lang="en-US" sz="2400" dirty="0"/>
          </a:p>
          <a:p>
            <a:r>
              <a:rPr lang="en-US" sz="24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990600"/>
            <a:ext cx="3849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>
                <a:solidFill>
                  <a:srgbClr val="FF0000"/>
                </a:solidFill>
              </a:rPr>
              <a:t>C. Declarar e utilizar </a:t>
            </a:r>
            <a:r>
              <a:rPr lang="pt-PT" sz="2400" dirty="0" smtClean="0">
                <a:solidFill>
                  <a:srgbClr val="00B050"/>
                </a:solidFill>
              </a:rPr>
              <a:t>variáveis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5233987"/>
            <a:ext cx="5167764" cy="1014413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>
            <a:off x="607362" y="3828585"/>
            <a:ext cx="2381165" cy="1546303"/>
          </a:xfrm>
          <a:custGeom>
            <a:avLst/>
            <a:gdLst>
              <a:gd name="connsiteX0" fmla="*/ 544931 w 2381165"/>
              <a:gd name="connsiteY0" fmla="*/ 0 h 1546303"/>
              <a:gd name="connsiteX1" fmla="*/ 113750 w 2381165"/>
              <a:gd name="connsiteY1" fmla="*/ 780586 h 1546303"/>
              <a:gd name="connsiteX2" fmla="*/ 2381165 w 2381165"/>
              <a:gd name="connsiteY2" fmla="*/ 1546303 h 1546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1165" h="1546303">
                <a:moveTo>
                  <a:pt x="544931" y="0"/>
                </a:moveTo>
                <a:cubicBezTo>
                  <a:pt x="176321" y="261434"/>
                  <a:pt x="-192289" y="522869"/>
                  <a:pt x="113750" y="780586"/>
                </a:cubicBezTo>
                <a:cubicBezTo>
                  <a:pt x="419789" y="1038303"/>
                  <a:pt x="1400477" y="1292303"/>
                  <a:pt x="2381165" y="1546303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196683" y="4069960"/>
            <a:ext cx="3325313" cy="1520518"/>
          </a:xfrm>
          <a:custGeom>
            <a:avLst/>
            <a:gdLst>
              <a:gd name="connsiteX0" fmla="*/ 0 w 3325313"/>
              <a:gd name="connsiteY0" fmla="*/ 160069 h 1520518"/>
              <a:gd name="connsiteX1" fmla="*/ 3323063 w 3325313"/>
              <a:gd name="connsiteY1" fmla="*/ 122899 h 1520518"/>
              <a:gd name="connsiteX2" fmla="*/ 408878 w 3325313"/>
              <a:gd name="connsiteY2" fmla="*/ 1520518 h 152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25313" h="1520518">
                <a:moveTo>
                  <a:pt x="0" y="160069"/>
                </a:moveTo>
                <a:cubicBezTo>
                  <a:pt x="1627458" y="28113"/>
                  <a:pt x="3254917" y="-103843"/>
                  <a:pt x="3323063" y="122899"/>
                </a:cubicBezTo>
                <a:cubicBezTo>
                  <a:pt x="3391209" y="349641"/>
                  <a:pt x="1900043" y="935079"/>
                  <a:pt x="408878" y="152051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82856" y="4579434"/>
            <a:ext cx="2598237" cy="1960132"/>
          </a:xfrm>
          <a:custGeom>
            <a:avLst/>
            <a:gdLst>
              <a:gd name="connsiteX0" fmla="*/ 947856 w 2598237"/>
              <a:gd name="connsiteY0" fmla="*/ 0 h 1960132"/>
              <a:gd name="connsiteX1" fmla="*/ 33456 w 2598237"/>
              <a:gd name="connsiteY1" fmla="*/ 1003610 h 1960132"/>
              <a:gd name="connsiteX2" fmla="*/ 434900 w 2598237"/>
              <a:gd name="connsiteY2" fmla="*/ 1955181 h 1960132"/>
              <a:gd name="connsiteX3" fmla="*/ 2598237 w 2598237"/>
              <a:gd name="connsiteY3" fmla="*/ 1308410 h 196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8237" h="1960132">
                <a:moveTo>
                  <a:pt x="947856" y="0"/>
                </a:moveTo>
                <a:cubicBezTo>
                  <a:pt x="533402" y="338873"/>
                  <a:pt x="118949" y="677747"/>
                  <a:pt x="33456" y="1003610"/>
                </a:cubicBezTo>
                <a:cubicBezTo>
                  <a:pt x="-52037" y="1329474"/>
                  <a:pt x="7437" y="1904381"/>
                  <a:pt x="434900" y="1955181"/>
                </a:cubicBezTo>
                <a:cubicBezTo>
                  <a:pt x="862363" y="2005981"/>
                  <a:pt x="1730300" y="1657195"/>
                  <a:pt x="2598237" y="130841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8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2019/2020</a:t>
            </a:r>
            <a:endParaRPr lang="en-U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14414" y="285728"/>
            <a:ext cx="7019948" cy="434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400" b="1" dirty="0" smtClean="0"/>
              <a:t>Como inserir comentários</a:t>
            </a:r>
            <a:endParaRPr lang="pt-PT" sz="24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838200"/>
            <a:ext cx="356235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938239" y="2895600"/>
            <a:ext cx="13292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i="1" dirty="0" err="1" smtClean="0"/>
              <a:t>Ctrl</a:t>
            </a:r>
            <a:r>
              <a:rPr lang="pt-PT" sz="4000" dirty="0" smtClean="0"/>
              <a:t>-e</a:t>
            </a:r>
            <a:endParaRPr lang="en-US" sz="40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7" y="3876675"/>
            <a:ext cx="391477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696200" y="3603486"/>
            <a:ext cx="13292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i="1" dirty="0" err="1" smtClean="0"/>
              <a:t>Ctrl</a:t>
            </a:r>
            <a:r>
              <a:rPr lang="pt-PT" sz="4000" dirty="0" smtClean="0"/>
              <a:t>-e</a:t>
            </a:r>
            <a:endParaRPr lang="en-US" sz="40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724388" y="2438400"/>
            <a:ext cx="0" cy="59055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724400" y="3524250"/>
            <a:ext cx="0" cy="59055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6594088" y="4230029"/>
            <a:ext cx="1674244" cy="914400"/>
          </a:xfrm>
          <a:custGeom>
            <a:avLst/>
            <a:gdLst>
              <a:gd name="connsiteX0" fmla="*/ 0 w 1674244"/>
              <a:gd name="connsiteY0" fmla="*/ 914400 h 914400"/>
              <a:gd name="connsiteX1" fmla="*/ 1405053 w 1674244"/>
              <a:gd name="connsiteY1" fmla="*/ 750849 h 914400"/>
              <a:gd name="connsiteX2" fmla="*/ 1672683 w 1674244"/>
              <a:gd name="connsiteY2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4244" h="914400">
                <a:moveTo>
                  <a:pt x="0" y="914400"/>
                </a:moveTo>
                <a:cubicBezTo>
                  <a:pt x="563136" y="908824"/>
                  <a:pt x="1126273" y="903249"/>
                  <a:pt x="1405053" y="750849"/>
                </a:cubicBezTo>
                <a:cubicBezTo>
                  <a:pt x="1683833" y="598449"/>
                  <a:pt x="1678258" y="299224"/>
                  <a:pt x="1672683" y="0"/>
                </a:cubicBezTo>
              </a:path>
            </a:pathLst>
          </a:cu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6408234" y="1843668"/>
            <a:ext cx="1993057" cy="1851103"/>
          </a:xfrm>
          <a:custGeom>
            <a:avLst/>
            <a:gdLst>
              <a:gd name="connsiteX0" fmla="*/ 1873405 w 1993057"/>
              <a:gd name="connsiteY0" fmla="*/ 1851103 h 1851103"/>
              <a:gd name="connsiteX1" fmla="*/ 1791629 w 1993057"/>
              <a:gd name="connsiteY1" fmla="*/ 527825 h 1851103"/>
              <a:gd name="connsiteX2" fmla="*/ 0 w 1993057"/>
              <a:gd name="connsiteY2" fmla="*/ 0 h 1851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3057" h="1851103">
                <a:moveTo>
                  <a:pt x="1873405" y="1851103"/>
                </a:moveTo>
                <a:cubicBezTo>
                  <a:pt x="1988634" y="1343722"/>
                  <a:pt x="2103863" y="836342"/>
                  <a:pt x="1791629" y="527825"/>
                </a:cubicBezTo>
                <a:cubicBezTo>
                  <a:pt x="1479395" y="219308"/>
                  <a:pt x="739697" y="109654"/>
                  <a:pt x="0" y="0"/>
                </a:cubicBezTo>
              </a:path>
            </a:pathLst>
          </a:cu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50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2019/2020</a:t>
            </a:r>
            <a:endParaRPr lang="en-U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85852" y="214290"/>
            <a:ext cx="7091386" cy="506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 smtClean="0"/>
              <a:t>Programa</a:t>
            </a:r>
            <a:endParaRPr lang="pt-PT" b="1" dirty="0"/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251520" y="914400"/>
            <a:ext cx="8568952" cy="50139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Introdução à linguagem JAVA: elementos </a:t>
            </a:r>
          </a:p>
          <a:p>
            <a:r>
              <a:rPr lang="pt-BR" sz="2400" dirty="0" smtClean="0"/>
              <a:t>Estruturas de controlo: instruções decisórias</a:t>
            </a:r>
          </a:p>
          <a:p>
            <a:r>
              <a:rPr lang="pt-BR" sz="2400" dirty="0" smtClean="0"/>
              <a:t>Estruturas de controlo: instruções repetitivas</a:t>
            </a:r>
          </a:p>
          <a:p>
            <a:r>
              <a:rPr lang="pt-PT" sz="2400" dirty="0" smtClean="0"/>
              <a:t>Programação </a:t>
            </a:r>
            <a:r>
              <a:rPr lang="pt-PT" sz="2400" dirty="0" err="1" smtClean="0"/>
              <a:t>procedimental</a:t>
            </a:r>
            <a:r>
              <a:rPr lang="pt-PT" sz="2400" dirty="0" smtClean="0"/>
              <a:t> (funções)</a:t>
            </a:r>
          </a:p>
          <a:p>
            <a:r>
              <a:rPr lang="pt-BR" sz="2400" dirty="0"/>
              <a:t>Sequências </a:t>
            </a:r>
            <a:r>
              <a:rPr lang="pt-BR" sz="2400" dirty="0" smtClean="0"/>
              <a:t>(</a:t>
            </a:r>
            <a:r>
              <a:rPr lang="pt-BR" sz="2400" i="1" dirty="0" smtClean="0"/>
              <a:t>arrays</a:t>
            </a:r>
            <a:r>
              <a:rPr lang="pt-BR" sz="2400" dirty="0"/>
              <a:t>)</a:t>
            </a:r>
            <a:endParaRPr lang="pt-PT" sz="2400" dirty="0" smtClean="0"/>
          </a:p>
          <a:p>
            <a:r>
              <a:rPr lang="pt-PT" sz="2400" dirty="0" smtClean="0"/>
              <a:t>Criação de novos tipos de dados (registos)</a:t>
            </a:r>
            <a:endParaRPr lang="pt-BR" sz="2400" dirty="0" smtClean="0"/>
          </a:p>
          <a:p>
            <a:r>
              <a:rPr lang="pt-BR" sz="2400" dirty="0" smtClean="0"/>
              <a:t>Sequências de caracteres (</a:t>
            </a:r>
            <a:r>
              <a:rPr lang="pt-BR" sz="2400" i="1" dirty="0" smtClean="0"/>
              <a:t>strings</a:t>
            </a:r>
            <a:r>
              <a:rPr lang="pt-BR" sz="2400" dirty="0" smtClean="0"/>
              <a:t>)</a:t>
            </a:r>
          </a:p>
          <a:p>
            <a:r>
              <a:rPr lang="pt-BR" sz="2400" dirty="0" smtClean="0"/>
              <a:t>Ficheiros de texto</a:t>
            </a:r>
          </a:p>
          <a:p>
            <a:r>
              <a:rPr lang="pt-BR" sz="2400" dirty="0" smtClean="0"/>
              <a:t>Exemplos: pesquisa e ordenação</a:t>
            </a:r>
          </a:p>
          <a:p>
            <a:r>
              <a:rPr lang="pt-PT" sz="2400" dirty="0" smtClean="0"/>
              <a:t>Sequências de tipos-referência (</a:t>
            </a:r>
            <a:r>
              <a:rPr lang="pt-PT" sz="2400" i="1" dirty="0" err="1"/>
              <a:t>a</a:t>
            </a:r>
            <a:r>
              <a:rPr lang="pt-PT" sz="2400" i="1" dirty="0" err="1" smtClean="0"/>
              <a:t>rrays</a:t>
            </a:r>
            <a:r>
              <a:rPr lang="pt-PT" sz="2400" dirty="0" smtClean="0"/>
              <a:t> de </a:t>
            </a:r>
            <a:r>
              <a:rPr lang="pt-PT" sz="2400" i="1" dirty="0" err="1"/>
              <a:t>s</a:t>
            </a:r>
            <a:r>
              <a:rPr lang="pt-PT" sz="2400" i="1" dirty="0" err="1" smtClean="0"/>
              <a:t>trings</a:t>
            </a:r>
            <a:r>
              <a:rPr lang="pt-PT" sz="2400" dirty="0" smtClean="0"/>
              <a:t> e de registos; </a:t>
            </a:r>
            <a:r>
              <a:rPr lang="pt-PT" sz="2400" i="1" dirty="0" err="1"/>
              <a:t>a</a:t>
            </a:r>
            <a:r>
              <a:rPr lang="pt-PT" sz="2400" i="1" dirty="0" err="1" smtClean="0"/>
              <a:t>rrays</a:t>
            </a:r>
            <a:r>
              <a:rPr lang="pt-PT" sz="2400" dirty="0" smtClean="0"/>
              <a:t> </a:t>
            </a:r>
            <a:r>
              <a:rPr lang="pt-PT" sz="2400" dirty="0" err="1" smtClean="0"/>
              <a:t>bi-dimensionais</a:t>
            </a:r>
            <a:r>
              <a:rPr lang="pt-PT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684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2019/2020</a:t>
            </a:r>
            <a:endParaRPr lang="en-U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14414" y="285728"/>
            <a:ext cx="7019948" cy="434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400" b="1" dirty="0" smtClean="0"/>
              <a:t>Estrutura do código dum prog</a:t>
            </a:r>
            <a:r>
              <a:rPr lang="pt-PT" sz="2400" dirty="0" smtClean="0"/>
              <a:t>rama</a:t>
            </a:r>
            <a:endParaRPr lang="pt-PT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8162" y="990600"/>
            <a:ext cx="8224838" cy="521497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sz="2000" b="1" dirty="0" smtClean="0">
                <a:cs typeface="Courier New" pitchFamily="49" charset="0"/>
              </a:rPr>
              <a:t>Ficheiro KmToMilhas.java</a:t>
            </a:r>
          </a:p>
          <a:p>
            <a:pPr algn="ctr"/>
            <a:endParaRPr lang="pt-PT" sz="2000" b="1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pt-PT" sz="2000" b="1" dirty="0" smtClean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java.util.*;</a:t>
            </a:r>
          </a:p>
          <a:p>
            <a:pPr marL="0" indent="0">
              <a:buNone/>
            </a:pPr>
            <a:r>
              <a:rPr lang="pt-PT" sz="2000" b="1" dirty="0" smtClean="0"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KmToMilhas{</a:t>
            </a:r>
          </a:p>
          <a:p>
            <a:pPr marL="0" indent="0">
              <a:buNone/>
            </a:pP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2000" b="1" dirty="0" smtClean="0">
                <a:latin typeface="Courier New" pitchFamily="49" charset="0"/>
                <a:cs typeface="Courier New" pitchFamily="49" charset="0"/>
              </a:rPr>
              <a:t>public static void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main(String[] args){</a:t>
            </a:r>
          </a:p>
          <a:p>
            <a:pPr marL="0" indent="0">
              <a:buNone/>
            </a:pP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   Scanner sc = </a:t>
            </a:r>
            <a:r>
              <a:rPr lang="pt-PT" sz="2000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Scanner(System.in);</a:t>
            </a:r>
          </a:p>
          <a:p>
            <a:pPr marL="0" indent="0">
              <a:buNone/>
            </a:pP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2000" b="1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km, milhas;</a:t>
            </a:r>
          </a:p>
          <a:p>
            <a:pPr marL="0" indent="0">
              <a:buNone/>
            </a:pP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   System.out.print("Distancia em milhas: ");</a:t>
            </a:r>
          </a:p>
          <a:p>
            <a:pPr marL="0" indent="0">
              <a:buNone/>
            </a:pP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   milhas = sc.nextDouble();</a:t>
            </a:r>
          </a:p>
          <a:p>
            <a:pPr marL="0" indent="0">
              <a:buNone/>
            </a:pP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   km = 1.609 * milhas;</a:t>
            </a:r>
          </a:p>
          <a:p>
            <a:pPr marL="0" indent="0">
              <a:buNone/>
            </a:pP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   System.out.println("A distancia em km: " + km);</a:t>
            </a:r>
          </a:p>
          <a:p>
            <a:pPr marL="0" indent="0">
              <a:buNone/>
            </a:pP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PT" sz="20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838934"/>
              </p:ext>
            </p:extLst>
          </p:nvPr>
        </p:nvGraphicFramePr>
        <p:xfrm>
          <a:off x="2590800" y="5829300"/>
          <a:ext cx="640556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Bitmap Image" r:id="rId4" imgW="2562120" imgH="380880" progId="Paint.Picture">
                  <p:embed/>
                </p:oleObj>
              </mc:Choice>
              <mc:Fallback>
                <p:oleObj name="Bitmap Image" r:id="rId4" imgW="2562120" imgH="3808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90800" y="5829300"/>
                        <a:ext cx="6405563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340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2019/2020</a:t>
            </a:r>
            <a:endParaRPr lang="en-U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14414" y="285728"/>
            <a:ext cx="7019948" cy="434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400" b="1" dirty="0" smtClean="0"/>
              <a:t>Estrutura do código dum prog</a:t>
            </a:r>
            <a:r>
              <a:rPr lang="pt-PT" sz="2400" dirty="0" smtClean="0"/>
              <a:t>rama</a:t>
            </a:r>
            <a:endParaRPr lang="pt-PT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200" y="990600"/>
            <a:ext cx="9220200" cy="521497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sz="1800" b="1" dirty="0" smtClean="0">
                <a:cs typeface="Courier New" pitchFamily="49" charset="0"/>
              </a:rPr>
              <a:t>Ficheiro KmToMilhas.java</a:t>
            </a:r>
          </a:p>
          <a:p>
            <a:pPr algn="ctr"/>
            <a:endParaRPr lang="pt-PT" sz="1800" b="1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pt-PT" sz="1800" b="1" dirty="0" err="1">
                <a:latin typeface="Courier New" pitchFamily="49" charset="0"/>
                <a:cs typeface="Courier New" pitchFamily="49" charset="0"/>
              </a:rPr>
              <a:t>import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java.util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pPr marL="0" indent="0">
              <a:buNone/>
            </a:pPr>
            <a:r>
              <a:rPr lang="pt-PT" sz="18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PT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KmToMilhas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8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PT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b="1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PT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0" indent="0">
              <a:buNone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   Scanner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sc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PT" sz="1800" b="1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Scanner(System.in);</a:t>
            </a:r>
          </a:p>
          <a:p>
            <a:pPr marL="0" indent="0">
              <a:buNone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800" b="1" dirty="0" err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milhas;</a:t>
            </a:r>
          </a:p>
          <a:p>
            <a:pPr marL="0" indent="0">
              <a:buNone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("Distancia em milhas: ");</a:t>
            </a:r>
          </a:p>
          <a:p>
            <a:pPr marL="0" indent="0">
              <a:buNone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   milhas =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sc.nextDouble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("A distancia em km: </a:t>
            </a: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"+(1.609*milhas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0" indent="0">
              <a:buNone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296539"/>
              </p:ext>
            </p:extLst>
          </p:nvPr>
        </p:nvGraphicFramePr>
        <p:xfrm>
          <a:off x="2590800" y="5829300"/>
          <a:ext cx="640556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Bitmap Image" r:id="rId4" imgW="2562120" imgH="380880" progId="Paint.Picture">
                  <p:embed/>
                </p:oleObj>
              </mc:Choice>
              <mc:Fallback>
                <p:oleObj name="Bitmap Image" r:id="rId4" imgW="2562120" imgH="3808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90800" y="5829300"/>
                        <a:ext cx="6405563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640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2019/2020</a:t>
            </a:r>
            <a:endParaRPr lang="en-U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14414" y="285728"/>
            <a:ext cx="7019948" cy="434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400" b="1" dirty="0" smtClean="0"/>
              <a:t>Estrutura do código dum prog</a:t>
            </a:r>
            <a:r>
              <a:rPr lang="pt-PT" sz="2400" dirty="0" smtClean="0"/>
              <a:t>rama</a:t>
            </a:r>
            <a:endParaRPr lang="pt-PT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200" y="990600"/>
            <a:ext cx="9220200" cy="521497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sz="2000" dirty="0" smtClean="0">
                <a:cs typeface="Courier New" pitchFamily="49" charset="0"/>
              </a:rPr>
              <a:t>Ficheiro KmToMilhas.java</a:t>
            </a:r>
          </a:p>
          <a:p>
            <a:pPr algn="ctr"/>
            <a:endParaRPr lang="pt-PT" sz="20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pt-PT" sz="2000" b="1" dirty="0" err="1">
                <a:latin typeface="Courier New" pitchFamily="49" charset="0"/>
                <a:cs typeface="Courier New" pitchFamily="49" charset="0"/>
              </a:rPr>
              <a:t>import</a:t>
            </a:r>
            <a:r>
              <a:rPr lang="pt-PT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000" dirty="0" err="1">
                <a:latin typeface="Courier New" pitchFamily="49" charset="0"/>
                <a:cs typeface="Courier New" pitchFamily="49" charset="0"/>
              </a:rPr>
              <a:t>java.util</a:t>
            </a:r>
            <a:r>
              <a:rPr lang="pt-PT" sz="2000" dirty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pPr marL="0" indent="0">
              <a:buNone/>
            </a:pPr>
            <a:r>
              <a:rPr lang="pt-PT" sz="20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PT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000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PT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000" dirty="0" err="1">
                <a:latin typeface="Courier New" pitchFamily="49" charset="0"/>
                <a:cs typeface="Courier New" pitchFamily="49" charset="0"/>
              </a:rPr>
              <a:t>KmToMilhas</a:t>
            </a:r>
            <a:r>
              <a:rPr lang="pt-PT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pt-PT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20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PT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000" b="1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PT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0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PT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0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PT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20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PT" sz="200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PT" sz="20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pt-PT" sz="20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0" indent="0">
              <a:buNone/>
            </a:pPr>
            <a:r>
              <a:rPr lang="pt-PT" sz="2000" dirty="0">
                <a:latin typeface="Courier New" pitchFamily="49" charset="0"/>
                <a:cs typeface="Courier New" pitchFamily="49" charset="0"/>
              </a:rPr>
              <a:t>    Scanner </a:t>
            </a:r>
            <a:r>
              <a:rPr lang="pt-PT" sz="2000" dirty="0" err="1">
                <a:latin typeface="Courier New" pitchFamily="49" charset="0"/>
                <a:cs typeface="Courier New" pitchFamily="49" charset="0"/>
              </a:rPr>
              <a:t>sc</a:t>
            </a:r>
            <a:r>
              <a:rPr lang="pt-PT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PT" sz="2000" b="1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sz="2000" dirty="0">
                <a:latin typeface="Courier New" pitchFamily="49" charset="0"/>
                <a:cs typeface="Courier New" pitchFamily="49" charset="0"/>
              </a:rPr>
              <a:t> Scanner(System.in);</a:t>
            </a:r>
          </a:p>
          <a:p>
            <a:pPr marL="0" indent="0">
              <a:buNone/>
            </a:pPr>
            <a:r>
              <a:rPr lang="pt-PT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2000" dirty="0" err="1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pt-PT" sz="2000" dirty="0">
                <a:latin typeface="Courier New" pitchFamily="49" charset="0"/>
                <a:cs typeface="Courier New" pitchFamily="49" charset="0"/>
              </a:rPr>
              <a:t>("Distancia em milhas: ");</a:t>
            </a:r>
          </a:p>
          <a:p>
            <a:pPr marL="0" indent="0">
              <a:buNone/>
            </a:pPr>
            <a:r>
              <a:rPr lang="pt-PT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20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pt-PT" sz="2000" dirty="0">
                <a:latin typeface="Courier New" pitchFamily="49" charset="0"/>
                <a:cs typeface="Courier New" pitchFamily="49" charset="0"/>
              </a:rPr>
              <a:t>("A distancia em km: 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"+</a:t>
            </a:r>
          </a:p>
          <a:p>
            <a:pPr marL="0" indent="0">
              <a:buNone/>
            </a:pP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	(</a:t>
            </a:r>
            <a:r>
              <a:rPr lang="pt-PT" sz="2000" dirty="0">
                <a:latin typeface="Courier New" pitchFamily="49" charset="0"/>
                <a:cs typeface="Courier New" pitchFamily="49" charset="0"/>
              </a:rPr>
              <a:t>1.609*</a:t>
            </a:r>
            <a:r>
              <a:rPr lang="pt-PT" sz="2000" dirty="0" err="1">
                <a:latin typeface="Courier New" pitchFamily="49" charset="0"/>
                <a:cs typeface="Courier New" pitchFamily="49" charset="0"/>
              </a:rPr>
              <a:t>sc.nextDouble</a:t>
            </a:r>
            <a:r>
              <a:rPr lang="pt-PT" sz="20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pPr marL="0" indent="0">
              <a:buNone/>
            </a:pPr>
            <a:r>
              <a:rPr lang="pt-PT" sz="20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pt-PT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569799"/>
              </p:ext>
            </p:extLst>
          </p:nvPr>
        </p:nvGraphicFramePr>
        <p:xfrm>
          <a:off x="2286000" y="5105400"/>
          <a:ext cx="640556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Bitmap Image" r:id="rId4" imgW="2562120" imgH="380880" progId="Paint.Picture">
                  <p:embed/>
                </p:oleObj>
              </mc:Choice>
              <mc:Fallback>
                <p:oleObj name="Bitmap Image" r:id="rId4" imgW="2562120" imgH="3808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0" y="5105400"/>
                        <a:ext cx="6405563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057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2019/2020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57400" y="24195"/>
            <a:ext cx="4878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smtClean="0"/>
              <a:t>Leitura e escrita de dados</a:t>
            </a:r>
            <a:endParaRPr lang="pt-PT" sz="2800" b="1" dirty="0">
              <a:latin typeface="+mj-lt"/>
              <a:ea typeface="+mj-ea"/>
              <a:cs typeface="+mj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6714" y="685800"/>
            <a:ext cx="9070574" cy="4876800"/>
            <a:chOff x="36714" y="990600"/>
            <a:chExt cx="9070574" cy="4876800"/>
          </a:xfrm>
        </p:grpSpPr>
        <p:pic>
          <p:nvPicPr>
            <p:cNvPr id="1638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14" y="990600"/>
              <a:ext cx="9070574" cy="487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1029630" y="2895600"/>
              <a:ext cx="14478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PT" sz="2000" b="1" dirty="0" err="1" smtClean="0">
                  <a:solidFill>
                    <a:schemeClr val="tx1"/>
                  </a:solidFill>
                </a:rPr>
                <a:t>int</a:t>
              </a:r>
              <a:r>
                <a:rPr lang="pt-PT" sz="2000" b="1" dirty="0" smtClean="0">
                  <a:solidFill>
                    <a:schemeClr val="tx1"/>
                  </a:solidFill>
                </a:rPr>
                <a:t> x;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71600" y="5867400"/>
            <a:ext cx="26356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"</a:t>
            </a:r>
            <a:r>
              <a:rPr lang="en-US" sz="3200" dirty="0" err="1">
                <a:solidFill>
                  <a:srgbClr val="C00000"/>
                </a:solidFill>
              </a:rPr>
              <a:t>kghjghjhgjhg</a:t>
            </a:r>
            <a:r>
              <a:rPr lang="en-US" sz="3200" dirty="0">
                <a:solidFill>
                  <a:srgbClr val="C00000"/>
                </a:solidFill>
              </a:rPr>
              <a:t>"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424748" y="5105400"/>
            <a:ext cx="1851852" cy="1077439"/>
            <a:chOff x="1424748" y="5105400"/>
            <a:chExt cx="1851852" cy="1077439"/>
          </a:xfrm>
        </p:grpSpPr>
        <p:sp>
          <p:nvSpPr>
            <p:cNvPr id="9" name="Oval 8"/>
            <p:cNvSpPr/>
            <p:nvPr/>
          </p:nvSpPr>
          <p:spPr>
            <a:xfrm>
              <a:off x="3048000" y="5105400"/>
              <a:ext cx="228600" cy="228600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424748" y="5954239"/>
              <a:ext cx="228600" cy="228600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>
              <a:stCxn id="11" idx="7"/>
            </p:cNvCxnSpPr>
            <p:nvPr/>
          </p:nvCxnSpPr>
          <p:spPr>
            <a:xfrm flipV="1">
              <a:off x="1619870" y="5334000"/>
              <a:ext cx="1428130" cy="653717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221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2019/2020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200400" y="30697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smtClean="0"/>
              <a:t>Escrita formatada</a:t>
            </a:r>
            <a:endParaRPr lang="pt-PT" sz="2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4" y="914400"/>
            <a:ext cx="8957413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698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2019/2020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05200" y="30697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smtClean="0"/>
              <a:t>Exemplos:</a:t>
            </a:r>
            <a:endParaRPr lang="pt-PT" sz="2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00475"/>
            <a:ext cx="6079477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14400" y="685800"/>
            <a:ext cx="633391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public class</a:t>
            </a:r>
            <a:r>
              <a:rPr lang="en-US" dirty="0"/>
              <a:t> </a:t>
            </a:r>
            <a:r>
              <a:rPr lang="en-US" dirty="0" err="1"/>
              <a:t>KmToMilhas</a:t>
            </a:r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b="1" dirty="0"/>
              <a:t>public static void</a:t>
            </a:r>
            <a:r>
              <a:rPr lang="en-US" dirty="0"/>
              <a:t> main(String[] 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r>
              <a:rPr lang="en-US" dirty="0"/>
              <a:t>    </a:t>
            </a:r>
            <a:r>
              <a:rPr lang="en-US" dirty="0" err="1"/>
              <a:t>System.out.printf</a:t>
            </a:r>
            <a:r>
              <a:rPr lang="en-US" dirty="0"/>
              <a:t>("</a:t>
            </a:r>
            <a:r>
              <a:rPr lang="en-US" dirty="0" err="1"/>
              <a:t>distancia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milhas</a:t>
            </a:r>
            <a:r>
              <a:rPr lang="en-US" dirty="0"/>
              <a:t>: %f\n", 34.1234567);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System.out.printf</a:t>
            </a:r>
            <a:r>
              <a:rPr lang="en-US" dirty="0"/>
              <a:t>("</a:t>
            </a:r>
            <a:r>
              <a:rPr lang="en-US" dirty="0" err="1"/>
              <a:t>distancia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milhas</a:t>
            </a:r>
            <a:r>
              <a:rPr lang="en-US" dirty="0"/>
              <a:t>: %1.1f\n", 34.1234567);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System.out.printf</a:t>
            </a:r>
            <a:r>
              <a:rPr lang="en-US" dirty="0"/>
              <a:t>("</a:t>
            </a:r>
            <a:r>
              <a:rPr lang="en-US" dirty="0" err="1"/>
              <a:t>distancia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milhas</a:t>
            </a:r>
            <a:r>
              <a:rPr lang="en-US" dirty="0"/>
              <a:t>: %2.2f\n", 34.1234567);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System.out.printf</a:t>
            </a:r>
            <a:r>
              <a:rPr lang="en-US" dirty="0"/>
              <a:t>("</a:t>
            </a:r>
            <a:r>
              <a:rPr lang="en-US" dirty="0" err="1"/>
              <a:t>distancia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milhas</a:t>
            </a:r>
            <a:r>
              <a:rPr lang="en-US" dirty="0"/>
              <a:t>: %2.2f\n", 34.);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System.out.printf</a:t>
            </a:r>
            <a:r>
              <a:rPr lang="en-US" dirty="0"/>
              <a:t>("</a:t>
            </a:r>
            <a:r>
              <a:rPr lang="en-US" dirty="0" err="1"/>
              <a:t>distancia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milhas</a:t>
            </a:r>
            <a:r>
              <a:rPr lang="en-US" dirty="0"/>
              <a:t>: %2d\n", 345);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System.out.printf</a:t>
            </a:r>
            <a:r>
              <a:rPr lang="en-US" dirty="0"/>
              <a:t>("</a:t>
            </a:r>
            <a:r>
              <a:rPr lang="en-US" dirty="0" err="1"/>
              <a:t>distancia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milhas</a:t>
            </a:r>
            <a:r>
              <a:rPr lang="en-US" dirty="0"/>
              <a:t>: %5d\n", 345);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640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2019/2020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00200" y="76200"/>
            <a:ext cx="632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smtClean="0">
                <a:latin typeface="+mj-lt"/>
                <a:ea typeface="+mj-ea"/>
                <a:cs typeface="+mj-cs"/>
              </a:rPr>
              <a:t>Elementos básicos da linguagem JAVA</a:t>
            </a:r>
            <a:endParaRPr lang="pt-PT" sz="2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1708"/>
            <a:ext cx="9144000" cy="5314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761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2019/2020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00200" y="76200"/>
            <a:ext cx="632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smtClean="0">
                <a:latin typeface="+mj-lt"/>
                <a:ea typeface="+mj-ea"/>
                <a:cs typeface="+mj-cs"/>
              </a:rPr>
              <a:t>Elementos básicos da linguagem JAVA</a:t>
            </a:r>
            <a:endParaRPr lang="pt-PT" sz="2800" b="1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1" y="1066800"/>
            <a:ext cx="883920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/>
              <a:t>Constantes</a:t>
            </a:r>
            <a:r>
              <a:rPr lang="pt-PT" dirty="0" smtClean="0"/>
              <a:t> – valores de um certo tipo que pode aparecer só no lado direito de expressão (</a:t>
            </a:r>
            <a:r>
              <a:rPr lang="pt-PT" i="1" dirty="0" err="1" smtClean="0"/>
              <a:t>rvalue</a:t>
            </a:r>
            <a:r>
              <a:rPr lang="pt-PT" dirty="0" smtClean="0"/>
              <a:t>). Ex. </a:t>
            </a:r>
            <a:r>
              <a:rPr lang="pt-PT" dirty="0"/>
              <a:t>10, -10, 5.5, .5, -0.7657, “</a:t>
            </a:r>
            <a:r>
              <a:rPr lang="pt-PT" dirty="0" smtClean="0"/>
              <a:t>Aveiro“, </a:t>
            </a:r>
            <a:r>
              <a:rPr lang="pt-PT" b="1" dirty="0" err="1" smtClean="0"/>
              <a:t>true</a:t>
            </a:r>
            <a:r>
              <a:rPr lang="pt-PT" dirty="0" smtClean="0"/>
              <a:t>).</a:t>
            </a:r>
          </a:p>
          <a:p>
            <a:endParaRPr lang="pt-PT" dirty="0"/>
          </a:p>
          <a:p>
            <a:r>
              <a:rPr lang="pt-PT" b="1" dirty="0" smtClean="0"/>
              <a:t>Operadores e separadores</a:t>
            </a:r>
            <a:r>
              <a:rPr lang="pt-PT" dirty="0" smtClean="0"/>
              <a:t> -  símbolos ou combinações de símbolos que especificam operações e usados na construção de instruções: () [] {} &lt; &gt; ; . , : ? </a:t>
            </a:r>
            <a:r>
              <a:rPr lang="pt-PT" dirty="0"/>
              <a:t>! ' </a:t>
            </a:r>
            <a:r>
              <a:rPr lang="pt-PT" dirty="0" smtClean="0"/>
              <a:t> " &amp; | = + -  * / % </a:t>
            </a:r>
            <a:r>
              <a:rPr lang="en-US" dirty="0" smtClean="0"/>
              <a:t>~ ^ # \ _ $</a:t>
            </a:r>
            <a:r>
              <a:rPr lang="pt-PT" dirty="0" smtClean="0"/>
              <a:t> </a:t>
            </a:r>
          </a:p>
          <a:p>
            <a:endParaRPr lang="pt-PT" dirty="0"/>
          </a:p>
          <a:p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endParaRPr lang="pt-PT" dirty="0"/>
          </a:p>
          <a:p>
            <a:r>
              <a:rPr lang="pt-PT" sz="3200" dirty="0" smtClean="0"/>
              <a:t>Java é uma linguagem </a:t>
            </a:r>
            <a:r>
              <a:rPr lang="pt-PT" sz="3200" i="1" dirty="0" smtClean="0"/>
              <a:t>case </a:t>
            </a:r>
            <a:r>
              <a:rPr lang="pt-PT" sz="3200" i="1" dirty="0" err="1" smtClean="0"/>
              <a:t>sensitive</a:t>
            </a:r>
            <a:r>
              <a:rPr lang="pt-PT" sz="3200" dirty="0" smtClean="0"/>
              <a:t>. Por isso os nomes </a:t>
            </a:r>
            <a:r>
              <a:rPr lang="pt-PT" sz="3200" dirty="0" smtClean="0">
                <a:solidFill>
                  <a:srgbClr val="FF0000"/>
                </a:solidFill>
              </a:rPr>
              <a:t>a</a:t>
            </a:r>
            <a:r>
              <a:rPr lang="pt-PT" sz="3200" dirty="0" smtClean="0"/>
              <a:t> e </a:t>
            </a:r>
            <a:r>
              <a:rPr lang="pt-PT" sz="3200" dirty="0" smtClean="0">
                <a:solidFill>
                  <a:srgbClr val="FF0000"/>
                </a:solidFill>
              </a:rPr>
              <a:t>A</a:t>
            </a:r>
            <a:r>
              <a:rPr lang="pt-PT" sz="3200" dirty="0" smtClean="0"/>
              <a:t> são diferentes.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3128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2019/2020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90600" y="762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smtClean="0"/>
              <a:t>Tipos de dados (classes) primitivos (predefinidos)</a:t>
            </a:r>
            <a:endParaRPr lang="pt-PT" sz="2800" b="1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838200"/>
            <a:ext cx="7091493" cy="526297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PT" sz="2400" b="1" dirty="0" smtClean="0"/>
              <a:t>byte</a:t>
            </a:r>
            <a:r>
              <a:rPr lang="pt-PT" sz="2400" dirty="0" smtClean="0"/>
              <a:t>, </a:t>
            </a:r>
            <a:r>
              <a:rPr lang="pt-PT" sz="2400" b="1" dirty="0" smtClean="0"/>
              <a:t>short</a:t>
            </a:r>
            <a:r>
              <a:rPr lang="pt-PT" sz="2400" dirty="0" smtClean="0"/>
              <a:t>, </a:t>
            </a:r>
            <a:r>
              <a:rPr lang="pt-PT" sz="2400" b="1" dirty="0" err="1" smtClean="0"/>
              <a:t>int</a:t>
            </a:r>
            <a:r>
              <a:rPr lang="pt-PT" sz="2400" b="1" dirty="0" smtClean="0"/>
              <a:t>,</a:t>
            </a:r>
            <a:r>
              <a:rPr lang="pt-PT" sz="2400" dirty="0" smtClean="0"/>
              <a:t> </a:t>
            </a:r>
            <a:r>
              <a:rPr lang="pt-PT" sz="2400" b="1" dirty="0" err="1" smtClean="0"/>
              <a:t>long</a:t>
            </a:r>
            <a:r>
              <a:rPr lang="pt-PT" sz="2400" dirty="0" smtClean="0"/>
              <a:t> – números inteiros (10, -10, 0, … ).</a:t>
            </a:r>
          </a:p>
          <a:p>
            <a:r>
              <a:rPr lang="pt-PT" sz="2400" b="1" dirty="0" err="1" smtClean="0"/>
              <a:t>float</a:t>
            </a:r>
            <a:r>
              <a:rPr lang="pt-PT" sz="2400" b="1" dirty="0" smtClean="0"/>
              <a:t>,</a:t>
            </a:r>
            <a:r>
              <a:rPr lang="pt-PT" sz="2400" dirty="0" smtClean="0"/>
              <a:t> </a:t>
            </a:r>
            <a:r>
              <a:rPr lang="pt-PT" sz="2400" b="1" dirty="0" err="1" smtClean="0"/>
              <a:t>double</a:t>
            </a:r>
            <a:r>
              <a:rPr lang="pt-PT" sz="2400" dirty="0" smtClean="0"/>
              <a:t> – números reais (10.5, -7.34,  -.987, … ). </a:t>
            </a:r>
          </a:p>
          <a:p>
            <a:r>
              <a:rPr lang="pt-PT" sz="2400" b="1" dirty="0" err="1" smtClean="0"/>
              <a:t>boolean</a:t>
            </a:r>
            <a:r>
              <a:rPr lang="pt-PT" sz="2400" dirty="0" smtClean="0"/>
              <a:t> – apenas dois valores possíveis (</a:t>
            </a:r>
            <a:r>
              <a:rPr lang="pt-PT" sz="2400" b="1" dirty="0" err="1" smtClean="0"/>
              <a:t>true</a:t>
            </a:r>
            <a:r>
              <a:rPr lang="pt-PT" sz="2400" dirty="0" smtClean="0"/>
              <a:t>, </a:t>
            </a:r>
            <a:r>
              <a:rPr lang="pt-PT" sz="2400" b="1" dirty="0" smtClean="0"/>
              <a:t>false</a:t>
            </a:r>
            <a:r>
              <a:rPr lang="pt-PT" sz="2400" dirty="0" smtClean="0"/>
              <a:t>).</a:t>
            </a:r>
          </a:p>
          <a:p>
            <a:r>
              <a:rPr lang="pt-PT" sz="2400" b="1" dirty="0" err="1" smtClean="0"/>
              <a:t>char</a:t>
            </a:r>
            <a:r>
              <a:rPr lang="pt-PT" sz="2400" dirty="0" smtClean="0"/>
              <a:t> -  </a:t>
            </a:r>
            <a:r>
              <a:rPr lang="pt-PT" sz="2400" dirty="0"/>
              <a:t>carateres ('a', '1‘, </a:t>
            </a:r>
            <a:r>
              <a:rPr lang="pt-PT" sz="2400" dirty="0" smtClean="0"/>
              <a:t>',' </a:t>
            </a:r>
            <a:r>
              <a:rPr lang="pt-PT" sz="2400" dirty="0"/>
              <a:t>, … </a:t>
            </a:r>
            <a:r>
              <a:rPr lang="pt-PT" sz="2400" dirty="0" smtClean="0"/>
              <a:t>).</a:t>
            </a:r>
          </a:p>
          <a:p>
            <a:endParaRPr lang="pt-PT" sz="2400" dirty="0"/>
          </a:p>
          <a:p>
            <a:endParaRPr lang="pt-PT" sz="2400" dirty="0" smtClean="0"/>
          </a:p>
          <a:p>
            <a:r>
              <a:rPr lang="pt-PT" sz="2400" dirty="0" smtClean="0"/>
              <a:t>Declaração de uma variável:</a:t>
            </a:r>
          </a:p>
          <a:p>
            <a:r>
              <a:rPr lang="pt-PT" sz="2400" dirty="0" smtClean="0"/>
              <a:t>tipo nome1, nome2, …..;</a:t>
            </a:r>
          </a:p>
          <a:p>
            <a:r>
              <a:rPr lang="pt-PT" sz="2400" dirty="0"/>
              <a:t>Declaração </a:t>
            </a:r>
            <a:r>
              <a:rPr lang="pt-PT" sz="2400" dirty="0" smtClean="0"/>
              <a:t>e definição de </a:t>
            </a:r>
            <a:r>
              <a:rPr lang="pt-PT" sz="2400" dirty="0"/>
              <a:t>uma variável</a:t>
            </a:r>
            <a:r>
              <a:rPr lang="pt-PT" sz="2400" dirty="0" smtClean="0"/>
              <a:t>:</a:t>
            </a:r>
          </a:p>
          <a:p>
            <a:r>
              <a:rPr lang="pt-PT" sz="2400" dirty="0"/>
              <a:t>tipo </a:t>
            </a:r>
            <a:r>
              <a:rPr lang="pt-PT" sz="2400" dirty="0" smtClean="0"/>
              <a:t>nome1=valor1, nome2=valor2, …..;</a:t>
            </a:r>
          </a:p>
          <a:p>
            <a:endParaRPr lang="pt-PT" sz="2400" dirty="0"/>
          </a:p>
          <a:p>
            <a:r>
              <a:rPr lang="pt-PT" sz="2400" dirty="0" smtClean="0"/>
              <a:t>Exemplos:</a:t>
            </a:r>
          </a:p>
          <a:p>
            <a:r>
              <a:rPr lang="pt-PT" sz="2400" b="1" dirty="0" err="1" smtClean="0"/>
              <a:t>int</a:t>
            </a:r>
            <a:r>
              <a:rPr lang="pt-PT" sz="2400" dirty="0" smtClean="0"/>
              <a:t> a, b, c;</a:t>
            </a:r>
          </a:p>
          <a:p>
            <a:r>
              <a:rPr lang="pt-PT" sz="2400" b="1" dirty="0" err="1" smtClean="0"/>
              <a:t>double</a:t>
            </a:r>
            <a:r>
              <a:rPr lang="pt-PT" sz="2400" dirty="0" smtClean="0"/>
              <a:t> f1=4.3434, f2;</a:t>
            </a:r>
          </a:p>
        </p:txBody>
      </p:sp>
    </p:spTree>
    <p:extLst>
      <p:ext uri="{BB962C8B-B14F-4D97-AF65-F5344CB8AC3E}">
        <p14:creationId xmlns:p14="http://schemas.microsoft.com/office/powerpoint/2010/main" val="322087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2019/2020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90600" y="762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smtClean="0"/>
              <a:t>Tipos de dados primitivos (predefinidos)</a:t>
            </a:r>
            <a:endParaRPr lang="pt-PT" sz="2800" b="1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1" y="914400"/>
            <a:ext cx="8991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Declaração de uma variável de tipo predefinido numa função (</a:t>
            </a:r>
            <a:r>
              <a:rPr lang="pt-PT" sz="2400" b="1" dirty="0" err="1" smtClean="0"/>
              <a:t>int</a:t>
            </a:r>
            <a:r>
              <a:rPr lang="pt-PT" sz="2400" dirty="0" smtClean="0"/>
              <a:t> </a:t>
            </a:r>
            <a:r>
              <a:rPr lang="pt-PT" sz="2400" dirty="0" smtClean="0">
                <a:solidFill>
                  <a:srgbClr val="FF0000"/>
                </a:solidFill>
              </a:rPr>
              <a:t>a</a:t>
            </a:r>
            <a:r>
              <a:rPr lang="pt-PT" sz="2400" dirty="0" smtClean="0"/>
              <a:t>;) permite reservar memória para esta variável </a:t>
            </a:r>
            <a:r>
              <a:rPr lang="pt-PT" sz="2400" dirty="0" smtClean="0">
                <a:solidFill>
                  <a:srgbClr val="FF0000"/>
                </a:solidFill>
              </a:rPr>
              <a:t>a</a:t>
            </a:r>
            <a:r>
              <a:rPr lang="pt-PT" sz="2400" dirty="0" smtClean="0"/>
              <a:t> sem o valor definido</a:t>
            </a:r>
          </a:p>
          <a:p>
            <a:endParaRPr lang="pt-PT" sz="2400" dirty="0"/>
          </a:p>
          <a:p>
            <a:r>
              <a:rPr lang="pt-PT" sz="2400" dirty="0" smtClean="0"/>
              <a:t>Exemplos de declaração:</a:t>
            </a:r>
          </a:p>
          <a:p>
            <a:endParaRPr lang="pt-PT" sz="2400" dirty="0" smtClean="0"/>
          </a:p>
          <a:p>
            <a:r>
              <a:rPr lang="pt-PT" sz="2400" b="1" dirty="0" err="1" smtClean="0"/>
              <a:t>boolean</a:t>
            </a:r>
            <a:r>
              <a:rPr lang="pt-PT" sz="2400" dirty="0" smtClean="0"/>
              <a:t> d, g; </a:t>
            </a:r>
          </a:p>
          <a:p>
            <a:r>
              <a:rPr lang="pt-PT" sz="2400" b="1" dirty="0" err="1" smtClean="0"/>
              <a:t>char</a:t>
            </a:r>
            <a:r>
              <a:rPr lang="pt-PT" sz="2400" dirty="0" smtClean="0"/>
              <a:t> letra, </a:t>
            </a:r>
            <a:r>
              <a:rPr lang="pt-PT" sz="2400" dirty="0" err="1" smtClean="0"/>
              <a:t>op</a:t>
            </a:r>
            <a:r>
              <a:rPr lang="pt-PT" sz="2400" dirty="0" smtClean="0"/>
              <a:t>; </a:t>
            </a:r>
          </a:p>
          <a:p>
            <a:endParaRPr lang="pt-PT" sz="2400" dirty="0"/>
          </a:p>
          <a:p>
            <a:r>
              <a:rPr lang="pt-PT" sz="2400" dirty="0"/>
              <a:t>Exemplos de </a:t>
            </a:r>
            <a:r>
              <a:rPr lang="pt-PT" sz="2400" dirty="0" smtClean="0"/>
              <a:t>declaração e definição:</a:t>
            </a:r>
            <a:endParaRPr lang="pt-PT" sz="2400" dirty="0"/>
          </a:p>
          <a:p>
            <a:endParaRPr lang="pt-PT" sz="2400" dirty="0"/>
          </a:p>
          <a:p>
            <a:r>
              <a:rPr lang="pt-PT" sz="2400" b="1" dirty="0" err="1"/>
              <a:t>boolean</a:t>
            </a:r>
            <a:r>
              <a:rPr lang="pt-PT" sz="2400" dirty="0"/>
              <a:t> </a:t>
            </a:r>
            <a:r>
              <a:rPr lang="pt-PT" sz="2400" dirty="0" smtClean="0"/>
              <a:t>d=</a:t>
            </a:r>
            <a:r>
              <a:rPr lang="pt-PT" sz="2400" b="1" dirty="0" err="1" smtClean="0"/>
              <a:t>true</a:t>
            </a:r>
            <a:r>
              <a:rPr lang="pt-PT" sz="2400" dirty="0" smtClean="0"/>
              <a:t>, g=</a:t>
            </a:r>
            <a:r>
              <a:rPr lang="pt-PT" sz="2400" b="1" dirty="0" smtClean="0"/>
              <a:t>false</a:t>
            </a:r>
            <a:r>
              <a:rPr lang="pt-PT" sz="2400" dirty="0" smtClean="0"/>
              <a:t>; </a:t>
            </a:r>
            <a:endParaRPr lang="pt-PT" sz="2400" dirty="0"/>
          </a:p>
          <a:p>
            <a:r>
              <a:rPr lang="pt-PT" sz="2400" b="1" dirty="0" err="1"/>
              <a:t>char</a:t>
            </a:r>
            <a:r>
              <a:rPr lang="pt-PT" sz="2400" dirty="0"/>
              <a:t> letra= </a:t>
            </a:r>
            <a:r>
              <a:rPr lang="pt-PT" sz="2400" dirty="0" smtClean="0"/>
              <a:t>'g</a:t>
            </a:r>
            <a:r>
              <a:rPr lang="pt-PT" sz="2400" dirty="0"/>
              <a:t>', </a:t>
            </a:r>
            <a:r>
              <a:rPr lang="pt-PT" sz="2400" dirty="0" err="1" smtClean="0"/>
              <a:t>op</a:t>
            </a:r>
            <a:r>
              <a:rPr lang="pt-PT" sz="2400" dirty="0"/>
              <a:t>= </a:t>
            </a:r>
            <a:r>
              <a:rPr lang="pt-PT" sz="2400" dirty="0" smtClean="0"/>
              <a:t>'+';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925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2019/2020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57290" y="214290"/>
            <a:ext cx="7019948" cy="506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 smtClean="0"/>
              <a:t>Metodologia e organização das aulas</a:t>
            </a:r>
            <a:endParaRPr lang="pt-PT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143000"/>
            <a:ext cx="8477280" cy="4495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2800" b="1" dirty="0" smtClean="0"/>
              <a:t>Aulas teórico-práticas</a:t>
            </a:r>
            <a:r>
              <a:rPr lang="pt-PT" sz="2800" dirty="0" smtClean="0"/>
              <a:t>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PT" sz="2400" dirty="0" smtClean="0"/>
              <a:t>apresentação dos temas da disciplina;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PT" sz="2400" dirty="0" smtClean="0"/>
              <a:t>aulas baseadas em slides e exemplos que serão colocados on-line</a:t>
            </a:r>
            <a:r>
              <a:rPr lang="pt-PT" sz="2400" dirty="0"/>
              <a:t>.</a:t>
            </a:r>
            <a:endParaRPr lang="pt-PT" sz="2400" dirty="0" smtClean="0"/>
          </a:p>
          <a:p>
            <a:pPr algn="just"/>
            <a:r>
              <a:rPr lang="pt-PT" sz="2800" b="1" dirty="0" smtClean="0"/>
              <a:t>Aulas práticas</a:t>
            </a:r>
            <a:r>
              <a:rPr lang="pt-PT" sz="2800" dirty="0" smtClean="0"/>
              <a:t>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PT" sz="2400" dirty="0" smtClean="0"/>
              <a:t>Aplicação dos conhecimentos à resolução de problemas concretos</a:t>
            </a:r>
            <a:r>
              <a:rPr lang="pt-PT" sz="2400" dirty="0"/>
              <a:t>.</a:t>
            </a:r>
            <a:endParaRPr lang="pt-PT" sz="2400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4046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2019/2020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43000" y="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smtClean="0"/>
              <a:t>Tipos de dados predefinidos (valores possíveis)</a:t>
            </a:r>
            <a:endParaRPr lang="pt-PT" sz="2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12714"/>
            <a:ext cx="9053596" cy="5359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853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2019/2020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09800" y="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smtClean="0"/>
              <a:t>Inicialização de variáveis</a:t>
            </a:r>
            <a:endParaRPr lang="pt-PT" sz="2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08" y="1447800"/>
            <a:ext cx="8139792" cy="4151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762000"/>
            <a:ext cx="89397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300" dirty="0" smtClean="0"/>
              <a:t>Antes de uma variável poder ser utilizada deve ser-lhe atribuído um valor</a:t>
            </a:r>
            <a:endParaRPr lang="en-US" sz="2300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5474595"/>
            <a:ext cx="3865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milhas</a:t>
            </a:r>
            <a:r>
              <a:rPr lang="en-US" sz="2800" dirty="0"/>
              <a:t> = </a:t>
            </a:r>
            <a:r>
              <a:rPr lang="en-US" sz="2800" dirty="0" err="1"/>
              <a:t>sc.nextDouble</a:t>
            </a:r>
            <a:r>
              <a:rPr lang="en-US" sz="28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42112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2019/2020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0" y="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smtClean="0"/>
              <a:t>Conversões</a:t>
            </a:r>
            <a:endParaRPr lang="pt-PT" sz="2800" b="1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762000"/>
            <a:ext cx="89154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300" dirty="0" smtClean="0"/>
              <a:t>Sempre que uma expressão tenha operandos aritméticos de tipos diferentes, os operandos com menor capacidade de armazenamento são automaticamente convertidos para o tipo com maior capacidade:</a:t>
            </a:r>
            <a:endParaRPr lang="en-US" sz="23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33" y="3134900"/>
            <a:ext cx="9147934" cy="273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603679" y="5486400"/>
            <a:ext cx="5867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900" dirty="0" smtClean="0">
                <a:solidFill>
                  <a:schemeClr val="tx1"/>
                </a:solidFill>
              </a:rPr>
              <a:t>// estamos a forçar a conversão para inteiro (</a:t>
            </a:r>
            <a:r>
              <a:rPr lang="pt-PT" sz="1900" b="1" dirty="0" err="1" smtClean="0">
                <a:solidFill>
                  <a:schemeClr val="tx1"/>
                </a:solidFill>
              </a:rPr>
              <a:t>int</a:t>
            </a:r>
            <a:r>
              <a:rPr lang="pt-PT" sz="1900" dirty="0" smtClean="0">
                <a:solidFill>
                  <a:schemeClr val="tx1"/>
                </a:solidFill>
              </a:rPr>
              <a:t>)  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2209800"/>
            <a:ext cx="7489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 smtClean="0"/>
              <a:t>byte</a:t>
            </a:r>
            <a:r>
              <a:rPr lang="pt-PT" sz="2400" dirty="0" smtClean="0"/>
              <a:t>   </a:t>
            </a:r>
            <a:r>
              <a:rPr lang="pt-PT" sz="2400" dirty="0" smtClean="0">
                <a:sym typeface="Symbol"/>
              </a:rPr>
              <a:t>  </a:t>
            </a:r>
            <a:r>
              <a:rPr lang="pt-PT" sz="2400" b="1" dirty="0" smtClean="0">
                <a:sym typeface="Symbol"/>
              </a:rPr>
              <a:t>short</a:t>
            </a:r>
            <a:r>
              <a:rPr lang="pt-PT" sz="2400" dirty="0" smtClean="0">
                <a:sym typeface="Symbol"/>
              </a:rPr>
              <a:t> ( ou </a:t>
            </a:r>
            <a:r>
              <a:rPr lang="pt-PT" sz="2400" b="1" dirty="0" err="1" smtClean="0">
                <a:sym typeface="Symbol"/>
              </a:rPr>
              <a:t>char</a:t>
            </a:r>
            <a:r>
              <a:rPr lang="pt-PT" sz="2400" dirty="0" smtClean="0">
                <a:sym typeface="Symbol"/>
              </a:rPr>
              <a:t>)</a:t>
            </a:r>
            <a:r>
              <a:rPr lang="pt-PT" sz="2400" dirty="0"/>
              <a:t> </a:t>
            </a:r>
            <a:r>
              <a:rPr lang="pt-PT" sz="2400" dirty="0">
                <a:sym typeface="Symbol"/>
              </a:rPr>
              <a:t> </a:t>
            </a:r>
            <a:r>
              <a:rPr lang="pt-PT" sz="2400" b="1" dirty="0" err="1" smtClean="0">
                <a:sym typeface="Symbol"/>
              </a:rPr>
              <a:t>int</a:t>
            </a:r>
            <a:r>
              <a:rPr lang="pt-PT" sz="2400" dirty="0"/>
              <a:t> </a:t>
            </a:r>
            <a:r>
              <a:rPr lang="pt-PT" sz="2400" dirty="0">
                <a:sym typeface="Symbol"/>
              </a:rPr>
              <a:t> </a:t>
            </a:r>
            <a:r>
              <a:rPr lang="pt-PT" sz="2400" b="1" dirty="0" err="1" smtClean="0">
                <a:sym typeface="Symbol"/>
              </a:rPr>
              <a:t>long</a:t>
            </a:r>
            <a:r>
              <a:rPr lang="pt-PT" sz="2400" dirty="0"/>
              <a:t> </a:t>
            </a:r>
            <a:r>
              <a:rPr lang="pt-PT" sz="2400" dirty="0">
                <a:sym typeface="Symbol"/>
              </a:rPr>
              <a:t> </a:t>
            </a:r>
            <a:r>
              <a:rPr lang="pt-PT" sz="2400" b="1" dirty="0" err="1" smtClean="0">
                <a:sym typeface="Symbol"/>
              </a:rPr>
              <a:t>float</a:t>
            </a:r>
            <a:r>
              <a:rPr lang="pt-PT" sz="2400" b="1" dirty="0"/>
              <a:t> </a:t>
            </a:r>
            <a:r>
              <a:rPr lang="pt-PT" sz="2400" dirty="0">
                <a:sym typeface="Symbol"/>
              </a:rPr>
              <a:t> </a:t>
            </a:r>
            <a:r>
              <a:rPr lang="pt-PT" sz="2400" b="1" dirty="0" err="1" smtClean="0">
                <a:sym typeface="Symbol"/>
              </a:rPr>
              <a:t>double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0928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2019/2020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88834" y="20944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smtClean="0"/>
              <a:t>Operadores e expressões</a:t>
            </a:r>
            <a:endParaRPr lang="pt-PT" sz="2800" b="1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914400"/>
            <a:ext cx="1479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 smtClean="0"/>
              <a:t>Operadores:</a:t>
            </a:r>
            <a:endParaRPr lang="en-US" sz="20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447800"/>
            <a:ext cx="6858001" cy="1707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28600" y="3181290"/>
            <a:ext cx="1404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 smtClean="0"/>
              <a:t>Expressões:</a:t>
            </a:r>
            <a:endParaRPr lang="en-US" sz="2000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02" y="3810000"/>
            <a:ext cx="7897416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112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2019/2020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88834" y="20944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smtClean="0"/>
              <a:t>Operadores - prioridades</a:t>
            </a:r>
            <a:endParaRPr lang="pt-PT" sz="2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22863"/>
            <a:ext cx="7543800" cy="6088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892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2019/2020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57400" y="24195"/>
            <a:ext cx="4878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smtClean="0"/>
              <a:t>Operadores aritméticos unários</a:t>
            </a:r>
            <a:endParaRPr lang="pt-PT" sz="2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03" y="1034360"/>
            <a:ext cx="8123298" cy="4909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379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2019/2020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57290" y="214290"/>
            <a:ext cx="7019948" cy="50643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pt-PT" sz="2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Bibliografia</a:t>
            </a:r>
            <a:endParaRPr kumimoji="0" lang="pt-PT" sz="2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381000" y="1295400"/>
            <a:ext cx="8224838" cy="49911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2060"/>
                </a:solidFill>
              </a:rPr>
              <a:t>Bruce </a:t>
            </a:r>
            <a:r>
              <a:rPr lang="en-US" sz="2400" dirty="0" err="1">
                <a:solidFill>
                  <a:srgbClr val="002060"/>
                </a:solidFill>
              </a:rPr>
              <a:t>Eckel</a:t>
            </a:r>
            <a:r>
              <a:rPr lang="en-US" sz="2400" dirty="0">
                <a:solidFill>
                  <a:srgbClr val="002060"/>
                </a:solidFill>
              </a:rPr>
              <a:t>, “Thinking in Java”, Prentice Hall, </a:t>
            </a:r>
            <a:r>
              <a:rPr lang="en-US" sz="2400" u="sng" dirty="0">
                <a:solidFill>
                  <a:srgbClr val="002060"/>
                </a:solidFill>
              </a:rPr>
              <a:t>2006</a:t>
            </a:r>
            <a:r>
              <a:rPr lang="en-US" sz="2400" dirty="0">
                <a:solidFill>
                  <a:srgbClr val="002060"/>
                </a:solidFill>
              </a:rPr>
              <a:t>, 2008.</a:t>
            </a:r>
            <a:endParaRPr lang="pt-PT" sz="2400" dirty="0">
              <a:solidFill>
                <a:srgbClr val="002060"/>
              </a:solidFill>
            </a:endParaRPr>
          </a:p>
          <a:p>
            <a:r>
              <a:rPr lang="pt-PT" sz="2400" dirty="0" smtClean="0"/>
              <a:t>António Adrego da Rocha, Osvaldo Rocha Pacheco, "Introdução à Programação em Java", 1ª edição, FCA editores, 2009.</a:t>
            </a:r>
          </a:p>
          <a:p>
            <a:r>
              <a:rPr lang="pt-PT" sz="2400" b="1" dirty="0" smtClean="0"/>
              <a:t>Bibliografia complementar</a:t>
            </a:r>
            <a:r>
              <a:rPr lang="en-US" sz="2000" dirty="0" smtClean="0"/>
              <a:t> </a:t>
            </a:r>
            <a:endParaRPr lang="pt-PT" sz="2000" dirty="0" smtClean="0"/>
          </a:p>
          <a:p>
            <a:r>
              <a:rPr lang="pt-PT" sz="2000" dirty="0" smtClean="0"/>
              <a:t>Elliot B. </a:t>
            </a:r>
            <a:r>
              <a:rPr lang="pt-PT" sz="2000" dirty="0" err="1" smtClean="0"/>
              <a:t>Koffman</a:t>
            </a:r>
            <a:r>
              <a:rPr lang="pt-PT" sz="2000" dirty="0" smtClean="0"/>
              <a:t>, "</a:t>
            </a:r>
            <a:r>
              <a:rPr lang="pt-PT" sz="2000" dirty="0" err="1" smtClean="0"/>
              <a:t>Problem</a:t>
            </a:r>
            <a:r>
              <a:rPr lang="pt-PT" sz="2000" dirty="0" smtClean="0"/>
              <a:t> </a:t>
            </a:r>
            <a:r>
              <a:rPr lang="pt-PT" sz="2000" dirty="0" err="1" smtClean="0"/>
              <a:t>Solving</a:t>
            </a:r>
            <a:r>
              <a:rPr lang="pt-PT" sz="2000" dirty="0" smtClean="0"/>
              <a:t> </a:t>
            </a:r>
            <a:r>
              <a:rPr lang="pt-PT" sz="2000" dirty="0" err="1" smtClean="0"/>
              <a:t>with</a:t>
            </a:r>
            <a:r>
              <a:rPr lang="pt-PT" sz="2000" dirty="0" smtClean="0"/>
              <a:t> JAVA", </a:t>
            </a:r>
            <a:r>
              <a:rPr lang="pt-PT" sz="2000" dirty="0" err="1" smtClean="0"/>
              <a:t>Addison</a:t>
            </a:r>
            <a:r>
              <a:rPr lang="pt-PT" sz="2000" dirty="0" smtClean="0"/>
              <a:t> Wesley. </a:t>
            </a:r>
          </a:p>
          <a:p>
            <a:r>
              <a:rPr lang="pt-PT" sz="2000" dirty="0" smtClean="0"/>
              <a:t>João Pedro Neto, "Programação e Estruturas de Dados", Escolar Editora. </a:t>
            </a:r>
          </a:p>
          <a:p>
            <a:r>
              <a:rPr lang="pt-PT" sz="2000" dirty="0" err="1" smtClean="0"/>
              <a:t>Kris</a:t>
            </a:r>
            <a:r>
              <a:rPr lang="pt-PT" sz="2000" dirty="0" smtClean="0"/>
              <a:t> </a:t>
            </a:r>
            <a:r>
              <a:rPr lang="pt-PT" sz="2000" dirty="0" err="1" smtClean="0"/>
              <a:t>Jamsa</a:t>
            </a:r>
            <a:r>
              <a:rPr lang="pt-PT" sz="2000" dirty="0" smtClean="0"/>
              <a:t>, "Programação em JAVA", Edições CETOP. </a:t>
            </a:r>
          </a:p>
          <a:p>
            <a:r>
              <a:rPr lang="pt-PT" sz="2000" dirty="0" smtClean="0"/>
              <a:t>F. Mário Martins, "JAVA 5 e Programação por </a:t>
            </a:r>
            <a:r>
              <a:rPr lang="pt-PT" sz="2000" dirty="0" err="1" smtClean="0"/>
              <a:t>Objectos</a:t>
            </a:r>
            <a:r>
              <a:rPr lang="pt-PT" sz="2000" dirty="0" smtClean="0"/>
              <a:t>", FCA. </a:t>
            </a:r>
          </a:p>
          <a:p>
            <a:r>
              <a:rPr lang="pt-PT" sz="2000" dirty="0" smtClean="0"/>
              <a:t>J. </a:t>
            </a:r>
            <a:r>
              <a:rPr lang="pt-PT" sz="2000" dirty="0" err="1" smtClean="0"/>
              <a:t>Brookshear</a:t>
            </a:r>
            <a:r>
              <a:rPr lang="pt-PT" sz="2000" dirty="0" smtClean="0"/>
              <a:t>, "</a:t>
            </a:r>
            <a:r>
              <a:rPr lang="pt-PT" sz="2000" dirty="0" err="1" smtClean="0"/>
              <a:t>Computer</a:t>
            </a:r>
            <a:r>
              <a:rPr lang="pt-PT" sz="2000" dirty="0" smtClean="0"/>
              <a:t> </a:t>
            </a:r>
            <a:r>
              <a:rPr lang="pt-PT" sz="2000" dirty="0" err="1" smtClean="0"/>
              <a:t>Science</a:t>
            </a:r>
            <a:r>
              <a:rPr lang="pt-PT" sz="2000" dirty="0" smtClean="0"/>
              <a:t>, </a:t>
            </a:r>
            <a:r>
              <a:rPr lang="pt-PT" sz="2000" dirty="0" err="1" smtClean="0"/>
              <a:t>An</a:t>
            </a:r>
            <a:r>
              <a:rPr lang="pt-PT" sz="2000" dirty="0" smtClean="0"/>
              <a:t> </a:t>
            </a:r>
            <a:r>
              <a:rPr lang="pt-PT" sz="2000" dirty="0" err="1" smtClean="0"/>
              <a:t>overview</a:t>
            </a:r>
            <a:r>
              <a:rPr lang="pt-PT" sz="2000" dirty="0" smtClean="0"/>
              <a:t>", </a:t>
            </a:r>
            <a:r>
              <a:rPr lang="pt-PT" sz="2000" dirty="0" err="1" smtClean="0"/>
              <a:t>Addison</a:t>
            </a:r>
            <a:r>
              <a:rPr lang="pt-PT" sz="2000" dirty="0" smtClean="0"/>
              <a:t> Wesley. </a:t>
            </a:r>
          </a:p>
          <a:p>
            <a:r>
              <a:rPr lang="pt-PT" sz="2000" dirty="0" smtClean="0"/>
              <a:t>Y. Daniel </a:t>
            </a:r>
            <a:r>
              <a:rPr lang="pt-PT" sz="2000" dirty="0" err="1" smtClean="0"/>
              <a:t>Liang</a:t>
            </a:r>
            <a:r>
              <a:rPr lang="pt-PT" sz="2000" dirty="0" smtClean="0"/>
              <a:t>, "</a:t>
            </a:r>
            <a:r>
              <a:rPr lang="pt-PT" sz="2000" dirty="0" err="1" smtClean="0"/>
              <a:t>Introduction</a:t>
            </a:r>
            <a:r>
              <a:rPr lang="pt-PT" sz="2000" dirty="0" smtClean="0"/>
              <a:t> JAVA </a:t>
            </a:r>
            <a:r>
              <a:rPr lang="pt-PT" sz="2000" dirty="0" err="1" smtClean="0"/>
              <a:t>Programming</a:t>
            </a:r>
            <a:r>
              <a:rPr lang="pt-PT" sz="2000" dirty="0" smtClean="0"/>
              <a:t>", </a:t>
            </a:r>
            <a:r>
              <a:rPr lang="pt-PT" sz="2000" dirty="0" err="1" smtClean="0"/>
              <a:t>Pearson</a:t>
            </a:r>
            <a:r>
              <a:rPr lang="pt-PT" sz="2000" dirty="0" smtClean="0"/>
              <a:t>, Prentice-Hall. </a:t>
            </a:r>
          </a:p>
          <a:p>
            <a:endParaRPr lang="pt-PT" dirty="0"/>
          </a:p>
        </p:txBody>
      </p:sp>
      <p:sp>
        <p:nvSpPr>
          <p:cNvPr id="6" name="TextBox 5"/>
          <p:cNvSpPr txBox="1"/>
          <p:nvPr/>
        </p:nvSpPr>
        <p:spPr>
          <a:xfrm>
            <a:off x="6098385" y="685800"/>
            <a:ext cx="265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FF0000"/>
                </a:solidFill>
              </a:rPr>
              <a:t>Está disponível na </a:t>
            </a:r>
            <a:r>
              <a:rPr lang="pt-PT" i="1" dirty="0" smtClean="0">
                <a:solidFill>
                  <a:srgbClr val="FF0000"/>
                </a:solidFill>
              </a:rPr>
              <a:t>Internet</a:t>
            </a:r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781800" y="992502"/>
            <a:ext cx="304800" cy="39266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57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2019/2020</a:t>
            </a:r>
            <a:endParaRPr lang="en-U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762000" y="76200"/>
            <a:ext cx="7091386" cy="506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 smtClean="0"/>
              <a:t>Avaliação</a:t>
            </a:r>
            <a:endParaRPr lang="pt-PT" b="1" dirty="0"/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142844" y="762000"/>
            <a:ext cx="9001156" cy="52864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dirty="0" smtClean="0"/>
              <a:t>A disciplina tem avaliação discreta com quatro momentos de avaliação à componente prática:</a:t>
            </a:r>
          </a:p>
          <a:p>
            <a:pPr marL="0" indent="0">
              <a:buNone/>
            </a:pPr>
            <a:r>
              <a:rPr lang="pt-PT" sz="2400" dirty="0" smtClean="0"/>
              <a:t>	• Teste Prático 1, 25%, </a:t>
            </a:r>
            <a:r>
              <a:rPr lang="pt-PT" sz="2400" i="1" dirty="0"/>
              <a:t>8</a:t>
            </a:r>
            <a:r>
              <a:rPr lang="pt-PT" sz="2400" i="1" dirty="0" smtClean="0"/>
              <a:t> de novembro;</a:t>
            </a:r>
          </a:p>
          <a:p>
            <a:pPr marL="0" indent="0">
              <a:buNone/>
            </a:pPr>
            <a:r>
              <a:rPr lang="pt-PT" sz="2400" dirty="0" smtClean="0"/>
              <a:t>	• </a:t>
            </a:r>
            <a:r>
              <a:rPr lang="pt-PT" sz="2400" dirty="0"/>
              <a:t>Teste Prático </a:t>
            </a:r>
            <a:r>
              <a:rPr lang="pt-PT" sz="2400" dirty="0" smtClean="0"/>
              <a:t>2, 35</a:t>
            </a:r>
            <a:r>
              <a:rPr lang="pt-PT" sz="2400" dirty="0"/>
              <a:t>%, </a:t>
            </a:r>
            <a:r>
              <a:rPr lang="pt-PT" sz="2400" i="1" dirty="0" smtClean="0"/>
              <a:t>20 </a:t>
            </a:r>
            <a:r>
              <a:rPr lang="pt-PT" sz="2400" i="1" dirty="0"/>
              <a:t>de </a:t>
            </a:r>
            <a:r>
              <a:rPr lang="pt-PT" sz="2400" i="1" dirty="0" smtClean="0"/>
              <a:t>dezembro</a:t>
            </a:r>
            <a:r>
              <a:rPr lang="pt-PT" sz="2400" dirty="0" smtClean="0"/>
              <a:t>;</a:t>
            </a:r>
            <a:endParaRPr lang="pt-PT" sz="2400" dirty="0"/>
          </a:p>
          <a:p>
            <a:pPr marL="0" indent="0">
              <a:buNone/>
            </a:pPr>
            <a:r>
              <a:rPr lang="pt-PT" sz="2400" dirty="0" smtClean="0"/>
              <a:t>	• Teste Teórico prático 1, 15%, 14 a 17 outubro.</a:t>
            </a:r>
          </a:p>
          <a:p>
            <a:pPr marL="0" indent="0">
              <a:buNone/>
            </a:pPr>
            <a:r>
              <a:rPr lang="pt-PT" sz="2400" dirty="0" smtClean="0"/>
              <a:t>	• </a:t>
            </a:r>
            <a:r>
              <a:rPr lang="pt-PT" sz="2400" dirty="0"/>
              <a:t>Teste Teórico prático </a:t>
            </a:r>
            <a:r>
              <a:rPr lang="pt-PT" sz="2400" dirty="0" smtClean="0"/>
              <a:t>2, </a:t>
            </a:r>
            <a:r>
              <a:rPr lang="pt-PT" sz="2400" dirty="0"/>
              <a:t>15%, </a:t>
            </a:r>
            <a:r>
              <a:rPr lang="pt-PT" sz="2400" dirty="0" smtClean="0"/>
              <a:t>25 </a:t>
            </a:r>
            <a:r>
              <a:rPr lang="pt-PT" sz="2400" dirty="0"/>
              <a:t>a </a:t>
            </a:r>
            <a:r>
              <a:rPr lang="pt-PT" sz="2400" dirty="0" smtClean="0"/>
              <a:t>28 novembro.;</a:t>
            </a:r>
          </a:p>
          <a:p>
            <a:pPr marL="0" indent="0">
              <a:buNone/>
            </a:pPr>
            <a:r>
              <a:rPr lang="pt-PT" sz="2400" dirty="0" smtClean="0"/>
              <a:t>	• Participação nas aulas, 10%.</a:t>
            </a:r>
          </a:p>
        </p:txBody>
      </p:sp>
    </p:spTree>
    <p:extLst>
      <p:ext uri="{BB962C8B-B14F-4D97-AF65-F5344CB8AC3E}">
        <p14:creationId xmlns:p14="http://schemas.microsoft.com/office/powerpoint/2010/main" val="402826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2019/2020</a:t>
            </a:r>
            <a:endParaRPr lang="en-US"/>
          </a:p>
        </p:txBody>
      </p:sp>
      <p:sp>
        <p:nvSpPr>
          <p:cNvPr id="4" name="Marcador de Posição de Conteúdo 2"/>
          <p:cNvSpPr txBox="1">
            <a:spLocks/>
          </p:cNvSpPr>
          <p:nvPr/>
        </p:nvSpPr>
        <p:spPr>
          <a:xfrm>
            <a:off x="381000" y="838200"/>
            <a:ext cx="8224838" cy="49911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 smtClean="0"/>
              <a:t>Feita a apresentação…</a:t>
            </a:r>
          </a:p>
          <a:p>
            <a:pPr algn="ctr"/>
            <a:endParaRPr lang="pt-PT" dirty="0" smtClean="0"/>
          </a:p>
          <a:p>
            <a:pPr algn="ctr"/>
            <a:endParaRPr lang="pt-PT" dirty="0" smtClean="0"/>
          </a:p>
          <a:p>
            <a:pPr marL="0" indent="0" algn="ctr">
              <a:buNone/>
            </a:pPr>
            <a:r>
              <a:rPr lang="pt-PT" dirty="0" smtClean="0"/>
              <a:t>Aula 1</a:t>
            </a:r>
          </a:p>
          <a:p>
            <a:pPr algn="ctr"/>
            <a:endParaRPr lang="pt-PT" dirty="0" smtClean="0"/>
          </a:p>
          <a:p>
            <a:pPr marL="0" indent="0" algn="ctr">
              <a:buNone/>
            </a:pPr>
            <a:r>
              <a:rPr lang="pt-PT" dirty="0" smtClean="0"/>
              <a:t>O computador e os elementos básicos da linguagem JAVA</a:t>
            </a:r>
          </a:p>
        </p:txBody>
      </p:sp>
    </p:spTree>
    <p:extLst>
      <p:ext uri="{BB962C8B-B14F-4D97-AF65-F5344CB8AC3E}">
        <p14:creationId xmlns:p14="http://schemas.microsoft.com/office/powerpoint/2010/main" val="338803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2019/2020</a:t>
            </a:r>
            <a:endParaRPr lang="en-U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85852" y="214290"/>
            <a:ext cx="7091386" cy="506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mtClean="0"/>
              <a:t>Computador…</a:t>
            </a:r>
            <a:endParaRPr lang="pt-PT" dirty="0"/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381000" y="1066800"/>
            <a:ext cx="8224838" cy="48699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2400" dirty="0" smtClean="0"/>
              <a:t>Máquina programável que processa informação de forma autónoma.</a:t>
            </a:r>
          </a:p>
          <a:p>
            <a:pPr algn="just"/>
            <a:r>
              <a:rPr lang="pt-PT" sz="2400" dirty="0" smtClean="0"/>
              <a:t>Executa, com uma cadência muito rápida, sequências de operações elementares sobre informação (dados) recebida, devolvendo ao utilizador resultados.</a:t>
            </a:r>
          </a:p>
          <a:p>
            <a:pPr algn="just"/>
            <a:r>
              <a:rPr lang="pt-BR" sz="2400" dirty="0" smtClean="0"/>
              <a:t>A sequência de operações elementares, designada habitualmente por </a:t>
            </a:r>
            <a:r>
              <a:rPr lang="pt-BR" sz="2400" b="1" dirty="0" smtClean="0"/>
              <a:t>programa</a:t>
            </a:r>
            <a:r>
              <a:rPr lang="pt-BR" sz="2400" dirty="0" smtClean="0"/>
              <a:t>, pode ser alterada ou substituída por outra, sempre que se deseje.</a:t>
            </a:r>
          </a:p>
          <a:p>
            <a:pPr algn="just"/>
            <a:r>
              <a:rPr lang="pt-BR" sz="2400" dirty="0" smtClean="0"/>
              <a:t>Durante a execução do programa, a sequência de operações elementares e os valores temporários produzidos estão armazenados num dispositivo interno, chamado memória.</a:t>
            </a:r>
          </a:p>
          <a:p>
            <a:pPr algn="just"/>
            <a:endParaRPr lang="pt-PT" dirty="0" smtClean="0"/>
          </a:p>
          <a:p>
            <a:pPr algn="just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9383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2019/2020</a:t>
            </a:r>
            <a:endParaRPr lang="en-U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357290" y="214290"/>
            <a:ext cx="7019948" cy="506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400" b="1" dirty="0" smtClean="0"/>
              <a:t>Organização de um computador</a:t>
            </a:r>
            <a:endParaRPr lang="pt-PT" sz="2400" b="1" dirty="0"/>
          </a:p>
        </p:txBody>
      </p: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5779" y="1143000"/>
            <a:ext cx="9102725" cy="4329112"/>
            <a:chOff x="303" y="1223"/>
            <a:chExt cx="5734" cy="2727"/>
          </a:xfrm>
        </p:grpSpPr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662" y="3534"/>
              <a:ext cx="536" cy="371"/>
              <a:chOff x="1662" y="3534"/>
              <a:chExt cx="536" cy="371"/>
            </a:xfrm>
          </p:grpSpPr>
          <p:grpSp>
            <p:nvGrpSpPr>
              <p:cNvPr id="45" name="Group 7"/>
              <p:cNvGrpSpPr>
                <a:grpSpLocks/>
              </p:cNvGrpSpPr>
              <p:nvPr/>
            </p:nvGrpSpPr>
            <p:grpSpPr bwMode="auto">
              <a:xfrm>
                <a:off x="1662" y="3534"/>
                <a:ext cx="404" cy="371"/>
                <a:chOff x="1662" y="3534"/>
                <a:chExt cx="404" cy="371"/>
              </a:xfrm>
            </p:grpSpPr>
            <p:grpSp>
              <p:nvGrpSpPr>
                <p:cNvPr id="49" name="Group 5"/>
                <p:cNvGrpSpPr>
                  <a:grpSpLocks/>
                </p:cNvGrpSpPr>
                <p:nvPr/>
              </p:nvGrpSpPr>
              <p:grpSpPr bwMode="auto">
                <a:xfrm>
                  <a:off x="1662" y="3534"/>
                  <a:ext cx="400" cy="275"/>
                  <a:chOff x="1662" y="3534"/>
                  <a:chExt cx="400" cy="275"/>
                </a:xfrm>
              </p:grpSpPr>
              <p:sp>
                <p:nvSpPr>
                  <p:cNvPr id="51" name="Rectangle 3"/>
                  <p:cNvSpPr>
                    <a:spLocks noChangeArrowheads="1"/>
                  </p:cNvSpPr>
                  <p:nvPr/>
                </p:nvSpPr>
                <p:spPr bwMode="auto">
                  <a:xfrm>
                    <a:off x="1662" y="3534"/>
                    <a:ext cx="400" cy="275"/>
                  </a:xfrm>
                  <a:prstGeom prst="rect">
                    <a:avLst/>
                  </a:prstGeom>
                  <a:noFill/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2" name="AutoShape 4"/>
                  <p:cNvSpPr>
                    <a:spLocks noChangeArrowheads="1"/>
                  </p:cNvSpPr>
                  <p:nvPr/>
                </p:nvSpPr>
                <p:spPr bwMode="auto">
                  <a:xfrm>
                    <a:off x="1703" y="3574"/>
                    <a:ext cx="315" cy="196"/>
                  </a:xfrm>
                  <a:prstGeom prst="roundRect">
                    <a:avLst>
                      <a:gd name="adj" fmla="val 12421"/>
                    </a:avLst>
                  </a:prstGeom>
                  <a:solidFill>
                    <a:srgbClr val="330033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50" name="Rectangle 6" descr="Large grid"/>
                <p:cNvSpPr>
                  <a:spLocks noChangeArrowheads="1"/>
                </p:cNvSpPr>
                <p:nvPr/>
              </p:nvSpPr>
              <p:spPr bwMode="auto">
                <a:xfrm>
                  <a:off x="1665" y="3848"/>
                  <a:ext cx="401" cy="57"/>
                </a:xfrm>
                <a:prstGeom prst="rect">
                  <a:avLst/>
                </a:prstGeom>
                <a:pattFill prst="lgGrid">
                  <a:fgClr>
                    <a:srgbClr val="330033"/>
                  </a:fgClr>
                  <a:bgClr>
                    <a:srgbClr val="FFFFE1"/>
                  </a:bgClr>
                </a:patt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6" name="Group 10"/>
              <p:cNvGrpSpPr>
                <a:grpSpLocks/>
              </p:cNvGrpSpPr>
              <p:nvPr/>
            </p:nvGrpSpPr>
            <p:grpSpPr bwMode="auto">
              <a:xfrm>
                <a:off x="2063" y="3746"/>
                <a:ext cx="135" cy="120"/>
                <a:chOff x="2063" y="3746"/>
                <a:chExt cx="135" cy="120"/>
              </a:xfrm>
            </p:grpSpPr>
            <p:sp>
              <p:nvSpPr>
                <p:cNvPr id="47" name="AutoShape 8"/>
                <p:cNvSpPr>
                  <a:spLocks noChangeArrowheads="1"/>
                </p:cNvSpPr>
                <p:nvPr/>
              </p:nvSpPr>
              <p:spPr bwMode="auto">
                <a:xfrm>
                  <a:off x="2167" y="3802"/>
                  <a:ext cx="31" cy="64"/>
                </a:xfrm>
                <a:prstGeom prst="roundRect">
                  <a:avLst>
                    <a:gd name="adj" fmla="val 12421"/>
                  </a:avLst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8" name="Freeform 9"/>
                <p:cNvSpPr>
                  <a:spLocks/>
                </p:cNvSpPr>
                <p:nvPr/>
              </p:nvSpPr>
              <p:spPr bwMode="auto">
                <a:xfrm>
                  <a:off x="2063" y="3746"/>
                  <a:ext cx="123" cy="56"/>
                </a:xfrm>
                <a:custGeom>
                  <a:avLst/>
                  <a:gdLst>
                    <a:gd name="T0" fmla="*/ 117 w 123"/>
                    <a:gd name="T1" fmla="*/ 55 h 56"/>
                    <a:gd name="T2" fmla="*/ 122 w 123"/>
                    <a:gd name="T3" fmla="*/ 51 h 56"/>
                    <a:gd name="T4" fmla="*/ 122 w 123"/>
                    <a:gd name="T5" fmla="*/ 44 h 56"/>
                    <a:gd name="T6" fmla="*/ 122 w 123"/>
                    <a:gd name="T7" fmla="*/ 39 h 56"/>
                    <a:gd name="T8" fmla="*/ 122 w 123"/>
                    <a:gd name="T9" fmla="*/ 36 h 56"/>
                    <a:gd name="T10" fmla="*/ 122 w 123"/>
                    <a:gd name="T11" fmla="*/ 32 h 56"/>
                    <a:gd name="T12" fmla="*/ 120 w 123"/>
                    <a:gd name="T13" fmla="*/ 29 h 56"/>
                    <a:gd name="T14" fmla="*/ 115 w 123"/>
                    <a:gd name="T15" fmla="*/ 25 h 56"/>
                    <a:gd name="T16" fmla="*/ 115 w 123"/>
                    <a:gd name="T17" fmla="*/ 20 h 56"/>
                    <a:gd name="T18" fmla="*/ 104 w 123"/>
                    <a:gd name="T19" fmla="*/ 19 h 56"/>
                    <a:gd name="T20" fmla="*/ 100 w 123"/>
                    <a:gd name="T21" fmla="*/ 17 h 56"/>
                    <a:gd name="T22" fmla="*/ 78 w 123"/>
                    <a:gd name="T23" fmla="*/ 15 h 56"/>
                    <a:gd name="T24" fmla="*/ 73 w 123"/>
                    <a:gd name="T25" fmla="*/ 12 h 56"/>
                    <a:gd name="T26" fmla="*/ 65 w 123"/>
                    <a:gd name="T27" fmla="*/ 12 h 56"/>
                    <a:gd name="T28" fmla="*/ 57 w 123"/>
                    <a:gd name="T29" fmla="*/ 12 h 56"/>
                    <a:gd name="T30" fmla="*/ 50 w 123"/>
                    <a:gd name="T31" fmla="*/ 12 h 56"/>
                    <a:gd name="T32" fmla="*/ 39 w 123"/>
                    <a:gd name="T33" fmla="*/ 12 h 56"/>
                    <a:gd name="T34" fmla="*/ 29 w 123"/>
                    <a:gd name="T35" fmla="*/ 12 h 56"/>
                    <a:gd name="T36" fmla="*/ 21 w 123"/>
                    <a:gd name="T37" fmla="*/ 10 h 56"/>
                    <a:gd name="T38" fmla="*/ 16 w 123"/>
                    <a:gd name="T39" fmla="*/ 7 h 56"/>
                    <a:gd name="T40" fmla="*/ 13 w 123"/>
                    <a:gd name="T41" fmla="*/ 4 h 56"/>
                    <a:gd name="T42" fmla="*/ 5 w 123"/>
                    <a:gd name="T43" fmla="*/ 2 h 56"/>
                    <a:gd name="T44" fmla="*/ 0 w 123"/>
                    <a:gd name="T45" fmla="*/ 0 h 5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123"/>
                    <a:gd name="T70" fmla="*/ 0 h 56"/>
                    <a:gd name="T71" fmla="*/ 123 w 123"/>
                    <a:gd name="T72" fmla="*/ 56 h 5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123" h="56">
                      <a:moveTo>
                        <a:pt x="117" y="55"/>
                      </a:moveTo>
                      <a:lnTo>
                        <a:pt x="122" y="51"/>
                      </a:lnTo>
                      <a:lnTo>
                        <a:pt x="122" y="44"/>
                      </a:lnTo>
                      <a:lnTo>
                        <a:pt x="122" y="39"/>
                      </a:lnTo>
                      <a:lnTo>
                        <a:pt x="122" y="36"/>
                      </a:lnTo>
                      <a:lnTo>
                        <a:pt x="122" y="32"/>
                      </a:lnTo>
                      <a:lnTo>
                        <a:pt x="120" y="29"/>
                      </a:lnTo>
                      <a:lnTo>
                        <a:pt x="115" y="25"/>
                      </a:lnTo>
                      <a:lnTo>
                        <a:pt x="115" y="20"/>
                      </a:lnTo>
                      <a:lnTo>
                        <a:pt x="104" y="19"/>
                      </a:lnTo>
                      <a:lnTo>
                        <a:pt x="100" y="17"/>
                      </a:lnTo>
                      <a:lnTo>
                        <a:pt x="78" y="15"/>
                      </a:lnTo>
                      <a:lnTo>
                        <a:pt x="73" y="12"/>
                      </a:lnTo>
                      <a:lnTo>
                        <a:pt x="65" y="12"/>
                      </a:lnTo>
                      <a:lnTo>
                        <a:pt x="57" y="12"/>
                      </a:lnTo>
                      <a:lnTo>
                        <a:pt x="50" y="12"/>
                      </a:lnTo>
                      <a:lnTo>
                        <a:pt x="39" y="12"/>
                      </a:lnTo>
                      <a:lnTo>
                        <a:pt x="29" y="12"/>
                      </a:lnTo>
                      <a:lnTo>
                        <a:pt x="21" y="10"/>
                      </a:lnTo>
                      <a:lnTo>
                        <a:pt x="16" y="7"/>
                      </a:lnTo>
                      <a:lnTo>
                        <a:pt x="13" y="4"/>
                      </a:lnTo>
                      <a:lnTo>
                        <a:pt x="5" y="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7" name="Group 49"/>
            <p:cNvGrpSpPr>
              <a:grpSpLocks/>
            </p:cNvGrpSpPr>
            <p:nvPr/>
          </p:nvGrpSpPr>
          <p:grpSpPr bwMode="auto">
            <a:xfrm>
              <a:off x="303" y="1223"/>
              <a:ext cx="5734" cy="2727"/>
              <a:chOff x="303" y="1223"/>
              <a:chExt cx="5734" cy="2727"/>
            </a:xfrm>
          </p:grpSpPr>
          <p:sp>
            <p:nvSpPr>
              <p:cNvPr id="8" name="Rectangle 12"/>
              <p:cNvSpPr>
                <a:spLocks noChangeArrowheads="1"/>
              </p:cNvSpPr>
              <p:nvPr/>
            </p:nvSpPr>
            <p:spPr bwMode="auto">
              <a:xfrm>
                <a:off x="4138" y="3624"/>
                <a:ext cx="1278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PT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Comunicação com o mundo exterior</a:t>
                </a:r>
              </a:p>
            </p:txBody>
          </p:sp>
          <p:grpSp>
            <p:nvGrpSpPr>
              <p:cNvPr id="9" name="Group 48"/>
              <p:cNvGrpSpPr>
                <a:grpSpLocks/>
              </p:cNvGrpSpPr>
              <p:nvPr/>
            </p:nvGrpSpPr>
            <p:grpSpPr bwMode="auto">
              <a:xfrm>
                <a:off x="303" y="1223"/>
                <a:ext cx="5734" cy="2315"/>
                <a:chOff x="303" y="1223"/>
                <a:chExt cx="5734" cy="2315"/>
              </a:xfrm>
            </p:grpSpPr>
            <p:grpSp>
              <p:nvGrpSpPr>
                <p:cNvPr id="10" name="Group 46"/>
                <p:cNvGrpSpPr>
                  <a:grpSpLocks/>
                </p:cNvGrpSpPr>
                <p:nvPr/>
              </p:nvGrpSpPr>
              <p:grpSpPr bwMode="auto">
                <a:xfrm>
                  <a:off x="303" y="1223"/>
                  <a:ext cx="5734" cy="2315"/>
                  <a:chOff x="303" y="1223"/>
                  <a:chExt cx="5734" cy="2315"/>
                </a:xfrm>
              </p:grpSpPr>
              <p:sp>
                <p:nvSpPr>
                  <p:cNvPr id="12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03" y="1223"/>
                    <a:ext cx="5734" cy="2173"/>
                  </a:xfrm>
                  <a:prstGeom prst="rect">
                    <a:avLst/>
                  </a:prstGeom>
                  <a:noFill/>
                  <a:ln w="12700">
                    <a:solidFill>
                      <a:srgbClr val="000000"/>
                    </a:solidFill>
                    <a:prstDash val="sysDot"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13" name="Group 45"/>
                  <p:cNvGrpSpPr>
                    <a:grpSpLocks/>
                  </p:cNvGrpSpPr>
                  <p:nvPr/>
                </p:nvGrpSpPr>
                <p:grpSpPr bwMode="auto">
                  <a:xfrm>
                    <a:off x="468" y="1495"/>
                    <a:ext cx="5404" cy="2043"/>
                    <a:chOff x="468" y="1495"/>
                    <a:chExt cx="5404" cy="2043"/>
                  </a:xfrm>
                </p:grpSpPr>
                <p:grpSp>
                  <p:nvGrpSpPr>
                    <p:cNvPr id="14" name="Group 3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8" y="1495"/>
                      <a:ext cx="5404" cy="1662"/>
                      <a:chOff x="468" y="1495"/>
                      <a:chExt cx="5404" cy="1662"/>
                    </a:xfrm>
                  </p:grpSpPr>
                  <p:grpSp>
                    <p:nvGrpSpPr>
                      <p:cNvPr id="20" name="Group 3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11" y="1495"/>
                        <a:ext cx="5052" cy="1662"/>
                        <a:chOff x="711" y="1495"/>
                        <a:chExt cx="5052" cy="1662"/>
                      </a:xfrm>
                    </p:grpSpPr>
                    <p:grpSp>
                      <p:nvGrpSpPr>
                        <p:cNvPr id="28" name="Group 2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11" y="1495"/>
                          <a:ext cx="4833" cy="558"/>
                          <a:chOff x="711" y="1495"/>
                          <a:chExt cx="4833" cy="558"/>
                        </a:xfrm>
                      </p:grpSpPr>
                      <p:grpSp>
                        <p:nvGrpSpPr>
                          <p:cNvPr id="36" name="Group 1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11" y="1724"/>
                            <a:ext cx="998" cy="328"/>
                            <a:chOff x="711" y="1724"/>
                            <a:chExt cx="998" cy="328"/>
                          </a:xfrm>
                        </p:grpSpPr>
                        <p:sp>
                          <p:nvSpPr>
                            <p:cNvPr id="43" name="Rectangle 14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727" y="1724"/>
                              <a:ext cx="980" cy="328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defTabSz="91440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US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</a:endParaRPr>
                            </a:p>
                          </p:txBody>
                        </p:sp>
                        <p:sp>
                          <p:nvSpPr>
                            <p:cNvPr id="44" name="Rectangle 15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711" y="1790"/>
                              <a:ext cx="998" cy="194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wrap="square" lIns="92075" tIns="46038" rIns="92075" bIns="46038">
                              <a:spAutoFit/>
                            </a:bodyPr>
                            <a:lstStyle/>
                            <a:p>
                              <a:pPr marL="0" marR="0" lvl="0" indent="0" algn="ctr" defTabSz="914400" eaLnBrk="0" fontAlgn="auto" latinLnBrk="0" hangingPunct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kumimoji="0" lang="pt-PT" sz="1400" b="1" i="0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</a:rPr>
                                <a:t>Processador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37" name="Group 1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95" y="1723"/>
                            <a:ext cx="1304" cy="330"/>
                            <a:chOff x="2195" y="1723"/>
                            <a:chExt cx="1304" cy="330"/>
                          </a:xfrm>
                        </p:grpSpPr>
                        <p:sp>
                          <p:nvSpPr>
                            <p:cNvPr id="41" name="Rectangle 17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195" y="1723"/>
                              <a:ext cx="1304" cy="330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defTabSz="91440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US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</a:endParaRPr>
                            </a:p>
                          </p:txBody>
                        </p:sp>
                        <p:sp>
                          <p:nvSpPr>
                            <p:cNvPr id="42" name="Rectangle 18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208" y="1786"/>
                              <a:ext cx="1270" cy="194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wrap="square" lIns="92075" tIns="46038" rIns="92075" bIns="46038">
                              <a:spAutoFit/>
                            </a:bodyPr>
                            <a:lstStyle/>
                            <a:p>
                              <a:pPr marL="0" marR="0" lvl="0" indent="0" algn="ctr" defTabSz="914400" eaLnBrk="0" fontAlgn="auto" latinLnBrk="0" hangingPunct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kumimoji="0" lang="pt-PT" sz="1400" b="1" i="0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</a:rPr>
                                <a:t>Memória Principal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38" name="Group 2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984" y="1495"/>
                            <a:ext cx="1560" cy="558"/>
                            <a:chOff x="3984" y="1495"/>
                            <a:chExt cx="1560" cy="558"/>
                          </a:xfrm>
                        </p:grpSpPr>
                        <p:sp>
                          <p:nvSpPr>
                            <p:cNvPr id="39" name="Rectangle 20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984" y="1495"/>
                              <a:ext cx="1560" cy="558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defTabSz="91440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US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</a:endParaRPr>
                            </a:p>
                          </p:txBody>
                        </p:sp>
                        <p:sp>
                          <p:nvSpPr>
                            <p:cNvPr id="40" name="Rectangle 21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4067" y="1557"/>
                              <a:ext cx="1388" cy="466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wrap="none" lIns="92075" tIns="46038" rIns="92075" bIns="46038">
                              <a:spAutoFit/>
                            </a:bodyPr>
                            <a:lstStyle/>
                            <a:p>
                              <a:pPr marL="0" marR="0" lvl="0" indent="0" algn="ctr" defTabSz="914400" eaLnBrk="0" fontAlgn="auto" latinLnBrk="0" hangingPunct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kumimoji="0" lang="pt-PT" sz="1400" b="1" i="0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</a:rPr>
                                <a:t>Memória de Massa</a:t>
                              </a:r>
                              <a:endParaRPr kumimoji="0" lang="pt-PT" sz="1400" b="0" i="0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</a:endParaRPr>
                            </a:p>
                            <a:p>
                              <a:pPr marL="0" marR="0" lvl="0" indent="0" algn="ctr" defTabSz="914400" eaLnBrk="0" fontAlgn="auto" latinLnBrk="0" hangingPunct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kumimoji="0" lang="pt-PT" sz="1400" b="0" i="0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</a:rPr>
                                <a:t>(Disco Duro + Disco</a:t>
                              </a:r>
                              <a:r>
                                <a:rPr kumimoji="0" lang="pt-PT" sz="1400" b="0" i="0" u="none" strike="noStrike" kern="0" cap="none" spc="0" normalizeH="0" noProof="0" dirty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</a:rPr>
                                <a:t> USB</a:t>
                              </a:r>
                              <a:endParaRPr kumimoji="0" lang="pt-PT" sz="1400" b="0" i="0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</a:endParaRPr>
                            </a:p>
                            <a:p>
                              <a:pPr marL="0" marR="0" lvl="0" indent="0" algn="ctr" defTabSz="914400" eaLnBrk="0" fontAlgn="auto" latinLnBrk="0" hangingPunct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kumimoji="0" lang="pt-PT" sz="1400" b="0" i="0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</a:rPr>
                                <a:t>+ CD ROM)</a:t>
                              </a:r>
                            </a:p>
                          </p:txBody>
                        </p:sp>
                      </p:grpSp>
                    </p:grpSp>
                    <p:grpSp>
                      <p:nvGrpSpPr>
                        <p:cNvPr id="29" name="Group 3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869" y="2561"/>
                          <a:ext cx="4894" cy="596"/>
                          <a:chOff x="869" y="2561"/>
                          <a:chExt cx="4894" cy="596"/>
                        </a:xfrm>
                      </p:grpSpPr>
                      <p:grpSp>
                        <p:nvGrpSpPr>
                          <p:cNvPr id="30" name="Group 2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786" y="2561"/>
                            <a:ext cx="1977" cy="414"/>
                            <a:chOff x="3786" y="2561"/>
                            <a:chExt cx="1977" cy="414"/>
                          </a:xfrm>
                        </p:grpSpPr>
                        <p:sp>
                          <p:nvSpPr>
                            <p:cNvPr id="34" name="Rectangle 24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786" y="2561"/>
                              <a:ext cx="1977" cy="41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defTabSz="91440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US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</a:endParaRPr>
                            </a:p>
                          </p:txBody>
                        </p:sp>
                        <p:sp>
                          <p:nvSpPr>
                            <p:cNvPr id="35" name="Rectangle 25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902" y="2609"/>
                              <a:ext cx="1758" cy="330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wrap="none" lIns="92075" tIns="46038" rIns="92075" bIns="46038">
                              <a:spAutoFit/>
                            </a:bodyPr>
                            <a:lstStyle/>
                            <a:p>
                              <a:pPr marL="0" marR="0" lvl="0" indent="0" algn="ctr" defTabSz="914400" eaLnBrk="0" fontAlgn="auto" latinLnBrk="0" hangingPunct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kumimoji="0" lang="pt-PT" sz="1400" b="1" i="0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</a:rPr>
                                <a:t>Controlador de Comunicações</a:t>
                              </a:r>
                              <a:endParaRPr kumimoji="0" lang="pt-PT" sz="1400" b="0" i="0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</a:endParaRPr>
                            </a:p>
                            <a:p>
                              <a:pPr marL="0" marR="0" lvl="0" indent="0" algn="ctr" defTabSz="914400" eaLnBrk="0" fontAlgn="auto" latinLnBrk="0" hangingPunct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kumimoji="0" lang="pt-PT" sz="1400" b="0" i="0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</a:rPr>
                                <a:t>(WI-FI, Ethernet, etc.)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31" name="Group 2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869" y="2562"/>
                            <a:ext cx="1962" cy="595"/>
                            <a:chOff x="869" y="2562"/>
                            <a:chExt cx="1962" cy="595"/>
                          </a:xfrm>
                        </p:grpSpPr>
                        <p:sp>
                          <p:nvSpPr>
                            <p:cNvPr id="32" name="Rectangle 27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869" y="2562"/>
                              <a:ext cx="1962" cy="595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defTabSz="91440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US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</a:endParaRPr>
                            </a:p>
                          </p:txBody>
                        </p:sp>
                        <p:sp>
                          <p:nvSpPr>
                            <p:cNvPr id="33" name="Rectangle 28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995" y="2631"/>
                              <a:ext cx="1701" cy="460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wrap="none" lIns="92075" tIns="46038" rIns="92075" bIns="46038">
                              <a:spAutoFit/>
                            </a:bodyPr>
                            <a:lstStyle/>
                            <a:p>
                              <a:pPr marL="0" marR="0" lvl="0" indent="0" algn="ctr" defTabSz="914400" eaLnBrk="0" fontAlgn="auto" latinLnBrk="0" hangingPunct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kumimoji="0" lang="pt-PT" sz="1400" b="1" i="0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</a:rPr>
                                <a:t>Controlador de terminal</a:t>
                              </a:r>
                              <a:endParaRPr kumimoji="0" lang="pt-PT" sz="1400" b="0" i="0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</a:endParaRPr>
                            </a:p>
                            <a:p>
                              <a:pPr marL="0" marR="0" lvl="0" indent="0" algn="ctr" defTabSz="914400" eaLnBrk="0" fontAlgn="auto" latinLnBrk="0" hangingPunct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kumimoji="0" lang="pt-PT" sz="1400" b="0" i="0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</a:rPr>
                                <a:t>(placa gráfica + </a:t>
                              </a:r>
                              <a:r>
                                <a:rPr kumimoji="0" lang="pt-PT" sz="1400" b="0" i="0" u="none" strike="noStrike" kern="0" cap="none" spc="0" normalizeH="0" baseline="0" noProof="0" dirty="0" err="1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</a:rPr>
                                <a:t>cont</a:t>
                              </a:r>
                              <a:r>
                                <a:rPr kumimoji="0" lang="pt-PT" sz="1400" b="0" i="0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</a:rPr>
                                <a:t>. de teclado</a:t>
                              </a:r>
                            </a:p>
                            <a:p>
                              <a:pPr marL="0" marR="0" lvl="0" indent="0" algn="ctr" defTabSz="914400" eaLnBrk="0" fontAlgn="auto" latinLnBrk="0" hangingPunct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kumimoji="0" lang="pt-PT" sz="1400" b="0" i="0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</a:rPr>
                                <a:t>+ </a:t>
                              </a:r>
                              <a:r>
                                <a:rPr kumimoji="0" lang="pt-PT" sz="1400" b="0" i="0" u="none" strike="noStrike" kern="0" cap="none" spc="0" normalizeH="0" baseline="0" noProof="0" dirty="0" err="1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</a:rPr>
                                <a:t>cont</a:t>
                              </a:r>
                              <a:r>
                                <a:rPr kumimoji="0" lang="pt-PT" sz="1400" b="0" i="0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</a:rPr>
                                <a:t>. de rato)</a:t>
                              </a: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21" name="Group 3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68" y="2059"/>
                        <a:ext cx="5404" cy="504"/>
                        <a:chOff x="468" y="2059"/>
                        <a:chExt cx="5404" cy="504"/>
                      </a:xfrm>
                    </p:grpSpPr>
                    <p:sp>
                      <p:nvSpPr>
                        <p:cNvPr id="22" name="Line 3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68" y="2308"/>
                          <a:ext cx="5404" cy="0"/>
                        </a:xfrm>
                        <a:prstGeom prst="line">
                          <a:avLst/>
                        </a:prstGeom>
                        <a:noFill/>
                        <a:ln w="25400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23" name="Line 3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205" y="2059"/>
                          <a:ext cx="0" cy="248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 type="stealth" w="med" len="med"/>
                          <a:tailEnd type="stealth" w="med" len="med"/>
                        </a:ln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24" name="Line 3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850" y="2059"/>
                          <a:ext cx="0" cy="248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 type="stealth" w="med" len="med"/>
                          <a:tailEnd type="stealth" w="med" len="med"/>
                        </a:ln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25" name="Line 3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775" y="2061"/>
                          <a:ext cx="0" cy="248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 type="stealth" w="med" len="med"/>
                          <a:tailEnd type="stealth" w="med" len="med"/>
                        </a:ln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26" name="Line 3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775" y="2314"/>
                          <a:ext cx="0" cy="248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 type="stealth" w="med" len="med"/>
                          <a:tailEnd type="stealth" w="med" len="med"/>
                        </a:ln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27" name="Line 3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853" y="2315"/>
                          <a:ext cx="0" cy="248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 type="stealth" w="med" len="med"/>
                          <a:tailEnd type="stealth" w="med" len="med"/>
                        </a:ln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5" name="Group 4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60" y="2984"/>
                      <a:ext cx="32" cy="554"/>
                      <a:chOff x="4760" y="2984"/>
                      <a:chExt cx="32" cy="554"/>
                    </a:xfrm>
                  </p:grpSpPr>
                  <p:sp>
                    <p:nvSpPr>
                      <p:cNvPr id="16" name="Line 4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760" y="2984"/>
                        <a:ext cx="1" cy="549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17" name="Line 41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91" y="2984"/>
                        <a:ext cx="1" cy="551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18" name="Freeform 4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760" y="3512"/>
                        <a:ext cx="30" cy="21"/>
                      </a:xfrm>
                      <a:custGeom>
                        <a:avLst/>
                        <a:gdLst>
                          <a:gd name="T0" fmla="*/ 0 w 30"/>
                          <a:gd name="T1" fmla="*/ 0 h 21"/>
                          <a:gd name="T2" fmla="*/ 4 w 30"/>
                          <a:gd name="T3" fmla="*/ 0 h 21"/>
                          <a:gd name="T4" fmla="*/ 8 w 30"/>
                          <a:gd name="T5" fmla="*/ 0 h 21"/>
                          <a:gd name="T6" fmla="*/ 10 w 30"/>
                          <a:gd name="T7" fmla="*/ 0 h 21"/>
                          <a:gd name="T8" fmla="*/ 11 w 30"/>
                          <a:gd name="T9" fmla="*/ 2 h 21"/>
                          <a:gd name="T10" fmla="*/ 13 w 30"/>
                          <a:gd name="T11" fmla="*/ 5 h 21"/>
                          <a:gd name="T12" fmla="*/ 14 w 30"/>
                          <a:gd name="T13" fmla="*/ 7 h 21"/>
                          <a:gd name="T14" fmla="*/ 16 w 30"/>
                          <a:gd name="T15" fmla="*/ 10 h 21"/>
                          <a:gd name="T16" fmla="*/ 19 w 30"/>
                          <a:gd name="T17" fmla="*/ 12 h 21"/>
                          <a:gd name="T18" fmla="*/ 22 w 30"/>
                          <a:gd name="T19" fmla="*/ 14 h 21"/>
                          <a:gd name="T20" fmla="*/ 25 w 30"/>
                          <a:gd name="T21" fmla="*/ 15 h 21"/>
                          <a:gd name="T22" fmla="*/ 26 w 30"/>
                          <a:gd name="T23" fmla="*/ 18 h 21"/>
                          <a:gd name="T24" fmla="*/ 29 w 30"/>
                          <a:gd name="T25" fmla="*/ 20 h 21"/>
                          <a:gd name="T26" fmla="*/ 29 w 30"/>
                          <a:gd name="T27" fmla="*/ 18 h 21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w 30"/>
                          <a:gd name="T43" fmla="*/ 0 h 21"/>
                          <a:gd name="T44" fmla="*/ 30 w 30"/>
                          <a:gd name="T45" fmla="*/ 21 h 21"/>
                        </a:gdLst>
                        <a:ahLst/>
                        <a:cxnLst>
                          <a:cxn ang="T28">
                            <a:pos x="T0" y="T1"/>
                          </a:cxn>
                          <a:cxn ang="T29">
                            <a:pos x="T2" y="T3"/>
                          </a:cxn>
                          <a:cxn ang="T30">
                            <a:pos x="T4" y="T5"/>
                          </a:cxn>
                          <a:cxn ang="T31">
                            <a:pos x="T6" y="T7"/>
                          </a:cxn>
                          <a:cxn ang="T32">
                            <a:pos x="T8" y="T9"/>
                          </a:cxn>
                          <a:cxn ang="T33">
                            <a:pos x="T10" y="T11"/>
                          </a:cxn>
                          <a:cxn ang="T34">
                            <a:pos x="T12" y="T13"/>
                          </a:cxn>
                          <a:cxn ang="T35">
                            <a:pos x="T14" y="T15"/>
                          </a:cxn>
                          <a:cxn ang="T36">
                            <a:pos x="T16" y="T17"/>
                          </a:cxn>
                          <a:cxn ang="T37">
                            <a:pos x="T18" y="T19"/>
                          </a:cxn>
                          <a:cxn ang="T38">
                            <a:pos x="T20" y="T21"/>
                          </a:cxn>
                          <a:cxn ang="T39">
                            <a:pos x="T22" y="T23"/>
                          </a:cxn>
                          <a:cxn ang="T40">
                            <a:pos x="T24" y="T25"/>
                          </a:cxn>
                          <a:cxn ang="T41">
                            <a:pos x="T26" y="T27"/>
                          </a:cxn>
                        </a:cxnLst>
                        <a:rect l="T42" t="T43" r="T44" b="T45"/>
                        <a:pathLst>
                          <a:path w="30" h="21">
                            <a:moveTo>
                              <a:pt x="0" y="0"/>
                            </a:moveTo>
                            <a:lnTo>
                              <a:pt x="4" y="0"/>
                            </a:lnTo>
                            <a:lnTo>
                              <a:pt x="8" y="0"/>
                            </a:lnTo>
                            <a:lnTo>
                              <a:pt x="10" y="0"/>
                            </a:lnTo>
                            <a:lnTo>
                              <a:pt x="11" y="2"/>
                            </a:lnTo>
                            <a:lnTo>
                              <a:pt x="13" y="5"/>
                            </a:lnTo>
                            <a:lnTo>
                              <a:pt x="14" y="7"/>
                            </a:lnTo>
                            <a:lnTo>
                              <a:pt x="16" y="10"/>
                            </a:lnTo>
                            <a:lnTo>
                              <a:pt x="19" y="12"/>
                            </a:lnTo>
                            <a:lnTo>
                              <a:pt x="22" y="14"/>
                            </a:lnTo>
                            <a:lnTo>
                              <a:pt x="25" y="15"/>
                            </a:lnTo>
                            <a:lnTo>
                              <a:pt x="26" y="18"/>
                            </a:lnTo>
                            <a:lnTo>
                              <a:pt x="29" y="20"/>
                            </a:lnTo>
                            <a:lnTo>
                              <a:pt x="29" y="18"/>
                            </a:lnTo>
                          </a:path>
                        </a:pathLst>
                      </a:custGeom>
                      <a:noFill/>
                      <a:ln w="12700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19" name="Freeform 4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761" y="3521"/>
                        <a:ext cx="17" cy="17"/>
                      </a:xfrm>
                      <a:custGeom>
                        <a:avLst/>
                        <a:gdLst>
                          <a:gd name="T0" fmla="*/ 0 w 17"/>
                          <a:gd name="T1" fmla="*/ 16 h 17"/>
                          <a:gd name="T2" fmla="*/ 7 w 17"/>
                          <a:gd name="T3" fmla="*/ 16 h 17"/>
                          <a:gd name="T4" fmla="*/ 9 w 17"/>
                          <a:gd name="T5" fmla="*/ 10 h 17"/>
                          <a:gd name="T6" fmla="*/ 12 w 17"/>
                          <a:gd name="T7" fmla="*/ 6 h 17"/>
                          <a:gd name="T8" fmla="*/ 12 w 17"/>
                          <a:gd name="T9" fmla="*/ 0 h 17"/>
                          <a:gd name="T10" fmla="*/ 16 w 17"/>
                          <a:gd name="T11" fmla="*/ 0 h 17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w 17"/>
                          <a:gd name="T19" fmla="*/ 0 h 17"/>
                          <a:gd name="T20" fmla="*/ 17 w 17"/>
                          <a:gd name="T21" fmla="*/ 17 h 17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T18" t="T19" r="T20" b="T21"/>
                        <a:pathLst>
                          <a:path w="17" h="17">
                            <a:moveTo>
                              <a:pt x="0" y="16"/>
                            </a:moveTo>
                            <a:lnTo>
                              <a:pt x="7" y="16"/>
                            </a:lnTo>
                            <a:lnTo>
                              <a:pt x="9" y="10"/>
                            </a:lnTo>
                            <a:lnTo>
                              <a:pt x="12" y="6"/>
                            </a:lnTo>
                            <a:lnTo>
                              <a:pt x="12" y="0"/>
                            </a:lnTo>
                            <a:lnTo>
                              <a:pt x="16" y="0"/>
                            </a:lnTo>
                          </a:path>
                        </a:pathLst>
                      </a:custGeom>
                      <a:noFill/>
                      <a:ln w="12700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</p:grpSp>
            </p:grpSp>
            <p:sp>
              <p:nvSpPr>
                <p:cNvPr id="11" name="Line 47"/>
                <p:cNvSpPr>
                  <a:spLocks noChangeShapeType="1"/>
                </p:cNvSpPr>
                <p:nvPr/>
              </p:nvSpPr>
              <p:spPr bwMode="auto">
                <a:xfrm>
                  <a:off x="1858" y="3168"/>
                  <a:ext cx="0" cy="36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stealth" w="med" len="med"/>
                  <a:tailEnd type="stealth" w="med" len="med"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8466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2284</Words>
  <Application>Microsoft Office PowerPoint</Application>
  <PresentationFormat>On-screen Show (4:3)</PresentationFormat>
  <Paragraphs>477</Paragraphs>
  <Slides>45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Courier New</vt:lpstr>
      <vt:lpstr>Symbol</vt:lpstr>
      <vt:lpstr>Times New Roman</vt:lpstr>
      <vt:lpstr>Wingdings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Valeri</cp:lastModifiedBy>
  <cp:revision>105</cp:revision>
  <dcterms:created xsi:type="dcterms:W3CDTF">2014-09-16T13:26:24Z</dcterms:created>
  <dcterms:modified xsi:type="dcterms:W3CDTF">2019-09-24T10:04:19Z</dcterms:modified>
</cp:coreProperties>
</file>