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326" r:id="rId8"/>
    <p:sldId id="327" r:id="rId9"/>
    <p:sldId id="262" r:id="rId10"/>
    <p:sldId id="263" r:id="rId11"/>
    <p:sldId id="264" r:id="rId12"/>
    <p:sldId id="265" r:id="rId13"/>
    <p:sldId id="266" r:id="rId14"/>
    <p:sldId id="322" r:id="rId15"/>
    <p:sldId id="321" r:id="rId16"/>
    <p:sldId id="269" r:id="rId17"/>
    <p:sldId id="328" r:id="rId18"/>
    <p:sldId id="331" r:id="rId19"/>
    <p:sldId id="324" r:id="rId20"/>
    <p:sldId id="330" r:id="rId21"/>
    <p:sldId id="332" r:id="rId22"/>
    <p:sldId id="325" r:id="rId23"/>
    <p:sldId id="277" r:id="rId24"/>
    <p:sldId id="333" r:id="rId25"/>
    <p:sldId id="334" r:id="rId26"/>
    <p:sldId id="335" r:id="rId27"/>
    <p:sldId id="336" r:id="rId28"/>
    <p:sldId id="303" r:id="rId29"/>
    <p:sldId id="301" r:id="rId30"/>
    <p:sldId id="302" r:id="rId31"/>
    <p:sldId id="304" r:id="rId32"/>
    <p:sldId id="317" r:id="rId33"/>
    <p:sldId id="337" r:id="rId34"/>
    <p:sldId id="320" r:id="rId35"/>
    <p:sldId id="31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2D63-4E8D-4883-8E00-0CA7DFE6D5A8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3A4E-C4BF-495C-88C3-785D4909280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4622-A7DE-48B8-AB21-0A42DA9F6F7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4C4-780B-4691-9169-3C6E2127A1D6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C7AA-7687-4C7B-9E6E-0A7EBD086EEB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E181-34BE-4CDA-8473-657F5961C4F5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9FCD-B5A8-49A1-A80E-10AD515DB1D6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51F5-1486-45AB-B7FE-FA427BD743C6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EE4E-53DB-4E98-B6C5-24C10E2E12E3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6FB3-50A1-4FE2-90A7-2C4790FE3590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DF80-585B-4B9C-B9DB-42F2B4C062AD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6A89-501B-43AD-89B3-90AC2CF24BD4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.ua.pt/skl/" TargetMode="External"/><Relationship Id="rId2" Type="http://schemas.openxmlformats.org/officeDocument/2006/relationships/hyperlink" Target="mailto:skl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learning.ua.p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>
                <a:solidFill>
                  <a:schemeClr val="tx1"/>
                </a:solidFill>
              </a:rPr>
              <a:t>Aula 2</a:t>
            </a: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>
                <a:solidFill>
                  <a:schemeClr val="tx1"/>
                </a:solidFill>
              </a:rPr>
              <a:t>Valeri</a:t>
            </a: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>
                <a:latin typeface="Courier New" pitchFamily="49" charset="0"/>
                <a:hlinkClick r:id="rId2"/>
              </a:rPr>
              <a:t>skl@ua.pt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3"/>
              </a:rPr>
              <a:t>http://sweet.ua.pt/skl/</a:t>
            </a:r>
            <a:r>
              <a:rPr lang="en-US" sz="1600" dirty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>
                <a:latin typeface="Courier New" pitchFamily="49" charset="0"/>
                <a:hlinkClick r:id="rId4"/>
              </a:rPr>
              <a:t>http://elearning.ua.pt/</a:t>
            </a:r>
            <a:r>
              <a:rPr lang="pt-PT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6858"/>
            <a:ext cx="2895600" cy="365125"/>
          </a:xfrm>
        </p:spPr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290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5: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1493"/>
            <a:ext cx="5861348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Nome {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pt-PT" dirty="0"/>
              <a:t>    </a:t>
            </a:r>
            <a:r>
              <a:rPr lang="en-US" dirty="0"/>
              <a:t>Scanner </a:t>
            </a:r>
            <a:r>
              <a:rPr lang="en-US" dirty="0" err="1"/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double</a:t>
            </a:r>
            <a:r>
              <a:rPr lang="en-US" dirty="0"/>
              <a:t> real;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:");</a:t>
            </a:r>
          </a:p>
          <a:p>
            <a:r>
              <a:rPr lang="en-US" dirty="0"/>
              <a:t>    </a:t>
            </a:r>
            <a:r>
              <a:rPr lang="en-US" dirty="0" err="1"/>
              <a:t>inteiro</a:t>
            </a:r>
            <a:r>
              <a:rPr lang="en-US" dirty="0"/>
              <a:t> = </a:t>
            </a:r>
            <a:r>
              <a:rPr lang="en-US" dirty="0" err="1"/>
              <a:t>objeto.nextInt</a:t>
            </a:r>
            <a:r>
              <a:rPr lang="en-US" dirty="0"/>
              <a:t>();</a:t>
            </a:r>
          </a:p>
          <a:p>
            <a:r>
              <a:rPr lang="en-US" dirty="0"/>
              <a:t>    real = </a:t>
            </a:r>
            <a:r>
              <a:rPr lang="en-US" dirty="0" err="1">
                <a:solidFill>
                  <a:srgbClr val="FF0000"/>
                </a:solidFill>
              </a:rPr>
              <a:t>Ler_real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" + </a:t>
            </a:r>
            <a:r>
              <a:rPr lang="en-US" dirty="0" err="1"/>
              <a:t>inteiro</a:t>
            </a:r>
            <a:r>
              <a:rPr lang="en-US" dirty="0"/>
              <a:t> + "; real é " + real);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%d; real é %f\n",</a:t>
            </a:r>
            <a:r>
              <a:rPr lang="en-US" dirty="0" err="1"/>
              <a:t>inteiro,real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                      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public static double </a:t>
            </a:r>
            <a:r>
              <a:rPr lang="en-US" dirty="0" err="1">
                <a:solidFill>
                  <a:srgbClr val="FF0000"/>
                </a:solidFill>
              </a:rPr>
              <a:t>Ler_real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 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real;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("Real:");</a:t>
            </a:r>
          </a:p>
          <a:p>
            <a:r>
              <a:rPr lang="en-US" dirty="0">
                <a:solidFill>
                  <a:srgbClr val="002060"/>
                </a:solidFill>
              </a:rPr>
              <a:t>    real = </a:t>
            </a:r>
            <a:r>
              <a:rPr lang="en-US" dirty="0" err="1">
                <a:solidFill>
                  <a:srgbClr val="002060"/>
                </a:solidFill>
              </a:rPr>
              <a:t>objeto.nextDouble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real;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3201" y="1195505"/>
            <a:ext cx="41148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91674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654" y="2949981"/>
            <a:ext cx="1380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46739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6858"/>
            <a:ext cx="2895600" cy="365125"/>
          </a:xfrm>
        </p:spPr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290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6: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1493"/>
            <a:ext cx="5861348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Nome {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pt-PT" dirty="0"/>
              <a:t>    </a:t>
            </a:r>
            <a:r>
              <a:rPr lang="en-US" dirty="0"/>
              <a:t>Scanner </a:t>
            </a:r>
            <a:r>
              <a:rPr lang="en-US" dirty="0" err="1"/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double</a:t>
            </a:r>
            <a:r>
              <a:rPr lang="en-US" dirty="0"/>
              <a:t> real;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:");</a:t>
            </a:r>
          </a:p>
          <a:p>
            <a:r>
              <a:rPr lang="en-US" dirty="0"/>
              <a:t>    </a:t>
            </a:r>
            <a:r>
              <a:rPr lang="en-US" dirty="0" err="1"/>
              <a:t>inteiro</a:t>
            </a:r>
            <a:r>
              <a:rPr lang="en-US" dirty="0"/>
              <a:t> = </a:t>
            </a:r>
            <a:r>
              <a:rPr lang="en-US" dirty="0" err="1"/>
              <a:t>objeto.nextInt</a:t>
            </a:r>
            <a:r>
              <a:rPr lang="en-US" dirty="0"/>
              <a:t>();</a:t>
            </a:r>
          </a:p>
          <a:p>
            <a:r>
              <a:rPr lang="en-US" dirty="0"/>
              <a:t>    real = </a:t>
            </a:r>
            <a:r>
              <a:rPr lang="en-US" dirty="0" err="1">
                <a:solidFill>
                  <a:srgbClr val="FF0000"/>
                </a:solidFill>
              </a:rPr>
              <a:t>Ler_real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" + </a:t>
            </a:r>
            <a:r>
              <a:rPr lang="en-US" dirty="0" err="1"/>
              <a:t>inteiro</a:t>
            </a:r>
            <a:r>
              <a:rPr lang="en-US" dirty="0"/>
              <a:t> + "; real é " + real);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%d; real é %f\n",</a:t>
            </a:r>
            <a:r>
              <a:rPr lang="en-US" dirty="0" err="1"/>
              <a:t>inteiro,real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objeto.close</a:t>
            </a:r>
            <a:r>
              <a:rPr lang="en-US" dirty="0"/>
              <a:t>();                                                         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public static double </a:t>
            </a:r>
            <a:r>
              <a:rPr lang="en-US" dirty="0" err="1">
                <a:solidFill>
                  <a:srgbClr val="FF0000"/>
                </a:solidFill>
              </a:rPr>
              <a:t>Ler_real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  {</a:t>
            </a:r>
          </a:p>
          <a:p>
            <a:r>
              <a:rPr lang="pt-PT" dirty="0">
                <a:solidFill>
                  <a:srgbClr val="002060"/>
                </a:solidFill>
              </a:rPr>
              <a:t>    </a:t>
            </a:r>
            <a:r>
              <a:rPr lang="en-US" dirty="0"/>
              <a:t>Scanner </a:t>
            </a:r>
            <a:r>
              <a:rPr lang="en-US" dirty="0" err="1"/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real;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("Real:");</a:t>
            </a:r>
          </a:p>
          <a:p>
            <a:r>
              <a:rPr lang="en-US" dirty="0">
                <a:solidFill>
                  <a:srgbClr val="002060"/>
                </a:solidFill>
              </a:rPr>
              <a:t>    real = </a:t>
            </a:r>
            <a:r>
              <a:rPr lang="en-US" dirty="0" err="1">
                <a:solidFill>
                  <a:srgbClr val="002060"/>
                </a:solidFill>
              </a:rPr>
              <a:t>objeto.nextDouble</a:t>
            </a:r>
            <a:r>
              <a:rPr lang="en-US" dirty="0">
                <a:solidFill>
                  <a:srgbClr val="002060"/>
                </a:solidFill>
              </a:rPr>
              <a:t>();		</a:t>
            </a:r>
            <a:r>
              <a:rPr lang="en-US" dirty="0" err="1">
                <a:solidFill>
                  <a:srgbClr val="002060"/>
                </a:solidFill>
              </a:rPr>
              <a:t>objeto.close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real;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3201" y="1195505"/>
            <a:ext cx="41148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91674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949981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3200" y="4732638"/>
            <a:ext cx="41148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4710" y="-76200"/>
            <a:ext cx="5182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Entrada de dados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1981200"/>
            <a:ext cx="4937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int</a:t>
            </a:r>
            <a:r>
              <a:rPr lang="pt-PT" sz="2400" dirty="0"/>
              <a:t> inteiro;</a:t>
            </a:r>
          </a:p>
          <a:p>
            <a:r>
              <a:rPr lang="pt-PT" sz="2400" dirty="0"/>
              <a:t>inteiro = </a:t>
            </a:r>
            <a:r>
              <a:rPr lang="pt-PT" sz="2400" dirty="0" err="1">
                <a:solidFill>
                  <a:srgbClr val="FF0000"/>
                </a:solidFill>
              </a:rPr>
              <a:t>objeto_do_Scanner</a:t>
            </a:r>
            <a:r>
              <a:rPr lang="pt-PT" sz="2400" dirty="0" err="1"/>
              <a:t>.nextInt</a:t>
            </a:r>
            <a:r>
              <a:rPr lang="pt-PT" sz="2400" dirty="0"/>
              <a:t>();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1244025"/>
            <a:ext cx="561410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  <a:r>
              <a:rPr lang="en-US" dirty="0"/>
              <a:t>canner </a:t>
            </a:r>
            <a:r>
              <a:rPr lang="pt-PT" dirty="0" err="1">
                <a:solidFill>
                  <a:srgbClr val="FF0000"/>
                </a:solidFill>
              </a:rPr>
              <a:t>objeto_do_Scanner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sz="3200" dirty="0"/>
              <a:t>S</a:t>
            </a:r>
            <a:r>
              <a:rPr lang="en-US" dirty="0"/>
              <a:t>canner(</a:t>
            </a:r>
            <a:r>
              <a:rPr lang="en-US" sz="3200" dirty="0"/>
              <a:t>S</a:t>
            </a:r>
            <a:r>
              <a:rPr lang="en-US" dirty="0"/>
              <a:t>ystem.in);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905000" y="99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26957" y="7620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maiúsculas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55178" y="1066800"/>
            <a:ext cx="127402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</p:cNvCxnSpPr>
          <p:nvPr/>
        </p:nvCxnSpPr>
        <p:spPr>
          <a:xfrm>
            <a:off x="3755178" y="946666"/>
            <a:ext cx="2188422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0" y="3131403"/>
            <a:ext cx="532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double</a:t>
            </a:r>
            <a:r>
              <a:rPr lang="pt-PT" sz="2400" dirty="0"/>
              <a:t> real;</a:t>
            </a:r>
          </a:p>
          <a:p>
            <a:r>
              <a:rPr lang="pt-PT" sz="2400" dirty="0"/>
              <a:t>real = </a:t>
            </a:r>
            <a:r>
              <a:rPr lang="pt-PT" sz="2400" dirty="0" err="1">
                <a:solidFill>
                  <a:srgbClr val="FF0000"/>
                </a:solidFill>
              </a:rPr>
              <a:t>objeto_do_Scanner</a:t>
            </a:r>
            <a:r>
              <a:rPr lang="pt-PT" sz="2400" dirty="0" err="1"/>
              <a:t>.nextDouble</a:t>
            </a:r>
            <a:r>
              <a:rPr lang="pt-PT" sz="2400" dirty="0"/>
              <a:t>();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270592" y="30480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maiúsculas</a:t>
            </a:r>
          </a:p>
        </p:txBody>
      </p:sp>
      <p:sp>
        <p:nvSpPr>
          <p:cNvPr id="41" name="Freeform 40"/>
          <p:cNvSpPr/>
          <p:nvPr/>
        </p:nvSpPr>
        <p:spPr>
          <a:xfrm>
            <a:off x="5758249" y="2743200"/>
            <a:ext cx="1565189" cy="494270"/>
          </a:xfrm>
          <a:custGeom>
            <a:avLst/>
            <a:gdLst>
              <a:gd name="connsiteX0" fmla="*/ 1565189 w 1565189"/>
              <a:gd name="connsiteY0" fmla="*/ 494270 h 494270"/>
              <a:gd name="connsiteX1" fmla="*/ 329513 w 1565189"/>
              <a:gd name="connsiteY1" fmla="*/ 378941 h 494270"/>
              <a:gd name="connsiteX2" fmla="*/ 0 w 1565189"/>
              <a:gd name="connsiteY2" fmla="*/ 0 h 49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189" h="494270">
                <a:moveTo>
                  <a:pt x="1565189" y="494270"/>
                </a:moveTo>
                <a:cubicBezTo>
                  <a:pt x="1077783" y="477794"/>
                  <a:pt x="590378" y="461319"/>
                  <a:pt x="329513" y="378941"/>
                </a:cubicBezTo>
                <a:cubicBezTo>
                  <a:pt x="68648" y="296563"/>
                  <a:pt x="34324" y="148281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486400" y="3311611"/>
            <a:ext cx="1823737" cy="313038"/>
          </a:xfrm>
          <a:custGeom>
            <a:avLst/>
            <a:gdLst>
              <a:gd name="connsiteX0" fmla="*/ 1713470 w 1716645"/>
              <a:gd name="connsiteY0" fmla="*/ 0 h 313038"/>
              <a:gd name="connsiteX1" fmla="*/ 1573427 w 1716645"/>
              <a:gd name="connsiteY1" fmla="*/ 8238 h 313038"/>
              <a:gd name="connsiteX2" fmla="*/ 535459 w 1716645"/>
              <a:gd name="connsiteY2" fmla="*/ 32951 h 313038"/>
              <a:gd name="connsiteX3" fmla="*/ 0 w 1716645"/>
              <a:gd name="connsiteY3" fmla="*/ 313038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45" h="313038">
                <a:moveTo>
                  <a:pt x="1713470" y="0"/>
                </a:moveTo>
                <a:cubicBezTo>
                  <a:pt x="1741616" y="1373"/>
                  <a:pt x="1573427" y="8238"/>
                  <a:pt x="1573427" y="8238"/>
                </a:cubicBezTo>
                <a:lnTo>
                  <a:pt x="535459" y="32951"/>
                </a:lnTo>
                <a:cubicBezTo>
                  <a:pt x="273221" y="83751"/>
                  <a:pt x="136610" y="198394"/>
                  <a:pt x="0" y="31303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1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613" y="-76200"/>
            <a:ext cx="4660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Saída de dados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40552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double</a:t>
            </a:r>
            <a:r>
              <a:rPr lang="en-US" dirty="0"/>
              <a:t> f; //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entrada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// </a:t>
            </a:r>
            <a:r>
              <a:rPr lang="en-US" dirty="0" err="1"/>
              <a:t>Ler</a:t>
            </a:r>
            <a:r>
              <a:rPr lang="en-US" dirty="0"/>
              <a:t> dados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("Double: ");</a:t>
            </a:r>
          </a:p>
          <a:p>
            <a:r>
              <a:rPr lang="en-US" dirty="0"/>
              <a:t>  f = </a:t>
            </a:r>
            <a:r>
              <a:rPr lang="en-US" dirty="0" err="1"/>
              <a:t>sc.nextDouble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("Valor: %</a:t>
            </a:r>
            <a:r>
              <a:rPr lang="en-US" dirty="0" err="1"/>
              <a:t>f",f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nValor</a:t>
            </a:r>
            <a:r>
              <a:rPr lang="en-US" dirty="0"/>
              <a:t>: "+f+"   "+f);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: 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("\</a:t>
            </a:r>
            <a:r>
              <a:rPr lang="en-US" dirty="0" err="1"/>
              <a:t>nValor</a:t>
            </a:r>
            <a:r>
              <a:rPr lang="en-US" dirty="0"/>
              <a:t>: %10.3f",f);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46" y="1600200"/>
            <a:ext cx="408009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429000" y="1828800"/>
            <a:ext cx="1210146" cy="3048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90800" y="1905000"/>
            <a:ext cx="335280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2362200"/>
            <a:ext cx="914400" cy="35046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14800" y="2712660"/>
            <a:ext cx="524346" cy="10674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86200" y="3048000"/>
            <a:ext cx="799537" cy="2286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85968" y="3429000"/>
            <a:ext cx="514632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484273" y="3619500"/>
            <a:ext cx="3810000" cy="605155"/>
            <a:chOff x="3505200" y="3619500"/>
            <a:chExt cx="3810000" cy="60515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562600" y="3657600"/>
              <a:ext cx="17526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58380" y="36195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  <a:endParaRPr lang="en-US" dirty="0"/>
            </a:p>
          </p:txBody>
        </p:sp>
        <p:sp>
          <p:nvSpPr>
            <p:cNvPr id="23" name="Down Arrow 22"/>
            <p:cNvSpPr/>
            <p:nvPr/>
          </p:nvSpPr>
          <p:spPr>
            <a:xfrm flipV="1">
              <a:off x="3505200" y="3931166"/>
              <a:ext cx="76200" cy="293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98790" y="2813398"/>
            <a:ext cx="3278658" cy="1412612"/>
            <a:chOff x="3698790" y="2813398"/>
            <a:chExt cx="3278658" cy="141261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644132" y="3132438"/>
              <a:ext cx="33331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60608" y="2813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 flipV="1">
              <a:off x="3698790" y="3932521"/>
              <a:ext cx="76200" cy="293489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7127" y="4216059"/>
            <a:ext cx="8833205" cy="2511865"/>
            <a:chOff x="177127" y="4216059"/>
            <a:chExt cx="8833205" cy="2511865"/>
          </a:xfrm>
        </p:grpSpPr>
        <p:sp>
          <p:nvSpPr>
            <p:cNvPr id="8" name="TextBox 7"/>
            <p:cNvSpPr txBox="1"/>
            <p:nvPr/>
          </p:nvSpPr>
          <p:spPr>
            <a:xfrm>
              <a:off x="177127" y="4419600"/>
              <a:ext cx="6960945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public class </a:t>
              </a:r>
              <a:r>
                <a:rPr lang="en-US" sz="1600" dirty="0" err="1"/>
                <a:t>saida_de_dados</a:t>
              </a:r>
              <a:r>
                <a:rPr lang="en-US" sz="1600" dirty="0"/>
                <a:t> {</a:t>
              </a:r>
            </a:p>
            <a:p>
              <a:r>
                <a:rPr lang="en-US" sz="1600" dirty="0"/>
                <a:t>	</a:t>
              </a:r>
              <a:r>
                <a:rPr lang="en-US" sz="1600" b="1" dirty="0"/>
                <a:t>public static void main </a:t>
              </a:r>
              <a:r>
                <a:rPr lang="en-US" sz="1600" dirty="0"/>
                <a:t>(String </a:t>
              </a:r>
              <a:r>
                <a:rPr lang="en-US" sz="1600" dirty="0" err="1"/>
                <a:t>args</a:t>
              </a:r>
              <a:r>
                <a:rPr lang="en-US" sz="1600" dirty="0"/>
                <a:t>[]) {</a:t>
              </a:r>
            </a:p>
            <a:p>
              <a:r>
                <a:rPr lang="en-US" sz="1600" dirty="0"/>
                <a:t>		</a:t>
              </a:r>
              <a:r>
                <a:rPr lang="en-US" sz="1600" b="1" dirty="0" err="1"/>
                <a:t>int</a:t>
              </a:r>
              <a:r>
                <a:rPr lang="en-US" sz="1600" dirty="0"/>
                <a:t> a=3,b=4;</a:t>
              </a:r>
            </a:p>
            <a:p>
              <a:r>
                <a:rPr lang="en-US" sz="1600" dirty="0"/>
                <a:t>		</a:t>
              </a:r>
              <a:r>
                <a:rPr lang="en-US" sz="1600" dirty="0" err="1"/>
                <a:t>System.out.printf</a:t>
              </a:r>
              <a:r>
                <a:rPr lang="en-US" sz="1600" dirty="0"/>
                <a:t>("</a:t>
              </a:r>
              <a:r>
                <a:rPr lang="en-US" sz="1600" dirty="0" err="1"/>
                <a:t>boolean</a:t>
              </a:r>
              <a:r>
                <a:rPr lang="en-US" sz="1600" dirty="0"/>
                <a:t>:     %b      %b\</a:t>
              </a:r>
              <a:r>
                <a:rPr lang="en-US" sz="1600" dirty="0" err="1"/>
                <a:t>n",a</a:t>
              </a:r>
              <a:r>
                <a:rPr lang="en-US" sz="1600" dirty="0"/>
                <a:t>==</a:t>
              </a:r>
              <a:r>
                <a:rPr lang="en-US" sz="1600" dirty="0" err="1"/>
                <a:t>b,a</a:t>
              </a:r>
              <a:r>
                <a:rPr lang="en-US" sz="1600" dirty="0"/>
                <a:t>!=b);</a:t>
              </a:r>
            </a:p>
            <a:p>
              <a:r>
                <a:rPr lang="en-US" sz="1600" dirty="0"/>
                <a:t>		</a:t>
              </a:r>
              <a:r>
                <a:rPr lang="en-US" sz="1600" dirty="0" err="1"/>
                <a:t>System.out.printf</a:t>
              </a:r>
              <a:r>
                <a:rPr lang="en-US" sz="1600" dirty="0"/>
                <a:t>("char:        %c      %5c\n",a+0x30,b+0x30);</a:t>
              </a:r>
            </a:p>
            <a:p>
              <a:r>
                <a:rPr lang="en-US" sz="1600" dirty="0"/>
                <a:t>		</a:t>
              </a:r>
              <a:r>
                <a:rPr lang="en-US" sz="1600" dirty="0" err="1"/>
                <a:t>System.out.printf</a:t>
              </a:r>
              <a:r>
                <a:rPr lang="en-US" sz="1600" dirty="0"/>
                <a:t>("char:%2c%4c\n",a+0x30+1,b+0x30+1);</a:t>
              </a:r>
            </a:p>
            <a:p>
              <a:r>
                <a:rPr lang="en-US" sz="1600" dirty="0"/>
                <a:t>		</a:t>
              </a:r>
              <a:r>
                <a:rPr lang="en-US" sz="1600" dirty="0" err="1"/>
                <a:t>System.out.printf</a:t>
              </a:r>
              <a:r>
                <a:rPr lang="en-US" sz="1600" dirty="0"/>
                <a:t>("char:%2x%4x\n",a+0x30+1,b+0x30+1);</a:t>
              </a:r>
            </a:p>
            <a:p>
              <a:r>
                <a:rPr lang="en-US" sz="1600" dirty="0"/>
                <a:t>	}</a:t>
              </a:r>
            </a:p>
            <a:p>
              <a:r>
                <a:rPr lang="en-US" sz="1600" dirty="0"/>
                <a:t>}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216059"/>
              <a:ext cx="3371532" cy="88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904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10362" y="-76200"/>
            <a:ext cx="25860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Código ASCII	</a:t>
            </a:r>
          </a:p>
        </p:txBody>
      </p:sp>
      <p:pic>
        <p:nvPicPr>
          <p:cNvPr id="5" name="Marcador de Posição de Conteúdo 3" descr="asci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4976" y="838200"/>
            <a:ext cx="4917304" cy="5290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28800" y="4572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722" y="218067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8000"/>
                </a:solidFill>
              </a:rPr>
              <a:t>Código octal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0" y="457200"/>
            <a:ext cx="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03230" y="1735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Código decimal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52800" y="457200"/>
            <a:ext cx="990600" cy="304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0576" y="142966"/>
            <a:ext cx="20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Código hexadecimal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19908" y="650680"/>
            <a:ext cx="1399735" cy="880354"/>
          </a:xfrm>
          <a:custGeom>
            <a:avLst/>
            <a:gdLst>
              <a:gd name="connsiteX0" fmla="*/ 0 w 1399735"/>
              <a:gd name="connsiteY0" fmla="*/ 880354 h 880354"/>
              <a:gd name="connsiteX1" fmla="*/ 907366 w 1399735"/>
              <a:gd name="connsiteY1" fmla="*/ 50360 h 880354"/>
              <a:gd name="connsiteX2" fmla="*/ 1399735 w 1399735"/>
              <a:gd name="connsiteY2" fmla="*/ 162902 h 88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735" h="880354">
                <a:moveTo>
                  <a:pt x="0" y="880354"/>
                </a:moveTo>
                <a:cubicBezTo>
                  <a:pt x="337038" y="525144"/>
                  <a:pt x="674077" y="169935"/>
                  <a:pt x="907366" y="50360"/>
                </a:cubicBezTo>
                <a:cubicBezTo>
                  <a:pt x="1140655" y="-69215"/>
                  <a:pt x="1270195" y="46843"/>
                  <a:pt x="1399735" y="162902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447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4">
                    <a:lumMod val="50000"/>
                  </a:schemeClr>
                </a:solidFill>
              </a:rPr>
              <a:t>Código binário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0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8569" y="-76200"/>
            <a:ext cx="767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Saída de dados formatada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75" y="839696"/>
            <a:ext cx="3480693" cy="190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9087"/>
            <a:ext cx="636943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public class </a:t>
            </a:r>
            <a:r>
              <a:rPr lang="en-US" sz="1600" dirty="0" err="1"/>
              <a:t>saida_de_dados</a:t>
            </a:r>
            <a:r>
              <a:rPr lang="en-US" sz="1600" dirty="0"/>
              <a:t> {</a:t>
            </a:r>
          </a:p>
          <a:p>
            <a:r>
              <a:rPr lang="en-US" sz="1600" dirty="0"/>
              <a:t>	</a:t>
            </a:r>
            <a:r>
              <a:rPr lang="en-US" sz="1600" b="1" dirty="0"/>
              <a:t>public static void </a:t>
            </a:r>
            <a:r>
              <a:rPr lang="en-US" sz="1600" dirty="0"/>
              <a:t>main 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r>
              <a:rPr lang="en-US" sz="1600" dirty="0"/>
              <a:t>	  </a:t>
            </a:r>
            <a:r>
              <a:rPr lang="en-US" sz="1600" b="1" dirty="0"/>
              <a:t>double</a:t>
            </a:r>
            <a:r>
              <a:rPr lang="en-US" sz="1600" dirty="0"/>
              <a:t> a=3.123,b=4.5678;</a:t>
            </a:r>
          </a:p>
          <a:p>
            <a:endParaRPr lang="en-US" sz="1600" dirty="0"/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("double:%7.2f%4.1f\n",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("double:%07.2f%4.1f\n",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("double:%07"+".2f%4.1f\n",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("double:%07"+</a:t>
            </a:r>
          </a:p>
          <a:p>
            <a:r>
              <a:rPr lang="en-US" sz="1600" dirty="0"/>
              <a:t>	  ".2f%4.1f\n",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("double:%07.2f%4.1f\</a:t>
            </a:r>
            <a:r>
              <a:rPr lang="en-US" sz="1600" dirty="0" err="1"/>
              <a:t>n",a</a:t>
            </a:r>
            <a:r>
              <a:rPr lang="en-US" sz="1600" dirty="0"/>
              <a:t>,</a:t>
            </a:r>
          </a:p>
          <a:p>
            <a:r>
              <a:rPr lang="en-US" sz="1600" dirty="0"/>
              <a:t>	  b);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 %% %07.2f%4.1f\n",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 %07.2f\t%4.1f\n",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 %07.2f\t\t%4.1f\n",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 %07.2f\b\b\b%4.1f\b\b\b 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  </a:t>
            </a:r>
            <a:r>
              <a:rPr lang="en-US" sz="1600" dirty="0" err="1"/>
              <a:t>System.out.printf</a:t>
            </a:r>
            <a:r>
              <a:rPr lang="en-US" sz="1600" dirty="0"/>
              <a:t>("double: %07.2f\b%4.1f\n",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864" y="1828800"/>
            <a:ext cx="418704" cy="30162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ts val="1850"/>
              </a:lnSpc>
            </a:pPr>
            <a:r>
              <a:rPr lang="pt-PT" dirty="0"/>
              <a:t>1</a:t>
            </a:r>
          </a:p>
          <a:p>
            <a:pPr>
              <a:lnSpc>
                <a:spcPts val="1850"/>
              </a:lnSpc>
            </a:pPr>
            <a:r>
              <a:rPr lang="pt-PT" dirty="0"/>
              <a:t>2</a:t>
            </a:r>
          </a:p>
          <a:p>
            <a:pPr>
              <a:lnSpc>
                <a:spcPts val="1850"/>
              </a:lnSpc>
            </a:pPr>
            <a:r>
              <a:rPr lang="pt-PT" dirty="0"/>
              <a:t>3</a:t>
            </a:r>
          </a:p>
          <a:p>
            <a:pPr>
              <a:lnSpc>
                <a:spcPts val="1850"/>
              </a:lnSpc>
            </a:pPr>
            <a:r>
              <a:rPr lang="pt-PT" dirty="0"/>
              <a:t>4</a:t>
            </a:r>
          </a:p>
          <a:p>
            <a:pPr>
              <a:lnSpc>
                <a:spcPts val="1850"/>
              </a:lnSpc>
            </a:pPr>
            <a:endParaRPr lang="pt-PT" dirty="0"/>
          </a:p>
          <a:p>
            <a:pPr>
              <a:lnSpc>
                <a:spcPts val="1850"/>
              </a:lnSpc>
            </a:pPr>
            <a:r>
              <a:rPr lang="pt-PT" dirty="0"/>
              <a:t>5</a:t>
            </a:r>
          </a:p>
          <a:p>
            <a:pPr>
              <a:lnSpc>
                <a:spcPts val="1850"/>
              </a:lnSpc>
            </a:pPr>
            <a:endParaRPr lang="pt-PT" dirty="0"/>
          </a:p>
          <a:p>
            <a:pPr>
              <a:lnSpc>
                <a:spcPts val="1850"/>
              </a:lnSpc>
            </a:pPr>
            <a:r>
              <a:rPr lang="pt-PT" dirty="0"/>
              <a:t>6</a:t>
            </a:r>
          </a:p>
          <a:p>
            <a:pPr>
              <a:lnSpc>
                <a:spcPts val="1850"/>
              </a:lnSpc>
            </a:pPr>
            <a:r>
              <a:rPr lang="pt-PT" dirty="0"/>
              <a:t>7</a:t>
            </a:r>
          </a:p>
          <a:p>
            <a:pPr>
              <a:lnSpc>
                <a:spcPts val="1850"/>
              </a:lnSpc>
            </a:pPr>
            <a:r>
              <a:rPr lang="pt-PT" dirty="0"/>
              <a:t>8</a:t>
            </a:r>
          </a:p>
          <a:p>
            <a:pPr>
              <a:lnSpc>
                <a:spcPts val="1850"/>
              </a:lnSpc>
            </a:pPr>
            <a:r>
              <a:rPr lang="pt-PT" dirty="0"/>
              <a:t>9</a:t>
            </a:r>
          </a:p>
          <a:p>
            <a:pPr>
              <a:lnSpc>
                <a:spcPts val="1850"/>
              </a:lnSpc>
            </a:pPr>
            <a:r>
              <a:rPr lang="pt-PT" dirty="0"/>
              <a:t>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48119" y="847130"/>
            <a:ext cx="367408" cy="17651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ts val="1280"/>
              </a:lnSpc>
            </a:pPr>
            <a:r>
              <a:rPr lang="pt-PT" sz="1400" dirty="0"/>
              <a:t>1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2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3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4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5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6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7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8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9</a:t>
            </a:r>
          </a:p>
          <a:p>
            <a:pPr>
              <a:lnSpc>
                <a:spcPts val="1280"/>
              </a:lnSpc>
            </a:pPr>
            <a:r>
              <a:rPr lang="pt-PT" sz="1400" dirty="0"/>
              <a:t>10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1823" y="4495800"/>
            <a:ext cx="1967638" cy="1182546"/>
            <a:chOff x="5431823" y="4495800"/>
            <a:chExt cx="1967638" cy="1182546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5431823" y="4495800"/>
              <a:ext cx="359377" cy="817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91200" y="5309014"/>
              <a:ext cx="160826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back space (\b)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271260" y="2895600"/>
            <a:ext cx="262123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double: %07.2f            </a:t>
            </a:r>
            <a:r>
              <a:rPr lang="pt-PT" sz="1200" dirty="0">
                <a:solidFill>
                  <a:srgbClr val="0070C0"/>
                </a:solidFill>
              </a:rPr>
              <a:t>   </a:t>
            </a:r>
            <a:r>
              <a:rPr lang="pt-PT" sz="1200" dirty="0">
                <a:solidFill>
                  <a:srgbClr val="0070C0"/>
                </a:solidFill>
                <a:sym typeface="Symbol"/>
              </a:rPr>
              <a:t></a:t>
            </a:r>
          </a:p>
          <a:p>
            <a:r>
              <a:rPr lang="en-US" dirty="0"/>
              <a:t>double: 0003.12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double: %07.2f\b\b\b</a:t>
            </a:r>
            <a:r>
              <a:rPr lang="pt-PT" sz="1200" dirty="0">
                <a:solidFill>
                  <a:srgbClr val="0070C0"/>
                </a:solidFill>
              </a:rPr>
              <a:t>   </a:t>
            </a:r>
            <a:r>
              <a:rPr lang="pt-PT" sz="1200" dirty="0">
                <a:solidFill>
                  <a:srgbClr val="0070C0"/>
                </a:solidFill>
                <a:sym typeface="Symbol"/>
              </a:rPr>
              <a:t></a:t>
            </a:r>
          </a:p>
          <a:p>
            <a:r>
              <a:rPr lang="en-US" dirty="0"/>
              <a:t>double: 0003</a:t>
            </a:r>
            <a:r>
              <a:rPr lang="en-US" dirty="0">
                <a:solidFill>
                  <a:srgbClr val="FF0000"/>
                </a:solidFill>
              </a:rPr>
              <a:t>.12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double: %07.2f\b\b\b%4.1f</a:t>
            </a:r>
            <a:r>
              <a:rPr lang="pt-PT" sz="1200" dirty="0">
                <a:solidFill>
                  <a:srgbClr val="0070C0"/>
                </a:solidFill>
              </a:rPr>
              <a:t>   </a:t>
            </a:r>
            <a:r>
              <a:rPr lang="pt-PT" sz="1200" dirty="0">
                <a:solidFill>
                  <a:srgbClr val="0070C0"/>
                </a:solidFill>
                <a:sym typeface="Symbol"/>
              </a:rPr>
              <a:t></a:t>
            </a:r>
          </a:p>
          <a:p>
            <a:r>
              <a:rPr lang="en-US" dirty="0"/>
              <a:t>double: 0003 4.6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double: %07.2f\b\b\b%4.1f\b\b\b</a:t>
            </a:r>
            <a:r>
              <a:rPr lang="pt-PT" sz="1200" dirty="0">
                <a:solidFill>
                  <a:srgbClr val="0070C0"/>
                </a:solidFill>
              </a:rPr>
              <a:t>   </a:t>
            </a:r>
            <a:r>
              <a:rPr lang="pt-PT" sz="1200" dirty="0">
                <a:solidFill>
                  <a:srgbClr val="0070C0"/>
                </a:solidFill>
                <a:sym typeface="Symbol"/>
              </a:rPr>
              <a:t></a:t>
            </a:r>
          </a:p>
          <a:p>
            <a:r>
              <a:rPr lang="en-US" dirty="0"/>
              <a:t>double: 0003 </a:t>
            </a:r>
            <a:r>
              <a:rPr lang="en-US" dirty="0">
                <a:solidFill>
                  <a:srgbClr val="FF0000"/>
                </a:solidFill>
              </a:rPr>
              <a:t>4.6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double: %07.2f\b\b\b%4.1f\b\b\b </a:t>
            </a:r>
            <a:r>
              <a:rPr lang="pt-PT" sz="1200" dirty="0">
                <a:solidFill>
                  <a:srgbClr val="0070C0"/>
                </a:solidFill>
              </a:rPr>
              <a:t>     </a:t>
            </a:r>
            <a:r>
              <a:rPr lang="pt-PT" sz="1200" dirty="0">
                <a:solidFill>
                  <a:srgbClr val="0070C0"/>
                </a:solidFill>
                <a:sym typeface="Symbol"/>
              </a:rPr>
              <a:t></a:t>
            </a:r>
          </a:p>
          <a:p>
            <a:r>
              <a:rPr lang="en-US" dirty="0"/>
              <a:t>double: 0003 </a:t>
            </a:r>
            <a:r>
              <a:rPr lang="en-US" dirty="0">
                <a:solidFill>
                  <a:srgbClr val="FF0000"/>
                </a:solidFill>
              </a:rPr>
              <a:t> .6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9160" y="4763839"/>
            <a:ext cx="76200" cy="1623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00" y="5005030"/>
            <a:ext cx="76200" cy="1623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467600" y="2253268"/>
            <a:ext cx="1582485" cy="3124360"/>
          </a:xfrm>
          <a:custGeom>
            <a:avLst/>
            <a:gdLst>
              <a:gd name="connsiteX0" fmla="*/ 495300 w 1582485"/>
              <a:gd name="connsiteY0" fmla="*/ 2852132 h 3124360"/>
              <a:gd name="connsiteX1" fmla="*/ 1501140 w 1582485"/>
              <a:gd name="connsiteY1" fmla="*/ 2989292 h 3124360"/>
              <a:gd name="connsiteX2" fmla="*/ 1363980 w 1582485"/>
              <a:gd name="connsiteY2" fmla="*/ 1175732 h 3124360"/>
              <a:gd name="connsiteX3" fmla="*/ 1508760 w 1582485"/>
              <a:gd name="connsiteY3" fmla="*/ 185132 h 3124360"/>
              <a:gd name="connsiteX4" fmla="*/ 0 w 1582485"/>
              <a:gd name="connsiteY4" fmla="*/ 2252 h 312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485" h="3124360">
                <a:moveTo>
                  <a:pt x="495300" y="2852132"/>
                </a:moveTo>
                <a:cubicBezTo>
                  <a:pt x="925830" y="3060412"/>
                  <a:pt x="1356360" y="3268692"/>
                  <a:pt x="1501140" y="2989292"/>
                </a:cubicBezTo>
                <a:cubicBezTo>
                  <a:pt x="1645920" y="2709892"/>
                  <a:pt x="1362710" y="1643092"/>
                  <a:pt x="1363980" y="1175732"/>
                </a:cubicBezTo>
                <a:cubicBezTo>
                  <a:pt x="1365250" y="708372"/>
                  <a:pt x="1736090" y="380712"/>
                  <a:pt x="1508760" y="185132"/>
                </a:cubicBezTo>
                <a:cubicBezTo>
                  <a:pt x="1281430" y="-10448"/>
                  <a:pt x="640715" y="-4098"/>
                  <a:pt x="0" y="225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24400" y="5791200"/>
            <a:ext cx="355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Mover cursor uma posição para trás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1665" y="-76200"/>
            <a:ext cx="448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Identificadores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00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Identificadores</a:t>
            </a:r>
            <a:r>
              <a:rPr lang="pt-PT" sz="3200" dirty="0"/>
              <a:t> – nomes utilizados para designar todos os </a:t>
            </a:r>
            <a:r>
              <a:rPr lang="pt-PT" sz="3200" dirty="0" err="1"/>
              <a:t>objetos</a:t>
            </a:r>
            <a:r>
              <a:rPr lang="pt-PT" sz="3200" dirty="0"/>
              <a:t> existentes num programa. Devem começar por uma letra ou por símbolo ‘_’ e só podem conter letras, números e símbolo ‘_’ (ex. </a:t>
            </a:r>
            <a:r>
              <a:rPr lang="pt-PT" sz="3200" dirty="0">
                <a:latin typeface="Courier New" pitchFamily="49" charset="0"/>
                <a:cs typeface="Courier New" pitchFamily="49" charset="0"/>
              </a:rPr>
              <a:t>nome, idade, i, j, cont_1, dia_mes,</a:t>
            </a:r>
            <a:r>
              <a:rPr lang="pt-PT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3200" dirty="0">
                <a:latin typeface="Courier New" pitchFamily="49" charset="0"/>
                <a:cs typeface="Courier New" pitchFamily="49" charset="0"/>
              </a:rPr>
              <a:t>_km, res</a:t>
            </a:r>
            <a:r>
              <a:rPr lang="pt-PT" sz="3200" dirty="0"/>
              <a:t>, </a:t>
            </a:r>
            <a:r>
              <a:rPr lang="pt-PT" sz="3200" dirty="0">
                <a:latin typeface="Courier New" pitchFamily="49" charset="0"/>
                <a:cs typeface="Courier New" pitchFamily="49" charset="0"/>
              </a:rPr>
              <a:t>nome1, n1_and_n3, a_____123_____b,t_,</a:t>
            </a:r>
            <a:r>
              <a:rPr lang="pt-PT" sz="3200" dirty="0"/>
              <a:t> …).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939" y="5018782"/>
            <a:ext cx="7861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Exemplos errados</a:t>
            </a:r>
            <a:r>
              <a:rPr lang="pt-PT" sz="3200" dirty="0">
                <a:latin typeface="Courier New" pitchFamily="49" charset="0"/>
                <a:cs typeface="Courier New" pitchFamily="49" charset="0"/>
              </a:rPr>
              <a:t>: 3i, 1__nome,22, meu nome, o maior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1939" y="5867400"/>
            <a:ext cx="2890289" cy="678251"/>
            <a:chOff x="511939" y="5867400"/>
            <a:chExt cx="2890289" cy="678251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3173628" y="5867400"/>
              <a:ext cx="228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1939" y="6176319"/>
              <a:ext cx="273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FF0000"/>
                  </a:solidFill>
                </a:rPr>
                <a:t>Espaço não pode ser usado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066800" y="5867400"/>
              <a:ext cx="381000" cy="308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458715" cy="59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84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85852" y="26965"/>
            <a:ext cx="7091386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cs typeface="Courier New" pitchFamily="49" charset="0"/>
              </a:rPr>
              <a:t>Alguns conceitos essenciais…</a:t>
            </a:r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179512" y="1066800"/>
            <a:ext cx="8888288" cy="5013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Tipo de dados </a:t>
            </a:r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(ou </a:t>
            </a:r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)– </a:t>
            </a:r>
            <a:r>
              <a:rPr lang="pt-PT" sz="2400" dirty="0">
                <a:cs typeface="Courier New" pitchFamily="49" charset="0"/>
              </a:rPr>
              <a:t>podem assumir valores </a:t>
            </a:r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>
                <a:cs typeface="Courier New" pitchFamily="49" charset="0"/>
              </a:rPr>
              <a:t>e </a:t>
            </a:r>
            <a:r>
              <a:rPr lang="pt-PT" sz="24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>
                <a:cs typeface="Courier New" pitchFamily="49" charset="0"/>
              </a:rPr>
              <a:t>(verdadeiro e falso).</a:t>
            </a:r>
          </a:p>
          <a:p>
            <a:r>
              <a:rPr lang="pt-PT" sz="2400" dirty="0">
                <a:cs typeface="Courier New" pitchFamily="49" charset="0"/>
              </a:rPr>
              <a:t>Operadores relacionais: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&lt;, &lt;=, &gt;, &gt;=, ==, !=</a:t>
            </a:r>
          </a:p>
          <a:p>
            <a:r>
              <a:rPr lang="pt-PT" sz="2400" dirty="0">
                <a:cs typeface="Courier New" pitchFamily="49" charset="0"/>
              </a:rPr>
              <a:t>Operadores lógicos: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!, ||, &amp;&amp;</a:t>
            </a:r>
          </a:p>
          <a:p>
            <a:r>
              <a:rPr lang="pt-PT" sz="2400" dirty="0">
                <a:cs typeface="Courier New" pitchFamily="49" charset="0"/>
              </a:rPr>
              <a:t>Exemplos:</a:t>
            </a:r>
          </a:p>
          <a:p>
            <a:pPr marL="457200" lvl="1" indent="0">
              <a:buNone/>
            </a:pP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cond1, cond2, cond3, cond4, cond5;</a:t>
            </a:r>
          </a:p>
          <a:p>
            <a:pPr marL="457200" lvl="1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cond1 = 3 &gt; 0;         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cond1 fica com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pt-PT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cond2 = 5 != 5;        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cond2 fica com false</a:t>
            </a:r>
          </a:p>
          <a:p>
            <a:pPr marL="457200" lvl="1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cond3 = cond1 || cond2;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|| </a:t>
            </a:r>
            <a:r>
              <a:rPr lang="pt-PT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cond3 							// fica com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pt-PT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cond4 = cond1 &amp;&amp; cond2;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pt-PT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cond4 							// fica com false</a:t>
            </a:r>
          </a:p>
          <a:p>
            <a:pPr marL="457200" lvl="1" indent="0">
              <a:buNone/>
            </a:pPr>
            <a:r>
              <a:rPr lang="pt-PT" sz="2000" dirty="0">
                <a:latin typeface="Courier New" pitchFamily="49" charset="0"/>
                <a:cs typeface="Courier New" pitchFamily="49" charset="0"/>
              </a:rPr>
              <a:t>cond5 = !cond4;    	  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pt-PT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cond5 fica com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pt-PT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57800" y="701479"/>
            <a:ext cx="969508" cy="441521"/>
            <a:chOff x="5257800" y="701479"/>
            <a:chExt cx="969508" cy="44152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257800" y="838200"/>
              <a:ext cx="2286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86400" y="701479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classe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81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22863"/>
            <a:ext cx="7543800" cy="60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8834" y="2094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Operadores - prioridades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50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</a:p>
        </p:txBody>
      </p:sp>
    </p:spTree>
    <p:extLst>
      <p:ext uri="{BB962C8B-B14F-4D97-AF65-F5344CB8AC3E}">
        <p14:creationId xmlns:p14="http://schemas.microsoft.com/office/powerpoint/2010/main" val="286424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8834" y="2094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Operadores - prioridade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996503"/>
            <a:ext cx="3672408" cy="5184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85000"/>
              </a:lnSpc>
              <a:defRPr/>
            </a:pPr>
            <a:r>
              <a:rPr lang="pt-PT" sz="2200" dirty="0"/>
              <a:t>A ordem de execução de operadores numa expressão complexa rege-se pelas </a:t>
            </a:r>
            <a:r>
              <a:rPr lang="pt-PT" sz="2200" dirty="0">
                <a:solidFill>
                  <a:schemeClr val="accent6">
                    <a:lumMod val="75000"/>
                  </a:schemeClr>
                </a:solidFill>
              </a:rPr>
              <a:t>regras de precedência</a:t>
            </a:r>
            <a:r>
              <a:rPr lang="pt-PT" sz="2200" dirty="0"/>
              <a:t>. 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b="1" dirty="0"/>
              <a:t>	</a:t>
            </a:r>
            <a:r>
              <a:rPr lang="pt-PT" sz="2200" b="1" dirty="0" err="1"/>
              <a:t>int</a:t>
            </a:r>
            <a:r>
              <a:rPr lang="pt-PT" sz="2200" dirty="0"/>
              <a:t> a = 5;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b="1" dirty="0"/>
              <a:t>	</a:t>
            </a:r>
            <a:r>
              <a:rPr lang="pt-PT" sz="2200" b="1" dirty="0" err="1"/>
              <a:t>int</a:t>
            </a:r>
            <a:r>
              <a:rPr lang="pt-PT" sz="2200" dirty="0"/>
              <a:t> b = -5;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b="1" dirty="0"/>
              <a:t>	</a:t>
            </a:r>
            <a:r>
              <a:rPr lang="pt-PT" sz="2200" b="1" dirty="0" err="1"/>
              <a:t>int</a:t>
            </a:r>
            <a:r>
              <a:rPr lang="pt-PT" sz="2200" dirty="0"/>
              <a:t> c = ++</a:t>
            </a:r>
            <a:r>
              <a:rPr lang="pt-PT" sz="2200" dirty="0" err="1"/>
              <a:t>a&amp;b</a:t>
            </a:r>
            <a:r>
              <a:rPr lang="pt-PT" sz="2200" dirty="0"/>
              <a:t>&gt;&gt;&gt;30;</a:t>
            </a:r>
          </a:p>
          <a:p>
            <a:pPr eaLnBrk="0" hangingPunct="0">
              <a:lnSpc>
                <a:spcPct val="85000"/>
              </a:lnSpc>
              <a:defRPr/>
            </a:pPr>
            <a:endParaRPr lang="pt-PT" sz="2200" dirty="0"/>
          </a:p>
          <a:p>
            <a:pPr eaLnBrk="0" hangingPunct="0">
              <a:lnSpc>
                <a:spcPct val="85000"/>
              </a:lnSpc>
              <a:defRPr/>
            </a:pPr>
            <a:r>
              <a:rPr lang="pt-PT" sz="2200" dirty="0"/>
              <a:t>Para alterar a ordem e/ou clarificar as expressões complexas sugere-se que usem parênteses.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dirty="0"/>
              <a:t>	c = (++a) &amp; (b&gt;&gt;&gt;30);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74" y="838200"/>
            <a:ext cx="4889482" cy="5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37656" y="1670955"/>
            <a:ext cx="5551715" cy="1529445"/>
            <a:chOff x="1937656" y="1670955"/>
            <a:chExt cx="5551715" cy="1529445"/>
          </a:xfrm>
        </p:grpSpPr>
        <p:sp>
          <p:nvSpPr>
            <p:cNvPr id="6" name="Rounded Rectangle 5"/>
            <p:cNvSpPr/>
            <p:nvPr/>
          </p:nvSpPr>
          <p:spPr>
            <a:xfrm>
              <a:off x="1937656" y="2819400"/>
              <a:ext cx="272143" cy="381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55971" y="1670955"/>
              <a:ext cx="533400" cy="1905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30829" y="2819400"/>
            <a:ext cx="3715655" cy="3290358"/>
            <a:chOff x="1730829" y="2819400"/>
            <a:chExt cx="3715655" cy="3290358"/>
          </a:xfrm>
        </p:grpSpPr>
        <p:sp>
          <p:nvSpPr>
            <p:cNvPr id="9" name="Rounded Rectangle 8"/>
            <p:cNvSpPr/>
            <p:nvPr/>
          </p:nvSpPr>
          <p:spPr>
            <a:xfrm>
              <a:off x="1730829" y="2819400"/>
              <a:ext cx="188684" cy="381000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800" y="5919258"/>
              <a:ext cx="188684" cy="190500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4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8834" y="2094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Operadores - prioridade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996503"/>
            <a:ext cx="3672408" cy="5184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85000"/>
              </a:lnSpc>
              <a:defRPr/>
            </a:pPr>
            <a:r>
              <a:rPr lang="pt-PT" sz="2200" dirty="0"/>
              <a:t>A ordem de execução de operadores numa expressão complexa rege-se pelas </a:t>
            </a:r>
            <a:r>
              <a:rPr lang="pt-PT" sz="2200" dirty="0">
                <a:solidFill>
                  <a:schemeClr val="accent6">
                    <a:lumMod val="75000"/>
                  </a:schemeClr>
                </a:solidFill>
              </a:rPr>
              <a:t>regras de precedência</a:t>
            </a:r>
            <a:r>
              <a:rPr lang="pt-PT" sz="2200" dirty="0"/>
              <a:t>. 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b="1" dirty="0"/>
              <a:t>	</a:t>
            </a:r>
            <a:r>
              <a:rPr lang="pt-PT" sz="2200" b="1" dirty="0" err="1"/>
              <a:t>int</a:t>
            </a:r>
            <a:r>
              <a:rPr lang="pt-PT" sz="2200" dirty="0"/>
              <a:t> a = 5;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b="1" dirty="0"/>
              <a:t>	</a:t>
            </a:r>
            <a:r>
              <a:rPr lang="pt-PT" sz="2200" b="1" dirty="0" err="1"/>
              <a:t>int</a:t>
            </a:r>
            <a:r>
              <a:rPr lang="pt-PT" sz="2200" dirty="0"/>
              <a:t> b = 5;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b="1" dirty="0"/>
              <a:t>	</a:t>
            </a:r>
            <a:r>
              <a:rPr lang="pt-PT" sz="2200" b="1" dirty="0" err="1"/>
              <a:t>int</a:t>
            </a:r>
            <a:r>
              <a:rPr lang="pt-PT" sz="2200" dirty="0"/>
              <a:t> c = ++</a:t>
            </a:r>
            <a:r>
              <a:rPr lang="pt-PT" sz="2200" dirty="0" err="1"/>
              <a:t>a&amp;b</a:t>
            </a:r>
            <a:r>
              <a:rPr lang="pt-PT" sz="2200" dirty="0"/>
              <a:t>&gt;&gt;1;</a:t>
            </a:r>
          </a:p>
          <a:p>
            <a:pPr eaLnBrk="0" hangingPunct="0">
              <a:lnSpc>
                <a:spcPct val="85000"/>
              </a:lnSpc>
              <a:defRPr/>
            </a:pPr>
            <a:endParaRPr lang="pt-PT" sz="2200" dirty="0"/>
          </a:p>
          <a:p>
            <a:pPr eaLnBrk="0" hangingPunct="0">
              <a:lnSpc>
                <a:spcPct val="85000"/>
              </a:lnSpc>
              <a:defRPr/>
            </a:pPr>
            <a:r>
              <a:rPr lang="pt-PT" sz="2200" dirty="0"/>
              <a:t>Para alterar a ordem e/ou clarificar as expressões complexas sugere-se que usem parênteses.</a:t>
            </a:r>
          </a:p>
          <a:p>
            <a:pPr marL="0" indent="0" eaLnBrk="0" hangingPunct="0">
              <a:lnSpc>
                <a:spcPct val="85000"/>
              </a:lnSpc>
              <a:buNone/>
              <a:defRPr/>
            </a:pPr>
            <a:r>
              <a:rPr lang="pt-PT" sz="2200" dirty="0"/>
              <a:t>	c = (++a) &amp; (b&gt;&gt;1);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74" y="838200"/>
            <a:ext cx="4889482" cy="5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37656" y="1692727"/>
            <a:ext cx="3882572" cy="1852916"/>
            <a:chOff x="1937656" y="1692727"/>
            <a:chExt cx="3882572" cy="1852916"/>
          </a:xfrm>
        </p:grpSpPr>
        <p:sp>
          <p:nvSpPr>
            <p:cNvPr id="6" name="Rounded Rectangle 5"/>
            <p:cNvSpPr/>
            <p:nvPr/>
          </p:nvSpPr>
          <p:spPr>
            <a:xfrm>
              <a:off x="1937656" y="3164643"/>
              <a:ext cx="272143" cy="381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86828" y="1692727"/>
              <a:ext cx="533400" cy="1905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62200" y="3200400"/>
            <a:ext cx="3084284" cy="800100"/>
            <a:chOff x="2362200" y="3200400"/>
            <a:chExt cx="3084284" cy="800100"/>
          </a:xfrm>
        </p:grpSpPr>
        <p:sp>
          <p:nvSpPr>
            <p:cNvPr id="9" name="Rounded Rectangle 8"/>
            <p:cNvSpPr/>
            <p:nvPr/>
          </p:nvSpPr>
          <p:spPr>
            <a:xfrm>
              <a:off x="2362200" y="3200400"/>
              <a:ext cx="188684" cy="381000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800" y="3810000"/>
              <a:ext cx="188684" cy="190500"/>
            </a:xfrm>
            <a:prstGeom prst="roundRect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67000" y="2743200"/>
            <a:ext cx="3131457" cy="740229"/>
            <a:chOff x="2667000" y="2743200"/>
            <a:chExt cx="3131457" cy="740229"/>
          </a:xfrm>
        </p:grpSpPr>
        <p:sp>
          <p:nvSpPr>
            <p:cNvPr id="12" name="Rounded Rectangle 11"/>
            <p:cNvSpPr/>
            <p:nvPr/>
          </p:nvSpPr>
          <p:spPr>
            <a:xfrm>
              <a:off x="2667000" y="3288810"/>
              <a:ext cx="304800" cy="19461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06357" y="2743200"/>
              <a:ext cx="292100" cy="19461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5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762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Exemplos:</a:t>
            </a:r>
            <a:endParaRPr lang="pt-PT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25" y="914400"/>
            <a:ext cx="501268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85800"/>
            <a:ext cx="3829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/>
              <a:t>if5 {</a:t>
            </a:r>
          </a:p>
          <a:p>
            <a:r>
              <a:rPr lang="en-US" dirty="0"/>
              <a:t> 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  <a:r>
              <a:rPr lang="en-US" b="1" dirty="0" err="1"/>
              <a:t>boolean</a:t>
            </a:r>
            <a:r>
              <a:rPr lang="en-US" dirty="0"/>
              <a:t> A=</a:t>
            </a:r>
            <a:r>
              <a:rPr lang="en-US" b="1" dirty="0" err="1"/>
              <a:t>true</a:t>
            </a:r>
            <a:r>
              <a:rPr lang="en-US" dirty="0" err="1"/>
              <a:t>,B</a:t>
            </a:r>
            <a:r>
              <a:rPr lang="en-US" dirty="0"/>
              <a:t>=</a:t>
            </a:r>
            <a:r>
              <a:rPr lang="en-US" b="1" dirty="0" err="1"/>
              <a:t>false</a:t>
            </a:r>
            <a:r>
              <a:rPr lang="en-US" dirty="0" err="1"/>
              <a:t>,C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((A&amp;B) == (A&amp;C));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(A&amp;B == A&amp;C);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543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3581400"/>
            <a:ext cx="4210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if5 {</a:t>
            </a:r>
          </a:p>
          <a:p>
            <a:r>
              <a:rPr lang="en-US" dirty="0"/>
              <a:t> 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  <a:r>
              <a:rPr lang="en-US" b="1" dirty="0" err="1"/>
              <a:t>boolean</a:t>
            </a:r>
            <a:r>
              <a:rPr lang="en-US" dirty="0"/>
              <a:t> A=</a:t>
            </a:r>
            <a:r>
              <a:rPr lang="en-US" b="1" dirty="0" err="1"/>
              <a:t>true</a:t>
            </a:r>
            <a:r>
              <a:rPr lang="en-US" dirty="0" err="1"/>
              <a:t>,B</a:t>
            </a:r>
            <a:r>
              <a:rPr lang="en-US" dirty="0"/>
              <a:t>=</a:t>
            </a:r>
            <a:r>
              <a:rPr lang="en-US" b="1" dirty="0" err="1"/>
              <a:t>false</a:t>
            </a:r>
            <a:r>
              <a:rPr lang="en-US" dirty="0" err="1"/>
              <a:t>,C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(A == B == C);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(A == B &amp;&amp; B == C);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((A == B) &amp;&amp; (B == C));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7600" y="4114800"/>
            <a:ext cx="778015" cy="482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33800" y="4267200"/>
            <a:ext cx="701815" cy="482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15" y="3962400"/>
            <a:ext cx="4708385" cy="9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4118425" y="4564966"/>
            <a:ext cx="369169" cy="4642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1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0"/>
            <a:ext cx="7091386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+mn-lt"/>
                <a:cs typeface="Courier New" pitchFamily="49" charset="0"/>
              </a:rPr>
              <a:t>Instrução de decisão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if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910454"/>
            <a:ext cx="8224838" cy="51617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(expressão) instrução;</a:t>
            </a:r>
            <a:endParaRPr lang="pt-PT" sz="2800" dirty="0"/>
          </a:p>
          <a:p>
            <a:r>
              <a:rPr lang="pt-PT" sz="2400" dirty="0"/>
              <a:t>a expressão é avaliada;</a:t>
            </a:r>
          </a:p>
          <a:p>
            <a:r>
              <a:rPr lang="pt-PT" sz="2400" dirty="0"/>
              <a:t>tem que ser uma expressão cujo resultado seja do tipo booleano;</a:t>
            </a:r>
          </a:p>
          <a:p>
            <a:r>
              <a:rPr lang="pt-PT" sz="2400" dirty="0"/>
              <a:t>se verdadeira, é executada a instrução;</a:t>
            </a:r>
          </a:p>
          <a:p>
            <a:r>
              <a:rPr lang="pt-PT" sz="2400" dirty="0"/>
              <a:t>se falsa, o programa continua na linha seguinte;</a:t>
            </a:r>
          </a:p>
          <a:p>
            <a:r>
              <a:rPr lang="pt-PT" sz="2400" dirty="0">
                <a:cs typeface="Courier New" pitchFamily="49" charset="0"/>
              </a:rPr>
              <a:t>exemplo:</a:t>
            </a:r>
            <a:endParaRPr lang="pt-PT" sz="2000" dirty="0">
              <a:cs typeface="Courier New" pitchFamily="49" charset="0"/>
            </a:endParaRPr>
          </a:p>
          <a:p>
            <a:pPr lvl="1"/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/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("Um valor inteiro:");</a:t>
            </a:r>
          </a:p>
          <a:p>
            <a:pPr lvl="1"/>
            <a:r>
              <a:rPr lang="pt-PT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 x &lt; 0) x = -x;</a:t>
            </a:r>
            <a:endParaRPr lang="pt-PT" sz="2000" dirty="0"/>
          </a:p>
          <a:p>
            <a:pPr lvl="1"/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("O valor absoluto é " + x);</a:t>
            </a:r>
            <a:endParaRPr lang="pt-PT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-30545"/>
            <a:ext cx="6616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Instrução de decisão </a:t>
            </a:r>
            <a:r>
              <a:rPr lang="pt-PT" sz="5400" b="1" cap="none" spc="0" dirty="0" err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pt-PT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(expressão) { bloco1; }</a:t>
            </a:r>
          </a:p>
          <a:p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			{ bloco2; }</a:t>
            </a:r>
            <a:endParaRPr lang="pt-PT" sz="2800" dirty="0"/>
          </a:p>
          <a:p>
            <a:pPr>
              <a:buFont typeface="Arial" pitchFamily="34" charset="0"/>
              <a:buChar char="•"/>
            </a:pPr>
            <a:r>
              <a:rPr lang="pt-PT" sz="2400" dirty="0"/>
              <a:t> a expressão é avaliada;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/>
              <a:t> se verdadeira, é executado o bloco1;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/>
              <a:t> se falsa, é executado o bloco2;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/>
              <a:t> se um bloco contiver mais de uma instrução, deve levar chavetas.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26" y="330714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069140"/>
            <a:ext cx="7921912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if</a:t>
            </a:r>
            <a:r>
              <a:rPr lang="en-US" sz="2400" dirty="0"/>
              <a:t> (</a:t>
            </a:r>
            <a:r>
              <a:rPr lang="en-US" sz="2400" i="1" dirty="0">
                <a:solidFill>
                  <a:srgbClr val="00B050"/>
                </a:solidFill>
              </a:rPr>
              <a:t>item1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&gt;=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B050"/>
                </a:solidFill>
              </a:rPr>
              <a:t>item2</a:t>
            </a:r>
            <a:r>
              <a:rPr lang="en-US" sz="2400" dirty="0"/>
              <a:t>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primeiro</a:t>
            </a:r>
            <a:r>
              <a:rPr lang="en-US" sz="2400" dirty="0"/>
              <a:t> é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</a:t>
            </a:r>
            <a:r>
              <a:rPr lang="en-US" sz="2400" dirty="0" err="1"/>
              <a:t>segundo</a:t>
            </a:r>
            <a:r>
              <a:rPr lang="en-US" sz="2400" dirty="0"/>
              <a:t>");</a:t>
            </a:r>
          </a:p>
          <a:p>
            <a:r>
              <a:rPr lang="en-US" sz="2400" b="1" dirty="0"/>
              <a:t>else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segundo</a:t>
            </a:r>
            <a:r>
              <a:rPr lang="en-US" sz="2400" dirty="0"/>
              <a:t> é o </a:t>
            </a:r>
            <a:r>
              <a:rPr lang="en-US" sz="2400" dirty="0" err="1"/>
              <a:t>maior</a:t>
            </a:r>
            <a:r>
              <a:rPr lang="en-US" sz="24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025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93" y="609600"/>
            <a:ext cx="5813066" cy="6232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2100" b="1" dirty="0" err="1"/>
              <a:t>import</a:t>
            </a:r>
            <a:r>
              <a:rPr lang="pt-PT" sz="2100" dirty="0"/>
              <a:t> </a:t>
            </a:r>
            <a:r>
              <a:rPr lang="pt-PT" sz="2100" dirty="0" err="1"/>
              <a:t>java.util</a:t>
            </a:r>
            <a:r>
              <a:rPr lang="pt-PT" sz="2100" dirty="0"/>
              <a:t>.*;</a:t>
            </a:r>
          </a:p>
          <a:p>
            <a:r>
              <a:rPr lang="pt-PT" sz="2100" b="1" dirty="0" err="1"/>
              <a:t>public</a:t>
            </a:r>
            <a:r>
              <a:rPr lang="pt-PT" sz="2100" b="1" dirty="0"/>
              <a:t> </a:t>
            </a:r>
            <a:r>
              <a:rPr lang="pt-PT" sz="2100" b="1" dirty="0" err="1"/>
              <a:t>class</a:t>
            </a:r>
            <a:r>
              <a:rPr lang="pt-PT" sz="2100" dirty="0"/>
              <a:t> Igualdade</a:t>
            </a:r>
          </a:p>
          <a:p>
            <a:r>
              <a:rPr lang="pt-PT" sz="2100" dirty="0"/>
              <a:t>{ </a:t>
            </a:r>
          </a:p>
          <a:p>
            <a:r>
              <a:rPr lang="pt-PT" sz="2100" dirty="0"/>
              <a:t> </a:t>
            </a:r>
            <a:r>
              <a:rPr lang="pt-PT" sz="2100" b="1" dirty="0" err="1"/>
              <a:t>public</a:t>
            </a:r>
            <a:r>
              <a:rPr lang="pt-PT" sz="2100" b="1" dirty="0"/>
              <a:t> </a:t>
            </a:r>
            <a:r>
              <a:rPr lang="pt-PT" sz="2100" b="1" dirty="0" err="1"/>
              <a:t>static</a:t>
            </a:r>
            <a:r>
              <a:rPr lang="pt-PT" sz="2100" b="1" dirty="0"/>
              <a:t> </a:t>
            </a:r>
            <a:r>
              <a:rPr lang="pt-PT" sz="2100" b="1" dirty="0" err="1"/>
              <a:t>void</a:t>
            </a:r>
            <a:r>
              <a:rPr lang="pt-PT" sz="2100" dirty="0"/>
              <a:t> </a:t>
            </a:r>
            <a:r>
              <a:rPr lang="pt-PT" sz="2100" dirty="0" err="1"/>
              <a:t>main</a:t>
            </a:r>
            <a:r>
              <a:rPr lang="pt-PT" sz="2100" dirty="0"/>
              <a:t> (</a:t>
            </a:r>
            <a:r>
              <a:rPr lang="pt-PT" sz="2100" dirty="0" err="1"/>
              <a:t>String</a:t>
            </a:r>
            <a:r>
              <a:rPr lang="pt-PT" sz="2100" dirty="0"/>
              <a:t> </a:t>
            </a:r>
            <a:r>
              <a:rPr lang="pt-PT" sz="2100" dirty="0" err="1"/>
              <a:t>args</a:t>
            </a:r>
            <a:r>
              <a:rPr lang="pt-PT" sz="2100" dirty="0"/>
              <a:t>[])</a:t>
            </a:r>
          </a:p>
          <a:p>
            <a:r>
              <a:rPr lang="pt-PT" sz="2100" dirty="0"/>
              <a:t> {     Scanner </a:t>
            </a:r>
            <a:r>
              <a:rPr lang="pt-PT" sz="2100" dirty="0" err="1"/>
              <a:t>sc</a:t>
            </a:r>
            <a:r>
              <a:rPr lang="pt-PT" sz="2100" dirty="0"/>
              <a:t> = </a:t>
            </a:r>
            <a:r>
              <a:rPr lang="pt-PT" sz="2100" b="1" dirty="0" err="1"/>
              <a:t>new</a:t>
            </a:r>
            <a:r>
              <a:rPr lang="pt-PT" sz="2100" dirty="0"/>
              <a:t> Scanner(System.in);</a:t>
            </a:r>
          </a:p>
          <a:p>
            <a:r>
              <a:rPr lang="pt-PT" sz="2100" dirty="0"/>
              <a:t>       </a:t>
            </a:r>
            <a:r>
              <a:rPr lang="pt-PT" sz="2100" b="1" dirty="0" err="1"/>
              <a:t>int</a:t>
            </a:r>
            <a:r>
              <a:rPr lang="pt-PT" sz="2100" dirty="0"/>
              <a:t> A, B;</a:t>
            </a:r>
          </a:p>
          <a:p>
            <a:r>
              <a:rPr lang="pt-PT" sz="2100" dirty="0"/>
              <a:t>       </a:t>
            </a:r>
            <a:r>
              <a:rPr lang="pt-PT" sz="2100" b="1" dirty="0" err="1"/>
              <a:t>boolean</a:t>
            </a:r>
            <a:r>
              <a:rPr lang="pt-PT" sz="2100" dirty="0"/>
              <a:t> a, b;</a:t>
            </a:r>
          </a:p>
          <a:p>
            <a:r>
              <a:rPr lang="pt-PT" sz="2100" dirty="0"/>
              <a:t>       A = </a:t>
            </a:r>
            <a:r>
              <a:rPr lang="pt-PT" sz="2100" dirty="0" err="1"/>
              <a:t>sc.nextInt</a:t>
            </a:r>
            <a:r>
              <a:rPr lang="pt-PT" sz="2100" dirty="0"/>
              <a:t>(); B = </a:t>
            </a:r>
            <a:r>
              <a:rPr lang="pt-PT" sz="2100" dirty="0" err="1"/>
              <a:t>sc.nextInt</a:t>
            </a:r>
            <a:r>
              <a:rPr lang="pt-PT" sz="2100" dirty="0"/>
              <a:t>();</a:t>
            </a:r>
          </a:p>
          <a:p>
            <a:r>
              <a:rPr lang="pt-PT" sz="2100" dirty="0"/>
              <a:t>       </a:t>
            </a:r>
            <a:r>
              <a:rPr lang="pt-PT" sz="2100" b="1" dirty="0" err="1"/>
              <a:t>if</a:t>
            </a:r>
            <a:r>
              <a:rPr lang="pt-PT" sz="2100" dirty="0"/>
              <a:t> (A == B) 	</a:t>
            </a:r>
          </a:p>
          <a:p>
            <a:r>
              <a:rPr lang="pt-PT" sz="2100" dirty="0"/>
              <a:t>	</a:t>
            </a:r>
            <a:r>
              <a:rPr lang="pt-PT" sz="2100" dirty="0" err="1"/>
              <a:t>System.out.println</a:t>
            </a:r>
            <a:r>
              <a:rPr lang="pt-PT" sz="2100" dirty="0"/>
              <a:t>("A = B");</a:t>
            </a:r>
          </a:p>
          <a:p>
            <a:r>
              <a:rPr lang="pt-PT" sz="2100" dirty="0"/>
              <a:t>       </a:t>
            </a:r>
            <a:r>
              <a:rPr lang="pt-PT" sz="2100" b="1" dirty="0" err="1"/>
              <a:t>else</a:t>
            </a:r>
            <a:r>
              <a:rPr lang="pt-PT" sz="2100" dirty="0"/>
              <a:t> 	</a:t>
            </a:r>
          </a:p>
          <a:p>
            <a:r>
              <a:rPr lang="pt-PT" sz="2100" dirty="0"/>
              <a:t>	</a:t>
            </a:r>
            <a:r>
              <a:rPr lang="pt-PT" sz="2100" dirty="0" err="1"/>
              <a:t>System.out.println</a:t>
            </a:r>
            <a:r>
              <a:rPr lang="pt-PT" sz="2100" dirty="0"/>
              <a:t>("A != B");</a:t>
            </a:r>
          </a:p>
          <a:p>
            <a:r>
              <a:rPr lang="pt-PT" sz="2100" dirty="0"/>
              <a:t>       </a:t>
            </a:r>
            <a:r>
              <a:rPr lang="pt-PT" sz="2100" b="1" dirty="0" err="1"/>
              <a:t>if</a:t>
            </a:r>
            <a:r>
              <a:rPr lang="pt-PT" sz="2100" dirty="0"/>
              <a:t> (A != B) 	</a:t>
            </a:r>
          </a:p>
          <a:p>
            <a:r>
              <a:rPr lang="pt-PT" sz="2100" dirty="0"/>
              <a:t>	</a:t>
            </a:r>
            <a:r>
              <a:rPr lang="pt-PT" sz="2100" dirty="0" err="1"/>
              <a:t>System.out.println</a:t>
            </a:r>
            <a:r>
              <a:rPr lang="pt-PT" sz="2100" dirty="0"/>
              <a:t>("A != B");</a:t>
            </a:r>
          </a:p>
          <a:p>
            <a:r>
              <a:rPr lang="pt-PT" sz="2100" dirty="0"/>
              <a:t>       </a:t>
            </a:r>
            <a:r>
              <a:rPr lang="pt-PT" sz="2100" b="1" dirty="0" err="1"/>
              <a:t>else</a:t>
            </a:r>
            <a:r>
              <a:rPr lang="pt-PT" sz="2100" dirty="0"/>
              <a:t> 	</a:t>
            </a:r>
          </a:p>
          <a:p>
            <a:r>
              <a:rPr lang="pt-PT" sz="2100" dirty="0"/>
              <a:t>	</a:t>
            </a:r>
            <a:r>
              <a:rPr lang="pt-PT" sz="2100" dirty="0" err="1"/>
              <a:t>System.out.println</a:t>
            </a:r>
            <a:r>
              <a:rPr lang="pt-PT" sz="2100" dirty="0"/>
              <a:t>("A = B");</a:t>
            </a:r>
          </a:p>
          <a:p>
            <a:r>
              <a:rPr lang="pt-PT" sz="2100" dirty="0"/>
              <a:t>       </a:t>
            </a:r>
            <a:r>
              <a:rPr lang="pt-PT" sz="2100" dirty="0" err="1"/>
              <a:t>System.out.println</a:t>
            </a:r>
            <a:r>
              <a:rPr lang="pt-PT" sz="2100" dirty="0"/>
              <a:t>(A == B ? "A = </a:t>
            </a:r>
            <a:r>
              <a:rPr lang="pt-PT" sz="2100" dirty="0" smtClean="0"/>
              <a:t>B" </a:t>
            </a:r>
            <a:r>
              <a:rPr lang="pt-PT" sz="2100" dirty="0"/>
              <a:t>: "A != B");  </a:t>
            </a:r>
          </a:p>
          <a:p>
            <a:r>
              <a:rPr lang="pt-PT" sz="2100" dirty="0"/>
              <a:t>  }</a:t>
            </a:r>
          </a:p>
          <a:p>
            <a:r>
              <a:rPr lang="pt-PT" sz="2100" dirty="0"/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632"/>
            <a:ext cx="5250381" cy="166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4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671" y="-30545"/>
            <a:ext cx="7451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Exercício com instrução </a:t>
            </a:r>
            <a:r>
              <a:rPr lang="pt-PT" sz="5400" b="1" cap="none" spc="0" dirty="0" err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pt-PT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/>
              <a:t>Verificar a paridade dum número inteiro.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79512" y="3352800"/>
            <a:ext cx="8856984" cy="216024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Scanner(System.in);</a:t>
            </a:r>
          </a:p>
          <a:p>
            <a:pPr marL="457200" lvl="1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(number % 2 == 0)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System.out.println("O número é par");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System.out.println("O número é ímpar");</a:t>
            </a:r>
          </a:p>
          <a:p>
            <a:pPr marL="457200" lvl="1" indent="0">
              <a:buNone/>
            </a:pPr>
            <a:r>
              <a:rPr lang="pt-BR" dirty="0"/>
              <a:t>sc.close();</a:t>
            </a:r>
          </a:p>
        </p:txBody>
      </p:sp>
    </p:spTree>
    <p:extLst>
      <p:ext uri="{BB962C8B-B14F-4D97-AF65-F5344CB8AC3E}">
        <p14:creationId xmlns:p14="http://schemas.microsoft.com/office/powerpoint/2010/main" val="26382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74747"/>
            <a:ext cx="8329612" cy="5464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6800" y="-30545"/>
            <a:ext cx="6616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Instrução de decisão </a:t>
            </a:r>
            <a:r>
              <a:rPr lang="pt-PT" sz="5400" b="1" cap="none" spc="0" dirty="0" err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pt-PT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4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13892"/>
            <a:ext cx="4038600" cy="5869416"/>
            <a:chOff x="533400" y="113892"/>
            <a:chExt cx="4038600" cy="586941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8988"/>
              <a:ext cx="4038600" cy="5854320"/>
            </a:xfrm>
            <a:prstGeom prst="rect">
              <a:avLst/>
            </a:prstGeom>
            <a:ln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024992" y="113892"/>
              <a:ext cx="1137308" cy="298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000" dirty="0">
                  <a:solidFill>
                    <a:schemeClr val="tx1"/>
                  </a:solidFill>
                </a:rPr>
                <a:t>*;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5512813" y="4454610"/>
            <a:ext cx="0" cy="259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6166509" y="2813304"/>
            <a:ext cx="838200" cy="381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69860" y="28072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a==b</a:t>
            </a:r>
          </a:p>
        </p:txBody>
      </p:sp>
      <p:cxnSp>
        <p:nvCxnSpPr>
          <p:cNvPr id="16" name="Elbow Connector 15"/>
          <p:cNvCxnSpPr>
            <a:stCxn id="14" idx="1"/>
          </p:cNvCxnSpPr>
          <p:nvPr/>
        </p:nvCxnSpPr>
        <p:spPr>
          <a:xfrm rot="10800000" flipV="1">
            <a:off x="5861709" y="3003804"/>
            <a:ext cx="304800" cy="419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1" idx="0"/>
          </p:cNvCxnSpPr>
          <p:nvPr/>
        </p:nvCxnSpPr>
        <p:spPr>
          <a:xfrm rot="16200000" flipH="1">
            <a:off x="6861808" y="3139389"/>
            <a:ext cx="1104900" cy="833729"/>
          </a:xfrm>
          <a:prstGeom prst="bentConnector3">
            <a:avLst>
              <a:gd name="adj1" fmla="val 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0253" y="267257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26932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12023" y="4108704"/>
            <a:ext cx="838200" cy="381000"/>
            <a:chOff x="990600" y="3810000"/>
            <a:chExt cx="838200" cy="381000"/>
          </a:xfrm>
        </p:grpSpPr>
        <p:sp>
          <p:nvSpPr>
            <p:cNvPr id="21" name="Flowchart: Decision 20"/>
            <p:cNvSpPr/>
            <p:nvPr/>
          </p:nvSpPr>
          <p:spPr>
            <a:xfrm>
              <a:off x="990600" y="3810000"/>
              <a:ext cx="838200" cy="3810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2120" y="3811219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b==c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004404" y="39752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93713" y="4718304"/>
            <a:ext cx="838200" cy="387096"/>
            <a:chOff x="990600" y="3803904"/>
            <a:chExt cx="838200" cy="387096"/>
          </a:xfrm>
        </p:grpSpPr>
        <p:sp>
          <p:nvSpPr>
            <p:cNvPr id="26" name="Flowchart: Decision 25"/>
            <p:cNvSpPr/>
            <p:nvPr/>
          </p:nvSpPr>
          <p:spPr>
            <a:xfrm>
              <a:off x="990600" y="3810000"/>
              <a:ext cx="838200" cy="3810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3951" y="380390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 &lt; d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588453" y="2514600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6" idx="1"/>
          </p:cNvCxnSpPr>
          <p:nvPr/>
        </p:nvCxnSpPr>
        <p:spPr>
          <a:xfrm rot="10800000" flipV="1">
            <a:off x="4794909" y="4914900"/>
            <a:ext cx="298805" cy="419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3486" y="45702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505200" y="5334001"/>
            <a:ext cx="264529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System.out.println</a:t>
            </a:r>
            <a:r>
              <a:rPr lang="pt-PT" dirty="0"/>
              <a:t>("c&lt;d")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>
            <a:off x="4827845" y="57150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6" idx="3"/>
          </p:cNvCxnSpPr>
          <p:nvPr/>
        </p:nvCxnSpPr>
        <p:spPr>
          <a:xfrm>
            <a:off x="5931913" y="4914900"/>
            <a:ext cx="718110" cy="11069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67835" y="44908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10819" y="46049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4898510" y="457200"/>
            <a:ext cx="4199695" cy="1828800"/>
            <a:chOff x="4898510" y="457200"/>
            <a:chExt cx="4199695" cy="1828800"/>
          </a:xfrm>
        </p:grpSpPr>
        <p:grpSp>
          <p:nvGrpSpPr>
            <p:cNvPr id="7" name="Group 6"/>
            <p:cNvGrpSpPr/>
            <p:nvPr/>
          </p:nvGrpSpPr>
          <p:grpSpPr>
            <a:xfrm>
              <a:off x="6533963" y="755904"/>
              <a:ext cx="838200" cy="387096"/>
              <a:chOff x="990600" y="3803904"/>
              <a:chExt cx="838200" cy="387096"/>
            </a:xfrm>
          </p:grpSpPr>
          <p:sp>
            <p:nvSpPr>
              <p:cNvPr id="8" name="Flowchart: Decision 7"/>
              <p:cNvSpPr/>
              <p:nvPr/>
            </p:nvSpPr>
            <p:spPr>
              <a:xfrm>
                <a:off x="990600" y="3810000"/>
                <a:ext cx="838200" cy="38100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93951" y="380390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&lt; b</a:t>
                </a:r>
              </a:p>
            </p:txBody>
          </p:sp>
        </p:grpSp>
        <p:cxnSp>
          <p:nvCxnSpPr>
            <p:cNvPr id="10" name="Elbow Connector 9"/>
            <p:cNvCxnSpPr>
              <a:stCxn id="8" idx="1"/>
            </p:cNvCxnSpPr>
            <p:nvPr/>
          </p:nvCxnSpPr>
          <p:spPr>
            <a:xfrm rot="10800000" flipV="1">
              <a:off x="6229163" y="952500"/>
              <a:ext cx="304800" cy="4191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17707" y="62126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Sim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654" y="64191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Não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endCxn id="9" idx="0"/>
            </p:cNvCxnSpPr>
            <p:nvPr/>
          </p:nvCxnSpPr>
          <p:spPr>
            <a:xfrm>
              <a:off x="6967693" y="457200"/>
              <a:ext cx="0" cy="298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898510" y="1371600"/>
              <a:ext cx="2645290" cy="380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System.out.println</a:t>
              </a:r>
              <a:r>
                <a:rPr lang="pt-PT" dirty="0"/>
                <a:t>(“a&lt;b")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1905001"/>
              <a:ext cx="2773605" cy="380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/>
                <a:t>System.out.println</a:t>
              </a:r>
              <a:r>
                <a:rPr lang="pt-PT" dirty="0"/>
                <a:t>(“a&gt;=b")</a:t>
              </a:r>
              <a:endParaRPr lang="en-US" dirty="0"/>
            </a:p>
          </p:txBody>
        </p:sp>
        <p:cxnSp>
          <p:nvCxnSpPr>
            <p:cNvPr id="81" name="Elbow Connector 80"/>
            <p:cNvCxnSpPr>
              <a:endCxn id="75" idx="0"/>
            </p:cNvCxnSpPr>
            <p:nvPr/>
          </p:nvCxnSpPr>
          <p:spPr>
            <a:xfrm rot="16200000" flipH="1">
              <a:off x="7058335" y="1251932"/>
              <a:ext cx="952501" cy="353635"/>
            </a:xfrm>
            <a:prstGeom prst="bentConnector3">
              <a:avLst>
                <a:gd name="adj1" fmla="val -27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 flipH="1">
            <a:off x="4114800" y="1828800"/>
            <a:ext cx="78371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810000" y="2324100"/>
            <a:ext cx="2453864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60757" y="3429000"/>
            <a:ext cx="2699951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System.out.println(“a==b")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962400" y="3524249"/>
            <a:ext cx="54425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114800" y="4114800"/>
            <a:ext cx="27432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System.out.println</a:t>
            </a:r>
            <a:r>
              <a:rPr lang="pt-PT" dirty="0"/>
              <a:t>(“b==c")</a:t>
            </a:r>
            <a:endParaRPr lang="en-US" dirty="0"/>
          </a:p>
        </p:txBody>
      </p:sp>
      <p:cxnSp>
        <p:nvCxnSpPr>
          <p:cNvPr id="96" name="Straight Arrow Connector 95"/>
          <p:cNvCxnSpPr>
            <a:endCxn id="94" idx="3"/>
          </p:cNvCxnSpPr>
          <p:nvPr/>
        </p:nvCxnSpPr>
        <p:spPr>
          <a:xfrm flipH="1">
            <a:off x="6858000" y="4305299"/>
            <a:ext cx="5562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1" idx="2"/>
          </p:cNvCxnSpPr>
          <p:nvPr/>
        </p:nvCxnSpPr>
        <p:spPr>
          <a:xfrm rot="5400000">
            <a:off x="5563407" y="3754142"/>
            <a:ext cx="1532155" cy="30032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/>
          <p:cNvSpPr/>
          <p:nvPr/>
        </p:nvSpPr>
        <p:spPr>
          <a:xfrm>
            <a:off x="2183027" y="3924284"/>
            <a:ext cx="5387546" cy="211111"/>
          </a:xfrm>
          <a:custGeom>
            <a:avLst/>
            <a:gdLst>
              <a:gd name="connsiteX0" fmla="*/ 5387546 w 5387546"/>
              <a:gd name="connsiteY0" fmla="*/ 211111 h 211111"/>
              <a:gd name="connsiteX1" fmla="*/ 4572000 w 5387546"/>
              <a:gd name="connsiteY1" fmla="*/ 5165 h 211111"/>
              <a:gd name="connsiteX2" fmla="*/ 2199503 w 5387546"/>
              <a:gd name="connsiteY2" fmla="*/ 62830 h 211111"/>
              <a:gd name="connsiteX3" fmla="*/ 0 w 5387546"/>
              <a:gd name="connsiteY3" fmla="*/ 71067 h 2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7546" h="211111">
                <a:moveTo>
                  <a:pt x="5387546" y="211111"/>
                </a:moveTo>
                <a:cubicBezTo>
                  <a:pt x="5245443" y="120494"/>
                  <a:pt x="5103340" y="29878"/>
                  <a:pt x="4572000" y="5165"/>
                </a:cubicBezTo>
                <a:cubicBezTo>
                  <a:pt x="4040659" y="-19549"/>
                  <a:pt x="2961503" y="51846"/>
                  <a:pt x="2199503" y="62830"/>
                </a:cubicBezTo>
                <a:cubicBezTo>
                  <a:pt x="1437503" y="73814"/>
                  <a:pt x="718751" y="72440"/>
                  <a:pt x="0" y="710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505200" y="4344619"/>
            <a:ext cx="457200" cy="1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3767058" y="4603486"/>
            <a:ext cx="1538110" cy="528779"/>
          </a:xfrm>
          <a:custGeom>
            <a:avLst/>
            <a:gdLst>
              <a:gd name="connsiteX0" fmla="*/ 1538110 w 1538110"/>
              <a:gd name="connsiteY0" fmla="*/ 157984 h 528779"/>
              <a:gd name="connsiteX1" fmla="*/ 1002650 w 1538110"/>
              <a:gd name="connsiteY1" fmla="*/ 1465 h 528779"/>
              <a:gd name="connsiteX2" fmla="*/ 566045 w 1538110"/>
              <a:gd name="connsiteY2" fmla="*/ 240363 h 528779"/>
              <a:gd name="connsiteX3" fmla="*/ 80012 w 1538110"/>
              <a:gd name="connsiteY3" fmla="*/ 528687 h 528779"/>
              <a:gd name="connsiteX4" fmla="*/ 5872 w 1538110"/>
              <a:gd name="connsiteY4" fmla="*/ 265076 h 5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110" h="528779">
                <a:moveTo>
                  <a:pt x="1538110" y="157984"/>
                </a:moveTo>
                <a:cubicBezTo>
                  <a:pt x="1351385" y="72859"/>
                  <a:pt x="1164661" y="-12265"/>
                  <a:pt x="1002650" y="1465"/>
                </a:cubicBezTo>
                <a:cubicBezTo>
                  <a:pt x="840639" y="15195"/>
                  <a:pt x="719818" y="152493"/>
                  <a:pt x="566045" y="240363"/>
                </a:cubicBezTo>
                <a:cubicBezTo>
                  <a:pt x="412272" y="328233"/>
                  <a:pt x="173374" y="524568"/>
                  <a:pt x="80012" y="528687"/>
                </a:cubicBezTo>
                <a:cubicBezTo>
                  <a:pt x="-13350" y="532806"/>
                  <a:pt x="-3739" y="398941"/>
                  <a:pt x="5872" y="26507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2819400" y="4914900"/>
            <a:ext cx="685800" cy="553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375719" y="2631202"/>
            <a:ext cx="5033319" cy="976971"/>
          </a:xfrm>
          <a:custGeom>
            <a:avLst/>
            <a:gdLst>
              <a:gd name="connsiteX0" fmla="*/ 5033319 w 5033319"/>
              <a:gd name="connsiteY0" fmla="*/ 144949 h 976971"/>
              <a:gd name="connsiteX1" fmla="*/ 4267200 w 5033319"/>
              <a:gd name="connsiteY1" fmla="*/ 37857 h 976971"/>
              <a:gd name="connsiteX2" fmla="*/ 2578443 w 5033319"/>
              <a:gd name="connsiteY2" fmla="*/ 713360 h 976971"/>
              <a:gd name="connsiteX3" fmla="*/ 716692 w 5033319"/>
              <a:gd name="connsiteY3" fmla="*/ 779263 h 976971"/>
              <a:gd name="connsiteX4" fmla="*/ 0 w 5033319"/>
              <a:gd name="connsiteY4" fmla="*/ 976971 h 9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319" h="976971">
                <a:moveTo>
                  <a:pt x="5033319" y="144949"/>
                </a:moveTo>
                <a:cubicBezTo>
                  <a:pt x="4854832" y="44035"/>
                  <a:pt x="4676346" y="-56878"/>
                  <a:pt x="4267200" y="37857"/>
                </a:cubicBezTo>
                <a:cubicBezTo>
                  <a:pt x="3858054" y="132592"/>
                  <a:pt x="3170194" y="589792"/>
                  <a:pt x="2578443" y="713360"/>
                </a:cubicBezTo>
                <a:cubicBezTo>
                  <a:pt x="1986692" y="836928"/>
                  <a:pt x="1146432" y="735328"/>
                  <a:pt x="716692" y="779263"/>
                </a:cubicBezTo>
                <a:cubicBezTo>
                  <a:pt x="286952" y="823198"/>
                  <a:pt x="143476" y="900084"/>
                  <a:pt x="0" y="97697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76200"/>
            <a:ext cx="7162824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>
                <a:cs typeface="Courier New" pitchFamily="49" charset="0"/>
              </a:rPr>
              <a:t>Instrução de decisão múltipla</a:t>
            </a:r>
            <a:r>
              <a:rPr lang="pt-PT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800" dirty="0" err="1">
                <a:latin typeface="Courier New" pitchFamily="49" charset="0"/>
                <a:cs typeface="Courier New" pitchFamily="49" charset="0"/>
              </a:rPr>
              <a:t>switch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9872" y="1829529"/>
            <a:ext cx="54006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  A expressão deve ser do tipo enumerado (número inteiro ou </a:t>
            </a:r>
            <a:r>
              <a:rPr lang="pt-PT" dirty="0" err="1">
                <a:solidFill>
                  <a:schemeClr val="tx1"/>
                </a:solidFill>
              </a:rPr>
              <a:t>carater</a:t>
            </a:r>
            <a:r>
              <a:rPr lang="pt-PT" dirty="0">
                <a:solidFill>
                  <a:schemeClr val="tx1"/>
                </a:solidFill>
              </a:rPr>
              <a:t> no caso dos tipos primitivos de JAVA – </a:t>
            </a:r>
            <a:r>
              <a:rPr lang="pt-PT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pt-PT" dirty="0">
                <a:solidFill>
                  <a:schemeClr val="tx1"/>
                </a:solidFill>
              </a:rPr>
              <a:t>, </a:t>
            </a:r>
            <a:r>
              <a:rPr lang="pt-PT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pt-PT" dirty="0">
                <a:solidFill>
                  <a:schemeClr val="tx1"/>
                </a:solidFill>
              </a:rPr>
              <a:t>, </a:t>
            </a:r>
            <a:r>
              <a:rPr lang="pt-PT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solidFill>
                  <a:schemeClr val="tx1"/>
                </a:solidFill>
              </a:rPr>
              <a:t> ou </a:t>
            </a:r>
            <a:r>
              <a:rPr lang="pt-PT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  As constantes que constituem a lista de alternativas são do mesmo tipo da expressão.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  Primeiro é calculada a expressão e depois o seu valor é pesquisado na lista de alternativas existentes em cada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pt-PT" dirty="0">
                <a:solidFill>
                  <a:schemeClr val="tx1"/>
                </a:solidFill>
              </a:rPr>
              <a:t>, pela ordem com que são especificados.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  Se a pesquisa for bem sucedida, o bloco de código correspondente é executado.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  Caso não exista na lista e se o </a:t>
            </a:r>
            <a:r>
              <a:rPr lang="pt-PT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pt-PT" dirty="0">
                <a:solidFill>
                  <a:schemeClr val="tx1"/>
                </a:solidFill>
              </a:rPr>
              <a:t> existir, o bloco de código correspondente é executado.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   A execução do </a:t>
            </a:r>
            <a:r>
              <a:rPr lang="pt-PT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dirty="0">
                <a:solidFill>
                  <a:schemeClr val="tx1"/>
                </a:solidFill>
              </a:rPr>
              <a:t> só termina com o aparecimento da instrução </a:t>
            </a:r>
            <a:r>
              <a:rPr lang="pt-PT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842638"/>
            <a:ext cx="9144000" cy="79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>
                <a:solidFill>
                  <a:schemeClr val="tx1"/>
                </a:solidFill>
              </a:rPr>
              <a:t>Algumas situações de decisão encadeadas com a instrução </a:t>
            </a:r>
            <a:r>
              <a:rPr lang="pt-PT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200" dirty="0">
                <a:solidFill>
                  <a:schemeClr val="tx1"/>
                </a:solidFill>
              </a:rPr>
              <a:t> podem ser resolvidas através da instrução de decisão múltipla </a:t>
            </a:r>
            <a:r>
              <a:rPr lang="pt-PT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79512" y="1988840"/>
            <a:ext cx="3888432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(expressão)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valor1: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  bloco1;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valor2: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  bloco2;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default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    bloco3; </a:t>
            </a:r>
          </a:p>
          <a:p>
            <a:r>
              <a:rPr lang="pt-PT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7018" y="0"/>
            <a:ext cx="5837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Pontos importantes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5907" y="1171718"/>
            <a:ext cx="53279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import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java.util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.*;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152" y="2928552"/>
            <a:ext cx="73606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Scanner </a:t>
            </a:r>
            <a:r>
              <a:rPr lang="en-US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Scanner(System.in);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19400" y="1937952"/>
            <a:ext cx="4197239" cy="891064"/>
            <a:chOff x="2819400" y="1143000"/>
            <a:chExt cx="4197239" cy="8910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114800" y="1143000"/>
              <a:ext cx="1447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19400" y="1664732"/>
              <a:ext cx="419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92D050"/>
                  </a:solidFill>
                </a:rPr>
                <a:t>Importar a biblioteca de classes </a:t>
              </a:r>
              <a:r>
                <a:rPr lang="pt-PT" b="1" dirty="0">
                  <a:solidFill>
                    <a:srgbClr val="C00000"/>
                  </a:solidFill>
                </a:rPr>
                <a:t>(Scanner)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3461952"/>
            <a:ext cx="3757760" cy="1066800"/>
            <a:chOff x="2819400" y="967264"/>
            <a:chExt cx="3757760" cy="10668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114800" y="967264"/>
              <a:ext cx="762000" cy="7091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19400" y="1664732"/>
              <a:ext cx="375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92D050"/>
                  </a:solidFill>
                </a:rPr>
                <a:t>Criar um </a:t>
              </a:r>
              <a:r>
                <a:rPr lang="pt-PT" b="1" dirty="0" err="1">
                  <a:solidFill>
                    <a:srgbClr val="92D050"/>
                  </a:solidFill>
                </a:rPr>
                <a:t>objeto</a:t>
              </a:r>
              <a:r>
                <a:rPr lang="pt-PT" b="1" dirty="0">
                  <a:solidFill>
                    <a:srgbClr val="92D050"/>
                  </a:solidFill>
                </a:rPr>
                <a:t> novo do tipo </a:t>
              </a:r>
              <a:r>
                <a:rPr lang="pt-PT" b="1" dirty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41730" y="4757352"/>
            <a:ext cx="31402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= </a:t>
            </a:r>
            <a:r>
              <a:rPr lang="en-US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sc.nextInt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();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19040" y="5334000"/>
            <a:ext cx="3268715" cy="882134"/>
            <a:chOff x="2819400" y="967264"/>
            <a:chExt cx="3268715" cy="10668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114800" y="967264"/>
              <a:ext cx="762000" cy="7091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19400" y="1664732"/>
              <a:ext cx="3268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92D050"/>
                  </a:solidFill>
                </a:rPr>
                <a:t>Utilizar o </a:t>
              </a:r>
              <a:r>
                <a:rPr lang="pt-PT" b="1" dirty="0" err="1">
                  <a:solidFill>
                    <a:srgbClr val="92D050"/>
                  </a:solidFill>
                </a:rPr>
                <a:t>objeto</a:t>
              </a:r>
              <a:r>
                <a:rPr lang="pt-PT" b="1" dirty="0">
                  <a:solidFill>
                    <a:srgbClr val="92D050"/>
                  </a:solidFill>
                </a:rPr>
                <a:t> do tipo </a:t>
              </a:r>
              <a:r>
                <a:rPr lang="pt-PT" b="1" dirty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48200" y="4083220"/>
            <a:ext cx="4374005" cy="826532"/>
            <a:chOff x="2336035" y="1664732"/>
            <a:chExt cx="4374005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336035" y="2034064"/>
              <a:ext cx="990600" cy="457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88435" y="1664732"/>
              <a:ext cx="422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92D050"/>
                  </a:solidFill>
                </a:rPr>
                <a:t>Função </a:t>
              </a:r>
              <a:r>
                <a:rPr lang="pt-PT" b="1" dirty="0" err="1">
                  <a:solidFill>
                    <a:srgbClr val="C00000"/>
                  </a:solidFill>
                </a:rPr>
                <a:t>nextInt</a:t>
              </a:r>
              <a:r>
                <a:rPr lang="pt-PT" b="1" dirty="0">
                  <a:solidFill>
                    <a:srgbClr val="92D050"/>
                  </a:solidFill>
                </a:rPr>
                <a:t> do </a:t>
              </a:r>
              <a:r>
                <a:rPr lang="pt-PT" b="1" dirty="0" err="1">
                  <a:solidFill>
                    <a:srgbClr val="92D050"/>
                  </a:solidFill>
                </a:rPr>
                <a:t>objeto</a:t>
              </a:r>
              <a:r>
                <a:rPr lang="pt-PT" b="1" dirty="0">
                  <a:solidFill>
                    <a:srgbClr val="92D050"/>
                  </a:solidFill>
                </a:rPr>
                <a:t> do tipo </a:t>
              </a:r>
              <a:r>
                <a:rPr lang="pt-PT" b="1" dirty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77995" y="19541"/>
            <a:ext cx="3822226" cy="6305059"/>
            <a:chOff x="2077995" y="19541"/>
            <a:chExt cx="3822226" cy="630505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995" y="133350"/>
              <a:ext cx="3822226" cy="6191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  <a:tailEnd type="arrow"/>
            </a:ln>
          </p:spPr>
        </p:pic>
        <p:sp>
          <p:nvSpPr>
            <p:cNvPr id="8" name="Rectangle 7"/>
            <p:cNvSpPr/>
            <p:nvPr/>
          </p:nvSpPr>
          <p:spPr>
            <a:xfrm>
              <a:off x="3107472" y="148218"/>
              <a:ext cx="68580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4102" y="195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*;</a:t>
              </a:r>
              <a:endParaRPr lang="en-US" dirty="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5486400" y="394960"/>
            <a:ext cx="2667000" cy="181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5735595" y="895350"/>
            <a:ext cx="1676400" cy="533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38607" y="85146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66480" y="603961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0221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451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737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59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9395" y="14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87995" y="1475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9709" y="148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6364" y="148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21869" y="148300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763795" y="2038350"/>
            <a:ext cx="3048000" cy="1066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856206" y="2028053"/>
            <a:ext cx="1823308" cy="1820562"/>
          </a:xfrm>
          <a:custGeom>
            <a:avLst/>
            <a:gdLst>
              <a:gd name="connsiteX0" fmla="*/ 1252151 w 1823308"/>
              <a:gd name="connsiteY0" fmla="*/ 0 h 1820562"/>
              <a:gd name="connsiteX1" fmla="*/ 1614616 w 1823308"/>
              <a:gd name="connsiteY1" fmla="*/ 1342767 h 1820562"/>
              <a:gd name="connsiteX2" fmla="*/ 0 w 1823308"/>
              <a:gd name="connsiteY2" fmla="*/ 1820562 h 182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3308" h="1820562">
                <a:moveTo>
                  <a:pt x="1252151" y="0"/>
                </a:moveTo>
                <a:cubicBezTo>
                  <a:pt x="1537729" y="519670"/>
                  <a:pt x="1823308" y="1039340"/>
                  <a:pt x="1614616" y="1342767"/>
                </a:cubicBezTo>
                <a:cubicBezTo>
                  <a:pt x="1405924" y="1646194"/>
                  <a:pt x="702962" y="1733378"/>
                  <a:pt x="0" y="1820562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913871" y="1978626"/>
            <a:ext cx="2338172" cy="2454875"/>
          </a:xfrm>
          <a:custGeom>
            <a:avLst/>
            <a:gdLst>
              <a:gd name="connsiteX0" fmla="*/ 1474573 w 2338172"/>
              <a:gd name="connsiteY0" fmla="*/ 0 h 2454875"/>
              <a:gd name="connsiteX1" fmla="*/ 2092410 w 2338172"/>
              <a:gd name="connsiteY1" fmla="*/ 1812324 h 2454875"/>
              <a:gd name="connsiteX2" fmla="*/ 0 w 2338172"/>
              <a:gd name="connsiteY2" fmla="*/ 2454875 h 245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172" h="2454875">
                <a:moveTo>
                  <a:pt x="1474573" y="0"/>
                </a:moveTo>
                <a:cubicBezTo>
                  <a:pt x="1906372" y="701589"/>
                  <a:pt x="2338172" y="1403178"/>
                  <a:pt x="2092410" y="1812324"/>
                </a:cubicBezTo>
                <a:cubicBezTo>
                  <a:pt x="1846648" y="2221470"/>
                  <a:pt x="923324" y="2338172"/>
                  <a:pt x="0" y="2454875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152768" y="2028053"/>
            <a:ext cx="2575697" cy="2866767"/>
          </a:xfrm>
          <a:custGeom>
            <a:avLst/>
            <a:gdLst>
              <a:gd name="connsiteX0" fmla="*/ 1515762 w 2575697"/>
              <a:gd name="connsiteY0" fmla="*/ 0 h 2866767"/>
              <a:gd name="connsiteX1" fmla="*/ 2323070 w 2575697"/>
              <a:gd name="connsiteY1" fmla="*/ 1639329 h 2866767"/>
              <a:gd name="connsiteX2" fmla="*/ 0 w 2575697"/>
              <a:gd name="connsiteY2" fmla="*/ 2866767 h 286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697" h="2866767">
                <a:moveTo>
                  <a:pt x="1515762" y="0"/>
                </a:moveTo>
                <a:cubicBezTo>
                  <a:pt x="2045729" y="580767"/>
                  <a:pt x="2575697" y="1161535"/>
                  <a:pt x="2323070" y="1639329"/>
                </a:cubicBezTo>
                <a:cubicBezTo>
                  <a:pt x="2070443" y="2117123"/>
                  <a:pt x="1035221" y="2491945"/>
                  <a:pt x="0" y="2866767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938584" y="2019815"/>
            <a:ext cx="3443416" cy="3459892"/>
          </a:xfrm>
          <a:custGeom>
            <a:avLst/>
            <a:gdLst>
              <a:gd name="connsiteX0" fmla="*/ 2372497 w 3443416"/>
              <a:gd name="connsiteY0" fmla="*/ 0 h 3459892"/>
              <a:gd name="connsiteX1" fmla="*/ 3048000 w 3443416"/>
              <a:gd name="connsiteY1" fmla="*/ 1779373 h 3459892"/>
              <a:gd name="connsiteX2" fmla="*/ 0 w 3443416"/>
              <a:gd name="connsiteY2" fmla="*/ 3459892 h 345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416" h="3459892">
                <a:moveTo>
                  <a:pt x="2372497" y="0"/>
                </a:moveTo>
                <a:cubicBezTo>
                  <a:pt x="2907956" y="601362"/>
                  <a:pt x="3443416" y="1202724"/>
                  <a:pt x="3048000" y="1779373"/>
                </a:cubicBezTo>
                <a:cubicBezTo>
                  <a:pt x="2652584" y="2356022"/>
                  <a:pt x="1326292" y="2907957"/>
                  <a:pt x="0" y="3459892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200" y="133350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1: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62" y="5132044"/>
            <a:ext cx="2324467" cy="111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5867400" y="394960"/>
            <a:ext cx="2667000" cy="181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6116595" y="895350"/>
            <a:ext cx="1676400" cy="533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19607" y="85146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47480" y="603961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81221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97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261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547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40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40395" y="14740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68995" y="14756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-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00709" y="148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74412" y="14830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02869" y="148300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29000" y="2038350"/>
            <a:ext cx="2763795" cy="7048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5810" y="0"/>
            <a:ext cx="4990790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</a:t>
            </a:r>
            <a:r>
              <a:rPr lang="en-US" sz="1700" dirty="0"/>
              <a:t>.*;</a:t>
            </a:r>
          </a:p>
          <a:p>
            <a:r>
              <a:rPr lang="en-US" sz="1700" b="1" dirty="0"/>
              <a:t>public class </a:t>
            </a:r>
            <a:r>
              <a:rPr lang="en-US" sz="1700" dirty="0" err="1"/>
              <a:t>ex_switch_char</a:t>
            </a:r>
            <a:endParaRPr lang="en-US" sz="1700" dirty="0"/>
          </a:p>
          <a:p>
            <a:r>
              <a:rPr lang="en-US" sz="1700" dirty="0"/>
              <a:t>{ </a:t>
            </a:r>
          </a:p>
          <a:p>
            <a:r>
              <a:rPr lang="en-US" sz="1700" dirty="0"/>
              <a:t> </a:t>
            </a:r>
            <a:r>
              <a:rPr lang="en-US" sz="1700" b="1" dirty="0"/>
              <a:t>public static void </a:t>
            </a:r>
            <a:r>
              <a:rPr lang="en-US" sz="1700" dirty="0"/>
              <a:t>main (String </a:t>
            </a:r>
            <a:r>
              <a:rPr lang="en-US" sz="1700" dirty="0" err="1"/>
              <a:t>args</a:t>
            </a:r>
            <a:r>
              <a:rPr lang="en-US" sz="1700" dirty="0"/>
              <a:t>[])</a:t>
            </a:r>
          </a:p>
          <a:p>
            <a:r>
              <a:rPr lang="en-US" sz="1700" dirty="0"/>
              <a:t> {</a:t>
            </a:r>
          </a:p>
          <a:p>
            <a:r>
              <a:rPr lang="en-US" sz="1700" dirty="0"/>
              <a:t>  Scanner </a:t>
            </a:r>
            <a:r>
              <a:rPr lang="en-US" sz="1700" dirty="0" err="1"/>
              <a:t>sc</a:t>
            </a:r>
            <a:r>
              <a:rPr lang="en-US" sz="1700" dirty="0"/>
              <a:t> = new Scanner(System.in);</a:t>
            </a:r>
          </a:p>
          <a:p>
            <a:r>
              <a:rPr lang="en-US" sz="1700" dirty="0"/>
              <a:t>  </a:t>
            </a:r>
            <a:r>
              <a:rPr lang="en-US" sz="1700" b="1" dirty="0" err="1"/>
              <a:t>int</a:t>
            </a:r>
            <a:r>
              <a:rPr lang="en-US" sz="1700" dirty="0"/>
              <a:t> a=2, b=3;     </a:t>
            </a:r>
            <a:r>
              <a:rPr lang="en-US" sz="1700" b="1" dirty="0"/>
              <a:t>char</a:t>
            </a:r>
            <a:r>
              <a:rPr lang="en-US" sz="1700" dirty="0"/>
              <a:t> op;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</a:t>
            </a:r>
            <a:r>
              <a:rPr lang="en-US" sz="1700" dirty="0"/>
              <a:t>("op ?");</a:t>
            </a:r>
          </a:p>
          <a:p>
            <a:r>
              <a:rPr lang="en-US" sz="1700" dirty="0"/>
              <a:t>  op = </a:t>
            </a:r>
            <a:r>
              <a:rPr lang="en-US" sz="1700" dirty="0" err="1"/>
              <a:t>sc.nextLine</a:t>
            </a:r>
            <a:r>
              <a:rPr lang="en-US" sz="1700" dirty="0"/>
              <a:t>().</a:t>
            </a:r>
            <a:r>
              <a:rPr lang="en-US" sz="1700" dirty="0" err="1"/>
              <a:t>charAt</a:t>
            </a:r>
            <a:r>
              <a:rPr lang="en-US" sz="1700" dirty="0"/>
              <a:t>(0);</a:t>
            </a:r>
          </a:p>
          <a:p>
            <a:r>
              <a:rPr lang="en-US" sz="1700" dirty="0"/>
              <a:t> </a:t>
            </a:r>
            <a:r>
              <a:rPr lang="en-US" sz="1700" b="1" dirty="0"/>
              <a:t>switch</a:t>
            </a:r>
            <a:r>
              <a:rPr lang="en-US" sz="1700" dirty="0"/>
              <a:t>(op)</a:t>
            </a:r>
          </a:p>
          <a:p>
            <a:r>
              <a:rPr lang="en-US" sz="1700" dirty="0"/>
              <a:t>  {      </a:t>
            </a:r>
            <a:r>
              <a:rPr lang="en-US" sz="1700" b="1" dirty="0"/>
              <a:t>case</a:t>
            </a:r>
            <a:r>
              <a:rPr lang="en-US" sz="1700" dirty="0"/>
              <a:t> '+':</a:t>
            </a:r>
          </a:p>
          <a:p>
            <a:r>
              <a:rPr lang="en-US" sz="1700" dirty="0"/>
              <a:t>            </a:t>
            </a:r>
            <a:r>
              <a:rPr lang="en-US" sz="1700" dirty="0" err="1"/>
              <a:t>System.out.printf</a:t>
            </a:r>
            <a:r>
              <a:rPr lang="en-US" sz="1700" dirty="0"/>
              <a:t>("a + b = %d\n", </a:t>
            </a:r>
            <a:r>
              <a:rPr lang="en-US" sz="1700" dirty="0" err="1"/>
              <a:t>a+b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    </a:t>
            </a:r>
            <a:r>
              <a:rPr lang="en-US" sz="1700" b="1" dirty="0"/>
              <a:t>break</a:t>
            </a:r>
            <a:r>
              <a:rPr lang="en-US" sz="1700" dirty="0"/>
              <a:t>;                      </a:t>
            </a:r>
          </a:p>
          <a:p>
            <a:r>
              <a:rPr lang="en-US" sz="1700" dirty="0"/>
              <a:t>         </a:t>
            </a:r>
            <a:r>
              <a:rPr lang="en-US" sz="1700" b="1" dirty="0"/>
              <a:t>case</a:t>
            </a:r>
            <a:r>
              <a:rPr lang="en-US" sz="1700" dirty="0"/>
              <a:t> '-':</a:t>
            </a:r>
          </a:p>
          <a:p>
            <a:r>
              <a:rPr lang="en-US" sz="1700" dirty="0"/>
              <a:t>             </a:t>
            </a:r>
            <a:r>
              <a:rPr lang="en-US" sz="1700" dirty="0" err="1"/>
              <a:t>System.out.printf</a:t>
            </a:r>
            <a:r>
              <a:rPr lang="en-US" sz="1700" dirty="0"/>
              <a:t>("a - b = %d\n", a-b);</a:t>
            </a:r>
          </a:p>
          <a:p>
            <a:r>
              <a:rPr lang="en-US" sz="1700" dirty="0"/>
              <a:t>             </a:t>
            </a:r>
            <a:r>
              <a:rPr lang="en-US" sz="1700" b="1" dirty="0"/>
              <a:t>break</a:t>
            </a:r>
            <a:r>
              <a:rPr lang="en-US" sz="1700" dirty="0"/>
              <a:t>;</a:t>
            </a:r>
          </a:p>
          <a:p>
            <a:r>
              <a:rPr lang="en-US" sz="1700" dirty="0"/>
              <a:t>         </a:t>
            </a:r>
            <a:r>
              <a:rPr lang="en-US" sz="1700" b="1" dirty="0"/>
              <a:t>case</a:t>
            </a:r>
            <a:r>
              <a:rPr lang="en-US" sz="1700" dirty="0"/>
              <a:t> '*':</a:t>
            </a:r>
          </a:p>
          <a:p>
            <a:r>
              <a:rPr lang="en-US" sz="1700" dirty="0"/>
              <a:t>             </a:t>
            </a:r>
            <a:r>
              <a:rPr lang="en-US" sz="1700" dirty="0" err="1"/>
              <a:t>System.out.printf</a:t>
            </a:r>
            <a:r>
              <a:rPr lang="en-US" sz="1700" dirty="0"/>
              <a:t>("a * b = %d\n", a*b);</a:t>
            </a:r>
          </a:p>
          <a:p>
            <a:r>
              <a:rPr lang="en-US" sz="1700" dirty="0"/>
              <a:t>             </a:t>
            </a:r>
            <a:r>
              <a:rPr lang="en-US" sz="1700" b="1" dirty="0"/>
              <a:t>break</a:t>
            </a:r>
            <a:r>
              <a:rPr lang="en-US" sz="1700" dirty="0"/>
              <a:t>;</a:t>
            </a:r>
          </a:p>
          <a:p>
            <a:r>
              <a:rPr lang="en-US" sz="1700" dirty="0"/>
              <a:t>         </a:t>
            </a:r>
            <a:r>
              <a:rPr lang="en-US" sz="1700" b="1" dirty="0"/>
              <a:t>case</a:t>
            </a:r>
            <a:r>
              <a:rPr lang="en-US" sz="1700" dirty="0"/>
              <a:t> '%':</a:t>
            </a:r>
          </a:p>
          <a:p>
            <a:r>
              <a:rPr lang="en-US" sz="1700" dirty="0"/>
              <a:t>             </a:t>
            </a:r>
            <a:r>
              <a:rPr lang="en-US" sz="1700" dirty="0" err="1"/>
              <a:t>System.out.printf</a:t>
            </a:r>
            <a:r>
              <a:rPr lang="en-US" sz="1700" dirty="0"/>
              <a:t>("a %% b = %d\n", </a:t>
            </a:r>
            <a:r>
              <a:rPr lang="en-US" sz="1700" dirty="0" err="1"/>
              <a:t>a%b</a:t>
            </a:r>
            <a:r>
              <a:rPr lang="en-US" sz="1700" dirty="0"/>
              <a:t>);</a:t>
            </a:r>
          </a:p>
          <a:p>
            <a:r>
              <a:rPr lang="en-US" sz="1700" dirty="0"/>
              <a:t>             </a:t>
            </a:r>
            <a:r>
              <a:rPr lang="en-US" sz="1700" b="1" dirty="0"/>
              <a:t>break</a:t>
            </a:r>
            <a:r>
              <a:rPr lang="en-US" sz="1700" dirty="0"/>
              <a:t>;</a:t>
            </a:r>
          </a:p>
          <a:p>
            <a:r>
              <a:rPr lang="en-US" sz="1700" dirty="0"/>
              <a:t>         </a:t>
            </a:r>
            <a:r>
              <a:rPr lang="en-US" sz="1700" b="1" dirty="0"/>
              <a:t>default</a:t>
            </a:r>
            <a:r>
              <a:rPr lang="en-US" sz="1700" dirty="0"/>
              <a:t>:  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Operação</a:t>
            </a:r>
            <a:r>
              <a:rPr lang="en-US" sz="1700" dirty="0"/>
              <a:t> </a:t>
            </a:r>
            <a:r>
              <a:rPr lang="en-US" sz="1700" dirty="0" err="1"/>
              <a:t>errada</a:t>
            </a:r>
            <a:r>
              <a:rPr lang="en-US" sz="1700" dirty="0"/>
              <a:t>");</a:t>
            </a:r>
          </a:p>
          <a:p>
            <a:r>
              <a:rPr lang="en-US" sz="1700" dirty="0"/>
              <a:t>  }</a:t>
            </a:r>
          </a:p>
          <a:p>
            <a:r>
              <a:rPr lang="en-US" sz="1700" dirty="0"/>
              <a:t> }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3387811" y="1985319"/>
            <a:ext cx="3360503" cy="1581665"/>
          </a:xfrm>
          <a:custGeom>
            <a:avLst/>
            <a:gdLst>
              <a:gd name="connsiteX0" fmla="*/ 3122140 w 3360503"/>
              <a:gd name="connsiteY0" fmla="*/ 0 h 1581665"/>
              <a:gd name="connsiteX1" fmla="*/ 3039762 w 3360503"/>
              <a:gd name="connsiteY1" fmla="*/ 1210962 h 1581665"/>
              <a:gd name="connsiteX2" fmla="*/ 0 w 3360503"/>
              <a:gd name="connsiteY2" fmla="*/ 1581665 h 158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503" h="1581665">
                <a:moveTo>
                  <a:pt x="3122140" y="0"/>
                </a:moveTo>
                <a:cubicBezTo>
                  <a:pt x="3341129" y="473675"/>
                  <a:pt x="3560119" y="947351"/>
                  <a:pt x="3039762" y="1210962"/>
                </a:cubicBezTo>
                <a:cubicBezTo>
                  <a:pt x="2519405" y="1474573"/>
                  <a:pt x="1259702" y="1528119"/>
                  <a:pt x="0" y="1581665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12524" y="1993557"/>
            <a:ext cx="4126345" cy="2331308"/>
          </a:xfrm>
          <a:custGeom>
            <a:avLst/>
            <a:gdLst>
              <a:gd name="connsiteX0" fmla="*/ 3336325 w 4126345"/>
              <a:gd name="connsiteY0" fmla="*/ 0 h 2331308"/>
              <a:gd name="connsiteX1" fmla="*/ 3896498 w 4126345"/>
              <a:gd name="connsiteY1" fmla="*/ 1911178 h 2331308"/>
              <a:gd name="connsiteX2" fmla="*/ 0 w 4126345"/>
              <a:gd name="connsiteY2" fmla="*/ 2331308 h 2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6345" h="2331308">
                <a:moveTo>
                  <a:pt x="3336325" y="0"/>
                </a:moveTo>
                <a:cubicBezTo>
                  <a:pt x="3894438" y="761313"/>
                  <a:pt x="4452552" y="1522627"/>
                  <a:pt x="3896498" y="1911178"/>
                </a:cubicBezTo>
                <a:cubicBezTo>
                  <a:pt x="3340444" y="2299729"/>
                  <a:pt x="1670222" y="2315518"/>
                  <a:pt x="0" y="23313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86665" y="2010032"/>
            <a:ext cx="4765539" cy="3105665"/>
          </a:xfrm>
          <a:custGeom>
            <a:avLst/>
            <a:gdLst>
              <a:gd name="connsiteX0" fmla="*/ 3534032 w 4765539"/>
              <a:gd name="connsiteY0" fmla="*/ 0 h 3105665"/>
              <a:gd name="connsiteX1" fmla="*/ 4563762 w 4765539"/>
              <a:gd name="connsiteY1" fmla="*/ 2199503 h 3105665"/>
              <a:gd name="connsiteX2" fmla="*/ 0 w 4765539"/>
              <a:gd name="connsiteY2" fmla="*/ 3105665 h 310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5539" h="3105665">
                <a:moveTo>
                  <a:pt x="3534032" y="0"/>
                </a:moveTo>
                <a:cubicBezTo>
                  <a:pt x="4343399" y="840946"/>
                  <a:pt x="5152767" y="1681892"/>
                  <a:pt x="4563762" y="2199503"/>
                </a:cubicBezTo>
                <a:cubicBezTo>
                  <a:pt x="3974757" y="2717114"/>
                  <a:pt x="762000" y="2956011"/>
                  <a:pt x="0" y="3105665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429000" y="2018270"/>
            <a:ext cx="5565668" cy="3781168"/>
          </a:xfrm>
          <a:custGeom>
            <a:avLst/>
            <a:gdLst>
              <a:gd name="connsiteX0" fmla="*/ 4234249 w 5565668"/>
              <a:gd name="connsiteY0" fmla="*/ 0 h 3781168"/>
              <a:gd name="connsiteX1" fmla="*/ 5560541 w 5565668"/>
              <a:gd name="connsiteY1" fmla="*/ 1713471 h 3781168"/>
              <a:gd name="connsiteX2" fmla="*/ 4588476 w 5565668"/>
              <a:gd name="connsiteY2" fmla="*/ 3509319 h 3781168"/>
              <a:gd name="connsiteX3" fmla="*/ 2125362 w 5565668"/>
              <a:gd name="connsiteY3" fmla="*/ 3599935 h 3781168"/>
              <a:gd name="connsiteX4" fmla="*/ 0 w 5565668"/>
              <a:gd name="connsiteY4" fmla="*/ 3781168 h 378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668" h="3781168">
                <a:moveTo>
                  <a:pt x="4234249" y="0"/>
                </a:moveTo>
                <a:cubicBezTo>
                  <a:pt x="4867876" y="564292"/>
                  <a:pt x="5501503" y="1128585"/>
                  <a:pt x="5560541" y="1713471"/>
                </a:cubicBezTo>
                <a:cubicBezTo>
                  <a:pt x="5619579" y="2298358"/>
                  <a:pt x="5161006" y="3194908"/>
                  <a:pt x="4588476" y="3509319"/>
                </a:cubicBezTo>
                <a:cubicBezTo>
                  <a:pt x="4015946" y="3823730"/>
                  <a:pt x="2890108" y="3554627"/>
                  <a:pt x="2125362" y="3599935"/>
                </a:cubicBezTo>
                <a:cubicBezTo>
                  <a:pt x="1360616" y="3645243"/>
                  <a:pt x="680308" y="3713205"/>
                  <a:pt x="0" y="378116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52763"/>
            <a:ext cx="2415384" cy="127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8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" y="609600"/>
            <a:ext cx="3276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t-PT" sz="5400" b="1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Switch</a:t>
            </a:r>
            <a:r>
              <a:rPr lang="pt-PT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pt-PT" sz="54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sem</a:t>
            </a:r>
            <a:r>
              <a:rPr lang="pt-PT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break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76800" y="1517655"/>
            <a:ext cx="1295400" cy="3359145"/>
            <a:chOff x="4876800" y="1517655"/>
            <a:chExt cx="1295400" cy="335914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876800" y="1517655"/>
              <a:ext cx="1295400" cy="15612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953000" y="1631092"/>
              <a:ext cx="1219200" cy="2133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953000" y="1783492"/>
              <a:ext cx="1219200" cy="2514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953000" y="1981200"/>
              <a:ext cx="1219200" cy="289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738563" y="50021"/>
            <a:ext cx="5253037" cy="6412455"/>
            <a:chOff x="3738563" y="50021"/>
            <a:chExt cx="5253037" cy="64124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563" y="101805"/>
              <a:ext cx="5253037" cy="636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5258730" y="50021"/>
              <a:ext cx="959190" cy="369332"/>
              <a:chOff x="2994102" y="19541"/>
              <a:chExt cx="799170" cy="3693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07472" y="148218"/>
                <a:ext cx="685800" cy="171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4102" y="1954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*;</a:t>
                </a:r>
                <a:endParaRPr lang="en-US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276600" y="3581400"/>
            <a:ext cx="609600" cy="1066800"/>
            <a:chOff x="3276600" y="3581400"/>
            <a:chExt cx="609600" cy="1066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298902" y="3581400"/>
              <a:ext cx="58729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76600" y="4114800"/>
              <a:ext cx="58729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76600" y="4648200"/>
              <a:ext cx="58729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-81458" y="-30545"/>
            <a:ext cx="8913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Exercício com instrução </a:t>
            </a:r>
            <a:r>
              <a:rPr lang="pt-PT" sz="5400" b="1" cap="none" spc="0" dirty="0" err="1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switch</a:t>
            </a:r>
            <a:endParaRPr lang="pt-PT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/>
              <a:t>Determinar se uma letra é vogal.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-457200" y="1452265"/>
            <a:ext cx="9601200" cy="471993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Vogais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Scanner(System.in);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Introduza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ler.nextLine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'a':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'e':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'o':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'u':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Vogal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%c\n",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("Nao 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vogal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do %c = 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,(byte)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9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Valeri Skliarov                                                                      2019/2020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8486"/>
            <a:ext cx="404912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/>
              <a:t>import</a:t>
            </a:r>
            <a:r>
              <a:rPr lang="pt-PT" dirty="0"/>
              <a:t> </a:t>
            </a:r>
            <a:r>
              <a:rPr lang="pt-PT" dirty="0" err="1"/>
              <a:t>java.util</a:t>
            </a:r>
            <a:r>
              <a:rPr lang="pt-PT" dirty="0"/>
              <a:t>.*; </a:t>
            </a:r>
          </a:p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class</a:t>
            </a:r>
            <a:r>
              <a:rPr lang="pt-PT" b="1" dirty="0"/>
              <a:t> </a:t>
            </a:r>
            <a:r>
              <a:rPr lang="pt-PT" dirty="0" err="1"/>
              <a:t>Ternary_operation</a:t>
            </a:r>
            <a:endParaRPr lang="pt-PT" dirty="0"/>
          </a:p>
          <a:p>
            <a:r>
              <a:rPr lang="pt-PT" dirty="0"/>
              <a:t>{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args</a:t>
            </a:r>
            <a:r>
              <a:rPr lang="pt-PT" dirty="0"/>
              <a:t>[])  </a:t>
            </a:r>
          </a:p>
          <a:p>
            <a:r>
              <a:rPr lang="pt-PT" dirty="0"/>
              <a:t>{</a:t>
            </a:r>
          </a:p>
          <a:p>
            <a:r>
              <a:rPr lang="pt-PT" dirty="0"/>
              <a:t>  </a:t>
            </a:r>
            <a:r>
              <a:rPr lang="pt-PT" b="1" dirty="0" err="1"/>
              <a:t>int</a:t>
            </a:r>
            <a:r>
              <a:rPr lang="pt-PT" dirty="0"/>
              <a:t> A,B;</a:t>
            </a:r>
          </a:p>
          <a:p>
            <a:r>
              <a:rPr lang="pt-PT" dirty="0"/>
              <a:t>  Scanner </a:t>
            </a:r>
            <a:r>
              <a:rPr lang="pt-PT" dirty="0" err="1"/>
              <a:t>read</a:t>
            </a:r>
            <a:r>
              <a:rPr lang="pt-PT" dirty="0"/>
              <a:t> = </a:t>
            </a:r>
            <a:r>
              <a:rPr lang="pt-PT" b="1" dirty="0" err="1"/>
              <a:t>new</a:t>
            </a:r>
            <a:r>
              <a:rPr lang="pt-PT" dirty="0"/>
              <a:t> Scanner(System.in);</a:t>
            </a:r>
          </a:p>
          <a:p>
            <a:r>
              <a:rPr lang="pt-PT" dirty="0"/>
              <a:t>  </a:t>
            </a:r>
            <a:r>
              <a:rPr lang="pt-PT" dirty="0" err="1"/>
              <a:t>System.out.print</a:t>
            </a:r>
            <a:r>
              <a:rPr lang="pt-PT" dirty="0"/>
              <a:t>("A ?  ");</a:t>
            </a:r>
          </a:p>
          <a:p>
            <a:r>
              <a:rPr lang="pt-PT" dirty="0"/>
              <a:t>  A = </a:t>
            </a:r>
            <a:r>
              <a:rPr lang="pt-PT" dirty="0" err="1"/>
              <a:t>read.nextInt</a:t>
            </a:r>
            <a:r>
              <a:rPr lang="pt-PT" dirty="0"/>
              <a:t>();</a:t>
            </a:r>
          </a:p>
          <a:p>
            <a:r>
              <a:rPr lang="pt-PT" dirty="0"/>
              <a:t>  </a:t>
            </a:r>
            <a:r>
              <a:rPr lang="pt-PT" dirty="0" err="1"/>
              <a:t>System.out.print</a:t>
            </a:r>
            <a:r>
              <a:rPr lang="pt-PT" dirty="0"/>
              <a:t>("B ?  ");</a:t>
            </a:r>
          </a:p>
          <a:p>
            <a:r>
              <a:rPr lang="pt-PT" dirty="0"/>
              <a:t>  B = </a:t>
            </a:r>
            <a:r>
              <a:rPr lang="pt-PT" dirty="0" err="1"/>
              <a:t>read.nextInt</a:t>
            </a:r>
            <a:r>
              <a:rPr lang="pt-PT" dirty="0"/>
              <a:t>();</a:t>
            </a:r>
          </a:p>
          <a:p>
            <a:r>
              <a:rPr lang="pt-PT" dirty="0"/>
              <a:t>  </a:t>
            </a:r>
            <a:r>
              <a:rPr lang="pt-PT" dirty="0" err="1"/>
              <a:t>System.out.print</a:t>
            </a:r>
            <a:r>
              <a:rPr lang="pt-PT" dirty="0"/>
              <a:t>("</a:t>
            </a:r>
            <a:r>
              <a:rPr lang="pt-PT" dirty="0" err="1"/>
              <a:t>max</a:t>
            </a:r>
            <a:r>
              <a:rPr lang="pt-PT" dirty="0"/>
              <a:t> A, B = ");</a:t>
            </a:r>
          </a:p>
          <a:p>
            <a:r>
              <a:rPr lang="pt-PT" dirty="0"/>
              <a:t>  </a:t>
            </a:r>
            <a:r>
              <a:rPr lang="pt-PT" dirty="0" err="1"/>
              <a:t>System.out.println</a:t>
            </a:r>
            <a:r>
              <a:rPr lang="pt-PT" dirty="0"/>
              <a:t>(A &gt; B ? A : B); </a:t>
            </a:r>
          </a:p>
          <a:p>
            <a:endParaRPr lang="pt-PT" dirty="0"/>
          </a:p>
          <a:p>
            <a:r>
              <a:rPr lang="pt-PT" dirty="0"/>
              <a:t>  </a:t>
            </a:r>
            <a:r>
              <a:rPr lang="pt-PT" b="1" dirty="0" err="1"/>
              <a:t>int</a:t>
            </a:r>
            <a:r>
              <a:rPr lang="pt-PT" dirty="0"/>
              <a:t> C = A &gt; B ? A : B;</a:t>
            </a:r>
          </a:p>
          <a:p>
            <a:r>
              <a:rPr lang="pt-PT" dirty="0"/>
              <a:t>  </a:t>
            </a:r>
            <a:r>
              <a:rPr lang="pt-PT" dirty="0" err="1"/>
              <a:t>System.out.println</a:t>
            </a:r>
            <a:r>
              <a:rPr lang="pt-PT" dirty="0"/>
              <a:t>("</a:t>
            </a:r>
            <a:r>
              <a:rPr lang="pt-PT" dirty="0" err="1"/>
              <a:t>max</a:t>
            </a:r>
            <a:r>
              <a:rPr lang="pt-PT" dirty="0"/>
              <a:t> A, B = " + C);</a:t>
            </a:r>
          </a:p>
          <a:p>
            <a:r>
              <a:rPr lang="pt-PT" dirty="0"/>
              <a:t>} </a:t>
            </a:r>
          </a:p>
          <a:p>
            <a:r>
              <a:rPr lang="pt-PT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8881"/>
            <a:ext cx="5509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PT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Operação ternária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68257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3080951" y="2611395"/>
            <a:ext cx="1902941" cy="444843"/>
          </a:xfrm>
          <a:custGeom>
            <a:avLst/>
            <a:gdLst>
              <a:gd name="connsiteX0" fmla="*/ 0 w 1902941"/>
              <a:gd name="connsiteY0" fmla="*/ 444843 h 444843"/>
              <a:gd name="connsiteX1" fmla="*/ 1441622 w 1902941"/>
              <a:gd name="connsiteY1" fmla="*/ 403654 h 444843"/>
              <a:gd name="connsiteX2" fmla="*/ 1902941 w 1902941"/>
              <a:gd name="connsiteY2" fmla="*/ 0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941" h="444843">
                <a:moveTo>
                  <a:pt x="0" y="444843"/>
                </a:moveTo>
                <a:lnTo>
                  <a:pt x="1441622" y="403654"/>
                </a:lnTo>
                <a:cubicBezTo>
                  <a:pt x="1758779" y="329513"/>
                  <a:pt x="1902941" y="0"/>
                  <a:pt x="1902941" y="0"/>
                </a:cubicBezTo>
              </a:path>
            </a:pathLst>
          </a:cu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023286" y="3089189"/>
            <a:ext cx="1927655" cy="543697"/>
          </a:xfrm>
          <a:custGeom>
            <a:avLst/>
            <a:gdLst>
              <a:gd name="connsiteX0" fmla="*/ 0 w 1927655"/>
              <a:gd name="connsiteY0" fmla="*/ 543697 h 543697"/>
              <a:gd name="connsiteX1" fmla="*/ 1079157 w 1927655"/>
              <a:gd name="connsiteY1" fmla="*/ 420130 h 543697"/>
              <a:gd name="connsiteX2" fmla="*/ 1927655 w 192765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655" h="543697">
                <a:moveTo>
                  <a:pt x="0" y="543697"/>
                </a:moveTo>
                <a:cubicBezTo>
                  <a:pt x="378940" y="527221"/>
                  <a:pt x="757881" y="510746"/>
                  <a:pt x="1079157" y="420130"/>
                </a:cubicBezTo>
                <a:cubicBezTo>
                  <a:pt x="1400433" y="329514"/>
                  <a:pt x="1664044" y="164757"/>
                  <a:pt x="1927655" y="0"/>
                </a:cubicBezTo>
              </a:path>
            </a:pathLst>
          </a:cu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33800" y="3733800"/>
            <a:ext cx="1217141" cy="533400"/>
          </a:xfrm>
          <a:prstGeom prst="straightConnector1">
            <a:avLst/>
          </a:pr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91000" y="4000500"/>
            <a:ext cx="759941" cy="1104900"/>
          </a:xfrm>
          <a:prstGeom prst="straightConnector1">
            <a:avLst/>
          </a:pr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091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76200"/>
            <a:ext cx="3116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62335"/>
            <a:ext cx="8552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 do próprio modelo de computação é muito importante 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786040" y="1671935"/>
            <a:ext cx="74372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Primeiro pensar depois escrever o código do programa 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6709" y="2286000"/>
            <a:ext cx="69885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Tentar descrever o algoritmo com um fluxograma !!!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105" y="3043535"/>
            <a:ext cx="81965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Pensar sobre entrada, saída e formatação de entrada e saída !!!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729335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Não esquecer inserir a linha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/>
              <a:t>java.util</a:t>
            </a:r>
            <a:r>
              <a:rPr lang="en-US" sz="2400" dirty="0"/>
              <a:t>.*; </a:t>
            </a:r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no início !!!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491335"/>
            <a:ext cx="8610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Não esquecer sobre a linha </a:t>
            </a:r>
            <a:r>
              <a:rPr lang="en-US" sz="2400" dirty="0"/>
              <a:t>Scanner </a:t>
            </a:r>
            <a:r>
              <a:rPr lang="en-US" sz="2400" dirty="0" err="1"/>
              <a:t>sc</a:t>
            </a:r>
            <a:r>
              <a:rPr lang="en-US" sz="2400" dirty="0"/>
              <a:t> = </a:t>
            </a:r>
            <a:r>
              <a:rPr lang="en-US" sz="2400" b="1" dirty="0"/>
              <a:t>new</a:t>
            </a:r>
            <a:r>
              <a:rPr lang="en-US" sz="2400" dirty="0"/>
              <a:t> Scanner(System.in);</a:t>
            </a:r>
          </a:p>
          <a:p>
            <a:pPr algn="ctr"/>
            <a:r>
              <a:rPr lang="en-US" sz="2400" dirty="0"/>
              <a:t> </a:t>
            </a:r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 necessário entrar os dados relevantes !!!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5458593"/>
            <a:ext cx="8991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</a:t>
            </a:r>
            <a:r>
              <a:rPr lang="pt-PT" sz="24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corretamente</a:t>
            </a:r>
            <a:r>
              <a:rPr lang="pt-PT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maiúsculas e minúsculas em nomes predefinidos</a:t>
            </a:r>
          </a:p>
        </p:txBody>
      </p:sp>
    </p:spTree>
    <p:extLst>
      <p:ext uri="{BB962C8B-B14F-4D97-AF65-F5344CB8AC3E}">
        <p14:creationId xmlns:p14="http://schemas.microsoft.com/office/powerpoint/2010/main" val="26387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70985"/>
            <a:ext cx="5861348" cy="5909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Nome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Scanner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 double </a:t>
            </a:r>
            <a:r>
              <a:rPr lang="en-US" dirty="0"/>
              <a:t>real;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:");</a:t>
            </a:r>
          </a:p>
          <a:p>
            <a:r>
              <a:rPr lang="en-US" dirty="0"/>
              <a:t>    </a:t>
            </a:r>
            <a:r>
              <a:rPr lang="en-US" dirty="0" err="1"/>
              <a:t>inteiro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("Real:");</a:t>
            </a:r>
          </a:p>
          <a:p>
            <a:r>
              <a:rPr lang="en-US"/>
              <a:t>    real </a:t>
            </a:r>
            <a:r>
              <a:rPr lang="en-US" dirty="0"/>
              <a:t>=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.nextDouble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" + </a:t>
            </a:r>
            <a:r>
              <a:rPr lang="en-US" dirty="0" err="1"/>
              <a:t>inteiro</a:t>
            </a:r>
            <a:r>
              <a:rPr lang="en-US" dirty="0"/>
              <a:t> + "; real é " + real);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%d; real é %f\n",</a:t>
            </a:r>
            <a:r>
              <a:rPr lang="en-US" dirty="0" err="1"/>
              <a:t>inteiro,real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.close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91000" y="22098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14800" y="35052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3434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743200" y="1860396"/>
            <a:ext cx="40386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2057400"/>
            <a:ext cx="2438400" cy="521732"/>
            <a:chOff x="228600" y="2057400"/>
            <a:chExt cx="2438400" cy="521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2. Criar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2057400"/>
              <a:ext cx="917086" cy="337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04800" y="35052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3. Usar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" y="5334000"/>
            <a:ext cx="2286000" cy="597932"/>
            <a:chOff x="457200" y="5334000"/>
            <a:chExt cx="2286000" cy="597932"/>
          </a:xfrm>
        </p:grpSpPr>
        <p:sp>
          <p:nvSpPr>
            <p:cNvPr id="28" name="TextBox 27"/>
            <p:cNvSpPr txBox="1"/>
            <p:nvPr/>
          </p:nvSpPr>
          <p:spPr>
            <a:xfrm>
              <a:off x="457200" y="5562600"/>
              <a:ext cx="1702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4. Fechar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905000" y="5334000"/>
              <a:ext cx="838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98" y="2579132"/>
            <a:ext cx="3535896" cy="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2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70985"/>
            <a:ext cx="608096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Nome {</a:t>
            </a:r>
          </a:p>
          <a:p>
            <a:r>
              <a:rPr lang="pt-PT" dirty="0"/>
              <a:t>  </a:t>
            </a:r>
            <a:r>
              <a:rPr lang="pt-PT" b="1" dirty="0" err="1">
                <a:solidFill>
                  <a:srgbClr val="7030A0"/>
                </a:solidFill>
              </a:rPr>
              <a:t>static</a:t>
            </a:r>
            <a:r>
              <a:rPr lang="pt-PT" dirty="0"/>
              <a:t> </a:t>
            </a:r>
            <a:r>
              <a:rPr lang="en-US" dirty="0"/>
              <a:t>Scanner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 double </a:t>
            </a:r>
            <a:r>
              <a:rPr lang="en-US" dirty="0" err="1"/>
              <a:t>real_v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:");</a:t>
            </a:r>
          </a:p>
          <a:p>
            <a:r>
              <a:rPr lang="en-US" dirty="0"/>
              <a:t>    </a:t>
            </a:r>
            <a:r>
              <a:rPr lang="en-US" dirty="0" err="1"/>
              <a:t>inteiro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("Real:");</a:t>
            </a:r>
          </a:p>
          <a:p>
            <a:r>
              <a:rPr lang="en-US" dirty="0"/>
              <a:t>    </a:t>
            </a:r>
            <a:r>
              <a:rPr lang="en-US" dirty="0" err="1"/>
              <a:t>real_v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.nextDouble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" + </a:t>
            </a:r>
            <a:r>
              <a:rPr lang="en-US" dirty="0" err="1"/>
              <a:t>inteiro</a:t>
            </a:r>
            <a:r>
              <a:rPr lang="en-US" dirty="0"/>
              <a:t> + "; real é " + </a:t>
            </a:r>
            <a:r>
              <a:rPr lang="en-US" dirty="0" err="1"/>
              <a:t>real_v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%d; real é %f\n",</a:t>
            </a:r>
            <a:r>
              <a:rPr lang="en-US" dirty="0" err="1"/>
              <a:t>inteiro,real</a:t>
            </a:r>
            <a:r>
              <a:rPr lang="en-US" dirty="0"/>
              <a:t>)_v;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91000" y="32766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62400" y="41148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30444" y="1015314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1295400"/>
            <a:ext cx="2401844" cy="1283732"/>
            <a:chOff x="228600" y="1295400"/>
            <a:chExt cx="2401844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2. Criar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1295400"/>
              <a:ext cx="880530" cy="1099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95507" y="32004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3. Usar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76600" y="358583"/>
            <a:ext cx="5232346" cy="708217"/>
            <a:chOff x="3276600" y="358583"/>
            <a:chExt cx="5232346" cy="708217"/>
          </a:xfrm>
        </p:grpSpPr>
        <p:sp>
          <p:nvSpPr>
            <p:cNvPr id="13" name="TextBox 12"/>
            <p:cNvSpPr txBox="1"/>
            <p:nvPr/>
          </p:nvSpPr>
          <p:spPr>
            <a:xfrm>
              <a:off x="5257800" y="358583"/>
              <a:ext cx="325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7030A0"/>
                  </a:solidFill>
                </a:rPr>
                <a:t>Agora o objeto deve ser estático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276600" y="558232"/>
              <a:ext cx="2057400" cy="50856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" y="5638800"/>
            <a:ext cx="3535896" cy="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3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3: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54509"/>
            <a:ext cx="5959708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Nome {</a:t>
            </a:r>
          </a:p>
          <a:p>
            <a:r>
              <a:rPr lang="pt-PT" dirty="0"/>
              <a:t>  </a:t>
            </a:r>
            <a:r>
              <a:rPr lang="pt-PT" b="1" dirty="0" err="1">
                <a:solidFill>
                  <a:srgbClr val="7030A0"/>
                </a:solidFill>
              </a:rPr>
              <a:t>static</a:t>
            </a:r>
            <a:r>
              <a:rPr lang="pt-PT" dirty="0"/>
              <a:t> </a:t>
            </a:r>
            <a:r>
              <a:rPr lang="en-US" dirty="0"/>
              <a:t>Scanner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  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b="1" dirty="0"/>
              <a:t>    byte </a:t>
            </a:r>
            <a:r>
              <a:rPr lang="en-US" dirty="0"/>
              <a:t>by;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("Char: ");</a:t>
            </a:r>
          </a:p>
          <a:p>
            <a:r>
              <a:rPr lang="en-US" dirty="0"/>
              <a:t>   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.nextLine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("Byte: ");</a:t>
            </a:r>
          </a:p>
          <a:p>
            <a:r>
              <a:rPr lang="en-US" dirty="0"/>
              <a:t>    by = (byte)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("Char é " + </a:t>
            </a:r>
            <a:r>
              <a:rPr lang="en-US" dirty="0" err="1"/>
              <a:t>ch</a:t>
            </a:r>
            <a:r>
              <a:rPr lang="en-US" dirty="0"/>
              <a:t> + "; Byte é " + by);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("Char é %c; Byte é %d\n",</a:t>
            </a:r>
            <a:r>
              <a:rPr lang="en-US" dirty="0" err="1"/>
              <a:t>ch,by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System.out.printf</a:t>
            </a:r>
            <a:r>
              <a:rPr lang="en-US" dirty="0"/>
              <a:t>("Char é %c; Dec é %d\n",</a:t>
            </a:r>
            <a:r>
              <a:rPr lang="en-US" dirty="0" err="1"/>
              <a:t>ch</a:t>
            </a:r>
            <a:r>
              <a:rPr lang="en-US" dirty="0"/>
              <a:t>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("Hex é %h; Dec é %o\n",(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);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63147" y="3213786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270804" y="4035112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30444" y="1015314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1295400"/>
            <a:ext cx="2401844" cy="1283732"/>
            <a:chOff x="228600" y="1295400"/>
            <a:chExt cx="2401844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2. Criar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1295400"/>
              <a:ext cx="880530" cy="1099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95507" y="32004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3. Usar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76600" y="358583"/>
            <a:ext cx="5232346" cy="708217"/>
            <a:chOff x="3276600" y="358583"/>
            <a:chExt cx="5232346" cy="708217"/>
          </a:xfrm>
        </p:grpSpPr>
        <p:sp>
          <p:nvSpPr>
            <p:cNvPr id="13" name="TextBox 12"/>
            <p:cNvSpPr txBox="1"/>
            <p:nvPr/>
          </p:nvSpPr>
          <p:spPr>
            <a:xfrm>
              <a:off x="5257800" y="358583"/>
              <a:ext cx="325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7030A0"/>
                  </a:solidFill>
                </a:rPr>
                <a:t>Agora o objeto deve ser estático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276600" y="558232"/>
              <a:ext cx="2057400" cy="50856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" y="4098582"/>
            <a:ext cx="2176030" cy="253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47800" y="6340818"/>
            <a:ext cx="457200" cy="288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6488668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Octal</a:t>
            </a:r>
          </a:p>
        </p:txBody>
      </p:sp>
    </p:spTree>
    <p:extLst>
      <p:ext uri="{BB962C8B-B14F-4D97-AF65-F5344CB8AC3E}">
        <p14:creationId xmlns:p14="http://schemas.microsoft.com/office/powerpoint/2010/main" val="34450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10362" y="-76200"/>
            <a:ext cx="25860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Código ASCII	</a:t>
            </a:r>
          </a:p>
        </p:txBody>
      </p:sp>
      <p:pic>
        <p:nvPicPr>
          <p:cNvPr id="5" name="Marcador de Posição de Conteúdo 3" descr="asci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4976" y="838200"/>
            <a:ext cx="4917304" cy="5290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28800" y="457200"/>
            <a:ext cx="9144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722" y="218067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8000"/>
                </a:solidFill>
              </a:rPr>
              <a:t>Código octal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0" y="457200"/>
            <a:ext cx="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03230" y="1735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Código decimal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52800" y="457200"/>
            <a:ext cx="990600" cy="304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0576" y="142966"/>
            <a:ext cx="20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Código hexadecimal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19908" y="650680"/>
            <a:ext cx="1399735" cy="880354"/>
          </a:xfrm>
          <a:custGeom>
            <a:avLst/>
            <a:gdLst>
              <a:gd name="connsiteX0" fmla="*/ 0 w 1399735"/>
              <a:gd name="connsiteY0" fmla="*/ 880354 h 880354"/>
              <a:gd name="connsiteX1" fmla="*/ 907366 w 1399735"/>
              <a:gd name="connsiteY1" fmla="*/ 50360 h 880354"/>
              <a:gd name="connsiteX2" fmla="*/ 1399735 w 1399735"/>
              <a:gd name="connsiteY2" fmla="*/ 162902 h 88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735" h="880354">
                <a:moveTo>
                  <a:pt x="0" y="880354"/>
                </a:moveTo>
                <a:cubicBezTo>
                  <a:pt x="337038" y="525144"/>
                  <a:pt x="674077" y="169935"/>
                  <a:pt x="907366" y="50360"/>
                </a:cubicBezTo>
                <a:cubicBezTo>
                  <a:pt x="1140655" y="-69215"/>
                  <a:pt x="1270195" y="46843"/>
                  <a:pt x="1399735" y="162902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4478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4">
                    <a:lumMod val="50000"/>
                  </a:schemeClr>
                </a:solidFill>
              </a:rPr>
              <a:t>Código binário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2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3: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54509"/>
            <a:ext cx="6055632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Nome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byte</a:t>
            </a:r>
            <a:r>
              <a:rPr lang="en-US" dirty="0"/>
              <a:t> by;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("Char: ");</a:t>
            </a:r>
          </a:p>
          <a:p>
            <a:r>
              <a:rPr lang="en-US" dirty="0"/>
              <a:t>   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objeto.nextLine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("Byte: ");</a:t>
            </a:r>
          </a:p>
          <a:p>
            <a:r>
              <a:rPr lang="en-US" dirty="0"/>
              <a:t>    by = (</a:t>
            </a:r>
            <a:r>
              <a:rPr lang="en-US" b="1" dirty="0"/>
              <a:t>byte</a:t>
            </a:r>
            <a:r>
              <a:rPr lang="en-US" dirty="0"/>
              <a:t>)</a:t>
            </a:r>
            <a:r>
              <a:rPr lang="en-US" dirty="0" err="1"/>
              <a:t>objeto.nextInt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("Char e " + </a:t>
            </a:r>
            <a:r>
              <a:rPr lang="en-US" dirty="0" err="1"/>
              <a:t>ch</a:t>
            </a:r>
            <a:r>
              <a:rPr lang="en-US" dirty="0"/>
              <a:t> + "; Byte e " + by);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("Char e %c; Byte e %d\n",</a:t>
            </a:r>
            <a:r>
              <a:rPr lang="en-US" dirty="0" err="1"/>
              <a:t>ch,by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System.out.printf</a:t>
            </a:r>
            <a:r>
              <a:rPr lang="en-US" dirty="0"/>
              <a:t>("Char e %c; Dec e %d\n",</a:t>
            </a:r>
            <a:r>
              <a:rPr lang="en-US" dirty="0" err="1"/>
              <a:t>ch</a:t>
            </a:r>
            <a:r>
              <a:rPr lang="en-US" dirty="0"/>
              <a:t>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("Hex e %h; </a:t>
            </a:r>
            <a:r>
              <a:rPr lang="en-US" dirty="0">
                <a:solidFill>
                  <a:srgbClr val="FF0000"/>
                </a:solidFill>
              </a:rPr>
              <a:t>Oct</a:t>
            </a:r>
            <a:r>
              <a:rPr lang="en-US" dirty="0"/>
              <a:t> e %o\n",(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);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63147" y="3213786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270804" y="4035112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30444" y="1015314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1295400"/>
            <a:ext cx="2401844" cy="1283732"/>
            <a:chOff x="228600" y="1295400"/>
            <a:chExt cx="2401844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2. Criar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1295400"/>
              <a:ext cx="880530" cy="1099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95507" y="32004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3. Usar </a:t>
              </a:r>
              <a:r>
                <a:rPr lang="pt-PT" dirty="0" err="1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76600" y="358583"/>
            <a:ext cx="5232346" cy="708217"/>
            <a:chOff x="3276600" y="358583"/>
            <a:chExt cx="5232346" cy="708217"/>
          </a:xfrm>
        </p:grpSpPr>
        <p:sp>
          <p:nvSpPr>
            <p:cNvPr id="13" name="TextBox 12"/>
            <p:cNvSpPr txBox="1"/>
            <p:nvPr/>
          </p:nvSpPr>
          <p:spPr>
            <a:xfrm>
              <a:off x="5257800" y="358583"/>
              <a:ext cx="325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7030A0"/>
                  </a:solidFill>
                </a:rPr>
                <a:t>Agora o objeto deve ser estático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276600" y="558232"/>
              <a:ext cx="2057400" cy="50856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05" y="1752600"/>
            <a:ext cx="338229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6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6858"/>
            <a:ext cx="2895600" cy="365125"/>
          </a:xfrm>
        </p:spPr>
        <p:txBody>
          <a:bodyPr/>
          <a:lstStyle/>
          <a:p>
            <a:r>
              <a:rPr lang="en-US"/>
              <a:t>Valeri Skliarov                                                                      2019/2020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290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 4: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1493"/>
            <a:ext cx="5861348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Nome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double</a:t>
            </a:r>
            <a:r>
              <a:rPr lang="en-US" dirty="0"/>
              <a:t> real;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:");</a:t>
            </a:r>
          </a:p>
          <a:p>
            <a:r>
              <a:rPr lang="en-US" dirty="0"/>
              <a:t>    </a:t>
            </a:r>
            <a:r>
              <a:rPr lang="en-US" dirty="0" err="1"/>
              <a:t>inteiro</a:t>
            </a:r>
            <a:r>
              <a:rPr lang="en-US" dirty="0"/>
              <a:t> = </a:t>
            </a:r>
            <a:r>
              <a:rPr lang="en-US" dirty="0" err="1"/>
              <a:t>objeto.nextInt</a:t>
            </a:r>
            <a:r>
              <a:rPr lang="en-US" dirty="0"/>
              <a:t>();</a:t>
            </a:r>
          </a:p>
          <a:p>
            <a:r>
              <a:rPr lang="en-US" dirty="0"/>
              <a:t>    real = </a:t>
            </a:r>
            <a:r>
              <a:rPr lang="en-US" dirty="0" err="1">
                <a:solidFill>
                  <a:srgbClr val="FF0000"/>
                </a:solidFill>
              </a:rPr>
              <a:t>Ler_real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" + </a:t>
            </a:r>
            <a:r>
              <a:rPr lang="en-US" dirty="0" err="1"/>
              <a:t>inteiro</a:t>
            </a:r>
            <a:r>
              <a:rPr lang="en-US" dirty="0"/>
              <a:t> + "; real é " + real);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é %d; real é %f\n",</a:t>
            </a:r>
            <a:r>
              <a:rPr lang="en-US" dirty="0" err="1"/>
              <a:t>inteiro,real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                      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public static double </a:t>
            </a:r>
            <a:r>
              <a:rPr lang="en-US" dirty="0" err="1">
                <a:solidFill>
                  <a:srgbClr val="FF0000"/>
                </a:solidFill>
              </a:rPr>
              <a:t>Ler_real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 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real;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("Real:");</a:t>
            </a:r>
          </a:p>
          <a:p>
            <a:r>
              <a:rPr lang="en-US" dirty="0">
                <a:solidFill>
                  <a:srgbClr val="002060"/>
                </a:solidFill>
              </a:rPr>
              <a:t>    real = </a:t>
            </a:r>
            <a:r>
              <a:rPr lang="en-US" dirty="0" err="1">
                <a:solidFill>
                  <a:srgbClr val="002060"/>
                </a:solidFill>
              </a:rPr>
              <a:t>objeto.nextDouble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real;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30444" y="885822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91674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949981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8623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2334</Words>
  <Application>Microsoft Office PowerPoint</Application>
  <PresentationFormat>On-screen Show (4:3)</PresentationFormat>
  <Paragraphs>564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Valeri</cp:lastModifiedBy>
  <cp:revision>134</cp:revision>
  <dcterms:created xsi:type="dcterms:W3CDTF">2014-09-27T14:10:02Z</dcterms:created>
  <dcterms:modified xsi:type="dcterms:W3CDTF">2019-10-01T08:23:01Z</dcterms:modified>
</cp:coreProperties>
</file>