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A"/>
          </a:solidFill>
        </a:fill>
      </a:tcStyle>
    </a:wholeTbl>
    <a:band1H>
      <a:tcStyle>
        <a:tcBdr/>
        <a:fill>
          <a:solidFill>
            <a:srgbClr val="CBD3D2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D3D2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635D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635D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635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635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0" i="0" u="none" strike="noStrike" kern="1200" cap="none" spc="20" baseline="0">
                <a:solidFill>
                  <a:srgbClr val="7F7F7F"/>
                </a:solidFill>
                <a:latin typeface="Century Gothic"/>
              </a:defRPr>
            </a:pPr>
            <a:r>
              <a:rPr lang="pt-PT" sz="1862" b="0" i="0" u="none" strike="noStrike" kern="1200" cap="none" spc="20" baseline="0">
                <a:solidFill>
                  <a:srgbClr val="7F7F7F"/>
                </a:solidFill>
                <a:uFillTx/>
                <a:latin typeface="Century Gothic"/>
              </a:rPr>
              <a:t>Tensão de Hall em função da intensidade da corrente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Série1</c:v>
          </c:tx>
          <c:spPr>
            <a:ln>
              <a:noFill/>
            </a:ln>
          </c:spPr>
          <c:marker>
            <c:symbol val="circle"/>
            <c:size val="5"/>
          </c:marker>
          <c:trendline>
            <c:spPr>
              <a:ln w="9528" cap="rnd">
                <a:solidFill>
                  <a:srgbClr val="00635D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xVal>
            <c:numLit>
              <c:formatCode>General</c:formatCode>
              <c:ptCount val="13"/>
              <c:pt idx="0">
                <c:v>0</c:v>
              </c:pt>
              <c:pt idx="1">
                <c:v>0.05</c:v>
              </c:pt>
              <c:pt idx="2">
                <c:v>0.1</c:v>
              </c:pt>
              <c:pt idx="3">
                <c:v>0.15</c:v>
              </c:pt>
              <c:pt idx="4">
                <c:v>0.2</c:v>
              </c:pt>
              <c:pt idx="5">
                <c:v>0.25</c:v>
              </c:pt>
              <c:pt idx="6">
                <c:v>0.3</c:v>
              </c:pt>
              <c:pt idx="7">
                <c:v>0.35</c:v>
              </c:pt>
              <c:pt idx="8">
                <c:v>0.4</c:v>
              </c:pt>
              <c:pt idx="9">
                <c:v>0.45</c:v>
              </c:pt>
              <c:pt idx="10">
                <c:v>0.5</c:v>
              </c:pt>
              <c:pt idx="11">
                <c:v>0.55000000000000004</c:v>
              </c:pt>
              <c:pt idx="12">
                <c:v>0.6</c:v>
              </c:pt>
            </c:numLit>
          </c:xVal>
          <c:yVal>
            <c:numLit>
              <c:formatCode>General</c:formatCode>
              <c:ptCount val="13"/>
              <c:pt idx="0">
                <c:v>0</c:v>
              </c:pt>
              <c:pt idx="1">
                <c:v>6.9000000000000008E-3</c:v>
              </c:pt>
              <c:pt idx="2">
                <c:v>1.43E-2</c:v>
              </c:pt>
              <c:pt idx="3">
                <c:v>2.1000000000000001E-2</c:v>
              </c:pt>
              <c:pt idx="4">
                <c:v>2.81E-2</c:v>
              </c:pt>
              <c:pt idx="5">
                <c:v>3.5200000000000002E-2</c:v>
              </c:pt>
              <c:pt idx="6">
                <c:v>4.24E-2</c:v>
              </c:pt>
              <c:pt idx="7">
                <c:v>4.9299999999999997E-2</c:v>
              </c:pt>
              <c:pt idx="8">
                <c:v>5.6500000000000002E-2</c:v>
              </c:pt>
              <c:pt idx="9">
                <c:v>6.3799999999999996E-2</c:v>
              </c:pt>
              <c:pt idx="10">
                <c:v>7.0000000000000007E-2</c:v>
              </c:pt>
              <c:pt idx="11">
                <c:v>7.7299999999999994E-2</c:v>
              </c:pt>
              <c:pt idx="12">
                <c:v>8.270000000000001E-2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7653-465D-A768-360AD9475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324200"/>
        <c:axId val="202326168"/>
      </c:scatterChart>
      <c:valAx>
        <c:axId val="202326168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595959"/>
                    </a:solidFill>
                    <a:latin typeface="Century Gothic"/>
                  </a:defRPr>
                </a:pPr>
                <a:r>
                  <a:rPr lang="pt-PT" sz="1197" b="0" i="0" u="none" strike="noStrike" kern="1200" cap="none" spc="0" baseline="0">
                    <a:solidFill>
                      <a:srgbClr val="595959"/>
                    </a:solidFill>
                    <a:uFillTx/>
                    <a:latin typeface="Century Gothic"/>
                  </a:rPr>
                  <a:t>Tensão de Hall (Vh) (V)</a:t>
                </a:r>
                <a:br>
                  <a:rPr lang="pt-PT" sz="1197" b="0" i="0" u="none" strike="noStrike" kern="1200" cap="none" spc="0" baseline="0">
                    <a:solidFill>
                      <a:srgbClr val="595959"/>
                    </a:solidFill>
                    <a:uFillTx/>
                    <a:latin typeface="Century Gothic"/>
                  </a:rPr>
                </a:br>
                <a:endParaRPr lang="pt-PT" sz="1197" b="0" i="0" u="none" strike="noStrike" kern="1200" cap="none" spc="0" baseline="0">
                  <a:solidFill>
                    <a:srgbClr val="595959"/>
                  </a:solidFill>
                  <a:uFillTx/>
                  <a:latin typeface="Century Gothic"/>
                </a:endParaRPr>
              </a:p>
            </c:rich>
          </c:tx>
          <c:overlay val="0"/>
          <c:spPr>
            <a:noFill/>
            <a:ln>
              <a:noFill/>
            </a:ln>
          </c:spPr>
        </c:title>
        <c:numFmt formatCode="0.00E+00" sourceLinked="0"/>
        <c:majorTickMark val="none"/>
        <c:minorTickMark val="none"/>
        <c:tickLblPos val="nextTo"/>
        <c:spPr>
          <a:noFill/>
          <a:ln w="9528" cap="rnd">
            <a:solidFill>
              <a:srgbClr val="BFBFBF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spc="0" baseline="0">
                <a:solidFill>
                  <a:srgbClr val="595959"/>
                </a:solidFill>
                <a:latin typeface="Century Gothic"/>
              </a:defRPr>
            </a:pPr>
            <a:endParaRPr lang="pt-PT"/>
          </a:p>
        </c:txPr>
        <c:crossAx val="202324200"/>
        <c:crosses val="autoZero"/>
        <c:crossBetween val="midCat"/>
      </c:valAx>
      <c:valAx>
        <c:axId val="202324200"/>
        <c:scaling>
          <c:orientation val="minMax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595959"/>
                    </a:solidFill>
                    <a:latin typeface="Century Gothic"/>
                  </a:defRPr>
                </a:pPr>
                <a:r>
                  <a:rPr lang="pt-PT" sz="1197" b="0" i="0" u="none" strike="noStrike" kern="1200" cap="none" spc="0" baseline="0">
                    <a:solidFill>
                      <a:srgbClr val="595959"/>
                    </a:solidFill>
                    <a:uFillTx/>
                    <a:latin typeface="Century Gothic"/>
                  </a:rPr>
                  <a:t>Intensidade corrente (Is) (A)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0.00" sourceLinked="0"/>
        <c:majorTickMark val="none"/>
        <c:minorTickMark val="none"/>
        <c:tickLblPos val="nextTo"/>
        <c:spPr>
          <a:noFill/>
          <a:ln w="9528" cap="rnd">
            <a:solidFill>
              <a:srgbClr val="BFBFBF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spc="0" baseline="0">
                <a:solidFill>
                  <a:srgbClr val="595959"/>
                </a:solidFill>
                <a:latin typeface="Century Gothic"/>
              </a:defRPr>
            </a:pPr>
            <a:endParaRPr lang="pt-PT"/>
          </a:p>
        </c:txPr>
        <c:crossAx val="202326168"/>
        <c:crosses val="autoZero"/>
        <c:crossBetween val="midCat"/>
      </c:valAx>
      <c:spPr>
        <a:gradFill>
          <a:gsLst>
            <a:gs pos="0">
              <a:srgbClr val="FFFFFF">
                <a:alpha val="0"/>
              </a:srgbClr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197" b="0" i="0" u="none" strike="noStrike" kern="1200" baseline="0">
          <a:solidFill>
            <a:srgbClr val="000000"/>
          </a:solidFill>
          <a:latin typeface="Century Gothic"/>
        </a:defRPr>
      </a:pPr>
      <a:endParaRPr lang="pt-P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1F94B315-DF72-403F-9F95-3CF3526D96A1}"/>
              </a:ext>
            </a:extLst>
          </p:cNvPr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06E197-FB42-4965-B34B-6F18DE4199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BE25A4F-6411-4F8C-83A2-018CC4D2BF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5845B9-4207-4981-9897-CFD316C1B5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AB7F9-0558-4900-B3E5-EAE2164E8F68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F4CFA4-650A-446D-9665-9F9B9FA8B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9BEDA3-C415-4965-9E7D-E781C88CFC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8546AA-B1F9-4A3A-AD38-B0ADAE3BFFD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867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706D-9210-4934-BBCF-A3D467CDE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CA58AA8-09A5-4F9E-9E35-F12CCFAFB3F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 cap="rnd">
            <a:solidFill>
              <a:srgbClr val="636363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B3D5-6176-4861-8F45-F899E1D5B2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5433-5FC7-49FF-A403-979678BF3A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E9608A-0C4F-4A0D-9487-D7BC07B5E28F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F821-B68D-4DE7-BF19-266495E7DF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D44C8-3135-461C-9CDC-38D62F08EF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E04105-38AA-4362-AB50-C90E6F3F60B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1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11755C80-9246-4A76-8534-B81813A54297}"/>
              </a:ext>
            </a:extLst>
          </p:cNvPr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+- f4 0 f2"/>
              <a:gd name="f44" fmla="+- f3 0 f2"/>
              <a:gd name="f45" fmla="*/ f44 1 3384"/>
              <a:gd name="f46" fmla="*/ f43 1 2308"/>
              <a:gd name="f47" fmla="*/ 0 1 f45"/>
              <a:gd name="f48" fmla="*/ f3 1 f45"/>
              <a:gd name="f49" fmla="*/ 0 1 f46"/>
              <a:gd name="f50" fmla="*/ f4 1 f46"/>
              <a:gd name="f51" fmla="*/ f47 f41 1"/>
              <a:gd name="f52" fmla="*/ f48 f41 1"/>
              <a:gd name="f53" fmla="*/ f50 f42 1"/>
              <a:gd name="f54" fmla="*/ f4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40B2B2-918C-40AB-AF27-816FCBE78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56847D-B6CD-44C7-BC33-9D6425694D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C219988-653A-41C6-82B8-CAAE04950C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3D6C751-2708-4DAE-874B-3E7CDB09F7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50D067-A1F4-4930-89C6-535B919205B7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1057AA-8AFA-4A31-8072-6836E2CCF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6869AE-3D64-446F-A8A5-01FA1EFB2F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76BF0-C96E-4238-A7CB-9BCE8FD551C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8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1E7E6B95-845E-4DD7-A44E-9E00A502F580}"/>
              </a:ext>
            </a:extLst>
          </p:cNvPr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+- f4 0 f2"/>
              <a:gd name="f44" fmla="+- f3 0 f2"/>
              <a:gd name="f45" fmla="*/ f44 1 3384"/>
              <a:gd name="f46" fmla="*/ f43 1 2308"/>
              <a:gd name="f47" fmla="*/ 0 1 f45"/>
              <a:gd name="f48" fmla="*/ f3 1 f45"/>
              <a:gd name="f49" fmla="*/ 0 1 f46"/>
              <a:gd name="f50" fmla="*/ f4 1 f46"/>
              <a:gd name="f51" fmla="*/ f47 f41 1"/>
              <a:gd name="f52" fmla="*/ f48 f41 1"/>
              <a:gd name="f53" fmla="*/ f50 f42 1"/>
              <a:gd name="f54" fmla="*/ f4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003CEB-6F19-4E6C-806E-7E17CFF21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8852481-EC9C-4729-BCE9-E83FE3AF7D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64BE61E-9346-485E-AE91-CBC335A5E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2030E-16BB-4C73-A139-C53F4E2F0039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25046F0-0467-4970-9DB1-B9EB94E44A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2554652-4232-48F2-B1E8-E0B69EF35A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6FABB3-F6C5-4A8E-9076-A15A48084E3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05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59F66236-0DDB-4F10-8FA5-C67E24AAD4F6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265F18-D619-4172-969F-3DD250B6B7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068B0671-30EE-4225-BD42-36A70EE0C7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8080E0-2692-4F44-915F-0E6C385A97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36DE94-0B0B-4649-9D4E-BF9FC5DB1558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793AC6-2D98-4FBB-9DA5-3F8FFD9EAF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636F18-9DDA-4470-A648-596701CCB0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F1B0AF-0225-4FF4-9E66-251777C7BB9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69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1AB57B1-9BDD-411F-A77E-08837922606A}"/>
              </a:ext>
            </a:extLst>
          </p:cNvPr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+- f4 0 f2"/>
              <a:gd name="f23" fmla="+- f3 0 f2"/>
              <a:gd name="f24" fmla="*/ f23 1 2879"/>
              <a:gd name="f25" fmla="*/ f22 1 4320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EDF7E625-FA81-46D7-A598-DC736C45D9C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F8448968-1BEC-46BA-B335-1F0BC76B4DE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83E6C1-B0D0-47A7-9547-214FBA4261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AAAE6C-931F-42D6-ADCF-1571B58A039B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EA9C3F-1E0F-4990-A857-C7DA84DA9A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813173-C07A-4B1D-8186-666A93C9C9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486056-9A08-44E9-A4CA-7BC138CB126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22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D6A316C2-A58B-491C-B7F1-973A6A4F545A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CA4874-1079-4EC2-BEBD-3493508DE7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A8F586-9D25-4A5C-B4FB-8E7CE6ECDC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A4B20E-9CE4-4512-AF8C-EDA0594BAB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1C3074-8360-45AA-AC24-03E7217B2FC0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6AF99B-ADBD-4ADC-BABC-8548554870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9FE079-7B92-4EE3-BB6C-88C88D60A0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29BE73-8642-4A83-A8BD-6D4E3F2E06E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9008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104CE87E-B8AD-4592-9A79-99E69AD626CF}"/>
              </a:ext>
            </a:extLst>
          </p:cNvPr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3A8719-2B32-48B9-9BE3-7DBEFE4B2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96565E9-B7A6-4E1B-8B1F-4AD171D70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EA7EED-6B22-4248-9316-FA01A9A1F0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CCA983-258C-4143-91A0-57D1D19ABAA1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C4F818-5907-4F10-8A45-32CBFAACBD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AED3E9-E600-4085-89AD-D9863F0F33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CAD2DA-FEC7-4DC3-91E5-55B7C0A1547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0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D5024465-DEAF-4F1E-9927-825D81530C73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95A5E6-FC12-4A2C-8857-ED86A74086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A771-729D-47A3-AFDA-A608C56A11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21F750-0410-4E58-B749-142C7428114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D74EB1A-9812-465D-9C83-4BD0C205C3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A8DEE-CDF4-4E79-9B2E-BB7D1B7E6CB4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B6C57E-849F-4D87-96E9-7237DEE3B5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A25A3A-F9CF-4A16-B4D8-39DACCEB2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33F28D-2F91-433F-9764-DF0F20F9150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08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AC1D33F0-1654-4C29-81DF-C1F439BF8643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BA70A9-5204-4CA7-B345-65ED5A3AE9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981974-9179-47BD-902D-3DE3505F5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5F30B6-CEBA-419D-B23F-F6ECF1AB510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5DB7536-C7C2-4B0A-8FA3-761FD97F863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3ACB006-8C93-4BC3-895E-B585BE7BCD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83B739B3-1D5F-490A-86E2-F720C527DD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F05A9A-1D83-4AE9-88C1-5A302C24E7B2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8564CC4-31ED-40F4-B850-F8D1BC33AA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4BE76B6-F059-400D-91D9-F9F9450054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E20A1-B09B-4407-AA42-FD5EF685E6A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979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DF22731-E533-48EE-B760-C90288923AF3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80AC88-5F9A-4476-B8E6-951C1C696B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88D5B09-4CA1-4A4A-92B1-E1B2097179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19D59-8ABD-48FD-AF79-578C44621272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68EB9CA-D4D2-4EE6-BC6D-24FA4D08F6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2F57C1-9E97-495B-8AAB-3C7DE003AB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B7E31-84D3-4F3D-80C8-AE7924C308A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1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E98BC-0FD9-40CE-BC8C-8FC10500DB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14AA68-5B53-47F8-B182-12CE576650F9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A3243-2292-4C99-8463-322C808BEB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EFB5A-5C9A-4B68-9E38-7C996842A6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FDA09-C35D-4AFB-A803-E5786E2E61C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2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C843F6C9-B7B7-4759-B7C5-25BD9F71F3BD}"/>
              </a:ext>
            </a:extLst>
          </p:cNvPr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+- f4 0 f2"/>
              <a:gd name="f44" fmla="+- f3 0 f2"/>
              <a:gd name="f45" fmla="*/ f44 1 3384"/>
              <a:gd name="f46" fmla="*/ f43 1 2308"/>
              <a:gd name="f47" fmla="*/ 0 1 f45"/>
              <a:gd name="f48" fmla="*/ f3 1 f45"/>
              <a:gd name="f49" fmla="*/ 0 1 f46"/>
              <a:gd name="f50" fmla="*/ f4 1 f46"/>
              <a:gd name="f51" fmla="*/ f47 f41 1"/>
              <a:gd name="f52" fmla="*/ f48 f41 1"/>
              <a:gd name="f53" fmla="*/ f50 f42 1"/>
              <a:gd name="f54" fmla="*/ f4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635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7FC29F-CB0C-4BD6-83F2-0ECB99E7F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C8F02-2406-461C-8A19-E80B201B48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147885-898E-4464-B783-805597C05B7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B23611D-2D1E-49EA-9148-86A140B52D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2549F-B8AE-4A4D-9D2E-9FF1ADF268A4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B71D92D-2E80-4818-834F-074439B38D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69E6A9F-6FAE-4C53-B06F-52BD887FE7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91690F-D421-4E10-AA4C-F012D6037F9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A65F-B115-4243-942B-244850DCE0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B0D275DD-7E93-4FAC-A7A8-8D707DC43F7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636363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628F0-ADAC-42D2-8A0B-82677E0CF2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17B4-AC1E-43B7-9E5E-5307658FC3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1E23522-E709-4253-8D0D-03E20A8E1C44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26A23-0C89-49CE-9EDF-0A22958D58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3EE3-5CAB-4AC8-8CA9-5481E4C614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169D8571-03B0-4C6E-895E-37A83A5AFBF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2A826-CC12-4F9E-97FA-42AC6A651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3820-E0DF-41E8-9B1C-D3E0BD6C8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763B353-5FA6-4FA8-9F31-63D6BD94E1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DDB78E-7FFA-40BD-8291-A6B43D5E1B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1E1F9301-2EF6-44B9-89AC-FA2D96D3CD5D}" type="datetime1">
              <a:rPr lang="pt-PT"/>
              <a:pPr lvl="0"/>
              <a:t>14/01/2021</a:t>
            </a:fld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EB80-C404-4050-B585-D1FEADDA860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2000" b="0" i="0" u="none" strike="noStrike" kern="1200" cap="none" spc="0" baseline="0">
                <a:solidFill>
                  <a:srgbClr val="00635D"/>
                </a:solidFill>
                <a:uFillTx/>
                <a:latin typeface="Century Gothic"/>
              </a:defRPr>
            </a:lvl1pPr>
          </a:lstStyle>
          <a:p>
            <a:pPr lvl="0"/>
            <a:fld id="{55F3FC86-37A9-4CCA-993F-8C3A14587529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635D"/>
        </a:buClr>
        <a:buSzPct val="100000"/>
        <a:buFont typeface="Wingdings 2"/>
        <a:buChar char=""/>
        <a:tabLst/>
        <a:defRPr lang="pt-PT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00635D"/>
        </a:buClr>
        <a:buSzPct val="100000"/>
        <a:buFont typeface="Wingdings 2"/>
        <a:buChar char=""/>
        <a:tabLst/>
        <a:defRPr lang="pt-PT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635D"/>
        </a:buClr>
        <a:buSzPct val="100000"/>
        <a:buFont typeface="Wingdings 2"/>
        <a:buChar char=""/>
        <a:tabLst/>
        <a:defRPr lang="pt-PT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635D"/>
        </a:buClr>
        <a:buSzPct val="100000"/>
        <a:buFont typeface="Wingdings 2"/>
        <a:buChar char=""/>
        <a:tabLst/>
        <a:defRPr lang="pt-PT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635D"/>
        </a:buClr>
        <a:buSzPct val="100000"/>
        <a:buFont typeface="Wingdings 2"/>
        <a:buChar char=""/>
        <a:tabLst/>
        <a:defRPr lang="pt-PT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BF565-DBF8-4059-989A-25DDBA8F9D4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t-PT" sz="6600">
                <a:latin typeface="Agency FB" pitchFamily="34"/>
                <a:cs typeface="Aharoni" pitchFamily="2"/>
              </a:rPr>
              <a:t>Bobinas de Helmholtz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1951C-495C-49A8-96CB-A5DFA43806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390" y="5408849"/>
            <a:ext cx="10572000" cy="434970"/>
          </a:xfrm>
        </p:spPr>
        <p:txBody>
          <a:bodyPr/>
          <a:lstStyle/>
          <a:p>
            <a:pPr lvl="0">
              <a:lnSpc>
                <a:spcPct val="70000"/>
              </a:lnSpc>
              <a:spcBef>
                <a:spcPts val="600"/>
              </a:spcBef>
            </a:pPr>
            <a:r>
              <a:rPr lang="pt-PT" sz="3000"/>
              <a:t>Trabalho 2.1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4171B-0740-40AE-B91C-EC46811C138E}"/>
              </a:ext>
            </a:extLst>
          </p:cNvPr>
          <p:cNvSpPr txBox="1"/>
          <p:nvPr/>
        </p:nvSpPr>
        <p:spPr>
          <a:xfrm>
            <a:off x="8017568" y="5128595"/>
            <a:ext cx="3260037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SimSun" pitchFamily="2"/>
                <a:cs typeface="Times New Roman" pitchFamily="18"/>
              </a:rPr>
              <a:t>Sara Gonçalves nº 98376</a:t>
            </a:r>
          </a:p>
          <a:p>
            <a:pPr marL="0" marR="0" lvl="0" indent="0" algn="ctr" defTabSz="4572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SimSun" pitchFamily="2"/>
                <a:cs typeface="Times New Roman" pitchFamily="18"/>
              </a:rPr>
              <a:t>Francisco Silva nº 93400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CAE2D-B173-4409-A18A-CFB292D3A2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Objetivos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80BADD34-223E-4A41-8B34-211CA7CB49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46" y="2531168"/>
          <a:ext cx="10294332" cy="264575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47166">
                  <a:extLst>
                    <a:ext uri="{9D8B030D-6E8A-4147-A177-3AD203B41FA5}">
                      <a16:colId xmlns:a16="http://schemas.microsoft.com/office/drawing/2014/main" val="53262164"/>
                    </a:ext>
                  </a:extLst>
                </a:gridCol>
                <a:gridCol w="5147166">
                  <a:extLst>
                    <a:ext uri="{9D8B030D-6E8A-4147-A177-3AD203B41FA5}">
                      <a16:colId xmlns:a16="http://schemas.microsoft.com/office/drawing/2014/main" val="2143935204"/>
                    </a:ext>
                  </a:extLst>
                </a:gridCol>
              </a:tblGrid>
              <a:tr h="401019">
                <a:tc>
                  <a:txBody>
                    <a:bodyPr/>
                    <a:lstStyle/>
                    <a:p>
                      <a:pPr lvl="0" algn="ctr"/>
                      <a:r>
                        <a:rPr lang="pt-PT"/>
                        <a:t>PARTE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/>
                        <a:t>PARTE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56252"/>
                  </a:ext>
                </a:extLst>
              </a:tr>
              <a:tr h="701774">
                <a:tc>
                  <a:txBody>
                    <a:bodyPr/>
                    <a:lstStyle/>
                    <a:p>
                      <a:pPr lvl="0"/>
                      <a:r>
                        <a:rPr lang="pt-PT" dirty="0"/>
                        <a:t>Calibrar uma Sonda de Hall por meio de um </a:t>
                      </a:r>
                      <a:r>
                        <a:rPr lang="pt-PT" dirty="0" err="1"/>
                        <a:t>solenóide</a:t>
                      </a:r>
                      <a:r>
                        <a:rPr lang="pt-PT" dirty="0"/>
                        <a:t> padrão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/>
                        <a:t>Medir o campo magnético ao longo do eixo de duas bobinas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15686"/>
                  </a:ext>
                </a:extLst>
              </a:tr>
              <a:tr h="1002539">
                <a:tc>
                  <a:txBody>
                    <a:bodyPr/>
                    <a:lstStyle/>
                    <a:p>
                      <a:pPr lvl="0"/>
                      <a:r>
                        <a:rPr lang="pt-PT" dirty="0"/>
                        <a:t>Calcular a constante de calibração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/>
                        <a:t>Estabelecer a configuração de Helmholtz e medir o campo magnético ao longo do eixo das respetivas bobinas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73215"/>
                  </a:ext>
                </a:extLst>
              </a:tr>
              <a:tr h="540419">
                <a:tc>
                  <a:txBody>
                    <a:bodyPr/>
                    <a:lstStyle/>
                    <a:p>
                      <a:pPr lvl="0"/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dirty="0"/>
                        <a:t>Verificar o princípio de Sobreposição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089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B8427-010F-4782-8C4D-C004F79E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FC525D-C912-46DB-9E7A-863BB1C7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2" y="2545841"/>
            <a:ext cx="10554571" cy="363651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Fonte de alimentação simétrica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Reóstato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Multímetro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Solenoide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Sonda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Cabos de ligação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Bobinas de </a:t>
            </a:r>
            <a:r>
              <a:rPr lang="pt-PT" sz="2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Helmholtz</a:t>
            </a:r>
            <a:endParaRPr lang="pt-PT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7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50D9-5AC6-4355-8310-30F8310396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PARTE 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A97D40-FB20-4A8E-9D88-E3A2E1C415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002" y="932413"/>
            <a:ext cx="10554571" cy="3636513"/>
          </a:xfrm>
        </p:spPr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pt-PT" sz="2400" dirty="0"/>
              <a:t>Calibração da sonda de Hall</a:t>
            </a:r>
          </a:p>
          <a:p>
            <a:pPr marL="0" lvl="0" indent="0">
              <a:spcBef>
                <a:spcPts val="700"/>
              </a:spcBef>
              <a:buNone/>
            </a:pPr>
            <a:endParaRPr lang="pt-PT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C5CE00-6B85-4BAF-9952-8BAC4B27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6" y="3019732"/>
            <a:ext cx="7691859" cy="27060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D9C05D7D-DD12-472F-B23E-5DCBDD0A0BC2}"/>
              </a:ext>
            </a:extLst>
          </p:cNvPr>
          <p:cNvSpPr txBox="1"/>
          <p:nvPr/>
        </p:nvSpPr>
        <p:spPr>
          <a:xfrm>
            <a:off x="1973586" y="5770824"/>
            <a:ext cx="6901068" cy="3440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Figura 1: Esquema da montagem experimental disponível na aula.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4318-CA93-4CA0-B592-EC14D685DB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PARTE 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B451BB-D9C3-4214-929F-2499E87082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76261" y="659904"/>
            <a:ext cx="10554571" cy="363651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pt-PT" sz="2400" dirty="0"/>
              <a:t>Análise e Tratamento de dados</a:t>
            </a:r>
          </a:p>
        </p:txBody>
      </p:sp>
      <p:graphicFrame>
        <p:nvGraphicFramePr>
          <p:cNvPr id="4" name="Gráfico 6">
            <a:extLst>
              <a:ext uri="{FF2B5EF4-FFF2-40B4-BE49-F238E27FC236}">
                <a16:creationId xmlns:a16="http://schemas.microsoft.com/office/drawing/2014/main" id="{0071410F-BB70-4495-B685-91B1F8E0F4AA}"/>
              </a:ext>
            </a:extLst>
          </p:cNvPr>
          <p:cNvGraphicFramePr/>
          <p:nvPr/>
        </p:nvGraphicFramePr>
        <p:xfrm>
          <a:off x="6096003" y="2478161"/>
          <a:ext cx="5319732" cy="414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7">
            <a:extLst>
              <a:ext uri="{FF2B5EF4-FFF2-40B4-BE49-F238E27FC236}">
                <a16:creationId xmlns:a16="http://schemas.microsoft.com/office/drawing/2014/main" id="{A9952CEB-E217-496A-912A-18338F8BC369}"/>
              </a:ext>
            </a:extLst>
          </p:cNvPr>
          <p:cNvSpPr txBox="1"/>
          <p:nvPr/>
        </p:nvSpPr>
        <p:spPr>
          <a:xfrm>
            <a:off x="6096003" y="2165509"/>
            <a:ext cx="6103620" cy="31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Gráfico 1:  Tensão de Hall em função da intensidade da corrente.</a:t>
            </a:r>
            <a:endParaRPr lang="pt-PT" sz="20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8">
                <a:extLst>
                  <a:ext uri="{FF2B5EF4-FFF2-40B4-BE49-F238E27FC236}">
                    <a16:creationId xmlns:a16="http://schemas.microsoft.com/office/drawing/2014/main" id="{048D92D4-F551-486A-9357-9CA30DEF5EFC}"/>
                  </a:ext>
                </a:extLst>
              </p:cNvPr>
              <p:cNvSpPr txBox="1"/>
              <p:nvPr/>
            </p:nvSpPr>
            <p:spPr>
              <a:xfrm>
                <a:off x="725091" y="3059668"/>
                <a:ext cx="4262503" cy="92333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pt-PT" b="0" i="0" u="none" strike="noStrike" kern="1200" cap="none" spc="0" baseline="0" dirty="0">
                    <a:solidFill>
                      <a:schemeClr val="bg1"/>
                    </a:solidFill>
                    <a:uFillTx/>
                  </a:rPr>
                  <a:t>Constante de calibração:</a:t>
                </a:r>
              </a:p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t-PT" sz="1800" b="0" i="0" u="none" strike="noStrike" kern="1200" cap="none" spc="0" baseline="0" dirty="0">
                  <a:solidFill>
                    <a:schemeClr val="bg1"/>
                  </a:solidFill>
                  <a:uFillTx/>
                  <a:latin typeface="Century Gothic"/>
                </a:endParaRPr>
              </a:p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=3,11∗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±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6,31∗10</m:t>
                        </m:r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CaixaDeTexto 8">
                <a:extLst>
                  <a:ext uri="{FF2B5EF4-FFF2-40B4-BE49-F238E27FC236}">
                    <a16:creationId xmlns:a16="http://schemas.microsoft.com/office/drawing/2014/main" id="{048D92D4-F551-486A-9357-9CA30DEF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91" y="3059668"/>
                <a:ext cx="4262503" cy="923330"/>
              </a:xfrm>
              <a:prstGeom prst="rect">
                <a:avLst/>
              </a:prstGeom>
              <a:blipFill>
                <a:blip r:embed="rId3"/>
                <a:stretch>
                  <a:fillRect l="-1001" t="-3974" b="-463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07013-87DA-47CC-AC64-FA83B4E07D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2A1F1-3528-45C8-B2F1-B611502F0F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9993" y="708778"/>
            <a:ext cx="10554571" cy="3636513"/>
          </a:xfrm>
        </p:spPr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pt-PT" sz="2400" dirty="0"/>
              <a:t>Verificação do princípio da sobreposição para o campo magnético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B6F2E740-216A-464F-9415-60D9E1D36062}"/>
              </a:ext>
            </a:extLst>
          </p:cNvPr>
          <p:cNvSpPr txBox="1"/>
          <p:nvPr/>
        </p:nvSpPr>
        <p:spPr>
          <a:xfrm>
            <a:off x="1782412" y="5836569"/>
            <a:ext cx="6901068" cy="31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Figura 2: Esquema da montagem experimental da parte B</a:t>
            </a: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73FAAB6D-7F48-4167-AF0E-DF9529A8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2412" y="3100785"/>
            <a:ext cx="6806647" cy="27357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DA684-8B7E-4DB6-8AD7-CA46B55CC7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PARTE 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9C3321-9443-4243-87DA-1533646F0F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2315" y="596197"/>
            <a:ext cx="5094341" cy="3632197"/>
          </a:xfrm>
        </p:spPr>
        <p:txBody>
          <a:bodyPr/>
          <a:lstStyle/>
          <a:p>
            <a:pPr marL="0" lvl="0" indent="0">
              <a:buNone/>
            </a:pPr>
            <a:r>
              <a:rPr lang="pt-PT" sz="2400" dirty="0"/>
              <a:t>Análise e Tratamento de dados</a:t>
            </a:r>
          </a:p>
        </p:txBody>
      </p:sp>
      <p:pic>
        <p:nvPicPr>
          <p:cNvPr id="4" name="Imagem 10">
            <a:extLst>
              <a:ext uri="{FF2B5EF4-FFF2-40B4-BE49-F238E27FC236}">
                <a16:creationId xmlns:a16="http://schemas.microsoft.com/office/drawing/2014/main" id="{42A4000A-F24D-449A-8EE4-8336363D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57" y="2608545"/>
            <a:ext cx="6018260" cy="3802267"/>
          </a:xfrm>
          <a:prstGeom prst="rect">
            <a:avLst/>
          </a:prstGeom>
          <a:noFill/>
          <a:ln w="9528" cap="rnd">
            <a:solidFill>
              <a:srgbClr val="00635D"/>
            </a:solidFill>
            <a:prstDash val="solid"/>
            <a:miter/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878D5096-9CDE-4629-A910-D04BE09DA461}"/>
              </a:ext>
            </a:extLst>
          </p:cNvPr>
          <p:cNvSpPr txBox="1"/>
          <p:nvPr/>
        </p:nvSpPr>
        <p:spPr>
          <a:xfrm>
            <a:off x="5595679" y="2153119"/>
            <a:ext cx="6446263" cy="4465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1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Gráfico 2: Campo Magnético em função da posição, para a bobina 1, para a bobina 2, para a soma dos campos das bobinas, e para as bobinas em série</a:t>
            </a:r>
            <a:endParaRPr lang="pt-PT" sz="20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8">
                <a:extLst>
                  <a:ext uri="{FF2B5EF4-FFF2-40B4-BE49-F238E27FC236}">
                    <a16:creationId xmlns:a16="http://schemas.microsoft.com/office/drawing/2014/main" id="{E3E8EE36-2601-4751-8BF6-FCB4B26AF871}"/>
                  </a:ext>
                </a:extLst>
              </p:cNvPr>
              <p:cNvSpPr txBox="1"/>
              <p:nvPr/>
            </p:nvSpPr>
            <p:spPr>
              <a:xfrm>
                <a:off x="477079" y="2761790"/>
                <a:ext cx="4823789" cy="247362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pt-PT" sz="1600" b="0" i="0" u="none" strike="noStrike" kern="1200" cap="none" spc="0" baseline="0" dirty="0">
                    <a:solidFill>
                      <a:srgbClr val="FFFFFF"/>
                    </a:solidFill>
                    <a:uFillTx/>
                  </a:rPr>
                  <a:t>Cam</a:t>
                </a:r>
                <a:r>
                  <a:rPr lang="pt-PT" b="0" i="0" u="none" strike="noStrike" kern="1200" cap="none" spc="0" baseline="0" dirty="0">
                    <a:solidFill>
                      <a:srgbClr val="FFFFFF"/>
                    </a:solidFill>
                    <a:uFillTx/>
                  </a:rPr>
                  <a:t>po magnético de uma espira:</a:t>
                </a:r>
              </a:p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pt-PT" sz="1800" b="0" i="0" u="none" strike="noStrike" kern="1200" cap="none" spc="0" baseline="0" dirty="0">
                    <a:solidFill>
                      <a:srgbClr val="FFFFFF"/>
                    </a:solidFill>
                    <a:uFillTx/>
                    <a:latin typeface="Century Gothic"/>
                    <a:ea typeface="Times New Roman" pitchFamily="18"/>
                    <a:cs typeface="Calibri" pitchFamily="34"/>
                  </a:rPr>
                  <a:t>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𝑒𝑠𝑝𝑖𝑟𝑎</m:t>
                        </m:r>
                      </m:sub>
                    </m:sSub>
                    <m:r>
                      <a:rPr lang="pt-PT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6,42 ×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pt-PT" sz="1600" b="0" i="0" u="none" strike="noStrike" kern="1200" cap="none" spc="0" baseline="0" dirty="0">
                  <a:solidFill>
                    <a:schemeClr val="bg1"/>
                  </a:solidFill>
                  <a:uFillTx/>
                  <a:latin typeface="Century Gothic"/>
                </a:endParaRPr>
              </a:p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t-PT" sz="1600" b="0" i="0" u="none" strike="noStrike" kern="1200" cap="none" spc="0" baseline="0" dirty="0">
                  <a:solidFill>
                    <a:schemeClr val="bg1"/>
                  </a:solidFill>
                  <a:uFillTx/>
                  <a:latin typeface="Century Gothic"/>
                </a:endParaRPr>
              </a:p>
              <a:p>
                <a:pPr marL="285750" marR="0" lvl="0" indent="-28575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pt-PT" b="0" i="0" u="none" strike="noStrike" kern="1200" cap="none" spc="0" baseline="0" dirty="0">
                    <a:solidFill>
                      <a:schemeClr val="bg1"/>
                    </a:solidFill>
                    <a:uFillTx/>
                    <a:ea typeface="Times New Roman" pitchFamily="18"/>
                  </a:rPr>
                  <a:t>Número de espiras de cada bobina: </a:t>
                </a:r>
                <a:endParaRPr lang="pt-PT" sz="1600" dirty="0">
                  <a:solidFill>
                    <a:schemeClr val="bg1"/>
                  </a:solidFill>
                  <a:latin typeface="Century Gothic"/>
                </a:endParaRPr>
              </a:p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pt-PT" sz="1600" b="0" i="0" u="none" strike="noStrike" kern="1200" cap="none" spc="0" dirty="0">
                    <a:solidFill>
                      <a:schemeClr val="bg1"/>
                    </a:solidFill>
                    <a:uFillTx/>
                    <a:latin typeface="Century Gothic"/>
                    <a:ea typeface="Times New Roman" pitchFamily="18"/>
                    <a:cs typeface="Calibri" pitchFamily="34"/>
                  </a:rPr>
                  <a:t>  </a:t>
                </a:r>
                <a:r>
                  <a:rPr lang="pt-PT" sz="1600" b="0" i="0" u="none" strike="noStrike" kern="1200" cap="none" spc="0" baseline="0" dirty="0">
                    <a:solidFill>
                      <a:schemeClr val="bg1"/>
                    </a:solidFill>
                    <a:uFillTx/>
                    <a:latin typeface="Calibri" pitchFamily="34"/>
                    <a:ea typeface="Times New Roman" pitchFamily="18"/>
                    <a:cs typeface="Calibri" pitchFamily="34"/>
                  </a:rPr>
                  <a:t>N</a:t>
                </a:r>
                <a14:m>
                  <m:oMath xmlns:m="http://schemas.openxmlformats.org/officeDocument/2006/math">
                    <m:r>
                      <a:rPr lang="pt-PT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º</m:t>
                    </m:r>
                    <m:r>
                      <a:rPr lang="pt-PT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PT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𝑒𝑠𝑝𝑖𝑟𝑎𝑠</m:t>
                    </m:r>
                    <m:r>
                      <a:rPr lang="pt-PT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PT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0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0,00206 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PT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pt-PT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pt-PT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𝑒𝑠𝑝𝑖𝑟𝑎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pt-PT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pt-PT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i="0" u="none" strike="noStrike" kern="1200" cap="none" spc="0" baseline="0" dirty="0">
                    <a:solidFill>
                      <a:schemeClr val="bg1"/>
                    </a:solidFill>
                    <a:uFillTx/>
                    <a:latin typeface="Calibri" pitchFamily="34"/>
                    <a:ea typeface="Times New Roman" pitchFamily="18"/>
                    <a:cs typeface="Calibri" pitchFamily="34"/>
                  </a:rPr>
                  <a:t>160 espiras</a:t>
                </a:r>
                <a:endParaRPr lang="pt-PT" sz="1600" b="0" i="0" u="none" strike="noStrike" kern="1200" cap="none" spc="0" baseline="0" dirty="0">
                  <a:solidFill>
                    <a:schemeClr val="bg1"/>
                  </a:solidFill>
                  <a:uFillTx/>
                  <a:latin typeface="Calibri" pitchFamily="34"/>
                  <a:ea typeface="Calibri" pitchFamily="34"/>
                  <a:cs typeface="Times New Roman" pitchFamily="18"/>
                </a:endParaRPr>
              </a:p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t-PT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entury Gothic"/>
                </a:endParaRPr>
              </a:p>
            </p:txBody>
          </p:sp>
        </mc:Choice>
        <mc:Fallback>
          <p:sp>
            <p:nvSpPr>
              <p:cNvPr id="6" name="CaixaDeTexto 8">
                <a:extLst>
                  <a:ext uri="{FF2B5EF4-FFF2-40B4-BE49-F238E27FC236}">
                    <a16:creationId xmlns:a16="http://schemas.microsoft.com/office/drawing/2014/main" id="{E3E8EE36-2601-4751-8BF6-FCB4B26A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9" y="2761790"/>
                <a:ext cx="4823789" cy="2473626"/>
              </a:xfrm>
              <a:prstGeom prst="rect">
                <a:avLst/>
              </a:prstGeom>
              <a:blipFill>
                <a:blip r:embed="rId3"/>
                <a:stretch>
                  <a:fillRect l="-758" t="-123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12">
            <a:extLst>
              <a:ext uri="{FF2B5EF4-FFF2-40B4-BE49-F238E27FC236}">
                <a16:creationId xmlns:a16="http://schemas.microsoft.com/office/drawing/2014/main" id="{0BCD4A8C-881F-4885-B9DA-678AB6D42CB0}"/>
              </a:ext>
            </a:extLst>
          </p:cNvPr>
          <p:cNvSpPr txBox="1"/>
          <p:nvPr/>
        </p:nvSpPr>
        <p:spPr>
          <a:xfrm>
            <a:off x="477079" y="5276334"/>
            <a:ext cx="4823789" cy="11344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2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ea typeface="Calibri" pitchFamily="34"/>
                <a:cs typeface="Times New Roman" pitchFamily="18"/>
              </a:rPr>
              <a:t>Pela análise do gráfico é possível </a:t>
            </a:r>
            <a:r>
              <a:rPr lang="pt-PT" sz="1600" b="0" i="0" u="none" strike="noStrike" kern="1200" cap="none" spc="0" baseline="0" dirty="0">
                <a:solidFill>
                  <a:srgbClr val="FFFFFF"/>
                </a:solidFill>
                <a:uFillTx/>
                <a:ea typeface="Calibri" pitchFamily="34"/>
                <a:cs typeface="Calibri" pitchFamily="34"/>
              </a:rPr>
              <a:t>confirmar que a soma dos campos da bobina 1 e bobina 2 coincide com a medição das duas bobinas em série ( Princípio da Sobreposição)</a:t>
            </a:r>
            <a:endParaRPr lang="pt-PT" sz="1600" b="0" i="0" u="none" strike="noStrike" kern="1200" cap="none" spc="0" baseline="0" dirty="0">
              <a:solidFill>
                <a:srgbClr val="FFFFFF"/>
              </a:solidFill>
              <a:uFillTx/>
              <a:ea typeface="Calibri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B979B-1054-47DE-9419-9AE70DC178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Conclusões</a:t>
            </a:r>
          </a:p>
        </p:txBody>
      </p:sp>
      <p:sp>
        <p:nvSpPr>
          <p:cNvPr id="3" name="Marcador de Posição de Conteúdo 4">
            <a:extLst>
              <a:ext uri="{FF2B5EF4-FFF2-40B4-BE49-F238E27FC236}">
                <a16:creationId xmlns:a16="http://schemas.microsoft.com/office/drawing/2014/main" id="{24710D02-9A5B-47F8-8CEE-D191B6CBFB7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sz="2000" dirty="0">
                <a:latin typeface="+mn-lt"/>
              </a:rPr>
              <a:t>O erro relativo do cálculo da constante de calibração é de 2,03 %</a:t>
            </a:r>
          </a:p>
          <a:p>
            <a:pPr lvl="0"/>
            <a:r>
              <a:rPr lang="pt-PT" sz="2000" dirty="0">
                <a:latin typeface="+mn-lt"/>
              </a:rPr>
              <a:t>Foi possível comprovar o princípio de Sobreposição</a:t>
            </a:r>
          </a:p>
          <a:p>
            <a:pPr lvl="0"/>
            <a:r>
              <a:rPr lang="pt-PT" sz="2000" dirty="0">
                <a:latin typeface="+mn-lt"/>
              </a:rPr>
              <a:t>O erro relativo do campo magnético é de 2,8% </a:t>
            </a:r>
          </a:p>
          <a:p>
            <a:pPr marL="0" lvl="0" indent="0">
              <a:buNone/>
            </a:pPr>
            <a:endParaRPr lang="pt-PT" sz="2000" dirty="0">
              <a:latin typeface="+mn-lt"/>
            </a:endParaRPr>
          </a:p>
          <a:p>
            <a:pPr marL="0" lvl="0" indent="0">
              <a:buNone/>
            </a:pPr>
            <a:r>
              <a:rPr lang="pt-PT" sz="2000" dirty="0">
                <a:latin typeface="+mn-lt"/>
              </a:rPr>
              <a:t>Em suma, os objetivos propostos no início da experiência foram alcançados com sucesso!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taç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332</Words>
  <Application>Microsoft Office PowerPoint</Application>
  <PresentationFormat>Ecrã Panorâmico</PresentationFormat>
  <Paragraphs>50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Cambria Math</vt:lpstr>
      <vt:lpstr>Century Gothic</vt:lpstr>
      <vt:lpstr>Symbol</vt:lpstr>
      <vt:lpstr>Wingdings 2</vt:lpstr>
      <vt:lpstr>Citação</vt:lpstr>
      <vt:lpstr>Bobinas de Helmholtz</vt:lpstr>
      <vt:lpstr>Objetivos</vt:lpstr>
      <vt:lpstr>Material</vt:lpstr>
      <vt:lpstr>PARTE A</vt:lpstr>
      <vt:lpstr>PARTE A</vt:lpstr>
      <vt:lpstr>PARTE B</vt:lpstr>
      <vt:lpstr>PARTE B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Sara Costa</dc:creator>
  <cp:lastModifiedBy>Sara Costa</cp:lastModifiedBy>
  <cp:revision>6</cp:revision>
  <dcterms:created xsi:type="dcterms:W3CDTF">2021-01-11T19:15:11Z</dcterms:created>
  <dcterms:modified xsi:type="dcterms:W3CDTF">2021-01-14T20:11:51Z</dcterms:modified>
</cp:coreProperties>
</file>