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11"/>
  </p:notesMasterIdLst>
  <p:sldIdLst>
    <p:sldId id="256" r:id="rId2"/>
    <p:sldId id="262" r:id="rId3"/>
    <p:sldId id="357" r:id="rId4"/>
    <p:sldId id="263" r:id="rId5"/>
    <p:sldId id="271" r:id="rId6"/>
    <p:sldId id="354" r:id="rId7"/>
    <p:sldId id="355" r:id="rId8"/>
    <p:sldId id="356" r:id="rId9"/>
    <p:sldId id="27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326312-67A5-44F5-AC49-EB6DA7FFF050}">
  <a:tblStyle styleId="{76326312-67A5-44F5-AC49-EB6DA7FFF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48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4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77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7aaa41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7aaa41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3" r:id="rId4"/>
    <p:sldLayoutId id="2147483669" r:id="rId5"/>
    <p:sldLayoutId id="2147483671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de Gestão de uma ótica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Projeto realizado no âmbito da cadeira de Bases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Sara Gonçalves 98376 , Pedro Santos 98158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Turma P9,  Grupo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30/05/2023</a:t>
            </a:r>
            <a:endParaRPr dirty="0"/>
          </a:p>
        </p:txBody>
      </p:sp>
      <p:pic>
        <p:nvPicPr>
          <p:cNvPr id="1026" name="Picture 2" descr="DETIHub - Site Oficial">
            <a:extLst>
              <a:ext uri="{FF2B5EF4-FFF2-40B4-BE49-F238E27FC236}">
                <a16:creationId xmlns:a16="http://schemas.microsoft.com/office/drawing/2014/main" id="{679228C4-32D6-B45C-3167-89B8EAF8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89" y="-735044"/>
            <a:ext cx="2728564" cy="272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374456" y="1296140"/>
            <a:ext cx="7662125" cy="276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gestão de uma ótica é bastante importante para o seu sucesso, pois isso envolve, por exemplo, a seleção cuidadosa dos produtos necessários aos clientes, a manutenção de uma loja "agradável", com funcionários profissionais, entre outras coisas.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285750" indent="-285750"/>
            <a:endParaRPr lang="pt-PT" dirty="0"/>
          </a:p>
          <a:p>
            <a:pPr marL="285750" indent="-285750"/>
            <a:r>
              <a:rPr lang="pt-PT" dirty="0"/>
              <a:t> Replicar algumas das funcionalidades mais importantes na gestão do sistema de uma ótica.</a:t>
            </a:r>
          </a:p>
          <a:p>
            <a:pPr marL="285750" indent="-285750"/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285750" indent="-285750"/>
            <a:r>
              <a:rPr lang="pt-PT" dirty="0"/>
              <a:t>O sistema desenvolvido permitirá guardar todos os dados necessários de um cliente, dos produtos disponíveis em loja, produtos que foram pedidos ao fabricante, vendas e consultas.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895949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Introdução</a:t>
            </a:r>
            <a:endParaRPr sz="3600" dirty="0"/>
          </a:p>
        </p:txBody>
      </p:sp>
      <p:pic>
        <p:nvPicPr>
          <p:cNvPr id="3" name="Imagem 2" descr="Uma imagem com pessoa, óculos de sol, acessório, Cuidados com a visão&#10;&#10;Descrição gerada automaticamente">
            <a:extLst>
              <a:ext uri="{FF2B5EF4-FFF2-40B4-BE49-F238E27FC236}">
                <a16:creationId xmlns:a16="http://schemas.microsoft.com/office/drawing/2014/main" id="{B721E166-ACC4-F820-B57D-956926B55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814" y="287584"/>
            <a:ext cx="1346474" cy="1008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5B38059-B698-41B0-98D6-A3A9481C8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949" y="1682000"/>
            <a:ext cx="6762151" cy="250423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PT" dirty="0"/>
              <a:t>Gerir clientes: inserir, remover e atualizar informações de clientes.</a:t>
            </a:r>
          </a:p>
          <a:p>
            <a:pPr algn="just">
              <a:spcAft>
                <a:spcPts val="600"/>
              </a:spcAft>
            </a:pPr>
            <a:r>
              <a:rPr lang="pt-PT" dirty="0"/>
              <a:t>Agendar e atribuir consultas a doutores.</a:t>
            </a:r>
          </a:p>
          <a:p>
            <a:pPr algn="just">
              <a:spcAft>
                <a:spcPts val="600"/>
              </a:spcAft>
            </a:pPr>
            <a:r>
              <a:rPr lang="pt-PT" dirty="0"/>
              <a:t>Verificar de disponibilidade de produtos.</a:t>
            </a:r>
          </a:p>
          <a:p>
            <a:pPr algn="just">
              <a:spcAft>
                <a:spcPts val="600"/>
              </a:spcAft>
            </a:pPr>
            <a:r>
              <a:rPr lang="pt-PT" dirty="0"/>
              <a:t>Gerir pedidos a fornecedores, incluindo pedidos e registo de entregas.</a:t>
            </a:r>
          </a:p>
          <a:p>
            <a:pPr algn="just">
              <a:spcAft>
                <a:spcPts val="600"/>
              </a:spcAft>
            </a:pPr>
            <a:r>
              <a:rPr lang="pt-PT" dirty="0"/>
              <a:t>Registar pagamentos de clientes</a:t>
            </a:r>
          </a:p>
          <a:p>
            <a:pPr algn="just">
              <a:spcAft>
                <a:spcPts val="600"/>
              </a:spcAft>
            </a:pPr>
            <a:r>
              <a:rPr lang="pt-PT" dirty="0"/>
              <a:t>Gerir calendário dos doutores para agendar consultas.</a:t>
            </a:r>
          </a:p>
          <a:p>
            <a:pPr algn="just">
              <a:spcAft>
                <a:spcPts val="600"/>
              </a:spcAft>
            </a:pPr>
            <a:r>
              <a:rPr lang="pt-PT" dirty="0"/>
              <a:t>Histórico de receitas anteriores de clientes.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C325D0-5835-14F7-54E1-C085167D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177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8583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Entidade-Relacionamento</a:t>
            </a:r>
            <a:endParaRPr dirty="0"/>
          </a:p>
        </p:txBody>
      </p:sp>
      <p:pic>
        <p:nvPicPr>
          <p:cNvPr id="5" name="Imagem 4" descr="Uma imagem com diagrama, esboço, Desenho técnico, Esquema&#10;&#10;Descrição gerada automaticamente">
            <a:extLst>
              <a:ext uri="{FF2B5EF4-FFF2-40B4-BE49-F238E27FC236}">
                <a16:creationId xmlns:a16="http://schemas.microsoft.com/office/drawing/2014/main" id="{09B324E8-FC7A-FA3A-8610-E91DBD9E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74" y="1017725"/>
            <a:ext cx="5042941" cy="4001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719108" y="372939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SQL Scripts</a:t>
            </a:r>
            <a:endParaRPr dirty="0"/>
          </a:p>
        </p:txBody>
      </p:sp>
      <p:sp>
        <p:nvSpPr>
          <p:cNvPr id="638" name="Google Shape;638;p74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DropTables</a:t>
            </a:r>
            <a:endParaRPr dirty="0"/>
          </a:p>
        </p:txBody>
      </p:sp>
      <p:sp>
        <p:nvSpPr>
          <p:cNvPr id="639" name="Google Shape;639;p74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Eliminação das tabelas da base de dados</a:t>
            </a:r>
            <a:endParaRPr dirty="0"/>
          </a:p>
        </p:txBody>
      </p:sp>
      <p:sp>
        <p:nvSpPr>
          <p:cNvPr id="640" name="Google Shape;640;p74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641" name="Google Shape;641;p74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Criação das tabelas da base de dados</a:t>
            </a:r>
            <a:endParaRPr dirty="0"/>
          </a:p>
        </p:txBody>
      </p:sp>
      <p:sp>
        <p:nvSpPr>
          <p:cNvPr id="642" name="Google Shape;642;p74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queries</a:t>
            </a:r>
            <a:endParaRPr dirty="0"/>
          </a:p>
        </p:txBody>
      </p:sp>
      <p:sp>
        <p:nvSpPr>
          <p:cNvPr id="643" name="Google Shape;643;p74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Queries de teste, para vizualizar os dados das tabelas</a:t>
            </a:r>
            <a:endParaRPr dirty="0"/>
          </a:p>
        </p:txBody>
      </p:sp>
      <p:sp>
        <p:nvSpPr>
          <p:cNvPr id="644" name="Google Shape;644;p74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InsertValues</a:t>
            </a:r>
            <a:endParaRPr dirty="0"/>
          </a:p>
        </p:txBody>
      </p:sp>
      <p:sp>
        <p:nvSpPr>
          <p:cNvPr id="645" name="Google Shape;645;p74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Inserir dados nas tabelas</a:t>
            </a:r>
            <a:endParaRPr dirty="0"/>
          </a:p>
        </p:txBody>
      </p:sp>
      <p:sp>
        <p:nvSpPr>
          <p:cNvPr id="4" name="Google Shape;642;p74">
            <a:extLst>
              <a:ext uri="{FF2B5EF4-FFF2-40B4-BE49-F238E27FC236}">
                <a16:creationId xmlns:a16="http://schemas.microsoft.com/office/drawing/2014/main" id="{967DA349-834D-8ABC-12EF-BB4CD23D1DFC}"/>
              </a:ext>
            </a:extLst>
          </p:cNvPr>
          <p:cNvSpPr txBox="1">
            <a:spLocks/>
          </p:cNvSpPr>
          <p:nvPr/>
        </p:nvSpPr>
        <p:spPr>
          <a:xfrm>
            <a:off x="5938792" y="1353794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pt-PT" dirty="0" err="1"/>
              <a:t>Views</a:t>
            </a:r>
            <a:endParaRPr lang="pt-PT" dirty="0"/>
          </a:p>
        </p:txBody>
      </p:sp>
      <p:sp>
        <p:nvSpPr>
          <p:cNvPr id="5" name="Google Shape;643;p74">
            <a:extLst>
              <a:ext uri="{FF2B5EF4-FFF2-40B4-BE49-F238E27FC236}">
                <a16:creationId xmlns:a16="http://schemas.microsoft.com/office/drawing/2014/main" id="{9514B0B9-BA4A-26D6-ABED-136EB56FB894}"/>
              </a:ext>
            </a:extLst>
          </p:cNvPr>
          <p:cNvSpPr txBox="1">
            <a:spLocks/>
          </p:cNvSpPr>
          <p:nvPr/>
        </p:nvSpPr>
        <p:spPr>
          <a:xfrm>
            <a:off x="5938792" y="1748163"/>
            <a:ext cx="277908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Retornam o número total de consultas (por doutor e por cliente) e a informação sobre o stock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719108" y="372939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SQL Scripts</a:t>
            </a:r>
            <a:endParaRPr dirty="0"/>
          </a:p>
        </p:txBody>
      </p:sp>
      <p:sp>
        <p:nvSpPr>
          <p:cNvPr id="638" name="Google Shape;638;p74"/>
          <p:cNvSpPr txBox="1">
            <a:spLocks noGrp="1"/>
          </p:cNvSpPr>
          <p:nvPr>
            <p:ph type="subTitle" idx="1"/>
          </p:nvPr>
        </p:nvSpPr>
        <p:spPr>
          <a:xfrm>
            <a:off x="4660208" y="103510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</a:t>
            </a:r>
            <a:endParaRPr dirty="0"/>
          </a:p>
        </p:txBody>
      </p:sp>
      <p:sp>
        <p:nvSpPr>
          <p:cNvPr id="639" name="Google Shape;639;p74"/>
          <p:cNvSpPr txBox="1">
            <a:spLocks noGrp="1"/>
          </p:cNvSpPr>
          <p:nvPr>
            <p:ph type="subTitle" idx="2"/>
          </p:nvPr>
        </p:nvSpPr>
        <p:spPr>
          <a:xfrm>
            <a:off x="5166803" y="1525661"/>
            <a:ext cx="3315838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PT" dirty="0"/>
              <a:t>O </a:t>
            </a:r>
            <a:r>
              <a:rPr lang="pt-PT" dirty="0" err="1"/>
              <a:t>trigger</a:t>
            </a:r>
            <a:r>
              <a:rPr lang="pt-PT" dirty="0"/>
              <a:t> </a:t>
            </a:r>
            <a:r>
              <a:rPr lang="pt-PT" dirty="0" err="1"/>
              <a:t>CheckStockQuantity</a:t>
            </a:r>
            <a:r>
              <a:rPr lang="pt-PT" dirty="0"/>
              <a:t> foi criado para garantir que a quantidade de produtos em stock na tabela Stock nunca seja negativa. </a:t>
            </a:r>
            <a:br>
              <a:rPr lang="pt-PT" dirty="0"/>
            </a:br>
            <a:endParaRPr dirty="0"/>
          </a:p>
        </p:txBody>
      </p:sp>
      <p:sp>
        <p:nvSpPr>
          <p:cNvPr id="640" name="Google Shape;640;p74"/>
          <p:cNvSpPr txBox="1">
            <a:spLocks noGrp="1"/>
          </p:cNvSpPr>
          <p:nvPr>
            <p:ph type="subTitle" idx="3"/>
          </p:nvPr>
        </p:nvSpPr>
        <p:spPr>
          <a:xfrm>
            <a:off x="-400200" y="103510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Indexes</a:t>
            </a:r>
            <a:endParaRPr dirty="0"/>
          </a:p>
        </p:txBody>
      </p:sp>
      <p:sp>
        <p:nvSpPr>
          <p:cNvPr id="641" name="Google Shape;641;p74"/>
          <p:cNvSpPr txBox="1">
            <a:spLocks noGrp="1"/>
          </p:cNvSpPr>
          <p:nvPr>
            <p:ph type="subTitle" idx="4"/>
          </p:nvPr>
        </p:nvSpPr>
        <p:spPr>
          <a:xfrm>
            <a:off x="719108" y="1436200"/>
            <a:ext cx="342678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dirty="0" err="1"/>
              <a:t>Idx_cliente_cc</a:t>
            </a:r>
            <a:r>
              <a:rPr lang="pt-PT" dirty="0"/>
              <a:t> sobre a tabela Cliente e atributo </a:t>
            </a:r>
            <a:r>
              <a:rPr lang="pt-PT" dirty="0" err="1"/>
              <a:t>cc</a:t>
            </a:r>
            <a:r>
              <a:rPr lang="pt-PT" dirty="0"/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dirty="0" err="1"/>
              <a:t>Idx_produto_id</a:t>
            </a:r>
            <a:r>
              <a:rPr lang="pt-PT" dirty="0"/>
              <a:t> sobre a tabela produto e atributo id;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dirty="0"/>
              <a:t>....</a:t>
            </a:r>
            <a:endParaRPr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767054-D1CC-031D-5415-0D10D34A33DE}"/>
              </a:ext>
            </a:extLst>
          </p:cNvPr>
          <p:cNvSpPr txBox="1"/>
          <p:nvPr/>
        </p:nvSpPr>
        <p:spPr>
          <a:xfrm>
            <a:off x="1056442" y="3285795"/>
            <a:ext cx="67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3AFDAE-1E0C-56DD-FE80-50250BBAE271}"/>
              </a:ext>
            </a:extLst>
          </p:cNvPr>
          <p:cNvSpPr txBox="1"/>
          <p:nvPr/>
        </p:nvSpPr>
        <p:spPr>
          <a:xfrm>
            <a:off x="611539" y="3088701"/>
            <a:ext cx="832815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dirty="0" err="1">
                <a:latin typeface="Montserrat" panose="00000500000000000000" pitchFamily="2" charset="0"/>
              </a:rPr>
              <a:t>IsProductInStock</a:t>
            </a:r>
            <a:r>
              <a:rPr lang="pt-PT" sz="1100" dirty="0">
                <a:latin typeface="Montserrat" panose="00000500000000000000" pitchFamily="2" charset="0"/>
              </a:rPr>
              <a:t> (@produto_id VARCHAR(20)): Verifica se um produto está em stock com base no seu ID, retornando um valor booleano indicando a disponibilidade.</a:t>
            </a:r>
          </a:p>
          <a:p>
            <a:endParaRPr lang="pt-PT" sz="1100" dirty="0">
              <a:latin typeface="Montserrat" panose="00000500000000000000" pitchFamily="2" charset="0"/>
            </a:endParaRPr>
          </a:p>
          <a:p>
            <a:r>
              <a:rPr lang="pt-PT" sz="1100" dirty="0" err="1">
                <a:latin typeface="Montserrat" panose="00000500000000000000" pitchFamily="2" charset="0"/>
              </a:rPr>
              <a:t>CalculateTotalSales</a:t>
            </a:r>
            <a:r>
              <a:rPr lang="pt-PT" sz="1100" dirty="0">
                <a:latin typeface="Montserrat" panose="00000500000000000000" pitchFamily="2" charset="0"/>
              </a:rPr>
              <a:t> (@cliente_cc INT): Calcula o total de vendas de um cliente com base nos registos da tabela </a:t>
            </a:r>
            <a:r>
              <a:rPr lang="pt-PT" sz="1100" dirty="0" err="1">
                <a:latin typeface="Montserrat" panose="00000500000000000000" pitchFamily="2" charset="0"/>
              </a:rPr>
              <a:t>Otica_Vendido_Ao</a:t>
            </a:r>
            <a:r>
              <a:rPr lang="pt-PT" sz="1100" dirty="0">
                <a:latin typeface="Montserrat" panose="00000500000000000000" pitchFamily="2" charset="0"/>
              </a:rPr>
              <a:t>, retornando o valor total das vendas.</a:t>
            </a:r>
          </a:p>
          <a:p>
            <a:endParaRPr lang="pt-PT" sz="1100" dirty="0">
              <a:latin typeface="Montserrat" panose="00000500000000000000" pitchFamily="2" charset="0"/>
            </a:endParaRPr>
          </a:p>
          <a:p>
            <a:r>
              <a:rPr lang="pt-PT" sz="1100" dirty="0" err="1">
                <a:latin typeface="Montserrat" panose="00000500000000000000" pitchFamily="2" charset="0"/>
              </a:rPr>
              <a:t>GetTotalProductsSuppliedBySupplier</a:t>
            </a:r>
            <a:r>
              <a:rPr lang="pt-PT" sz="1100" dirty="0">
                <a:latin typeface="Montserrat" panose="00000500000000000000" pitchFamily="2" charset="0"/>
              </a:rPr>
              <a:t> (@fornecedor_nif VARCHAR(20)): Retorna o total de produtos fornecidos por um fornecedor com base no seu NIF, utilizando informações das tabelas </a:t>
            </a:r>
            <a:r>
              <a:rPr lang="pt-PT" sz="1100" dirty="0" err="1">
                <a:latin typeface="Montserrat" panose="00000500000000000000" pitchFamily="2" charset="0"/>
              </a:rPr>
              <a:t>Otica_Stock</a:t>
            </a:r>
            <a:r>
              <a:rPr lang="pt-PT" sz="1100" dirty="0">
                <a:latin typeface="Montserrat" panose="00000500000000000000" pitchFamily="2" charset="0"/>
              </a:rPr>
              <a:t> e </a:t>
            </a:r>
            <a:r>
              <a:rPr lang="pt-PT" sz="1100" dirty="0" err="1">
                <a:latin typeface="Montserrat" panose="00000500000000000000" pitchFamily="2" charset="0"/>
              </a:rPr>
              <a:t>Otica_Fornecido_Por</a:t>
            </a:r>
            <a:r>
              <a:rPr lang="pt-PT" sz="1100" dirty="0">
                <a:latin typeface="Montserrat" panose="00000500000000000000" pitchFamily="2" charset="0"/>
              </a:rPr>
              <a:t>.</a:t>
            </a:r>
          </a:p>
          <a:p>
            <a:endParaRPr lang="pt-PT" dirty="0"/>
          </a:p>
        </p:txBody>
      </p:sp>
      <p:sp>
        <p:nvSpPr>
          <p:cNvPr id="19" name="Google Shape;640;p74">
            <a:extLst>
              <a:ext uri="{FF2B5EF4-FFF2-40B4-BE49-F238E27FC236}">
                <a16:creationId xmlns:a16="http://schemas.microsoft.com/office/drawing/2014/main" id="{899517A0-5D1B-0CCC-C1E2-9C1D69F92D58}"/>
              </a:ext>
            </a:extLst>
          </p:cNvPr>
          <p:cNvSpPr txBox="1">
            <a:spLocks/>
          </p:cNvSpPr>
          <p:nvPr/>
        </p:nvSpPr>
        <p:spPr>
          <a:xfrm>
            <a:off x="-744949" y="2644182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pt-PT" dirty="0" err="1"/>
              <a:t>UDFs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02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719108" y="372939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SQL Scripts</a:t>
            </a:r>
            <a:endParaRPr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767054-D1CC-031D-5415-0D10D34A33DE}"/>
              </a:ext>
            </a:extLst>
          </p:cNvPr>
          <p:cNvSpPr txBox="1"/>
          <p:nvPr/>
        </p:nvSpPr>
        <p:spPr>
          <a:xfrm>
            <a:off x="1056442" y="3285795"/>
            <a:ext cx="67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3AFDAE-1E0C-56DD-FE80-50250BBAE271}"/>
              </a:ext>
            </a:extLst>
          </p:cNvPr>
          <p:cNvSpPr txBox="1"/>
          <p:nvPr/>
        </p:nvSpPr>
        <p:spPr>
          <a:xfrm>
            <a:off x="310718" y="1923489"/>
            <a:ext cx="87178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 err="1">
                <a:latin typeface="Montserrat" panose="00000500000000000000" pitchFamily="2" charset="0"/>
              </a:rPr>
              <a:t>InserirCliente</a:t>
            </a:r>
            <a:r>
              <a:rPr lang="pt-PT" b="1" dirty="0">
                <a:latin typeface="Montserrat" panose="00000500000000000000" pitchFamily="2" charset="0"/>
              </a:rPr>
              <a:t>:</a:t>
            </a:r>
            <a:r>
              <a:rPr lang="pt-PT" dirty="0">
                <a:latin typeface="Montserrat" panose="00000500000000000000" pitchFamily="2" charset="0"/>
              </a:rPr>
              <a:t> Inserir um novo cliente na base de dados, simplificando a inserção de informações pessoais na tabela </a:t>
            </a:r>
            <a:r>
              <a:rPr lang="pt-PT" dirty="0" err="1">
                <a:latin typeface="Montserrat" panose="00000500000000000000" pitchFamily="2" charset="0"/>
              </a:rPr>
              <a:t>Otica_Pessoa</a:t>
            </a:r>
            <a:r>
              <a:rPr lang="pt-PT" dirty="0">
                <a:latin typeface="Montserrat" panose="00000500000000000000" pitchFamily="2" charset="0"/>
              </a:rPr>
              <a:t> e informações específicas do cliente na tabela </a:t>
            </a:r>
            <a:r>
              <a:rPr lang="pt-PT" dirty="0" err="1">
                <a:latin typeface="Montserrat" panose="00000500000000000000" pitchFamily="2" charset="0"/>
              </a:rPr>
              <a:t>Otica_Cliente</a:t>
            </a:r>
            <a:r>
              <a:rPr lang="pt-PT" dirty="0">
                <a:latin typeface="Montserrat" panose="000005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 err="1">
                <a:latin typeface="Montserrat" panose="00000500000000000000" pitchFamily="2" charset="0"/>
              </a:rPr>
              <a:t>RemoverCliente</a:t>
            </a:r>
            <a:r>
              <a:rPr lang="pt-PT" b="1" dirty="0">
                <a:latin typeface="Montserrat" panose="00000500000000000000" pitchFamily="2" charset="0"/>
              </a:rPr>
              <a:t>: </a:t>
            </a:r>
            <a:r>
              <a:rPr lang="pt-PT" dirty="0">
                <a:latin typeface="Montserrat" panose="00000500000000000000" pitchFamily="2" charset="0"/>
              </a:rPr>
              <a:t>Remover um cliente da base de dados, tratando da exclusão dos registros relacionados nas tabelas </a:t>
            </a:r>
            <a:r>
              <a:rPr lang="pt-PT" dirty="0" err="1">
                <a:latin typeface="Montserrat" panose="00000500000000000000" pitchFamily="2" charset="0"/>
              </a:rPr>
              <a:t>Otica_Cliente</a:t>
            </a:r>
            <a:r>
              <a:rPr lang="pt-PT" dirty="0">
                <a:latin typeface="Montserrat" panose="00000500000000000000" pitchFamily="2" charset="0"/>
              </a:rPr>
              <a:t> e </a:t>
            </a:r>
            <a:r>
              <a:rPr lang="pt-PT" dirty="0" err="1">
                <a:latin typeface="Montserrat" panose="00000500000000000000" pitchFamily="2" charset="0"/>
              </a:rPr>
              <a:t>Otica_Pessoa</a:t>
            </a:r>
            <a:r>
              <a:rPr lang="pt-PT" dirty="0">
                <a:latin typeface="Montserrat" panose="000005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 err="1">
                <a:latin typeface="Montserrat" panose="00000500000000000000" pitchFamily="2" charset="0"/>
              </a:rPr>
              <a:t>AgendarConsulta</a:t>
            </a:r>
            <a:r>
              <a:rPr lang="pt-PT" dirty="0">
                <a:latin typeface="Montserrat" panose="00000500000000000000" pitchFamily="2" charset="0"/>
              </a:rPr>
              <a:t>: Agendar uma consulta na ótica, facilitando a inserção de informações na tabela </a:t>
            </a:r>
            <a:r>
              <a:rPr lang="pt-PT" dirty="0" err="1">
                <a:latin typeface="Montserrat" panose="00000500000000000000" pitchFamily="2" charset="0"/>
              </a:rPr>
              <a:t>Otica_Consulta</a:t>
            </a:r>
            <a:r>
              <a:rPr lang="pt-PT" dirty="0">
                <a:latin typeface="Montserrat" panose="00000500000000000000" pitchFamily="2" charset="0"/>
              </a:rPr>
              <a:t>.</a:t>
            </a:r>
            <a:endParaRPr lang="pt-PT" sz="1100" dirty="0">
              <a:latin typeface="Montserrat" panose="00000500000000000000" pitchFamily="2" charset="0"/>
            </a:endParaRPr>
          </a:p>
        </p:txBody>
      </p:sp>
      <p:sp>
        <p:nvSpPr>
          <p:cNvPr id="19" name="Google Shape;640;p74">
            <a:extLst>
              <a:ext uri="{FF2B5EF4-FFF2-40B4-BE49-F238E27FC236}">
                <a16:creationId xmlns:a16="http://schemas.microsoft.com/office/drawing/2014/main" id="{899517A0-5D1B-0CCC-C1E2-9C1D69F92D58}"/>
              </a:ext>
            </a:extLst>
          </p:cNvPr>
          <p:cNvSpPr txBox="1">
            <a:spLocks/>
          </p:cNvSpPr>
          <p:nvPr/>
        </p:nvSpPr>
        <p:spPr>
          <a:xfrm>
            <a:off x="310718" y="1192419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pt-PT" dirty="0" err="1"/>
              <a:t>Store</a:t>
            </a:r>
            <a:r>
              <a:rPr lang="pt-PT" dirty="0"/>
              <a:t> </a:t>
            </a:r>
            <a:r>
              <a:rPr lang="pt-PT" dirty="0" err="1"/>
              <a:t>Procedures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19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719108" y="372939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SQL Scripts</a:t>
            </a:r>
            <a:endParaRPr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767054-D1CC-031D-5415-0D10D34A33DE}"/>
              </a:ext>
            </a:extLst>
          </p:cNvPr>
          <p:cNvSpPr txBox="1"/>
          <p:nvPr/>
        </p:nvSpPr>
        <p:spPr>
          <a:xfrm>
            <a:off x="1056442" y="3285795"/>
            <a:ext cx="67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3AFDAE-1E0C-56DD-FE80-50250BBAE271}"/>
              </a:ext>
            </a:extLst>
          </p:cNvPr>
          <p:cNvSpPr txBox="1"/>
          <p:nvPr/>
        </p:nvSpPr>
        <p:spPr>
          <a:xfrm>
            <a:off x="310718" y="1654748"/>
            <a:ext cx="87178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 err="1">
                <a:latin typeface="Montserrat" panose="00000500000000000000" pitchFamily="2" charset="0"/>
              </a:rPr>
              <a:t>RegistarVendaProduto</a:t>
            </a:r>
            <a:r>
              <a:rPr lang="pt-PT" dirty="0">
                <a:latin typeface="Montserrat" panose="00000500000000000000" pitchFamily="2" charset="0"/>
              </a:rPr>
              <a:t>: Registar a venda de um produto a um cliente, inserindo um registo na tabela </a:t>
            </a:r>
            <a:r>
              <a:rPr lang="pt-PT" dirty="0" err="1">
                <a:latin typeface="Montserrat" panose="00000500000000000000" pitchFamily="2" charset="0"/>
              </a:rPr>
              <a:t>Otica_Vendido_Ao</a:t>
            </a:r>
            <a:r>
              <a:rPr lang="pt-PT" dirty="0">
                <a:latin typeface="Montserrat" panose="00000500000000000000" pitchFamily="2" charset="0"/>
              </a:rPr>
              <a:t> com informações como cliente, produto e quantidade vendida.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 err="1">
                <a:latin typeface="Montserrat" panose="00000500000000000000" pitchFamily="2" charset="0"/>
              </a:rPr>
              <a:t>RegistarEntregaProduto</a:t>
            </a:r>
            <a:r>
              <a:rPr lang="pt-PT" dirty="0">
                <a:latin typeface="Montserrat" panose="00000500000000000000" pitchFamily="2" charset="0"/>
              </a:rPr>
              <a:t>: Registar a entrega de um produto à ótica, inserindo um registo na tabela </a:t>
            </a:r>
            <a:r>
              <a:rPr lang="pt-PT" dirty="0" err="1">
                <a:latin typeface="Montserrat" panose="00000500000000000000" pitchFamily="2" charset="0"/>
              </a:rPr>
              <a:t>Otica_Stoc</a:t>
            </a:r>
            <a:r>
              <a:rPr lang="pt-PT" dirty="0">
                <a:latin typeface="Montserrat" panose="00000500000000000000" pitchFamily="2" charset="0"/>
              </a:rPr>
              <a:t>. Usado para atualizar o stock após uma entrega.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 err="1">
                <a:latin typeface="Montserrat" panose="00000500000000000000" pitchFamily="2" charset="0"/>
              </a:rPr>
              <a:t>RegistarPagamentoFatura</a:t>
            </a:r>
            <a:r>
              <a:rPr lang="pt-PT" b="1" dirty="0">
                <a:latin typeface="Montserrat" panose="00000500000000000000" pitchFamily="2" charset="0"/>
              </a:rPr>
              <a:t>: </a:t>
            </a:r>
            <a:r>
              <a:rPr lang="pt-PT" dirty="0">
                <a:latin typeface="Montserrat" panose="00000500000000000000" pitchFamily="2" charset="0"/>
              </a:rPr>
              <a:t>Registar o pagamento de uma fatura feita pelo cliente, inserindo um registro na tabela </a:t>
            </a:r>
            <a:r>
              <a:rPr lang="pt-PT" dirty="0" err="1">
                <a:latin typeface="Montserrat" panose="00000500000000000000" pitchFamily="2" charset="0"/>
              </a:rPr>
              <a:t>Otica_Pagamento</a:t>
            </a:r>
            <a:r>
              <a:rPr lang="pt-PT" dirty="0">
                <a:latin typeface="Montserrat" panose="00000500000000000000" pitchFamily="2" charset="0"/>
              </a:rPr>
              <a:t>. Ajuda a manter um registo organizado dos pagamentos dos clientes.</a:t>
            </a:r>
            <a:endParaRPr lang="pt-PT" dirty="0"/>
          </a:p>
        </p:txBody>
      </p:sp>
      <p:sp>
        <p:nvSpPr>
          <p:cNvPr id="19" name="Google Shape;640;p74">
            <a:extLst>
              <a:ext uri="{FF2B5EF4-FFF2-40B4-BE49-F238E27FC236}">
                <a16:creationId xmlns:a16="http://schemas.microsoft.com/office/drawing/2014/main" id="{899517A0-5D1B-0CCC-C1E2-9C1D69F92D58}"/>
              </a:ext>
            </a:extLst>
          </p:cNvPr>
          <p:cNvSpPr txBox="1">
            <a:spLocks/>
          </p:cNvSpPr>
          <p:nvPr/>
        </p:nvSpPr>
        <p:spPr>
          <a:xfrm>
            <a:off x="310718" y="112506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pt-PT" dirty="0" err="1"/>
              <a:t>Store</a:t>
            </a:r>
            <a:r>
              <a:rPr lang="pt-PT" dirty="0"/>
              <a:t> </a:t>
            </a:r>
            <a:r>
              <a:rPr lang="pt-PT" dirty="0" err="1"/>
              <a:t>Procedures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98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8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211BC-5FE2-0395-B0F2-ED38BE257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575</Words>
  <Application>Microsoft Office PowerPoint</Application>
  <PresentationFormat>Apresentação no Ecrã (16:9)</PresentationFormat>
  <Paragraphs>66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Vidaloka</vt:lpstr>
      <vt:lpstr>Minimalist Business Slides XL by Slidesgo</vt:lpstr>
      <vt:lpstr>Sistema de Gestão de uma ótica</vt:lpstr>
      <vt:lpstr>Introdução</vt:lpstr>
      <vt:lpstr>Análise de Requisitos</vt:lpstr>
      <vt:lpstr>Diagrama Entidade-Relacionamento</vt:lpstr>
      <vt:lpstr>SQL Scripts</vt:lpstr>
      <vt:lpstr>SQL Scripts</vt:lpstr>
      <vt:lpstr>SQL Scripts</vt:lpstr>
      <vt:lpstr>SQL Scripts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uma ótica</dc:title>
  <dc:creator>Utilizador</dc:creator>
  <cp:lastModifiedBy>Sara Gonçalves</cp:lastModifiedBy>
  <cp:revision>4</cp:revision>
  <dcterms:modified xsi:type="dcterms:W3CDTF">2023-06-06T11:35:52Z</dcterms:modified>
</cp:coreProperties>
</file>