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60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CB963-4A0B-B54C-908B-6A21E2F726A2}" type="datetimeFigureOut">
              <a:rPr lang="en-US" smtClean="0"/>
              <a:t>5/19/14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BEDB2-F61C-F84B-920E-F2E9396E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3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/>
              <a:t>Everybody agrees</a:t>
            </a:r>
            <a:r>
              <a:rPr lang="en-US" sz="1800" b="0" baseline="0" dirty="0" smtClean="0"/>
              <a:t> this Is a fabulous opportunity – how do we exploit this opportunity? Luckily for you and the world, I have come up with the answer to this – Topaz.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BEDB2-F61C-F84B-920E-F2E9396E33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6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last slide,</a:t>
            </a:r>
            <a:r>
              <a:rPr lang="en-US" baseline="0" dirty="0" smtClean="0"/>
              <a:t> put bad results on edges – is there anything suspicious?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Problem bad results, figure with all the numbers in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BEDB2-F61C-F84B-920E-F2E9396E33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 complicated question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do you know this is good enough?</a:t>
            </a:r>
            <a:endParaRPr lang="en-US" dirty="0" smtClean="0"/>
          </a:p>
          <a:p>
            <a:r>
              <a:rPr lang="en-US" dirty="0" smtClean="0"/>
              <a:t>Barnes: n log(n),</a:t>
            </a:r>
            <a:r>
              <a:rPr lang="en-US" baseline="0" dirty="0" smtClean="0"/>
              <a:t> precision parameter – imprecise is no worse than unreliable – within the expected range of results for the domain.</a:t>
            </a:r>
            <a:endParaRPr lang="en-US" dirty="0" smtClean="0"/>
          </a:p>
          <a:p>
            <a:r>
              <a:rPr lang="en-US" dirty="0" smtClean="0"/>
              <a:t>Water:</a:t>
            </a:r>
            <a:r>
              <a:rPr lang="en-US" baseline="0" dirty="0" smtClean="0"/>
              <a:t> n-body simulation anyway, n^2 instead of n log(n) – </a:t>
            </a:r>
            <a:r>
              <a:rPr lang="en-US" baseline="0" smtClean="0"/>
              <a:t>inherently approximate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BEDB2-F61C-F84B-920E-F2E9396E33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6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7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9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133" y="989887"/>
            <a:ext cx="4118301" cy="4817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Opportunity</a:t>
            </a:r>
            <a:endParaRPr lang="en-US" sz="1800" b="1" dirty="0" smtClean="0"/>
          </a:p>
          <a:p>
            <a:r>
              <a:rPr lang="en-US" sz="1800" dirty="0" smtClean="0"/>
              <a:t>Unreliable/inaccurate </a:t>
            </a:r>
            <a:r>
              <a:rPr lang="en-US" sz="1800" dirty="0" smtClean="0"/>
              <a:t>m</a:t>
            </a:r>
            <a:r>
              <a:rPr lang="en-US" sz="1800" dirty="0" smtClean="0"/>
              <a:t>achines</a:t>
            </a:r>
          </a:p>
          <a:p>
            <a:r>
              <a:rPr lang="en-US" sz="1800" dirty="0" smtClean="0"/>
              <a:t>Cheaper</a:t>
            </a:r>
            <a:r>
              <a:rPr lang="en-US" sz="1800" dirty="0"/>
              <a:t>, </a:t>
            </a:r>
            <a:r>
              <a:rPr lang="en-US" sz="1800" dirty="0" smtClean="0"/>
              <a:t>faster</a:t>
            </a:r>
            <a:r>
              <a:rPr lang="en-US" sz="1800" dirty="0"/>
              <a:t>, </a:t>
            </a:r>
            <a:r>
              <a:rPr lang="en-US" sz="1800" dirty="0" smtClean="0"/>
              <a:t>more energy efficient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Topaz</a:t>
            </a:r>
          </a:p>
          <a:p>
            <a:r>
              <a:rPr lang="en-US" sz="1800" b="1" dirty="0" smtClean="0">
                <a:cs typeface="Calibri (Body)"/>
              </a:rPr>
              <a:t>Computational Model</a:t>
            </a:r>
          </a:p>
          <a:p>
            <a:pPr marL="466344" lvl="1"/>
            <a:r>
              <a:rPr lang="en-US" sz="1800" dirty="0" smtClean="0">
                <a:cs typeface="Calibri (Body)"/>
              </a:rPr>
              <a:t>1 </a:t>
            </a:r>
            <a:r>
              <a:rPr lang="en-US" sz="1800" dirty="0">
                <a:cs typeface="Calibri (Body)"/>
              </a:rPr>
              <a:t>reliable ‘main’ </a:t>
            </a:r>
            <a:r>
              <a:rPr lang="en-US" sz="1800" dirty="0" smtClean="0">
                <a:cs typeface="Calibri (Body)"/>
              </a:rPr>
              <a:t>machine</a:t>
            </a:r>
          </a:p>
          <a:p>
            <a:pPr marL="466344" lvl="1"/>
            <a:r>
              <a:rPr lang="en-US" sz="1800" dirty="0" smtClean="0">
                <a:cs typeface="Calibri (Body)"/>
              </a:rPr>
              <a:t>N unreliable/inaccurate ‘worker’ machines</a:t>
            </a:r>
          </a:p>
          <a:p>
            <a:r>
              <a:rPr lang="en-US" sz="1800" b="1" dirty="0" smtClean="0">
                <a:cs typeface="Calibri (Body)"/>
              </a:rPr>
              <a:t>Programming Model</a:t>
            </a:r>
          </a:p>
          <a:p>
            <a:pPr marL="466344" lvl="1"/>
            <a:r>
              <a:rPr lang="en-US" sz="1800" dirty="0" smtClean="0">
                <a:cs typeface="Calibri (Body)"/>
              </a:rPr>
              <a:t>Compute-combine </a:t>
            </a:r>
          </a:p>
          <a:p>
            <a:pPr marL="466344" lvl="1"/>
            <a:r>
              <a:rPr lang="en-US" sz="1800" dirty="0" smtClean="0">
                <a:cs typeface="Calibri (Body)"/>
              </a:rPr>
              <a:t>Multiple tasks</a:t>
            </a:r>
          </a:p>
          <a:p>
            <a:pPr marL="685800" lvl="2"/>
            <a:r>
              <a:rPr lang="en-US" dirty="0" smtClean="0">
                <a:cs typeface="Calibri (Body)"/>
              </a:rPr>
              <a:t>Unreliable machines execute tasks</a:t>
            </a:r>
          </a:p>
          <a:p>
            <a:pPr marL="685800" lvl="2"/>
            <a:r>
              <a:rPr lang="en-US" dirty="0" smtClean="0">
                <a:cs typeface="Calibri (Body)"/>
              </a:rPr>
              <a:t>Reliable machine combines results to get final answer</a:t>
            </a:r>
            <a:endParaRPr lang="en-US" dirty="0">
              <a:cs typeface="Calibri (Body)"/>
            </a:endParaRPr>
          </a:p>
          <a:p>
            <a:endParaRPr lang="en-US" sz="18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93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Topaz: </a:t>
            </a:r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989887"/>
            <a:ext cx="8229600" cy="442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4" name="Picture 13" descr="pres_diag (4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21" y="1774325"/>
            <a:ext cx="4988161" cy="43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7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471" y="1267343"/>
            <a:ext cx="4207917" cy="425012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Problem: </a:t>
            </a:r>
            <a:r>
              <a:rPr lang="en-US" sz="1800" dirty="0" smtClean="0"/>
              <a:t>Bad Results</a:t>
            </a:r>
          </a:p>
          <a:p>
            <a:r>
              <a:rPr lang="en-US" sz="1800" b="1" dirty="0" smtClean="0">
                <a:solidFill>
                  <a:srgbClr val="4F6228"/>
                </a:solidFill>
              </a:rPr>
              <a:t>Solution</a:t>
            </a:r>
            <a:r>
              <a:rPr lang="en-US" sz="1800" b="1" dirty="0" smtClean="0">
                <a:solidFill>
                  <a:srgbClr val="4F6228"/>
                </a:solidFill>
              </a:rPr>
              <a:t>: </a:t>
            </a:r>
            <a:r>
              <a:rPr lang="en-US" sz="1800" dirty="0" smtClean="0"/>
              <a:t>Outlier </a:t>
            </a:r>
            <a:r>
              <a:rPr lang="en-US" sz="1800" dirty="0" smtClean="0"/>
              <a:t>detection</a:t>
            </a:r>
          </a:p>
          <a:p>
            <a:pPr marL="466344" lvl="1"/>
            <a:r>
              <a:rPr lang="en-US" dirty="0" smtClean="0"/>
              <a:t>Discard outlier tasks OR</a:t>
            </a:r>
          </a:p>
          <a:p>
            <a:pPr marL="466344" lvl="1"/>
            <a:r>
              <a:rPr lang="en-US" dirty="0" smtClean="0"/>
              <a:t>Replace with median values OR</a:t>
            </a:r>
          </a:p>
          <a:p>
            <a:pPr marL="466344" lvl="1"/>
            <a:r>
              <a:rPr lang="en-US" dirty="0" smtClean="0"/>
              <a:t>Re-execute outlier tasks</a:t>
            </a:r>
          </a:p>
          <a:p>
            <a:pPr marL="868680" lvl="2"/>
            <a:r>
              <a:rPr lang="en-US" dirty="0" smtClean="0"/>
              <a:t>To get right results</a:t>
            </a:r>
            <a:endParaRPr lang="en-US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93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Topaz</a:t>
            </a:r>
            <a:r>
              <a:rPr lang="en-US" dirty="0" smtClean="0"/>
              <a:t>: Eliminating Outliers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989887"/>
            <a:ext cx="8229600" cy="442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3" name="Picture 22" descr="pres_diag_2 (6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10" y="1652924"/>
            <a:ext cx="6781789" cy="455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160" y="433394"/>
            <a:ext cx="8229600" cy="845988"/>
          </a:xfrm>
        </p:spPr>
        <p:txBody>
          <a:bodyPr>
            <a:normAutofit/>
          </a:bodyPr>
          <a:lstStyle/>
          <a:p>
            <a:r>
              <a:rPr lang="en-US" dirty="0" smtClean="0"/>
              <a:t>Does this Work?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76041"/>
            <a:ext cx="4040188" cy="42501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542413"/>
            <a:ext cx="4239693" cy="478912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dirty="0" smtClean="0"/>
              <a:t>Empirical Question</a:t>
            </a:r>
          </a:p>
          <a:p>
            <a:pPr>
              <a:buFontTx/>
              <a:buChar char="-"/>
            </a:pPr>
            <a:r>
              <a:rPr lang="en-US" sz="1800" dirty="0"/>
              <a:t>Implemented </a:t>
            </a:r>
            <a:r>
              <a:rPr lang="en-US" sz="1800" dirty="0" smtClean="0"/>
              <a:t>System, Benchmarks</a:t>
            </a:r>
          </a:p>
          <a:p>
            <a:pPr>
              <a:buFontTx/>
              <a:buChar char="-"/>
            </a:pPr>
            <a:r>
              <a:rPr lang="en-US" sz="1800" dirty="0"/>
              <a:t>Got Experimental </a:t>
            </a:r>
            <a:r>
              <a:rPr lang="en-US" sz="1800" dirty="0" smtClean="0"/>
              <a:t>Results</a:t>
            </a:r>
          </a:p>
          <a:p>
            <a:pPr>
              <a:buFontTx/>
              <a:buChar char="-"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Bottom Line: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t Works</a:t>
            </a:r>
            <a:endParaRPr lang="en-US" b="1" dirty="0" smtClean="0"/>
          </a:p>
          <a:p>
            <a:pPr>
              <a:buFontTx/>
              <a:buChar char="-"/>
            </a:pPr>
            <a:endParaRPr lang="en-US" sz="1800" b="1" dirty="0" smtClean="0"/>
          </a:p>
          <a:p>
            <a:pPr>
              <a:buFontTx/>
              <a:buChar char="-"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pic>
        <p:nvPicPr>
          <p:cNvPr id="12" name="Picture 11" descr="barnes_bo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28" y="3856824"/>
            <a:ext cx="3745713" cy="2549424"/>
          </a:xfrm>
          <a:prstGeom prst="rect">
            <a:avLst/>
          </a:prstGeom>
        </p:spPr>
      </p:pic>
      <p:pic>
        <p:nvPicPr>
          <p:cNvPr id="13" name="Picture 12" descr="water_bot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28" y="1271596"/>
            <a:ext cx="3702272" cy="25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5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225</Words>
  <Application>Microsoft Macintosh PowerPoint</Application>
  <PresentationFormat>On-screen Show (4:3)</PresentationFormat>
  <Paragraphs>41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Does this Work?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68</cp:revision>
  <dcterms:created xsi:type="dcterms:W3CDTF">2014-05-19T15:41:46Z</dcterms:created>
  <dcterms:modified xsi:type="dcterms:W3CDTF">2014-05-20T16:01:19Z</dcterms:modified>
</cp:coreProperties>
</file>