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CB963-4A0B-B54C-908B-6A21E2F726A2}" type="datetimeFigureOut">
              <a:rPr lang="en-US" smtClean="0"/>
              <a:t>5/19/14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BEDB2-F61C-F84B-920E-F2E9396E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3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smtClean="0"/>
              <a:t>No a priori knowledge of fault characteristics individual machines.</a:t>
            </a:r>
            <a:endParaRPr lang="en-US" sz="1200" b="1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Can we do meaningful computation on unreliable distributed system without prior knowledge of the system’s fault characteristics?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BEDB2-F61C-F84B-920E-F2E9396E33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6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6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7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9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F74A-313E-2F4E-908D-610DD10889BB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2EFB-8955-304F-9798-59E9B8E5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134" y="1477063"/>
            <a:ext cx="4040188" cy="4817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We have an </a:t>
            </a:r>
            <a:r>
              <a:rPr lang="en-US" sz="1800" b="1" smtClean="0"/>
              <a:t>opportunity:</a:t>
            </a:r>
            <a:endParaRPr lang="en-US" sz="1800" b="1" dirty="0" smtClean="0"/>
          </a:p>
          <a:p>
            <a:pPr lvl="1"/>
            <a:r>
              <a:rPr lang="en-US" sz="1400" dirty="0" smtClean="0"/>
              <a:t>Unreliable/Inaccurate Machines</a:t>
            </a:r>
          </a:p>
          <a:p>
            <a:pPr lvl="1"/>
            <a:r>
              <a:rPr lang="en-US" sz="1400" dirty="0" smtClean="0"/>
              <a:t>Cheaper</a:t>
            </a:r>
            <a:r>
              <a:rPr lang="en-US" sz="1400" dirty="0"/>
              <a:t>, Faster, More Energy Efficient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pPr marL="0" indent="0">
              <a:buNone/>
            </a:pPr>
            <a:r>
              <a:rPr lang="en-US" sz="1800" b="1" dirty="0" smtClean="0"/>
              <a:t>Question</a:t>
            </a:r>
            <a:r>
              <a:rPr lang="en-US" sz="1800" dirty="0" smtClean="0"/>
              <a:t>: ‘good’ result with little a-priori machine information?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Topaz</a:t>
            </a:r>
          </a:p>
          <a:p>
            <a:pPr lvl="1"/>
            <a:r>
              <a:rPr lang="en-US" sz="1600" b="1" dirty="0" smtClean="0">
                <a:latin typeface="Calibri (Body)"/>
                <a:cs typeface="Calibri (Body)"/>
              </a:rPr>
              <a:t>Computational Model</a:t>
            </a:r>
          </a:p>
          <a:p>
            <a:pPr lvl="2"/>
            <a:r>
              <a:rPr lang="en-US" sz="1600" dirty="0" smtClean="0">
                <a:latin typeface="Calibri (Body)"/>
                <a:cs typeface="Calibri (Body)"/>
              </a:rPr>
              <a:t>1 </a:t>
            </a:r>
            <a:r>
              <a:rPr lang="en-US" sz="1600" dirty="0">
                <a:latin typeface="Calibri (Body)"/>
                <a:cs typeface="Calibri (Body)"/>
              </a:rPr>
              <a:t>reliable ‘main’ </a:t>
            </a:r>
            <a:r>
              <a:rPr lang="en-US" sz="1600" dirty="0" smtClean="0">
                <a:latin typeface="Calibri (Body)"/>
                <a:cs typeface="Calibri (Body)"/>
              </a:rPr>
              <a:t>machine</a:t>
            </a:r>
          </a:p>
          <a:p>
            <a:pPr lvl="2"/>
            <a:r>
              <a:rPr lang="en-US" sz="1600" dirty="0" smtClean="0">
                <a:latin typeface="Calibri (Body)"/>
                <a:cs typeface="Calibri (Body)"/>
              </a:rPr>
              <a:t>N </a:t>
            </a:r>
            <a:r>
              <a:rPr lang="en-US" sz="1600" dirty="0">
                <a:latin typeface="Calibri (Body)"/>
                <a:cs typeface="Calibri (Body)"/>
              </a:rPr>
              <a:t>unreliable/inaccurate ‘worker’ </a:t>
            </a:r>
            <a:r>
              <a:rPr lang="en-US" sz="1600" dirty="0" smtClean="0">
                <a:latin typeface="Calibri (Body)"/>
                <a:cs typeface="Calibri (Body)"/>
              </a:rPr>
              <a:t>machines</a:t>
            </a:r>
          </a:p>
          <a:p>
            <a:pPr lvl="2"/>
            <a:endParaRPr lang="en-US" sz="1600" dirty="0" smtClean="0">
              <a:latin typeface="Calibri (Body)"/>
              <a:cs typeface="Calibri (Body)"/>
            </a:endParaRPr>
          </a:p>
          <a:p>
            <a:pPr lvl="1"/>
            <a:r>
              <a:rPr lang="en-US" sz="1600" b="1" dirty="0" smtClean="0">
                <a:latin typeface="Calibri (Body)"/>
                <a:cs typeface="Calibri (Body)"/>
              </a:rPr>
              <a:t>Programming Model</a:t>
            </a:r>
          </a:p>
          <a:p>
            <a:pPr lvl="2"/>
            <a:r>
              <a:rPr lang="en-US" sz="1600" dirty="0" smtClean="0">
                <a:latin typeface="Calibri (Body)"/>
                <a:cs typeface="Calibri (Body)"/>
              </a:rPr>
              <a:t>Map-Reduce Programming Model</a:t>
            </a:r>
            <a:endParaRPr lang="en-US" sz="1600" dirty="0">
              <a:latin typeface="Calibri (Body)"/>
              <a:cs typeface="Calibri (Body)"/>
            </a:endParaRPr>
          </a:p>
          <a:p>
            <a:endParaRPr lang="en-US" sz="18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93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Topaz: </a:t>
            </a:r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989887"/>
            <a:ext cx="8229600" cy="442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1" name="Picture 10" descr="pres_diag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98" y="1736971"/>
            <a:ext cx="4570463" cy="40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7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34092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76041"/>
            <a:ext cx="4040188" cy="4250122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Problem: </a:t>
            </a:r>
            <a:r>
              <a:rPr lang="en-US" sz="1800" b="1" dirty="0" smtClean="0"/>
              <a:t>Faults in critical sections of program cause crash.</a:t>
            </a:r>
          </a:p>
          <a:p>
            <a:r>
              <a:rPr lang="en-US" sz="1800" b="1" dirty="0" smtClean="0">
                <a:solidFill>
                  <a:srgbClr val="4F6228"/>
                </a:solidFill>
              </a:rPr>
              <a:t>Solution: </a:t>
            </a:r>
            <a:r>
              <a:rPr lang="en-US" sz="1800" b="1" dirty="0" smtClean="0">
                <a:solidFill>
                  <a:srgbClr val="000000"/>
                </a:solidFill>
              </a:rPr>
              <a:t>Map-Reduce Computational Model.</a:t>
            </a:r>
          </a:p>
          <a:p>
            <a:pPr lvl="1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Critical</a:t>
            </a:r>
            <a:r>
              <a:rPr lang="en-US" sz="1400" b="1" dirty="0" smtClean="0"/>
              <a:t>/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Reduce</a:t>
            </a:r>
            <a:r>
              <a:rPr lang="en-US" sz="1400" b="1" dirty="0" smtClean="0">
                <a:solidFill>
                  <a:srgbClr val="000000"/>
                </a:solidFill>
              </a:rPr>
              <a:t>: Main Reliable Machine</a:t>
            </a:r>
          </a:p>
          <a:p>
            <a:pPr lvl="1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Map</a:t>
            </a:r>
            <a:r>
              <a:rPr lang="en-US" sz="1400" b="1" dirty="0" smtClean="0">
                <a:solidFill>
                  <a:srgbClr val="000000"/>
                </a:solidFill>
              </a:rPr>
              <a:t>: Unreliable Worker Machines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Problem: </a:t>
            </a:r>
            <a:r>
              <a:rPr lang="en-US" sz="1800" b="1" dirty="0" smtClean="0"/>
              <a:t>Result pollution from soft errors during task execution 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M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ap</a:t>
            </a:r>
            <a:r>
              <a:rPr lang="en-US" sz="1800" b="1" dirty="0" smtClean="0"/>
              <a:t>)</a:t>
            </a:r>
          </a:p>
          <a:p>
            <a:r>
              <a:rPr lang="en-US" sz="1800" b="1" dirty="0" smtClean="0">
                <a:solidFill>
                  <a:srgbClr val="4F6228"/>
                </a:solidFill>
              </a:rPr>
              <a:t>Solution: </a:t>
            </a:r>
            <a:r>
              <a:rPr lang="en-US" sz="1800" b="1" dirty="0" smtClean="0"/>
              <a:t>Outlier detector</a:t>
            </a:r>
          </a:p>
          <a:p>
            <a:pPr marL="0" indent="0">
              <a:buNone/>
            </a:pPr>
            <a:endParaRPr lang="en-US" sz="1800" b="1" dirty="0" smtClean="0"/>
          </a:p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Problem: </a:t>
            </a:r>
            <a:r>
              <a:rPr lang="en-US" sz="1800" b="1" dirty="0" smtClean="0"/>
              <a:t>How to train Outlier Detector? </a:t>
            </a:r>
          </a:p>
          <a:p>
            <a:r>
              <a:rPr lang="en-US" sz="1800" b="1" dirty="0">
                <a:solidFill>
                  <a:srgbClr val="4F6228"/>
                </a:solidFill>
              </a:rPr>
              <a:t>Solution: </a:t>
            </a:r>
            <a:r>
              <a:rPr lang="en-US" sz="1800" b="1" dirty="0" smtClean="0"/>
              <a:t>Re-Execution on Reliable Machine on </a:t>
            </a:r>
            <a:r>
              <a:rPr lang="en-US" sz="1800" b="1" dirty="0"/>
              <a:t>o</a:t>
            </a:r>
            <a:r>
              <a:rPr lang="en-US" sz="1800" b="1" dirty="0" smtClean="0"/>
              <a:t>utlier detect.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93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Topaz: Challenges/Solutions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989887"/>
            <a:ext cx="8229600" cy="442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868485"/>
            <a:ext cx="8229600" cy="58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 smtClean="0"/>
              <a:t>January</a:t>
            </a:r>
            <a:r>
              <a:rPr lang="en-US" sz="2000" i="1" dirty="0"/>
              <a:t>-</a:t>
            </a:r>
            <a:r>
              <a:rPr lang="en-US" sz="2000" i="1" dirty="0" err="1"/>
              <a:t>March,May</a:t>
            </a:r>
            <a:endParaRPr lang="en-US" sz="2000" i="1" dirty="0"/>
          </a:p>
        </p:txBody>
      </p:sp>
      <p:pic>
        <p:nvPicPr>
          <p:cNvPr id="11" name="Picture 10" descr="barnes_bo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68" y="1662263"/>
            <a:ext cx="3060018" cy="2082723"/>
          </a:xfrm>
          <a:prstGeom prst="rect">
            <a:avLst/>
          </a:prstGeom>
        </p:spPr>
      </p:pic>
      <p:pic>
        <p:nvPicPr>
          <p:cNvPr id="13" name="Picture 12" descr="water_bo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68" y="3875274"/>
            <a:ext cx="3060018" cy="208272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998468" y="5957997"/>
            <a:ext cx="3060018" cy="58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i="1" dirty="0" smtClean="0"/>
              <a:t>(top) </a:t>
            </a:r>
            <a:r>
              <a:rPr lang="en-US" sz="1100" i="1" dirty="0" err="1" smtClean="0"/>
              <a:t>barnes</a:t>
            </a:r>
            <a:r>
              <a:rPr lang="en-US" sz="1100" i="1" dirty="0" smtClean="0"/>
              <a:t>-hut galaxy simulation (bottom) water simulation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14734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179</Words>
  <Application>Microsoft Macintosh PowerPoint</Application>
  <PresentationFormat>On-screen Show (4:3)</PresentationFormat>
  <Paragraphs>31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40</cp:revision>
  <dcterms:created xsi:type="dcterms:W3CDTF">2014-05-19T15:41:46Z</dcterms:created>
  <dcterms:modified xsi:type="dcterms:W3CDTF">2014-05-19T20:33:36Z</dcterms:modified>
</cp:coreProperties>
</file>