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Roboto"/>
      <p:regular r:id="rId47"/>
      <p:bold r:id="rId48"/>
      <p:italic r:id="rId49"/>
      <p:boldItalic r:id="rId50"/>
    </p:embeddedFont>
    <p:embeddedFont>
      <p:font typeface="Questrial"/>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estrial-regular.fntdata"/><Relationship Id="rId5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softwarequality.techtarget.com/definition/unit-testing" TargetMode="External"/><Relationship Id="rId3" Type="http://schemas.openxmlformats.org/officeDocument/2006/relationships/hyperlink" Target="https://searchmicroservices.techtarget.com/definition/source-cod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guetech.com/blog/2014/07/24/why-use-resharper-manage-refactor-cod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pt-PT" sz="1350" u="none" cap="none" strike="noStrike">
                <a:solidFill>
                  <a:srgbClr val="6C6C6C"/>
                </a:solidFill>
                <a:highlight>
                  <a:srgbClr val="FFFFFF"/>
                </a:highlight>
                <a:latin typeface="Arial"/>
                <a:ea typeface="Arial"/>
                <a:cs typeface="Arial"/>
                <a:sym typeface="Arial"/>
              </a:rPr>
              <a:t>is a method of implementing software programming that interlaces </a:t>
            </a:r>
            <a:r>
              <a:rPr b="0" i="0" lang="pt-PT" sz="1350" u="sng" cap="none" strike="noStrike">
                <a:solidFill>
                  <a:schemeClr val="hlink"/>
                </a:solidFill>
                <a:highlight>
                  <a:srgbClr val="FFFFFF"/>
                </a:highlight>
                <a:latin typeface="Arial"/>
                <a:ea typeface="Arial"/>
                <a:cs typeface="Arial"/>
                <a:sym typeface="Arial"/>
                <a:hlinkClick r:id="rId2"/>
              </a:rPr>
              <a:t>unit testing</a:t>
            </a:r>
            <a:r>
              <a:rPr b="0" i="0" lang="pt-PT" sz="1350" u="none" cap="none" strike="noStrike">
                <a:solidFill>
                  <a:srgbClr val="6C6C6C"/>
                </a:solidFill>
                <a:highlight>
                  <a:srgbClr val="FFFFFF"/>
                </a:highlight>
                <a:latin typeface="Arial"/>
                <a:ea typeface="Arial"/>
                <a:cs typeface="Arial"/>
                <a:sym typeface="Arial"/>
              </a:rPr>
              <a:t>, programming and refactoring on </a:t>
            </a:r>
            <a:r>
              <a:rPr b="0" i="0" lang="pt-PT" sz="1350" u="sng" cap="none" strike="noStrike">
                <a:solidFill>
                  <a:schemeClr val="hlink"/>
                </a:solidFill>
                <a:highlight>
                  <a:srgbClr val="FFFFFF"/>
                </a:highlight>
                <a:latin typeface="Arial"/>
                <a:ea typeface="Arial"/>
                <a:cs typeface="Arial"/>
                <a:sym typeface="Arial"/>
                <a:hlinkClick r:id="rId3"/>
              </a:rPr>
              <a:t>source code</a:t>
            </a:r>
            <a:r>
              <a:rPr b="0" i="0" lang="pt-PT" sz="1350" u="none" cap="none" strike="noStrike">
                <a:solidFill>
                  <a:srgbClr val="6C6C6C"/>
                </a:solidFill>
                <a:highlight>
                  <a:srgbClr val="FFFFFF"/>
                </a:highlight>
                <a:latin typeface="Arial"/>
                <a:ea typeface="Arial"/>
                <a:cs typeface="Arial"/>
                <a:sym typeface="Arial"/>
              </a:rPr>
              <a:t>, used in scrum</a:t>
            </a:r>
            <a:endParaRPr b="0" i="0" sz="1350" u="none" cap="none" strike="noStrike">
              <a:solidFill>
                <a:srgbClr val="6C6C6C"/>
              </a:solidFill>
              <a:highlight>
                <a:srgbClr val="FFFFFF"/>
              </a:highlight>
              <a:latin typeface="Arial"/>
              <a:ea typeface="Arial"/>
              <a:cs typeface="Arial"/>
              <a:sym typeface="Arial"/>
            </a:endParaRPr>
          </a:p>
          <a:p>
            <a:pPr indent="-314325" lvl="0" marL="457200" marR="0" rtl="0" algn="l">
              <a:lnSpc>
                <a:spcPct val="100000"/>
              </a:lnSpc>
              <a:spcBef>
                <a:spcPts val="0"/>
              </a:spcBef>
              <a:spcAft>
                <a:spcPts val="0"/>
              </a:spcAft>
              <a:buClr>
                <a:srgbClr val="6C6C6C"/>
              </a:buClr>
              <a:buSzPts val="1350"/>
              <a:buFont typeface="Arial"/>
              <a:buAutoNum type="arabicParenR"/>
            </a:pPr>
            <a:r>
              <a:rPr b="0" i="0" lang="pt-PT" sz="1350" u="none" cap="none" strike="noStrike">
                <a:solidFill>
                  <a:srgbClr val="6C6C6C"/>
                </a:solidFill>
                <a:highlight>
                  <a:srgbClr val="FFFFFF"/>
                </a:highlight>
                <a:latin typeface="Arial"/>
                <a:ea typeface="Arial"/>
                <a:cs typeface="Arial"/>
                <a:sym typeface="Arial"/>
              </a:rPr>
              <a:t>Before any new code is written, the programmer must first create a failing unit test. </a:t>
            </a:r>
            <a:endParaRPr b="0" i="0" sz="1350" u="none" cap="none" strike="noStrike">
              <a:solidFill>
                <a:srgbClr val="6C6C6C"/>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pt-PT" sz="1350" u="none" cap="none" strike="noStrike">
                <a:solidFill>
                  <a:srgbClr val="6C6C6C"/>
                </a:solidFill>
                <a:highlight>
                  <a:srgbClr val="FFFFFF"/>
                </a:highlight>
                <a:latin typeface="Arial"/>
                <a:ea typeface="Arial"/>
                <a:cs typeface="Arial"/>
                <a:sym typeface="Arial"/>
              </a:rPr>
              <a:t>  2)	Then, the programmer creates just enough code to satisfy that requirement. </a:t>
            </a:r>
            <a:endParaRPr b="0" i="0" sz="1350" u="none" cap="none" strike="noStrike">
              <a:solidFill>
                <a:srgbClr val="6C6C6C"/>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pt-PT" sz="1350" u="none" cap="none" strike="noStrike">
                <a:solidFill>
                  <a:srgbClr val="6C6C6C"/>
                </a:solidFill>
                <a:highlight>
                  <a:srgbClr val="FFFFFF"/>
                </a:highlight>
                <a:latin typeface="Arial"/>
                <a:ea typeface="Arial"/>
                <a:cs typeface="Arial"/>
                <a:sym typeface="Arial"/>
              </a:rPr>
              <a:t>  3)	Once the test is passing, the programmer may refactor the design, making improvements without changing the behavior.</a:t>
            </a:r>
            <a:endParaRPr b="0" i="0" sz="1350" u="none" cap="none" strike="noStrike">
              <a:solidFill>
                <a:srgbClr val="6C6C6C"/>
              </a:solidFill>
              <a:highlight>
                <a:srgbClr val="FFFFFF"/>
              </a:highligh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7" name="Google Shape;51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3" name="Google Shape;52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0" name="Google Shape;53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7" name="Google Shape;53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4" name="Google Shape;5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1" name="Google Shape;55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8" name="Google Shape;55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pt-PT" sz="1100" u="none" cap="none" strike="noStrike">
                <a:solidFill>
                  <a:srgbClr val="000000"/>
                </a:solidFill>
                <a:latin typeface="Arial"/>
                <a:ea typeface="Arial"/>
                <a:cs typeface="Arial"/>
                <a:sym typeface="Arial"/>
              </a:rPr>
              <a:t>Unit tests are performed to prove that a piece of code does what the developer thinks it should do.</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pt-PT" sz="1100" u="none" cap="none" strike="noStrike">
                <a:solidFill>
                  <a:srgbClr val="000000"/>
                </a:solidFill>
                <a:latin typeface="Arial"/>
                <a:ea typeface="Arial"/>
                <a:cs typeface="Arial"/>
                <a:sym typeface="Arial"/>
              </a:rPr>
              <a:t>Unit tests don’t worry about validation and verification or correctness, either performance as well</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pt-PT" sz="1100" u="none" cap="none" strike="noStrike">
                <a:solidFill>
                  <a:srgbClr val="000000"/>
                </a:solidFill>
                <a:latin typeface="Arial"/>
                <a:ea typeface="Arial"/>
                <a:cs typeface="Arial"/>
                <a:sym typeface="Arial"/>
              </a:rPr>
              <a:t>All we want to do is to use unit testing to prove that code does what we intended, and so we want to test very small, very isolated pieces of functionality.</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pt-PT" sz="1150" u="none" cap="none" strike="noStrike">
                <a:solidFill>
                  <a:srgbClr val="242729"/>
                </a:solidFill>
                <a:highlight>
                  <a:srgbClr val="FFFFFF"/>
                </a:highlight>
                <a:latin typeface="Arial"/>
                <a:ea typeface="Arial"/>
                <a:cs typeface="Arial"/>
                <a:sym typeface="Arial"/>
              </a:rPr>
              <a:t>By doing unit testing you also force the design of the software into something that is unit testable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3B4145"/>
              </a:buClr>
              <a:buSzPts val="1200"/>
              <a:buFont typeface="Arial"/>
              <a:buChar char="-"/>
            </a:pPr>
            <a:r>
              <a:rPr b="0" i="0" lang="pt-PT" sz="1200" u="none" cap="none" strike="noStrike">
                <a:solidFill>
                  <a:srgbClr val="3B4145"/>
                </a:solidFill>
                <a:highlight>
                  <a:srgbClr val="FFFFFF"/>
                </a:highlight>
                <a:latin typeface="Arial"/>
                <a:ea typeface="Arial"/>
                <a:cs typeface="Arial"/>
                <a:sym typeface="Arial"/>
              </a:rPr>
              <a:t>Practical aspect that when you test very small units, your tests can be run fast; like a thousand tests in a second fast.</a:t>
            </a:r>
            <a:endParaRPr b="0" i="0" sz="1200" u="none" cap="none" strike="noStrike">
              <a:solidFill>
                <a:srgbClr val="3B4145"/>
              </a:solidFill>
              <a:highlight>
                <a:srgbClr val="FFFFFF"/>
              </a:highlight>
              <a:latin typeface="Arial"/>
              <a:ea typeface="Arial"/>
              <a:cs typeface="Arial"/>
              <a:sym typeface="Arial"/>
            </a:endParaRPr>
          </a:p>
          <a:p>
            <a:pPr indent="-304800" lvl="0" marL="457200" marR="0" rtl="0" algn="l">
              <a:lnSpc>
                <a:spcPct val="100000"/>
              </a:lnSpc>
              <a:spcBef>
                <a:spcPts val="0"/>
              </a:spcBef>
              <a:spcAft>
                <a:spcPts val="0"/>
              </a:spcAft>
              <a:buClr>
                <a:srgbClr val="3B4145"/>
              </a:buClr>
              <a:buSzPts val="1200"/>
              <a:buFont typeface="Arial"/>
              <a:buChar char="-"/>
            </a:pPr>
            <a:r>
              <a:rPr b="0" i="0" lang="pt-PT" sz="1200" u="none" cap="none" strike="noStrike">
                <a:solidFill>
                  <a:srgbClr val="3B4145"/>
                </a:solidFill>
                <a:highlight>
                  <a:srgbClr val="FFFFFF"/>
                </a:highlight>
                <a:latin typeface="Arial"/>
                <a:ea typeface="Arial"/>
                <a:cs typeface="Arial"/>
                <a:sym typeface="Arial"/>
              </a:rPr>
              <a:t>Smaller tests give you a much more granular view of how your code is performing</a:t>
            </a:r>
            <a:endParaRPr b="0" i="0" sz="1200" u="none" cap="none" strike="noStrike">
              <a:solidFill>
                <a:srgbClr val="3B4145"/>
              </a:solidFill>
              <a:highlight>
                <a:srgbClr val="FFFFFF"/>
              </a:highligh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PT" sz="1350" u="none" cap="none" strike="noStrike">
                <a:solidFill>
                  <a:srgbClr val="21262D"/>
                </a:solidFill>
                <a:highlight>
                  <a:srgbClr val="FFFFFF"/>
                </a:highlight>
                <a:latin typeface="Verdana"/>
                <a:ea typeface="Verdana"/>
                <a:cs typeface="Verdana"/>
                <a:sym typeface="Verdana"/>
              </a:rPr>
              <a:t>Unit tests are the low-level tests, they are the first tests that must be written. By adding Unit Tests to the software build process, or as part of the Continuous Integration process, as the code base grows larger, these tests run </a:t>
            </a:r>
            <a:r>
              <a:rPr b="0" i="1" lang="pt-PT" sz="1350" u="none" cap="none" strike="noStrike">
                <a:solidFill>
                  <a:srgbClr val="21262D"/>
                </a:solidFill>
                <a:highlight>
                  <a:srgbClr val="FFFFFF"/>
                </a:highlight>
                <a:latin typeface="Verdana"/>
                <a:ea typeface="Verdana"/>
                <a:cs typeface="Verdana"/>
                <a:sym typeface="Verdana"/>
              </a:rPr>
              <a:t>automatically</a:t>
            </a:r>
            <a:r>
              <a:rPr b="0" i="0" lang="pt-PT" sz="1350" u="none" cap="none" strike="noStrike">
                <a:solidFill>
                  <a:srgbClr val="21262D"/>
                </a:solidFill>
                <a:highlight>
                  <a:srgbClr val="FFFFFF"/>
                </a:highlight>
                <a:latin typeface="Verdana"/>
                <a:ea typeface="Verdana"/>
                <a:cs typeface="Verdana"/>
                <a:sym typeface="Verdana"/>
              </a:rPr>
              <a:t> bringing with their use a lot of advantages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000000"/>
              </a:buClr>
              <a:buSzPts val="1300"/>
              <a:buFont typeface="Verdana"/>
              <a:buAutoNum type="arabicParenR"/>
            </a:pPr>
            <a:r>
              <a:rPr b="0" i="0" lang="pt-PT" sz="1300" u="none" cap="none" strike="noStrike">
                <a:solidFill>
                  <a:srgbClr val="21262D"/>
                </a:solidFill>
                <a:highlight>
                  <a:srgbClr val="FFFFFF"/>
                </a:highlight>
                <a:latin typeface="Verdana"/>
                <a:ea typeface="Verdana"/>
                <a:cs typeface="Verdana"/>
                <a:sym typeface="Verdana"/>
              </a:rPr>
              <a:t>Unit Tests ensure that the code still functions properly as the code base changes with code </a:t>
            </a:r>
            <a:r>
              <a:rPr b="0" i="0" lang="pt-PT" sz="1300" u="sng" cap="none" strike="noStrike">
                <a:solidFill>
                  <a:schemeClr val="hlink"/>
                </a:solidFill>
                <a:highlight>
                  <a:srgbClr val="FFFFFF"/>
                </a:highlight>
                <a:latin typeface="Verdana"/>
                <a:ea typeface="Verdana"/>
                <a:cs typeface="Verdana"/>
                <a:sym typeface="Verdana"/>
                <a:hlinkClick r:id="rId2"/>
              </a:rPr>
              <a:t>refactoring</a:t>
            </a:r>
            <a:r>
              <a:rPr b="0" i="0" lang="pt-PT" sz="1300" u="none" cap="none" strike="noStrike">
                <a:solidFill>
                  <a:srgbClr val="21262D"/>
                </a:solidFill>
                <a:highlight>
                  <a:srgbClr val="FFFFFF"/>
                </a:highlight>
                <a:latin typeface="Verdana"/>
                <a:ea typeface="Verdana"/>
                <a:cs typeface="Verdana"/>
                <a:sym typeface="Verdana"/>
              </a:rPr>
              <a:t> and as the code base grows</a:t>
            </a:r>
            <a:endParaRPr b="0" i="0" sz="1300" u="none" cap="none" strike="noStrike">
              <a:solidFill>
                <a:srgbClr val="21262D"/>
              </a:solidFill>
              <a:highlight>
                <a:srgbClr val="FFFFFF"/>
              </a:highlight>
              <a:latin typeface="Verdana"/>
              <a:ea typeface="Verdana"/>
              <a:cs typeface="Verdana"/>
              <a:sym typeface="Verdana"/>
            </a:endParaRPr>
          </a:p>
          <a:p>
            <a:pPr indent="-311150" lvl="0" marL="457200" marR="0" rtl="0" algn="l">
              <a:lnSpc>
                <a:spcPct val="100000"/>
              </a:lnSpc>
              <a:spcBef>
                <a:spcPts val="0"/>
              </a:spcBef>
              <a:spcAft>
                <a:spcPts val="0"/>
              </a:spcAft>
              <a:buClr>
                <a:srgbClr val="000000"/>
              </a:buClr>
              <a:buSzPts val="1300"/>
              <a:buFont typeface="Verdana"/>
              <a:buAutoNum type="arabicParenR"/>
            </a:pPr>
            <a:r>
              <a:rPr b="0" i="0" lang="pt-PT" sz="1300" u="none" cap="none" strike="noStrike">
                <a:solidFill>
                  <a:srgbClr val="000000"/>
                </a:solidFill>
                <a:highlight>
                  <a:srgbClr val="FFFFFF"/>
                </a:highlight>
                <a:latin typeface="Verdana"/>
                <a:ea typeface="Verdana"/>
                <a:cs typeface="Verdana"/>
                <a:sym typeface="Verdana"/>
              </a:rPr>
              <a:t>Writing tests before actual coding makes you think harder on the problem. It exposes the edge cases and makes you write better code.</a:t>
            </a:r>
            <a:endParaRPr b="0" i="0" sz="1300" u="none" cap="none" strike="noStrike">
              <a:solidFill>
                <a:srgbClr val="000000"/>
              </a:solidFill>
              <a:highlight>
                <a:srgbClr val="FFFFFF"/>
              </a:highlight>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4325" lvl="0" marL="457200" marR="0" rtl="0" algn="l">
              <a:lnSpc>
                <a:spcPct val="100000"/>
              </a:lnSpc>
              <a:spcBef>
                <a:spcPts val="0"/>
              </a:spcBef>
              <a:spcAft>
                <a:spcPts val="0"/>
              </a:spcAft>
              <a:buClr>
                <a:srgbClr val="21262D"/>
              </a:buClr>
              <a:buSzPts val="1350"/>
              <a:buFont typeface="Verdana"/>
              <a:buAutoNum type="arabicParenR"/>
            </a:pPr>
            <a:r>
              <a:rPr b="0" i="0" lang="pt-PT" sz="1350" u="none" cap="none" strike="noStrike">
                <a:solidFill>
                  <a:srgbClr val="21262D"/>
                </a:solidFill>
                <a:highlight>
                  <a:srgbClr val="FFFFFF"/>
                </a:highlight>
                <a:latin typeface="Verdana"/>
                <a:ea typeface="Verdana"/>
                <a:cs typeface="Verdana"/>
                <a:sym typeface="Verdana"/>
              </a:rPr>
              <a:t>Since Unit Test failures alert the Development Team before the code is pushed to Testers or Clients, it is still early in the development cycle making the fix less costly than if found later in the development cycle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o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e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Objeto"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cção"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Duplo"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youtube.com/watch?v=AQ0pF6irsZk" TargetMode="Externa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youtube.com/watch?v=KPaBInlIWCE" TargetMode="External"/><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raygun.com/blog/javascript-unit-testing-frameworks/" TargetMode="External"/><Relationship Id="rId4" Type="http://schemas.openxmlformats.org/officeDocument/2006/relationships/hyperlink" Target="https://karma-runner.github.io/2.0/index.html" TargetMode="External"/><Relationship Id="rId5" Type="http://schemas.openxmlformats.org/officeDocument/2006/relationships/hyperlink" Target="https://mochajs.org" TargetMode="External"/><Relationship Id="rId6" Type="http://schemas.openxmlformats.org/officeDocument/2006/relationships/hyperlink" Target="https://jasmine.github.io" TargetMode="External"/><Relationship Id="rId7" Type="http://schemas.openxmlformats.org/officeDocument/2006/relationships/hyperlink" Target="https://medium.com/allenhwkim/ava-the-test-tool-that-works-5d98ee03933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phpunit.de" TargetMode="External"/><Relationship Id="rId4" Type="http://schemas.openxmlformats.org/officeDocument/2006/relationships/hyperlink" Target="http://simpletest.sourceforge.net" TargetMode="External"/><Relationship Id="rId9" Type="http://schemas.openxmlformats.org/officeDocument/2006/relationships/hyperlink" Target="http://www.parasoft.com/products/jtest" TargetMode="External"/><Relationship Id="rId5" Type="http://schemas.openxmlformats.org/officeDocument/2006/relationships/hyperlink" Target="https://codeception.com" TargetMode="External"/><Relationship Id="rId6" Type="http://schemas.openxmlformats.org/officeDocument/2006/relationships/hyperlink" Target="http://behat.org/en/latest/" TargetMode="External"/><Relationship Id="rId7" Type="http://schemas.openxmlformats.org/officeDocument/2006/relationships/hyperlink" Target="https://junit.org/junit5/" TargetMode="External"/><Relationship Id="rId8" Type="http://schemas.openxmlformats.org/officeDocument/2006/relationships/hyperlink" Target="https://testng.org/doc/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google/googletest" TargetMode="External"/><Relationship Id="rId4" Type="http://schemas.openxmlformats.org/officeDocument/2006/relationships/hyperlink" Target="http://www.parasoft.com/products/ctest" TargetMode="External"/><Relationship Id="rId5" Type="http://schemas.openxmlformats.org/officeDocument/2006/relationships/hyperlink" Target="https://github.com/catchorg/Catch2" TargetMode="External"/><Relationship Id="rId6" Type="http://schemas.openxmlformats.org/officeDocument/2006/relationships/hyperlink" Target="https://github.com/catchorg/Catch2/blob/master/docs/limitations.md#tests-might-be-run-again-if-last-section-fails" TargetMode="External"/><Relationship Id="rId7" Type="http://schemas.openxmlformats.org/officeDocument/2006/relationships/hyperlink" Target="https://stackoverflow.com/questions/242926/comparison-of-c-unit-test-framework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nunit.org" TargetMode="External"/><Relationship Id="rId4" Type="http://schemas.openxmlformats.org/officeDocument/2006/relationships/hyperlink" Target="https://xunit.github.io" TargetMode="External"/><Relationship Id="rId5" Type="http://schemas.openxmlformats.org/officeDocument/2006/relationships/hyperlink" Target="https://docs.microsoft.com/en-us/dotnet/core/testing/unit-testing-with-mstest" TargetMode="External"/><Relationship Id="rId6" Type="http://schemas.openxmlformats.org/officeDocument/2006/relationships/hyperlink" Target="http://www.csuni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pt-PT" sz="9600" u="none" cap="none" strike="noStrike">
                <a:solidFill>
                  <a:schemeClr val="dk1"/>
                </a:solidFill>
                <a:latin typeface="Questrial"/>
                <a:ea typeface="Questrial"/>
                <a:cs typeface="Questrial"/>
                <a:sym typeface="Questrial"/>
              </a:rPr>
              <a:t>Unit Tests</a:t>
            </a:r>
            <a:endParaRPr b="1" i="0" sz="9600" u="none" cap="none" strike="noStrike">
              <a:solidFill>
                <a:schemeClr val="dk1"/>
              </a:solidFill>
              <a:latin typeface="Questrial"/>
              <a:ea typeface="Questrial"/>
              <a:cs typeface="Questrial"/>
              <a:sym typeface="Questrial"/>
            </a:endParaRPr>
          </a:p>
        </p:txBody>
      </p:sp>
      <p:sp>
        <p:nvSpPr>
          <p:cNvPr id="85" name="Google Shape;85;p13"/>
          <p:cNvSpPr txBox="1"/>
          <p:nvPr>
            <p:ph idx="1" type="subTitle"/>
          </p:nvPr>
        </p:nvSpPr>
        <p:spPr>
          <a:xfrm>
            <a:off x="1524000" y="3602049"/>
            <a:ext cx="9211500" cy="288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Questrial"/>
              <a:ea typeface="Questrial"/>
              <a:cs typeface="Questrial"/>
              <a:sym typeface="Questrial"/>
            </a:endParaRPr>
          </a:p>
          <a:p>
            <a:pPr indent="0" lvl="0" marL="0" marR="0" rtl="0" algn="ct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TVVS - </a:t>
            </a:r>
            <a:r>
              <a:rPr b="0" i="0" lang="pt-PT" sz="2400" u="none" cap="none" strike="noStrike">
                <a:solidFill>
                  <a:schemeClr val="dk1"/>
                </a:solidFill>
                <a:latin typeface="Questrial"/>
                <a:ea typeface="Questrial"/>
                <a:cs typeface="Questrial"/>
                <a:sym typeface="Questrial"/>
              </a:rPr>
              <a:t> </a:t>
            </a:r>
            <a:r>
              <a:rPr b="0" i="0" lang="pt-PT" sz="2300" u="none" cap="none" strike="noStrike">
                <a:solidFill>
                  <a:srgbClr val="000000"/>
                </a:solidFill>
                <a:latin typeface="Questrial"/>
                <a:ea typeface="Questrial"/>
                <a:cs typeface="Questrial"/>
                <a:sym typeface="Questrial"/>
              </a:rPr>
              <a:t>Software Testing, Verification and Validation </a:t>
            </a:r>
            <a:endParaRPr b="0" i="0" sz="2300" u="none" cap="none" strike="noStrike">
              <a:solidFill>
                <a:srgbClr val="000000"/>
              </a:solidFill>
              <a:latin typeface="Questrial"/>
              <a:ea typeface="Questrial"/>
              <a:cs typeface="Questrial"/>
              <a:sym typeface="Questrial"/>
            </a:endParaRPr>
          </a:p>
          <a:p>
            <a:pPr indent="0" lvl="0" marL="0" marR="0" rtl="0" algn="ct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2018/2019 </a:t>
            </a:r>
            <a:endParaRPr b="1" i="0" sz="2400" u="none" cap="none" strike="noStrike">
              <a:solidFill>
                <a:schemeClr val="dk1"/>
              </a:solidFill>
              <a:latin typeface="Questrial"/>
              <a:ea typeface="Questrial"/>
              <a:cs typeface="Questrial"/>
              <a:sym typeface="Questrial"/>
            </a:endParaRPr>
          </a:p>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Questrial"/>
              <a:ea typeface="Questrial"/>
              <a:cs typeface="Questrial"/>
              <a:sym typeface="Questrial"/>
            </a:endParaRPr>
          </a:p>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Questrial"/>
              <a:ea typeface="Questrial"/>
              <a:cs typeface="Questrial"/>
              <a:sym typeface="Questrial"/>
            </a:endParaRPr>
          </a:p>
          <a:p>
            <a:pPr indent="0" lvl="0" marL="0" marR="0" rtl="0" algn="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Miriam Gonçalves -</a:t>
            </a:r>
            <a:r>
              <a:rPr b="0" i="0" lang="pt-PT" sz="2400" u="none" cap="none" strike="noStrike">
                <a:solidFill>
                  <a:schemeClr val="dk1"/>
                </a:solidFill>
                <a:latin typeface="Questrial"/>
                <a:ea typeface="Questrial"/>
                <a:cs typeface="Questrial"/>
                <a:sym typeface="Questrial"/>
              </a:rPr>
              <a:t> up201403441</a:t>
            </a:r>
            <a:endParaRPr b="0" i="0" sz="2400" u="none" cap="none" strike="noStrike">
              <a:solidFill>
                <a:schemeClr val="dk1"/>
              </a:solidFill>
              <a:latin typeface="Questrial"/>
              <a:ea typeface="Questrial"/>
              <a:cs typeface="Questrial"/>
              <a:sym typeface="Questrial"/>
            </a:endParaRPr>
          </a:p>
          <a:p>
            <a:pPr indent="0" lvl="0" marL="0" marR="0" rtl="0" algn="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Sara Fernandes -</a:t>
            </a:r>
            <a:r>
              <a:rPr b="0" i="0" lang="pt-PT" sz="2400" u="none" cap="none" strike="noStrike">
                <a:solidFill>
                  <a:schemeClr val="dk1"/>
                </a:solidFill>
                <a:latin typeface="Questrial"/>
                <a:ea typeface="Questrial"/>
                <a:cs typeface="Questrial"/>
                <a:sym typeface="Questrial"/>
              </a:rPr>
              <a:t> up201405955</a:t>
            </a:r>
            <a:endParaRPr b="0" i="0" sz="2400" u="none" cap="none" strike="noStrike">
              <a:solidFill>
                <a:schemeClr val="dk1"/>
              </a:solidFill>
              <a:latin typeface="Questrial"/>
              <a:ea typeface="Questrial"/>
              <a:cs typeface="Questrial"/>
              <a:sym typeface="Questrial"/>
            </a:endParaRPr>
          </a:p>
          <a:p>
            <a:pPr indent="0" lvl="0" marL="0" marR="0" rtl="0" algn="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Unit Testing Framework Tools (2/2)</a:t>
            </a:r>
            <a:endParaRPr b="1" i="0" sz="4400" u="none" cap="none" strike="noStrike">
              <a:solidFill>
                <a:schemeClr val="dk1"/>
              </a:solidFill>
              <a:latin typeface="Questrial"/>
              <a:ea typeface="Questrial"/>
              <a:cs typeface="Questrial"/>
              <a:sym typeface="Questrial"/>
            </a:endParaRPr>
          </a:p>
        </p:txBody>
      </p:sp>
      <p:grpSp>
        <p:nvGrpSpPr>
          <p:cNvPr id="191" name="Google Shape;191;p22"/>
          <p:cNvGrpSpPr/>
          <p:nvPr/>
        </p:nvGrpSpPr>
        <p:grpSpPr>
          <a:xfrm>
            <a:off x="2768012" y="1804812"/>
            <a:ext cx="3328034" cy="4076271"/>
            <a:chOff x="0" y="2295575"/>
            <a:chExt cx="2286052" cy="2847950"/>
          </a:xfrm>
        </p:grpSpPr>
        <p:grpSp>
          <p:nvGrpSpPr>
            <p:cNvPr id="192" name="Google Shape;192;p22"/>
            <p:cNvGrpSpPr/>
            <p:nvPr/>
          </p:nvGrpSpPr>
          <p:grpSpPr>
            <a:xfrm>
              <a:off x="0" y="2295575"/>
              <a:ext cx="2286000" cy="2847950"/>
              <a:chOff x="0" y="2295575"/>
              <a:chExt cx="2286000" cy="2847950"/>
            </a:xfrm>
          </p:grpSpPr>
          <p:sp>
            <p:nvSpPr>
              <p:cNvPr id="193" name="Google Shape;193;p22"/>
              <p:cNvSpPr/>
              <p:nvPr/>
            </p:nvSpPr>
            <p:spPr>
              <a:xfrm>
                <a:off x="0" y="2823925"/>
                <a:ext cx="2286000" cy="23196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0CECE"/>
                  </a:solidFill>
                  <a:latin typeface="Arial"/>
                  <a:ea typeface="Arial"/>
                  <a:cs typeface="Arial"/>
                  <a:sym typeface="Arial"/>
                </a:endParaRPr>
              </a:p>
            </p:txBody>
          </p:sp>
          <p:sp>
            <p:nvSpPr>
              <p:cNvPr id="194" name="Google Shape;194;p22"/>
              <p:cNvSpPr/>
              <p:nvPr/>
            </p:nvSpPr>
            <p:spPr>
              <a:xfrm>
                <a:off x="0" y="2295575"/>
                <a:ext cx="2286000" cy="537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22"/>
            <p:cNvSpPr txBox="1"/>
            <p:nvPr/>
          </p:nvSpPr>
          <p:spPr>
            <a:xfrm>
              <a:off x="52" y="2313593"/>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C/C++</a:t>
              </a:r>
              <a:endParaRPr b="1" i="0" sz="2200" u="none" cap="none" strike="noStrike">
                <a:solidFill>
                  <a:schemeClr val="dk1"/>
                </a:solidFill>
                <a:latin typeface="Questrial"/>
                <a:ea typeface="Questrial"/>
                <a:cs typeface="Questrial"/>
                <a:sym typeface="Questrial"/>
              </a:endParaRPr>
            </a:p>
          </p:txBody>
        </p:sp>
        <p:sp>
          <p:nvSpPr>
            <p:cNvPr id="196" name="Google Shape;196;p22"/>
            <p:cNvSpPr txBox="1"/>
            <p:nvPr/>
          </p:nvSpPr>
          <p:spPr>
            <a:xfrm>
              <a:off x="216307" y="3050058"/>
              <a:ext cx="1853400" cy="12669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Catch</a:t>
              </a:r>
              <a:endParaRPr b="1" i="0" sz="2200" u="none" cap="none" strike="noStrike">
                <a:solidFill>
                  <a:schemeClr val="dk1"/>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GoogleTest</a:t>
              </a:r>
              <a:endParaRPr b="1" i="0" sz="2200" u="none" cap="none" strike="noStrike">
                <a:solidFill>
                  <a:schemeClr val="dk1"/>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Parasoft</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180"/>
                </a:spcBef>
                <a:spcAft>
                  <a:spcPts val="0"/>
                </a:spcAft>
                <a:buClr>
                  <a:srgbClr val="000000"/>
                </a:buClr>
                <a:buSzPts val="2200"/>
                <a:buFont typeface="Arial"/>
                <a:buNone/>
              </a:pPr>
              <a:r>
                <a:t/>
              </a:r>
              <a:endParaRPr b="1" i="0" sz="2200" u="none" cap="none" strike="noStrike">
                <a:solidFill>
                  <a:srgbClr val="5E5E5E"/>
                </a:solidFill>
                <a:latin typeface="Questrial"/>
                <a:ea typeface="Questrial"/>
                <a:cs typeface="Questrial"/>
                <a:sym typeface="Questrial"/>
              </a:endParaRPr>
            </a:p>
          </p:txBody>
        </p:sp>
        <p:cxnSp>
          <p:nvCxnSpPr>
            <p:cNvPr id="197" name="Google Shape;197;p22"/>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98" name="Google Shape;198;p22"/>
          <p:cNvGrpSpPr/>
          <p:nvPr/>
        </p:nvGrpSpPr>
        <p:grpSpPr>
          <a:xfrm>
            <a:off x="6095956" y="1804812"/>
            <a:ext cx="3328040" cy="4076271"/>
            <a:chOff x="0" y="2295575"/>
            <a:chExt cx="2286056" cy="2847950"/>
          </a:xfrm>
        </p:grpSpPr>
        <p:grpSp>
          <p:nvGrpSpPr>
            <p:cNvPr id="199" name="Google Shape;199;p22"/>
            <p:cNvGrpSpPr/>
            <p:nvPr/>
          </p:nvGrpSpPr>
          <p:grpSpPr>
            <a:xfrm>
              <a:off x="0" y="2295575"/>
              <a:ext cx="2286000" cy="2847950"/>
              <a:chOff x="0" y="2295575"/>
              <a:chExt cx="2286000" cy="2847950"/>
            </a:xfrm>
          </p:grpSpPr>
          <p:sp>
            <p:nvSpPr>
              <p:cNvPr id="200" name="Google Shape;200;p22"/>
              <p:cNvSpPr/>
              <p:nvPr/>
            </p:nvSpPr>
            <p:spPr>
              <a:xfrm>
                <a:off x="0" y="2823925"/>
                <a:ext cx="2286000" cy="2319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a:off x="0" y="2295575"/>
                <a:ext cx="2286000" cy="537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22"/>
            <p:cNvSpPr txBox="1"/>
            <p:nvPr/>
          </p:nvSpPr>
          <p:spPr>
            <a:xfrm>
              <a:off x="56" y="2313592"/>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C#</a:t>
              </a:r>
              <a:endParaRPr b="1" i="0" sz="2200" u="none" cap="none" strike="noStrike">
                <a:solidFill>
                  <a:schemeClr val="dk1"/>
                </a:solidFill>
                <a:latin typeface="Questrial"/>
                <a:ea typeface="Questrial"/>
                <a:cs typeface="Questrial"/>
                <a:sym typeface="Questrial"/>
              </a:endParaRPr>
            </a:p>
          </p:txBody>
        </p:sp>
        <p:sp>
          <p:nvSpPr>
            <p:cNvPr id="203" name="Google Shape;203;p22"/>
            <p:cNvSpPr txBox="1"/>
            <p:nvPr/>
          </p:nvSpPr>
          <p:spPr>
            <a:xfrm>
              <a:off x="216294" y="3050058"/>
              <a:ext cx="1853400" cy="1127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nUnit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xUnit.net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MSTest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csUnit</a:t>
              </a:r>
              <a:endParaRPr b="1" i="0" sz="2200" u="none" cap="none" strike="noStrike">
                <a:solidFill>
                  <a:srgbClr val="FFFFFF"/>
                </a:solidFill>
                <a:latin typeface="Questrial"/>
                <a:ea typeface="Questrial"/>
                <a:cs typeface="Questrial"/>
                <a:sym typeface="Questrial"/>
              </a:endParaRPr>
            </a:p>
          </p:txBody>
        </p:sp>
        <p:cxnSp>
          <p:nvCxnSpPr>
            <p:cNvPr id="204" name="Google Shape;204;p22"/>
            <p:cNvCxnSpPr/>
            <p:nvPr/>
          </p:nvCxnSpPr>
          <p:spPr>
            <a:xfrm>
              <a:off x="2286000" y="2295575"/>
              <a:ext cx="0" cy="2837400"/>
            </a:xfrm>
            <a:prstGeom prst="straightConnector1">
              <a:avLst/>
            </a:prstGeom>
            <a:noFill/>
            <a:ln cap="flat" cmpd="sng" w="9525">
              <a:solidFill>
                <a:srgbClr val="AAAAAA"/>
              </a:solidFill>
              <a:prstDash val="dot"/>
              <a:round/>
              <a:headEnd len="sm" w="sm" type="none"/>
              <a:tailEnd len="sm" w="sm" type="none"/>
            </a:ln>
          </p:spPr>
        </p:cxnSp>
      </p:grpSp>
      <p:sp>
        <p:nvSpPr>
          <p:cNvPr id="205" name="Google Shape;20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06" name="Google Shape;206;p22"/>
          <p:cNvSpPr txBox="1"/>
          <p:nvPr/>
        </p:nvSpPr>
        <p:spPr>
          <a:xfrm>
            <a:off x="3236075" y="5356675"/>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rgbClr val="1F3864"/>
                </a:solidFill>
                <a:latin typeface="Questrial"/>
                <a:ea typeface="Questrial"/>
                <a:cs typeface="Questrial"/>
                <a:sym typeface="Questrial"/>
              </a:rPr>
              <a:t>Server-Side</a:t>
            </a:r>
            <a:endParaRPr b="1" i="0" sz="3000" u="none" cap="none" strike="noStrike">
              <a:solidFill>
                <a:srgbClr val="1F3864"/>
              </a:solidFill>
              <a:latin typeface="Questrial"/>
              <a:ea typeface="Questrial"/>
              <a:cs typeface="Questrial"/>
              <a:sym typeface="Questrial"/>
            </a:endParaRPr>
          </a:p>
        </p:txBody>
      </p:sp>
      <p:sp>
        <p:nvSpPr>
          <p:cNvPr id="207" name="Google Shape;207;p22"/>
          <p:cNvSpPr txBox="1"/>
          <p:nvPr/>
        </p:nvSpPr>
        <p:spPr>
          <a:xfrm>
            <a:off x="6564025" y="5356675"/>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chemeClr val="lt1"/>
                </a:solidFill>
                <a:latin typeface="Questrial"/>
                <a:ea typeface="Questrial"/>
                <a:cs typeface="Questrial"/>
                <a:sym typeface="Questrial"/>
              </a:rPr>
              <a:t>Server-Side</a:t>
            </a:r>
            <a:endParaRPr b="1" i="0" sz="3000" u="none" cap="none" strike="noStrike">
              <a:solidFill>
                <a:schemeClr val="lt1"/>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JavaScript Tools (1/2)</a:t>
            </a:r>
            <a:endParaRPr b="1" i="0" sz="4400" u="none" cap="none" strike="noStrike">
              <a:solidFill>
                <a:schemeClr val="dk1"/>
              </a:solidFill>
              <a:latin typeface="Questrial"/>
              <a:ea typeface="Questrial"/>
              <a:cs typeface="Questrial"/>
              <a:sym typeface="Questrial"/>
            </a:endParaRPr>
          </a:p>
        </p:txBody>
      </p:sp>
      <p:grpSp>
        <p:nvGrpSpPr>
          <p:cNvPr id="213" name="Google Shape;213;p23"/>
          <p:cNvGrpSpPr/>
          <p:nvPr/>
        </p:nvGrpSpPr>
        <p:grpSpPr>
          <a:xfrm>
            <a:off x="838200" y="3817226"/>
            <a:ext cx="10515826" cy="2032761"/>
            <a:chOff x="1593000" y="2321820"/>
            <a:chExt cx="5957975" cy="644248"/>
          </a:xfrm>
        </p:grpSpPr>
        <p:sp>
          <p:nvSpPr>
            <p:cNvPr id="214" name="Google Shape;214;p23"/>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5" name="Google Shape;215;p23"/>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6" name="Google Shape;216;p23"/>
            <p:cNvSpPr/>
            <p:nvPr/>
          </p:nvSpPr>
          <p:spPr>
            <a:xfrm rot="-5400000">
              <a:off x="3501574" y="1933923"/>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7" name="Google Shape;217;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8" name="Google Shape;218;p23"/>
            <p:cNvSpPr/>
            <p:nvPr/>
          </p:nvSpPr>
          <p:spPr>
            <a:xfrm>
              <a:off x="1593006" y="2322576"/>
              <a:ext cx="1138200" cy="642600"/>
            </a:xfrm>
            <a:prstGeom prst="rect">
              <a:avLst/>
            </a:prstGeom>
            <a:solidFill>
              <a:srgbClr val="2F5496"/>
            </a:solidFill>
            <a:ln>
              <a:noFill/>
            </a:ln>
            <a:effectLst>
              <a:outerShdw blurRad="57150" rotWithShape="0" algn="bl" dir="5400000" dist="19050">
                <a:srgbClr val="999999">
                  <a:alpha val="24705"/>
                </a:srgbClr>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Mocha</a:t>
              </a:r>
              <a:endParaRPr b="1" i="0" sz="3500" u="none" cap="none" strike="noStrike">
                <a:solidFill>
                  <a:srgbClr val="FFFFFF"/>
                </a:solidFill>
                <a:latin typeface="Questrial"/>
                <a:ea typeface="Questrial"/>
                <a:cs typeface="Questrial"/>
                <a:sym typeface="Questrial"/>
              </a:endParaRPr>
            </a:p>
          </p:txBody>
        </p:sp>
        <p:sp>
          <p:nvSpPr>
            <p:cNvPr id="219" name="Google Shape;219;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atomic test  </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Requires developers to select and set up assertion libraries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Some plugins may require certain imports or includes</a:t>
              </a:r>
              <a:endParaRPr b="1" i="0" sz="1400" u="none" cap="none" strike="noStrike">
                <a:solidFill>
                  <a:srgbClr val="3D3D3D"/>
                </a:solidFill>
                <a:latin typeface="Questrial"/>
                <a:ea typeface="Questrial"/>
                <a:cs typeface="Questrial"/>
                <a:sym typeface="Questrial"/>
              </a:endParaRPr>
            </a:p>
          </p:txBody>
        </p:sp>
      </p:grpSp>
      <p:grpSp>
        <p:nvGrpSpPr>
          <p:cNvPr id="220" name="Google Shape;220;p23"/>
          <p:cNvGrpSpPr/>
          <p:nvPr/>
        </p:nvGrpSpPr>
        <p:grpSpPr>
          <a:xfrm>
            <a:off x="838200" y="1669932"/>
            <a:ext cx="10515826" cy="2032191"/>
            <a:chOff x="1593000" y="2322567"/>
            <a:chExt cx="5957975" cy="643501"/>
          </a:xfrm>
        </p:grpSpPr>
        <p:sp>
          <p:nvSpPr>
            <p:cNvPr id="221" name="Google Shape;221;p23"/>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2" name="Google Shape;222;p23"/>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3" name="Google Shape;223;p23"/>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4" name="Google Shape;224;p23"/>
            <p:cNvSpPr/>
            <p:nvPr/>
          </p:nvSpPr>
          <p:spPr>
            <a:xfrm>
              <a:off x="2725009" y="2359968"/>
              <a:ext cx="1457100" cy="576960"/>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Test on Real Devices and web environments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Easy Debugging</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Continuous Integration</a:t>
              </a:r>
              <a:endParaRPr b="1" i="0" sz="1400" u="none" cap="none" strike="noStrike">
                <a:solidFill>
                  <a:srgbClr val="FFFFFF"/>
                </a:solidFill>
                <a:latin typeface="Questrial"/>
                <a:ea typeface="Questrial"/>
                <a:cs typeface="Questrial"/>
                <a:sym typeface="Questrial"/>
              </a:endParaRPr>
            </a:p>
          </p:txBody>
        </p:sp>
        <p:sp>
          <p:nvSpPr>
            <p:cNvPr id="225" name="Google Shape;225;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6" name="Google Shape;226;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support for NodeJS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plugin for Eclipse</a:t>
              </a:r>
              <a:endParaRPr b="1" i="0" sz="1400" u="none" cap="none" strike="noStrike">
                <a:solidFill>
                  <a:srgbClr val="3D3D3D"/>
                </a:solidFill>
                <a:latin typeface="Questrial"/>
                <a:ea typeface="Questrial"/>
                <a:cs typeface="Questrial"/>
                <a:sym typeface="Questrial"/>
              </a:endParaRPr>
            </a:p>
          </p:txBody>
        </p:sp>
        <p:sp>
          <p:nvSpPr>
            <p:cNvPr id="227" name="Google Shape;227;p23"/>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Karma</a:t>
              </a:r>
              <a:endParaRPr b="1" i="0" sz="3500" u="none" cap="none" strike="noStrike">
                <a:solidFill>
                  <a:srgbClr val="FFFFFF"/>
                </a:solidFill>
                <a:latin typeface="Questrial"/>
                <a:ea typeface="Questrial"/>
                <a:cs typeface="Questrial"/>
                <a:sym typeface="Questrial"/>
              </a:endParaRPr>
            </a:p>
          </p:txBody>
        </p:sp>
      </p:grpSp>
      <p:sp>
        <p:nvSpPr>
          <p:cNvPr id="228" name="Google Shape;228;p23"/>
          <p:cNvSpPr/>
          <p:nvPr/>
        </p:nvSpPr>
        <p:spPr>
          <a:xfrm>
            <a:off x="2826277" y="3916832"/>
            <a:ext cx="2571900" cy="1897556"/>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 on NodeJS and in browsers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Asynchronous Tests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Highlights slow tests</a:t>
            </a:r>
            <a:endParaRPr b="1" i="0" sz="1400" u="none" cap="none" strike="noStrike">
              <a:solidFill>
                <a:srgbClr val="FFFFFF"/>
              </a:solidFill>
              <a:latin typeface="Questrial"/>
              <a:ea typeface="Questrial"/>
              <a:cs typeface="Questrial"/>
              <a:sym typeface="Questrial"/>
            </a:endParaRPr>
          </a:p>
        </p:txBody>
      </p:sp>
      <p:sp>
        <p:nvSpPr>
          <p:cNvPr id="229" name="Google Shape;229;p23"/>
          <p:cNvSpPr/>
          <p:nvPr/>
        </p:nvSpPr>
        <p:spPr>
          <a:xfrm>
            <a:off x="2836200" y="5816750"/>
            <a:ext cx="2043600" cy="14565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Roboto"/>
              <a:buNone/>
            </a:pPr>
            <a:r>
              <a:t/>
            </a:r>
            <a:endParaRPr b="0" i="0" sz="1300" u="none" cap="none" strike="noStrike">
              <a:solidFill>
                <a:srgbClr val="FFFFFF"/>
              </a:solidFill>
              <a:latin typeface="Roboto"/>
              <a:ea typeface="Roboto"/>
              <a:cs typeface="Roboto"/>
              <a:sym typeface="Roboto"/>
            </a:endParaRPr>
          </a:p>
        </p:txBody>
      </p:sp>
      <p:pic>
        <p:nvPicPr>
          <p:cNvPr id="230" name="Google Shape;230;p23"/>
          <p:cNvPicPr preferRelativeResize="0"/>
          <p:nvPr/>
        </p:nvPicPr>
        <p:blipFill rotWithShape="1">
          <a:blip r:embed="rId3">
            <a:alphaModFix/>
          </a:blip>
          <a:srcRect b="0" l="0" r="0" t="0"/>
          <a:stretch/>
        </p:blipFill>
        <p:spPr>
          <a:xfrm>
            <a:off x="9043927" y="642260"/>
            <a:ext cx="1415598" cy="761075"/>
          </a:xfrm>
          <a:prstGeom prst="rect">
            <a:avLst/>
          </a:prstGeom>
          <a:noFill/>
          <a:ln>
            <a:noFill/>
          </a:ln>
        </p:spPr>
      </p:pic>
      <p:pic>
        <p:nvPicPr>
          <p:cNvPr id="231" name="Google Shape;231;p23"/>
          <p:cNvPicPr preferRelativeResize="0"/>
          <p:nvPr/>
        </p:nvPicPr>
        <p:blipFill rotWithShape="1">
          <a:blip r:embed="rId4">
            <a:alphaModFix/>
          </a:blip>
          <a:srcRect b="0" l="0" r="0" t="0"/>
          <a:stretch/>
        </p:blipFill>
        <p:spPr>
          <a:xfrm>
            <a:off x="10459525" y="514238"/>
            <a:ext cx="894275" cy="894275"/>
          </a:xfrm>
          <a:prstGeom prst="rect">
            <a:avLst/>
          </a:prstGeom>
          <a:noFill/>
          <a:ln>
            <a:noFill/>
          </a:ln>
        </p:spPr>
      </p:pic>
      <p:sp>
        <p:nvSpPr>
          <p:cNvPr id="232" name="Google Shape;23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JavaScript Tools (2/2)</a:t>
            </a:r>
            <a:endParaRPr b="1" i="0" sz="4400" u="none" cap="none" strike="noStrike">
              <a:solidFill>
                <a:schemeClr val="dk1"/>
              </a:solidFill>
              <a:latin typeface="Questrial"/>
              <a:ea typeface="Questrial"/>
              <a:cs typeface="Questrial"/>
              <a:sym typeface="Questrial"/>
            </a:endParaRPr>
          </a:p>
        </p:txBody>
      </p:sp>
      <p:grpSp>
        <p:nvGrpSpPr>
          <p:cNvPr id="238" name="Google Shape;238;p24"/>
          <p:cNvGrpSpPr/>
          <p:nvPr/>
        </p:nvGrpSpPr>
        <p:grpSpPr>
          <a:xfrm>
            <a:off x="837974" y="1602917"/>
            <a:ext cx="10515826" cy="2620978"/>
            <a:chOff x="1593000" y="2321821"/>
            <a:chExt cx="5957975" cy="644247"/>
          </a:xfrm>
        </p:grpSpPr>
        <p:sp>
          <p:nvSpPr>
            <p:cNvPr id="239" name="Google Shape;239;p24"/>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0" name="Google Shape;240;p24"/>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1" name="Google Shape;241;p24"/>
            <p:cNvSpPr/>
            <p:nvPr/>
          </p:nvSpPr>
          <p:spPr>
            <a:xfrm rot="-5400000">
              <a:off x="3490983" y="1933924"/>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2" name="Google Shape;242;p24"/>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3" name="Google Shape;243;p24"/>
            <p:cNvSpPr/>
            <p:nvPr/>
          </p:nvSpPr>
          <p:spPr>
            <a:xfrm>
              <a:off x="1593006" y="2322581"/>
              <a:ext cx="1133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Jasmine</a:t>
              </a:r>
              <a:endParaRPr b="1" i="0" sz="3500" u="none" cap="none" strike="noStrike">
                <a:solidFill>
                  <a:srgbClr val="FFFFFF"/>
                </a:solidFill>
                <a:latin typeface="Questrial"/>
                <a:ea typeface="Questrial"/>
                <a:cs typeface="Questrial"/>
                <a:sym typeface="Questrial"/>
              </a:endParaRPr>
            </a:p>
          </p:txBody>
        </p:sp>
        <p:sp>
          <p:nvSpPr>
            <p:cNvPr id="244" name="Google Shape;244;p24"/>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much room to flexibility</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Slower than other frameworks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Needs _spec.js files to run</a:t>
              </a:r>
              <a:endParaRPr b="1" i="0" sz="1400" u="none" cap="none" strike="noStrike">
                <a:solidFill>
                  <a:srgbClr val="3D3D3D"/>
                </a:solidFill>
                <a:latin typeface="Questrial"/>
                <a:ea typeface="Questrial"/>
                <a:cs typeface="Questrial"/>
                <a:sym typeface="Questrial"/>
              </a:endParaRPr>
            </a:p>
          </p:txBody>
        </p:sp>
      </p:grpSp>
      <p:sp>
        <p:nvSpPr>
          <p:cNvPr id="245" name="Google Shape;245;p24"/>
          <p:cNvSpPr/>
          <p:nvPr/>
        </p:nvSpPr>
        <p:spPr>
          <a:xfrm>
            <a:off x="2752708" y="1752749"/>
            <a:ext cx="2961000" cy="2403615"/>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 on NodeJS and in browsers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Behaviour Driven Development focused</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Includes assertions and mocking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User-friendly syntax</a:t>
            </a:r>
            <a:endParaRPr b="1" i="0" sz="1400" u="none" cap="none" strike="noStrike">
              <a:solidFill>
                <a:srgbClr val="FFFFFF"/>
              </a:solidFill>
              <a:latin typeface="Questrial"/>
              <a:ea typeface="Questrial"/>
              <a:cs typeface="Questrial"/>
              <a:sym typeface="Questrial"/>
            </a:endParaRPr>
          </a:p>
        </p:txBody>
      </p:sp>
      <p:sp>
        <p:nvSpPr>
          <p:cNvPr id="246" name="Google Shape;246;p24"/>
          <p:cNvSpPr/>
          <p:nvPr/>
        </p:nvSpPr>
        <p:spPr>
          <a:xfrm>
            <a:off x="2836200" y="5816750"/>
            <a:ext cx="2043600" cy="14565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Roboto"/>
              <a:buNone/>
            </a:pPr>
            <a:r>
              <a:t/>
            </a:r>
            <a:endParaRPr b="0" i="0" sz="1300" u="none" cap="none" strike="noStrike">
              <a:solidFill>
                <a:srgbClr val="FFFFFF"/>
              </a:solidFill>
              <a:latin typeface="Roboto"/>
              <a:ea typeface="Roboto"/>
              <a:cs typeface="Roboto"/>
              <a:sym typeface="Roboto"/>
            </a:endParaRPr>
          </a:p>
        </p:txBody>
      </p:sp>
      <p:grpSp>
        <p:nvGrpSpPr>
          <p:cNvPr id="247" name="Google Shape;247;p24"/>
          <p:cNvGrpSpPr/>
          <p:nvPr/>
        </p:nvGrpSpPr>
        <p:grpSpPr>
          <a:xfrm>
            <a:off x="837974" y="4339138"/>
            <a:ext cx="10515826" cy="1993788"/>
            <a:chOff x="1593000" y="2322567"/>
            <a:chExt cx="5957975" cy="643501"/>
          </a:xfrm>
        </p:grpSpPr>
        <p:sp>
          <p:nvSpPr>
            <p:cNvPr id="248" name="Google Shape;248;p24"/>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9" name="Google Shape;249;p24"/>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50" name="Google Shape;250;p24"/>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51" name="Google Shape;251;p24"/>
            <p:cNvSpPr/>
            <p:nvPr/>
          </p:nvSpPr>
          <p:spPr>
            <a:xfrm>
              <a:off x="2725009" y="2365707"/>
              <a:ext cx="1457100" cy="556843"/>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Very minimal and simple</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Includes mocking and coverage reports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Runs test in parallel by default</a:t>
              </a:r>
              <a:endParaRPr b="1" i="0" sz="1400" u="none" cap="none" strike="noStrike">
                <a:solidFill>
                  <a:srgbClr val="FFFFFF"/>
                </a:solidFill>
                <a:latin typeface="Questrial"/>
                <a:ea typeface="Questrial"/>
                <a:cs typeface="Questrial"/>
                <a:sym typeface="Questrial"/>
              </a:endParaRPr>
            </a:p>
          </p:txBody>
        </p:sp>
        <p:sp>
          <p:nvSpPr>
            <p:cNvPr id="252" name="Google Shape;252;p24"/>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53" name="Google Shape;253;p24"/>
            <p:cNvSpPr/>
            <p:nvPr/>
          </p:nvSpPr>
          <p:spPr>
            <a:xfrm>
              <a:off x="4458367" y="2398534"/>
              <a:ext cx="2971200" cy="545514"/>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New libraries need to be installed if you want to use new features</a:t>
              </a:r>
              <a:endParaRPr b="1" i="0" sz="1400" u="none" cap="none" strike="noStrike">
                <a:solidFill>
                  <a:srgbClr val="3D3D3D"/>
                </a:solidFill>
                <a:latin typeface="Questrial"/>
                <a:ea typeface="Questrial"/>
                <a:cs typeface="Questrial"/>
                <a:sym typeface="Questrial"/>
              </a:endParaRPr>
            </a:p>
          </p:txBody>
        </p:sp>
        <p:sp>
          <p:nvSpPr>
            <p:cNvPr id="254" name="Google Shape;254;p24"/>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Ava</a:t>
              </a:r>
              <a:endParaRPr b="1" i="0" sz="3500" u="none" cap="none" strike="noStrike">
                <a:solidFill>
                  <a:srgbClr val="FFFFFF"/>
                </a:solidFill>
                <a:latin typeface="Questrial"/>
                <a:ea typeface="Questrial"/>
                <a:cs typeface="Questrial"/>
                <a:sym typeface="Questrial"/>
              </a:endParaRPr>
            </a:p>
          </p:txBody>
        </p:sp>
      </p:grpSp>
      <p:pic>
        <p:nvPicPr>
          <p:cNvPr id="255" name="Google Shape;255;p24"/>
          <p:cNvPicPr preferRelativeResize="0"/>
          <p:nvPr/>
        </p:nvPicPr>
        <p:blipFill rotWithShape="1">
          <a:blip r:embed="rId3">
            <a:alphaModFix/>
          </a:blip>
          <a:srcRect b="0" l="0" r="0" t="0"/>
          <a:stretch/>
        </p:blipFill>
        <p:spPr>
          <a:xfrm>
            <a:off x="7698925" y="746275"/>
            <a:ext cx="2043600" cy="563423"/>
          </a:xfrm>
          <a:prstGeom prst="rect">
            <a:avLst/>
          </a:prstGeom>
          <a:noFill/>
          <a:ln>
            <a:noFill/>
          </a:ln>
        </p:spPr>
      </p:pic>
      <p:pic>
        <p:nvPicPr>
          <p:cNvPr id="256" name="Google Shape;256;p24"/>
          <p:cNvPicPr preferRelativeResize="0"/>
          <p:nvPr/>
        </p:nvPicPr>
        <p:blipFill rotWithShape="1">
          <a:blip r:embed="rId4">
            <a:alphaModFix/>
          </a:blip>
          <a:srcRect b="0" l="0" r="0" t="0"/>
          <a:stretch/>
        </p:blipFill>
        <p:spPr>
          <a:xfrm>
            <a:off x="9864700" y="514249"/>
            <a:ext cx="1274815" cy="894275"/>
          </a:xfrm>
          <a:prstGeom prst="rect">
            <a:avLst/>
          </a:prstGeom>
          <a:noFill/>
          <a:ln>
            <a:noFill/>
          </a:ln>
        </p:spPr>
      </p:pic>
      <p:sp>
        <p:nvSpPr>
          <p:cNvPr id="257" name="Google Shape;25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838200" y="365125"/>
            <a:ext cx="10515600" cy="93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100"/>
              <a:buFont typeface="Arial"/>
              <a:buNone/>
            </a:pPr>
            <a:r>
              <a:rPr b="1" i="0" lang="pt-PT" sz="4400" u="none" cap="none" strike="noStrike">
                <a:solidFill>
                  <a:schemeClr val="dk1"/>
                </a:solidFill>
                <a:latin typeface="Questrial"/>
                <a:ea typeface="Questrial"/>
                <a:cs typeface="Questrial"/>
                <a:sym typeface="Questrial"/>
              </a:rPr>
              <a:t>PHP Tools (1/2)</a:t>
            </a:r>
            <a:endParaRPr b="1" i="0" sz="4400" u="none" cap="none" strike="noStrike">
              <a:solidFill>
                <a:schemeClr val="dk1"/>
              </a:solidFill>
              <a:latin typeface="Questrial"/>
              <a:ea typeface="Questrial"/>
              <a:cs typeface="Questrial"/>
              <a:sym typeface="Questrial"/>
            </a:endParaRPr>
          </a:p>
        </p:txBody>
      </p:sp>
      <p:grpSp>
        <p:nvGrpSpPr>
          <p:cNvPr id="263" name="Google Shape;263;p25"/>
          <p:cNvGrpSpPr/>
          <p:nvPr/>
        </p:nvGrpSpPr>
        <p:grpSpPr>
          <a:xfrm>
            <a:off x="836002" y="1300824"/>
            <a:ext cx="10519996" cy="2818036"/>
            <a:chOff x="1593000" y="2322567"/>
            <a:chExt cx="5957975" cy="645792"/>
          </a:xfrm>
        </p:grpSpPr>
        <p:sp>
          <p:nvSpPr>
            <p:cNvPr id="264" name="Google Shape;264;p25"/>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5" name="Google Shape;265;p25"/>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6" name="Google Shape;266;p25"/>
            <p:cNvSpPr/>
            <p:nvPr/>
          </p:nvSpPr>
          <p:spPr>
            <a:xfrm rot="-5400000">
              <a:off x="3688560" y="1747686"/>
              <a:ext cx="643355" cy="1793116"/>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7" name="Google Shape;267;p25"/>
            <p:cNvSpPr/>
            <p:nvPr/>
          </p:nvSpPr>
          <p:spPr>
            <a:xfrm>
              <a:off x="3173981" y="2352543"/>
              <a:ext cx="1407300" cy="589032"/>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Can custom output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Runs via both command line and browser</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Customisable tests results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Tests state, behaviour and front-end </a:t>
              </a:r>
              <a:endParaRPr b="1" i="0" sz="1400" u="none" cap="none" strike="noStrike">
                <a:solidFill>
                  <a:srgbClr val="FFFFFF"/>
                </a:solidFill>
                <a:latin typeface="Questrial"/>
                <a:ea typeface="Questrial"/>
                <a:cs typeface="Questrial"/>
                <a:sym typeface="Questrial"/>
              </a:endParaRPr>
            </a:p>
          </p:txBody>
        </p:sp>
        <p:sp>
          <p:nvSpPr>
            <p:cNvPr id="268" name="Google Shape;268;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9" name="Google Shape;269;p25"/>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Not as well documented as PHPUnit</a:t>
              </a:r>
              <a:endParaRPr b="1" i="0" sz="1400" u="none" cap="none" strike="noStrike">
                <a:solidFill>
                  <a:srgbClr val="FFFFFF"/>
                </a:solidFill>
                <a:latin typeface="Calibri"/>
                <a:ea typeface="Calibri"/>
                <a:cs typeface="Calibri"/>
                <a:sym typeface="Calibri"/>
              </a:endParaRPr>
            </a:p>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Can’t run directly via web browser</a:t>
              </a:r>
              <a:endParaRPr b="1" i="0" sz="1400" u="none" cap="none" strike="noStrike">
                <a:solidFill>
                  <a:srgbClr val="3D3D3D"/>
                </a:solidFill>
                <a:latin typeface="Questrial"/>
                <a:ea typeface="Questrial"/>
                <a:cs typeface="Questrial"/>
                <a:sym typeface="Questrial"/>
              </a:endParaRPr>
            </a:p>
          </p:txBody>
        </p:sp>
        <p:sp>
          <p:nvSpPr>
            <p:cNvPr id="270" name="Google Shape;270;p25"/>
            <p:cNvSpPr/>
            <p:nvPr/>
          </p:nvSpPr>
          <p:spPr>
            <a:xfrm>
              <a:off x="1593000" y="2325759"/>
              <a:ext cx="1628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SimpleTest</a:t>
              </a:r>
              <a:endParaRPr b="1" i="0" sz="3500" u="none" cap="none" strike="noStrike">
                <a:solidFill>
                  <a:srgbClr val="FFFFFF"/>
                </a:solidFill>
                <a:latin typeface="Questrial"/>
                <a:ea typeface="Questrial"/>
                <a:cs typeface="Questrial"/>
                <a:sym typeface="Questrial"/>
              </a:endParaRPr>
            </a:p>
          </p:txBody>
        </p:sp>
      </p:grpSp>
      <p:pic>
        <p:nvPicPr>
          <p:cNvPr id="271" name="Google Shape;271;p25"/>
          <p:cNvPicPr preferRelativeResize="0"/>
          <p:nvPr/>
        </p:nvPicPr>
        <p:blipFill rotWithShape="1">
          <a:blip r:embed="rId3">
            <a:alphaModFix/>
          </a:blip>
          <a:srcRect b="0" l="0" r="0" t="0"/>
          <a:stretch/>
        </p:blipFill>
        <p:spPr>
          <a:xfrm>
            <a:off x="8262720" y="404542"/>
            <a:ext cx="1978450" cy="750025"/>
          </a:xfrm>
          <a:prstGeom prst="rect">
            <a:avLst/>
          </a:prstGeom>
          <a:noFill/>
          <a:ln>
            <a:noFill/>
          </a:ln>
        </p:spPr>
      </p:pic>
      <p:pic>
        <p:nvPicPr>
          <p:cNvPr id="272" name="Google Shape;272;p25"/>
          <p:cNvPicPr preferRelativeResize="0"/>
          <p:nvPr/>
        </p:nvPicPr>
        <p:blipFill rotWithShape="1">
          <a:blip r:embed="rId4">
            <a:alphaModFix/>
          </a:blip>
          <a:srcRect b="0" l="0" r="0" t="0"/>
          <a:stretch/>
        </p:blipFill>
        <p:spPr>
          <a:xfrm>
            <a:off x="10370373" y="404542"/>
            <a:ext cx="888425" cy="659375"/>
          </a:xfrm>
          <a:prstGeom prst="rect">
            <a:avLst/>
          </a:prstGeom>
          <a:noFill/>
          <a:ln>
            <a:noFill/>
          </a:ln>
        </p:spPr>
      </p:pic>
      <p:grpSp>
        <p:nvGrpSpPr>
          <p:cNvPr id="273" name="Google Shape;273;p25"/>
          <p:cNvGrpSpPr/>
          <p:nvPr/>
        </p:nvGrpSpPr>
        <p:grpSpPr>
          <a:xfrm>
            <a:off x="815214" y="4234380"/>
            <a:ext cx="10515826" cy="2273298"/>
            <a:chOff x="1593000" y="2322563"/>
            <a:chExt cx="5957975" cy="643505"/>
          </a:xfrm>
        </p:grpSpPr>
        <p:sp>
          <p:nvSpPr>
            <p:cNvPr id="274" name="Google Shape;274;p25"/>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5" name="Google Shape;275;p25"/>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6" name="Google Shape;276;p25"/>
            <p:cNvSpPr/>
            <p:nvPr/>
          </p:nvSpPr>
          <p:spPr>
            <a:xfrm rot="-5400000">
              <a:off x="3692531" y="1743719"/>
              <a:ext cx="643359" cy="1801048"/>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7" name="Google Shape;277;p25"/>
            <p:cNvSpPr/>
            <p:nvPr/>
          </p:nvSpPr>
          <p:spPr>
            <a:xfrm>
              <a:off x="3173984" y="2354264"/>
              <a:ext cx="1407600" cy="568112"/>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Framework and browser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REST and SOAP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Unit and Integration tests</a:t>
              </a:r>
              <a:endParaRPr b="1" i="0" sz="1400" u="none" cap="none" strike="noStrike">
                <a:solidFill>
                  <a:srgbClr val="FFFFFF"/>
                </a:solidFill>
                <a:latin typeface="Questrial"/>
                <a:ea typeface="Questrial"/>
                <a:cs typeface="Questrial"/>
                <a:sym typeface="Questrial"/>
              </a:endParaRPr>
            </a:p>
          </p:txBody>
        </p:sp>
        <p:sp>
          <p:nvSpPr>
            <p:cNvPr id="278" name="Google Shape;278;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9" name="Google Shape;279;p25"/>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Better for other test types</a:t>
              </a:r>
              <a:endParaRPr b="1" i="0" sz="1400" u="none" cap="none" strike="noStrike">
                <a:solidFill>
                  <a:srgbClr val="3D3D3D"/>
                </a:solidFill>
                <a:latin typeface="Questrial"/>
                <a:ea typeface="Questrial"/>
                <a:cs typeface="Questrial"/>
                <a:sym typeface="Questrial"/>
              </a:endParaRPr>
            </a:p>
          </p:txBody>
        </p:sp>
        <p:sp>
          <p:nvSpPr>
            <p:cNvPr id="280" name="Google Shape;280;p25"/>
            <p:cNvSpPr/>
            <p:nvPr/>
          </p:nvSpPr>
          <p:spPr>
            <a:xfrm>
              <a:off x="1593006" y="2322580"/>
              <a:ext cx="16284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Codeception</a:t>
              </a:r>
              <a:endParaRPr b="1" i="0" sz="3500" u="none" cap="none" strike="noStrike">
                <a:solidFill>
                  <a:srgbClr val="FFFFFF"/>
                </a:solidFill>
                <a:latin typeface="Questrial"/>
                <a:ea typeface="Questrial"/>
                <a:cs typeface="Questrial"/>
                <a:sym typeface="Questrial"/>
              </a:endParaRPr>
            </a:p>
          </p:txBody>
        </p:sp>
      </p:grpSp>
      <p:sp>
        <p:nvSpPr>
          <p:cNvPr id="281" name="Google Shape;281;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838200" y="365125"/>
            <a:ext cx="10515600" cy="93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100"/>
              <a:buFont typeface="Arial"/>
              <a:buNone/>
            </a:pPr>
            <a:r>
              <a:rPr b="1" i="0" lang="pt-PT" sz="4400" u="none" cap="none" strike="noStrike">
                <a:solidFill>
                  <a:schemeClr val="dk1"/>
                </a:solidFill>
                <a:latin typeface="Questrial"/>
                <a:ea typeface="Questrial"/>
                <a:cs typeface="Questrial"/>
                <a:sym typeface="Questrial"/>
              </a:rPr>
              <a:t>PHP Tools (2/2)</a:t>
            </a:r>
            <a:endParaRPr b="1" i="0" sz="4400" u="none" cap="none" strike="noStrike">
              <a:solidFill>
                <a:schemeClr val="dk1"/>
              </a:solidFill>
              <a:latin typeface="Questrial"/>
              <a:ea typeface="Questrial"/>
              <a:cs typeface="Questrial"/>
              <a:sym typeface="Questrial"/>
            </a:endParaRPr>
          </a:p>
        </p:txBody>
      </p:sp>
      <p:grpSp>
        <p:nvGrpSpPr>
          <p:cNvPr id="287" name="Google Shape;287;p26"/>
          <p:cNvGrpSpPr/>
          <p:nvPr/>
        </p:nvGrpSpPr>
        <p:grpSpPr>
          <a:xfrm>
            <a:off x="837974" y="1768574"/>
            <a:ext cx="10515826" cy="1703795"/>
            <a:chOff x="1593000" y="2322567"/>
            <a:chExt cx="5957975" cy="643501"/>
          </a:xfrm>
        </p:grpSpPr>
        <p:sp>
          <p:nvSpPr>
            <p:cNvPr id="288" name="Google Shape;288;p26"/>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89" name="Google Shape;289;p26"/>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0" name="Google Shape;290;p26"/>
            <p:cNvSpPr/>
            <p:nvPr/>
          </p:nvSpPr>
          <p:spPr>
            <a:xfrm rot="-5400000">
              <a:off x="3688560" y="1747686"/>
              <a:ext cx="643355" cy="1793116"/>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1" name="Google Shape;291;p2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2" name="Google Shape;292;p26"/>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293" name="Google Shape;293;p26"/>
            <p:cNvSpPr/>
            <p:nvPr/>
          </p:nvSpPr>
          <p:spPr>
            <a:xfrm>
              <a:off x="1593006" y="2322580"/>
              <a:ext cx="16284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PHPUnit</a:t>
              </a:r>
              <a:endParaRPr b="1" i="0" sz="3500" u="none" cap="none" strike="noStrike">
                <a:solidFill>
                  <a:srgbClr val="FFFFFF"/>
                </a:solidFill>
                <a:latin typeface="Questrial"/>
                <a:ea typeface="Questrial"/>
                <a:cs typeface="Questrial"/>
                <a:sym typeface="Questrial"/>
              </a:endParaRPr>
            </a:p>
          </p:txBody>
        </p:sp>
      </p:grpSp>
      <p:grpSp>
        <p:nvGrpSpPr>
          <p:cNvPr id="294" name="Google Shape;294;p26"/>
          <p:cNvGrpSpPr/>
          <p:nvPr/>
        </p:nvGrpSpPr>
        <p:grpSpPr>
          <a:xfrm>
            <a:off x="837974" y="3580235"/>
            <a:ext cx="10515826" cy="1494558"/>
            <a:chOff x="1593000" y="2322567"/>
            <a:chExt cx="5957975" cy="643501"/>
          </a:xfrm>
        </p:grpSpPr>
        <p:sp>
          <p:nvSpPr>
            <p:cNvPr id="295" name="Google Shape;295;p26"/>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6" name="Google Shape;296;p26"/>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7" name="Google Shape;297;p26"/>
            <p:cNvSpPr/>
            <p:nvPr/>
          </p:nvSpPr>
          <p:spPr>
            <a:xfrm rot="-5400000">
              <a:off x="3688560" y="1747686"/>
              <a:ext cx="643355" cy="1793116"/>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8" name="Google Shape;298;p2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9" name="Google Shape;299;p26"/>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Takes time to implement</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Better for other test types</a:t>
              </a:r>
              <a:endParaRPr b="1" i="0" sz="1400" u="none" cap="none" strike="noStrike">
                <a:solidFill>
                  <a:srgbClr val="3D3D3D"/>
                </a:solidFill>
                <a:latin typeface="Questrial"/>
                <a:ea typeface="Questrial"/>
                <a:cs typeface="Questrial"/>
                <a:sym typeface="Questrial"/>
              </a:endParaRPr>
            </a:p>
          </p:txBody>
        </p:sp>
        <p:sp>
          <p:nvSpPr>
            <p:cNvPr id="300" name="Google Shape;300;p26"/>
            <p:cNvSpPr/>
            <p:nvPr/>
          </p:nvSpPr>
          <p:spPr>
            <a:xfrm>
              <a:off x="1593006" y="2322580"/>
              <a:ext cx="16284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Behat</a:t>
              </a:r>
              <a:endParaRPr b="1" i="0" sz="3500" u="none" cap="none" strike="noStrike">
                <a:solidFill>
                  <a:srgbClr val="FFFFFF"/>
                </a:solidFill>
                <a:latin typeface="Questrial"/>
                <a:ea typeface="Questrial"/>
                <a:cs typeface="Questrial"/>
                <a:sym typeface="Questrial"/>
              </a:endParaRPr>
            </a:p>
          </p:txBody>
        </p:sp>
      </p:grpSp>
      <p:pic>
        <p:nvPicPr>
          <p:cNvPr id="301" name="Google Shape;301;p26"/>
          <p:cNvPicPr preferRelativeResize="0"/>
          <p:nvPr/>
        </p:nvPicPr>
        <p:blipFill rotWithShape="1">
          <a:blip r:embed="rId3">
            <a:alphaModFix/>
          </a:blip>
          <a:srcRect b="0" l="0" r="0" t="0"/>
          <a:stretch/>
        </p:blipFill>
        <p:spPr>
          <a:xfrm>
            <a:off x="9067850" y="510619"/>
            <a:ext cx="1048900" cy="935625"/>
          </a:xfrm>
          <a:prstGeom prst="rect">
            <a:avLst/>
          </a:prstGeom>
          <a:noFill/>
          <a:ln>
            <a:noFill/>
          </a:ln>
        </p:spPr>
      </p:pic>
      <p:pic>
        <p:nvPicPr>
          <p:cNvPr id="302" name="Google Shape;302;p26"/>
          <p:cNvPicPr preferRelativeResize="0"/>
          <p:nvPr/>
        </p:nvPicPr>
        <p:blipFill rotWithShape="1">
          <a:blip r:embed="rId4">
            <a:alphaModFix/>
          </a:blip>
          <a:srcRect b="0" l="0" r="0" t="0"/>
          <a:stretch/>
        </p:blipFill>
        <p:spPr>
          <a:xfrm>
            <a:off x="10116750" y="790961"/>
            <a:ext cx="1237050" cy="544300"/>
          </a:xfrm>
          <a:prstGeom prst="rect">
            <a:avLst/>
          </a:prstGeom>
          <a:noFill/>
          <a:ln>
            <a:noFill/>
          </a:ln>
        </p:spPr>
      </p:pic>
      <p:sp>
        <p:nvSpPr>
          <p:cNvPr id="303" name="Google Shape;303;p26"/>
          <p:cNvSpPr/>
          <p:nvPr/>
        </p:nvSpPr>
        <p:spPr>
          <a:xfrm>
            <a:off x="3611700" y="1995617"/>
            <a:ext cx="2484300" cy="12186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Framework and browser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REST and SOAP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p:txBody>
      </p:sp>
      <p:sp>
        <p:nvSpPr>
          <p:cNvPr id="304" name="Google Shape;304;p26"/>
          <p:cNvSpPr/>
          <p:nvPr/>
        </p:nvSpPr>
        <p:spPr>
          <a:xfrm>
            <a:off x="3772253" y="3697012"/>
            <a:ext cx="2484300" cy="12186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Framework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Very extensible</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p:txBody>
      </p:sp>
      <p:sp>
        <p:nvSpPr>
          <p:cNvPr id="305" name="Google Shape;30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06" name="Google Shape;306;p26"/>
          <p:cNvSpPr/>
          <p:nvPr/>
        </p:nvSpPr>
        <p:spPr>
          <a:xfrm>
            <a:off x="6675760" y="2059535"/>
            <a:ext cx="4216500" cy="11187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chemeClr val="dk1"/>
                </a:solidFill>
                <a:latin typeface="Questrial"/>
                <a:ea typeface="Questrial"/>
                <a:cs typeface="Questrial"/>
                <a:sym typeface="Questrial"/>
              </a:rPr>
              <a:t>Can not run directly via a web browser</a:t>
            </a:r>
            <a:endParaRPr b="1" i="0" sz="1400" u="none" cap="none" strike="noStrike">
              <a:solidFill>
                <a:schemeClr val="dk1"/>
              </a:solidFill>
              <a:latin typeface="Questrial"/>
              <a:ea typeface="Questrial"/>
              <a:cs typeface="Questrial"/>
              <a:sym typeface="Questrial"/>
            </a:endParaRPr>
          </a:p>
          <a:p>
            <a:pPr indent="-387350" lvl="0" marL="609600" marR="0" rtl="0" algn="l">
              <a:lnSpc>
                <a:spcPct val="150000"/>
              </a:lnSpc>
              <a:spcBef>
                <a:spcPts val="0"/>
              </a:spcBef>
              <a:spcAft>
                <a:spcPts val="0"/>
              </a:spcAft>
              <a:buClr>
                <a:schemeClr val="dk1"/>
              </a:buClr>
              <a:buSzPts val="1300"/>
              <a:buFont typeface="Questrial"/>
              <a:buChar char="●"/>
            </a:pPr>
            <a:r>
              <a:rPr b="1" i="0" lang="pt-PT" sz="1400" u="none" cap="none" strike="noStrike">
                <a:solidFill>
                  <a:schemeClr val="dk1"/>
                </a:solidFill>
                <a:latin typeface="Questrial"/>
                <a:ea typeface="Questrial"/>
                <a:cs typeface="Questrial"/>
                <a:sym typeface="Questrial"/>
              </a:rPr>
              <a:t>Mocked objects aren’t fluent</a:t>
            </a:r>
            <a:endParaRPr b="1" i="0" sz="1400" u="none" cap="none" strike="noStrike">
              <a:solidFill>
                <a:schemeClr val="dk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 Tools (1/2)</a:t>
            </a:r>
            <a:endParaRPr b="1" i="0" sz="4400" u="none" cap="none" strike="noStrike">
              <a:solidFill>
                <a:schemeClr val="dk1"/>
              </a:solidFill>
              <a:latin typeface="Questrial"/>
              <a:ea typeface="Questrial"/>
              <a:cs typeface="Questrial"/>
              <a:sym typeface="Questrial"/>
            </a:endParaRPr>
          </a:p>
        </p:txBody>
      </p:sp>
      <p:grpSp>
        <p:nvGrpSpPr>
          <p:cNvPr id="312" name="Google Shape;312;p27"/>
          <p:cNvGrpSpPr/>
          <p:nvPr/>
        </p:nvGrpSpPr>
        <p:grpSpPr>
          <a:xfrm>
            <a:off x="846741" y="3981514"/>
            <a:ext cx="10515826" cy="2041448"/>
            <a:chOff x="1593000" y="2322567"/>
            <a:chExt cx="5957975" cy="643501"/>
          </a:xfrm>
        </p:grpSpPr>
        <p:sp>
          <p:nvSpPr>
            <p:cNvPr id="313" name="Google Shape;313;p27"/>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4" name="Google Shape;314;p27"/>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5" name="Google Shape;315;p27"/>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6" name="Google Shape;316;p27"/>
            <p:cNvSpPr/>
            <p:nvPr/>
          </p:nvSpPr>
          <p:spPr>
            <a:xfrm>
              <a:off x="2725009" y="2350646"/>
              <a:ext cx="1457100" cy="570892"/>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Inspired on JUnit and NUnit</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Supports dependency testing</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Enables grouping of test cases</a:t>
              </a:r>
              <a:endParaRPr b="1" i="0" sz="1400" u="none" cap="none" strike="noStrike">
                <a:solidFill>
                  <a:srgbClr val="FFFFFF"/>
                </a:solidFill>
                <a:latin typeface="Questrial"/>
                <a:ea typeface="Questrial"/>
                <a:cs typeface="Questrial"/>
                <a:sym typeface="Questrial"/>
              </a:endParaRPr>
            </a:p>
          </p:txBody>
        </p:sp>
        <p:sp>
          <p:nvSpPr>
            <p:cNvPr id="317" name="Google Shape;317;p2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8" name="Google Shape;318;p27"/>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319" name="Google Shape;319;p27"/>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TestNG</a:t>
              </a:r>
              <a:endParaRPr b="1" i="0" sz="3500" u="none" cap="none" strike="noStrike">
                <a:solidFill>
                  <a:srgbClr val="FFFFFF"/>
                </a:solidFill>
                <a:latin typeface="Questrial"/>
                <a:ea typeface="Questrial"/>
                <a:cs typeface="Questrial"/>
                <a:sym typeface="Questrial"/>
              </a:endParaRPr>
            </a:p>
          </p:txBody>
        </p:sp>
      </p:grpSp>
      <p:pic>
        <p:nvPicPr>
          <p:cNvPr id="320" name="Google Shape;320;p27"/>
          <p:cNvPicPr preferRelativeResize="0"/>
          <p:nvPr/>
        </p:nvPicPr>
        <p:blipFill rotWithShape="1">
          <a:blip r:embed="rId3">
            <a:alphaModFix/>
          </a:blip>
          <a:srcRect b="0" l="0" r="0" t="0"/>
          <a:stretch/>
        </p:blipFill>
        <p:spPr>
          <a:xfrm>
            <a:off x="7910584" y="566584"/>
            <a:ext cx="2252340" cy="688088"/>
          </a:xfrm>
          <a:prstGeom prst="rect">
            <a:avLst/>
          </a:prstGeom>
          <a:noFill/>
          <a:ln>
            <a:noFill/>
          </a:ln>
        </p:spPr>
      </p:pic>
      <p:pic>
        <p:nvPicPr>
          <p:cNvPr id="321" name="Google Shape;321;p27"/>
          <p:cNvPicPr preferRelativeResize="0"/>
          <p:nvPr/>
        </p:nvPicPr>
        <p:blipFill rotWithShape="1">
          <a:blip r:embed="rId4">
            <a:alphaModFix/>
          </a:blip>
          <a:srcRect b="0" l="0" r="0" t="0"/>
          <a:stretch/>
        </p:blipFill>
        <p:spPr>
          <a:xfrm>
            <a:off x="10301574" y="94422"/>
            <a:ext cx="913575" cy="1160250"/>
          </a:xfrm>
          <a:prstGeom prst="rect">
            <a:avLst/>
          </a:prstGeom>
          <a:noFill/>
          <a:ln>
            <a:noFill/>
          </a:ln>
        </p:spPr>
      </p:pic>
      <p:sp>
        <p:nvSpPr>
          <p:cNvPr id="322" name="Google Shape;322;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pSp>
        <p:nvGrpSpPr>
          <p:cNvPr id="323" name="Google Shape;323;p27"/>
          <p:cNvGrpSpPr/>
          <p:nvPr/>
        </p:nvGrpSpPr>
        <p:grpSpPr>
          <a:xfrm>
            <a:off x="833128" y="1446254"/>
            <a:ext cx="10515826" cy="2355416"/>
            <a:chOff x="1593000" y="2322567"/>
            <a:chExt cx="5957975" cy="643501"/>
          </a:xfrm>
        </p:grpSpPr>
        <p:sp>
          <p:nvSpPr>
            <p:cNvPr id="324" name="Google Shape;324;p27"/>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5" name="Google Shape;325;p27"/>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6" name="Google Shape;326;p27"/>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7" name="Google Shape;327;p27"/>
            <p:cNvSpPr/>
            <p:nvPr/>
          </p:nvSpPr>
          <p:spPr>
            <a:xfrm>
              <a:off x="2725009" y="2383578"/>
              <a:ext cx="1457100" cy="495900"/>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Standard for testing in Java </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Supported by almost all iDE’s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Has a lot of extensions</a:t>
              </a:r>
              <a:endParaRPr b="1" i="0" sz="1400" u="none" cap="none" strike="noStrike">
                <a:solidFill>
                  <a:srgbClr val="FFFFFF"/>
                </a:solidFill>
                <a:latin typeface="Questrial"/>
                <a:ea typeface="Questrial"/>
                <a:cs typeface="Questrial"/>
                <a:sym typeface="Questrial"/>
              </a:endParaRPr>
            </a:p>
          </p:txBody>
        </p:sp>
        <p:sp>
          <p:nvSpPr>
            <p:cNvPr id="328" name="Google Shape;328;p2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9" name="Google Shape;329;p27"/>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JUnit</a:t>
              </a:r>
              <a:endParaRPr b="1" i="0" sz="3500" u="none" cap="none" strike="noStrike">
                <a:solidFill>
                  <a:srgbClr val="FFFFFF"/>
                </a:solidFill>
                <a:latin typeface="Questrial"/>
                <a:ea typeface="Questrial"/>
                <a:cs typeface="Questrial"/>
                <a:sym typeface="Questrial"/>
              </a:endParaRPr>
            </a:p>
          </p:txBody>
        </p:sp>
      </p:grpSp>
      <p:sp>
        <p:nvSpPr>
          <p:cNvPr id="330" name="Google Shape;330;p27"/>
          <p:cNvSpPr/>
          <p:nvPr/>
        </p:nvSpPr>
        <p:spPr>
          <a:xfrm>
            <a:off x="6022355" y="1875063"/>
            <a:ext cx="5244300" cy="14556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Doesn’t support dependency testing</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Doesn’t have reporting tools included</a:t>
            </a:r>
            <a:endParaRPr b="1" i="0" sz="1400" u="none" cap="none" strike="noStrike">
              <a:solidFill>
                <a:srgbClr val="3D3D3D"/>
              </a:solidFill>
              <a:latin typeface="Questrial"/>
              <a:ea typeface="Questrial"/>
              <a:cs typeface="Questrial"/>
              <a:sym typeface="Questrial"/>
            </a:endParaRPr>
          </a:p>
        </p:txBody>
      </p:sp>
      <p:sp>
        <p:nvSpPr>
          <p:cNvPr id="331" name="Google Shape;331;p27"/>
          <p:cNvSpPr/>
          <p:nvPr/>
        </p:nvSpPr>
        <p:spPr>
          <a:xfrm>
            <a:off x="6076901" y="4190143"/>
            <a:ext cx="5244300" cy="15720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Lack of documentation</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Isn’t integrated with the most IDE’s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Less popular</a:t>
            </a:r>
            <a:endParaRPr b="1" i="0" sz="1400" u="none" cap="none" strike="noStrike">
              <a:solidFill>
                <a:srgbClr val="3D3D3D"/>
              </a:solidFill>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 Tools (2/2)</a:t>
            </a:r>
            <a:endParaRPr b="1" i="0" sz="4400" u="none" cap="none" strike="noStrike">
              <a:solidFill>
                <a:schemeClr val="dk1"/>
              </a:solidFill>
              <a:latin typeface="Questrial"/>
              <a:ea typeface="Questrial"/>
              <a:cs typeface="Questrial"/>
              <a:sym typeface="Questrial"/>
            </a:endParaRPr>
          </a:p>
        </p:txBody>
      </p:sp>
      <p:grpSp>
        <p:nvGrpSpPr>
          <p:cNvPr id="337" name="Google Shape;337;p28"/>
          <p:cNvGrpSpPr/>
          <p:nvPr/>
        </p:nvGrpSpPr>
        <p:grpSpPr>
          <a:xfrm>
            <a:off x="837974" y="2029297"/>
            <a:ext cx="10515826" cy="2167808"/>
            <a:chOff x="1593000" y="2310378"/>
            <a:chExt cx="5957975" cy="665623"/>
          </a:xfrm>
        </p:grpSpPr>
        <p:sp>
          <p:nvSpPr>
            <p:cNvPr id="338" name="Google Shape;338;p28"/>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39" name="Google Shape;339;p28"/>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40" name="Google Shape;340;p28"/>
            <p:cNvSpPr/>
            <p:nvPr/>
          </p:nvSpPr>
          <p:spPr>
            <a:xfrm rot="-5400000">
              <a:off x="3538157" y="1933615"/>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41" name="Google Shape;341;p28"/>
            <p:cNvSpPr/>
            <p:nvPr/>
          </p:nvSpPr>
          <p:spPr>
            <a:xfrm>
              <a:off x="2725009" y="2322568"/>
              <a:ext cx="1457100" cy="653433"/>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Static analysis product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 regression testing </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Automatica white box and black box testing</a:t>
              </a:r>
              <a:endParaRPr b="1" i="0" sz="1400" u="none" cap="none" strike="noStrike">
                <a:solidFill>
                  <a:srgbClr val="FFFFFF"/>
                </a:solidFill>
                <a:latin typeface="Questrial"/>
                <a:ea typeface="Questrial"/>
                <a:cs typeface="Questrial"/>
                <a:sym typeface="Questrial"/>
              </a:endParaRPr>
            </a:p>
          </p:txBody>
        </p:sp>
        <p:sp>
          <p:nvSpPr>
            <p:cNvPr id="342" name="Google Shape;342;p28"/>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43" name="Google Shape;343;p28"/>
            <p:cNvSpPr/>
            <p:nvPr/>
          </p:nvSpPr>
          <p:spPr>
            <a:xfrm>
              <a:off x="4511154" y="2310378"/>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Commercial tool</a:t>
              </a:r>
              <a:endParaRPr b="1" i="0" sz="1400" u="none" cap="none" strike="noStrike">
                <a:solidFill>
                  <a:srgbClr val="3D3D3D"/>
                </a:solidFill>
                <a:latin typeface="Questrial"/>
                <a:ea typeface="Questrial"/>
                <a:cs typeface="Questrial"/>
                <a:sym typeface="Questrial"/>
              </a:endParaRPr>
            </a:p>
          </p:txBody>
        </p:sp>
        <p:sp>
          <p:nvSpPr>
            <p:cNvPr id="344" name="Google Shape;344;p28"/>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JTest</a:t>
              </a:r>
              <a:endParaRPr b="1" i="0" sz="3500" u="none" cap="none" strike="noStrike">
                <a:solidFill>
                  <a:srgbClr val="FFFFFF"/>
                </a:solidFill>
                <a:latin typeface="Questrial"/>
                <a:ea typeface="Questrial"/>
                <a:cs typeface="Questrial"/>
                <a:sym typeface="Questrial"/>
              </a:endParaRPr>
            </a:p>
          </p:txBody>
        </p:sp>
      </p:grpSp>
      <p:pic>
        <p:nvPicPr>
          <p:cNvPr id="345" name="Google Shape;345;p28"/>
          <p:cNvPicPr preferRelativeResize="0"/>
          <p:nvPr/>
        </p:nvPicPr>
        <p:blipFill rotWithShape="1">
          <a:blip r:embed="rId3">
            <a:alphaModFix/>
          </a:blip>
          <a:srcRect b="0" l="0" r="0" t="0"/>
          <a:stretch/>
        </p:blipFill>
        <p:spPr>
          <a:xfrm>
            <a:off x="10156525" y="743300"/>
            <a:ext cx="1135347" cy="688100"/>
          </a:xfrm>
          <a:prstGeom prst="rect">
            <a:avLst/>
          </a:prstGeom>
          <a:noFill/>
          <a:ln>
            <a:noFill/>
          </a:ln>
        </p:spPr>
      </p:pic>
      <p:sp>
        <p:nvSpPr>
          <p:cNvPr id="346" name="Google Shape;346;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C/C++ Tools (1/2)</a:t>
            </a:r>
            <a:endParaRPr b="1" i="0" sz="4400" u="none" cap="none" strike="noStrike">
              <a:solidFill>
                <a:schemeClr val="dk1"/>
              </a:solidFill>
              <a:latin typeface="Questrial"/>
              <a:ea typeface="Questrial"/>
              <a:cs typeface="Questrial"/>
              <a:sym typeface="Questrial"/>
            </a:endParaRPr>
          </a:p>
        </p:txBody>
      </p:sp>
      <p:grpSp>
        <p:nvGrpSpPr>
          <p:cNvPr id="352" name="Google Shape;352;p29"/>
          <p:cNvGrpSpPr/>
          <p:nvPr/>
        </p:nvGrpSpPr>
        <p:grpSpPr>
          <a:xfrm>
            <a:off x="869462" y="1609149"/>
            <a:ext cx="10515826" cy="1932423"/>
            <a:chOff x="1593000" y="2322567"/>
            <a:chExt cx="5957975" cy="643501"/>
          </a:xfrm>
        </p:grpSpPr>
        <p:sp>
          <p:nvSpPr>
            <p:cNvPr id="353" name="Google Shape;353;p29"/>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4" name="Google Shape;354;p29"/>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5" name="Google Shape;355;p29"/>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6" name="Google Shape;356;p29"/>
            <p:cNvSpPr/>
            <p:nvPr/>
          </p:nvSpPr>
          <p:spPr>
            <a:xfrm>
              <a:off x="3113679" y="2383578"/>
              <a:ext cx="1600064" cy="4959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No external dependencies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Quick and easy to  get started</a:t>
              </a:r>
              <a:endParaRPr b="1" i="0" sz="1400" u="none" cap="none" strike="noStrike">
                <a:solidFill>
                  <a:srgbClr val="FFFFFF"/>
                </a:solidFill>
                <a:latin typeface="Questrial"/>
                <a:ea typeface="Questrial"/>
                <a:cs typeface="Questrial"/>
                <a:sym typeface="Questrial"/>
              </a:endParaRPr>
            </a:p>
          </p:txBody>
        </p:sp>
        <p:sp>
          <p:nvSpPr>
            <p:cNvPr id="357" name="Google Shape;357;p2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8" name="Google Shape;358;p29"/>
            <p:cNvSpPr/>
            <p:nvPr/>
          </p:nvSpPr>
          <p:spPr>
            <a:xfrm>
              <a:off x="5152235" y="2323754"/>
              <a:ext cx="22068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359" name="Google Shape;359;p29"/>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Catch</a:t>
              </a:r>
              <a:endParaRPr b="1" i="0" sz="3500" u="none" cap="none" strike="noStrike">
                <a:solidFill>
                  <a:srgbClr val="FFFFFF"/>
                </a:solidFill>
                <a:latin typeface="Questrial"/>
                <a:ea typeface="Questrial"/>
                <a:cs typeface="Questrial"/>
                <a:sym typeface="Questrial"/>
              </a:endParaRPr>
            </a:p>
          </p:txBody>
        </p:sp>
      </p:grpSp>
      <p:grpSp>
        <p:nvGrpSpPr>
          <p:cNvPr id="360" name="Google Shape;360;p29"/>
          <p:cNvGrpSpPr/>
          <p:nvPr/>
        </p:nvGrpSpPr>
        <p:grpSpPr>
          <a:xfrm>
            <a:off x="869462" y="3685955"/>
            <a:ext cx="10515826" cy="2410365"/>
            <a:chOff x="1593000" y="2320629"/>
            <a:chExt cx="5957975" cy="645439"/>
          </a:xfrm>
        </p:grpSpPr>
        <p:sp>
          <p:nvSpPr>
            <p:cNvPr id="361" name="Google Shape;361;p29"/>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2" name="Google Shape;362;p29"/>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3" name="Google Shape;363;p29"/>
            <p:cNvSpPr/>
            <p:nvPr/>
          </p:nvSpPr>
          <p:spPr>
            <a:xfrm rot="-5400000">
              <a:off x="3753989" y="1693390"/>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4" name="Google Shape;364;p2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5" name="Google Shape;365;p29"/>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GoogleTest</a:t>
              </a:r>
              <a:endParaRPr b="1" i="0" sz="3500" u="none" cap="none" strike="noStrike">
                <a:solidFill>
                  <a:srgbClr val="FFFFFF"/>
                </a:solidFill>
                <a:latin typeface="Questrial"/>
                <a:ea typeface="Questrial"/>
                <a:cs typeface="Questrial"/>
                <a:sym typeface="Questrial"/>
              </a:endParaRPr>
            </a:p>
          </p:txBody>
        </p:sp>
      </p:grpSp>
      <p:sp>
        <p:nvSpPr>
          <p:cNvPr id="366" name="Google Shape;366;p29"/>
          <p:cNvSpPr/>
          <p:nvPr/>
        </p:nvSpPr>
        <p:spPr>
          <a:xfrm>
            <a:off x="3498342" y="3773494"/>
            <a:ext cx="2847743" cy="2083154"/>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20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Portable</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20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Wide assertion vocabulary</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20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Detects tests automatically</a:t>
            </a:r>
            <a:endParaRPr b="1" i="0" sz="1400" u="none" cap="none" strike="noStrike">
              <a:solidFill>
                <a:srgbClr val="FFFFFF"/>
              </a:solidFill>
              <a:latin typeface="Questrial"/>
              <a:ea typeface="Questrial"/>
              <a:cs typeface="Questrial"/>
              <a:sym typeface="Questrial"/>
            </a:endParaRPr>
          </a:p>
        </p:txBody>
      </p:sp>
      <p:sp>
        <p:nvSpPr>
          <p:cNvPr id="367" name="Google Shape;367;p29"/>
          <p:cNvSpPr/>
          <p:nvPr/>
        </p:nvSpPr>
        <p:spPr>
          <a:xfrm>
            <a:off x="3495175" y="4008550"/>
            <a:ext cx="2632200" cy="9393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Questrial"/>
              <a:buNone/>
            </a:pPr>
            <a:r>
              <a:t/>
            </a:r>
            <a:endParaRPr b="0" i="0" sz="1300" u="none" cap="none" strike="noStrike">
              <a:solidFill>
                <a:srgbClr val="FFFFFF"/>
              </a:solidFill>
              <a:latin typeface="Questrial"/>
              <a:ea typeface="Questrial"/>
              <a:cs typeface="Questrial"/>
              <a:sym typeface="Questrial"/>
            </a:endParaRPr>
          </a:p>
        </p:txBody>
      </p:sp>
      <p:sp>
        <p:nvSpPr>
          <p:cNvPr id="368" name="Google Shape;368;p29"/>
          <p:cNvSpPr/>
          <p:nvPr/>
        </p:nvSpPr>
        <p:spPr>
          <a:xfrm>
            <a:off x="7162226" y="2820750"/>
            <a:ext cx="3894900" cy="12165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pic>
        <p:nvPicPr>
          <p:cNvPr id="369" name="Google Shape;369;p29"/>
          <p:cNvPicPr preferRelativeResize="0"/>
          <p:nvPr/>
        </p:nvPicPr>
        <p:blipFill rotWithShape="1">
          <a:blip r:embed="rId3">
            <a:alphaModFix/>
          </a:blip>
          <a:srcRect b="0" l="0" r="0" t="0"/>
          <a:stretch/>
        </p:blipFill>
        <p:spPr>
          <a:xfrm>
            <a:off x="8160541" y="459495"/>
            <a:ext cx="1814374" cy="876950"/>
          </a:xfrm>
          <a:prstGeom prst="rect">
            <a:avLst/>
          </a:prstGeom>
          <a:noFill/>
          <a:ln>
            <a:noFill/>
          </a:ln>
        </p:spPr>
      </p:pic>
      <p:pic>
        <p:nvPicPr>
          <p:cNvPr id="370" name="Google Shape;370;p29"/>
          <p:cNvPicPr preferRelativeResize="0"/>
          <p:nvPr/>
        </p:nvPicPr>
        <p:blipFill rotWithShape="1">
          <a:blip r:embed="rId4">
            <a:alphaModFix/>
          </a:blip>
          <a:srcRect b="0" l="0" r="0" t="0"/>
          <a:stretch/>
        </p:blipFill>
        <p:spPr>
          <a:xfrm>
            <a:off x="10312452" y="332643"/>
            <a:ext cx="1041450" cy="1041450"/>
          </a:xfrm>
          <a:prstGeom prst="rect">
            <a:avLst/>
          </a:prstGeom>
          <a:noFill/>
          <a:ln>
            <a:noFill/>
          </a:ln>
        </p:spPr>
      </p:pic>
      <p:sp>
        <p:nvSpPr>
          <p:cNvPr id="371" name="Google Shape;37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72" name="Google Shape;372;p29"/>
          <p:cNvSpPr/>
          <p:nvPr/>
        </p:nvSpPr>
        <p:spPr>
          <a:xfrm>
            <a:off x="6983842" y="2054097"/>
            <a:ext cx="4011900" cy="14487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1800"/>
              </a:spcBef>
              <a:spcAft>
                <a:spcPts val="0"/>
              </a:spcAft>
              <a:buClr>
                <a:srgbClr val="3D3D3D"/>
              </a:buClr>
              <a:buSzPts val="1300"/>
              <a:buFont typeface="Questrial"/>
              <a:buChar char="●"/>
            </a:pPr>
            <a:r>
              <a:rPr b="1" i="0" lang="pt-PT" sz="1400" u="none" cap="none" strike="noStrike">
                <a:solidFill>
                  <a:srgbClr val="24292E"/>
                </a:solidFill>
                <a:latin typeface="Questrial"/>
                <a:ea typeface="Questrial"/>
                <a:cs typeface="Questrial"/>
                <a:sym typeface="Questrial"/>
              </a:rPr>
              <a:t>Tests might be run again if last section fails</a:t>
            </a:r>
            <a:endParaRPr b="1" i="0" sz="1400" u="none" cap="none" strike="noStrike">
              <a:solidFill>
                <a:srgbClr val="24292E"/>
              </a:solidFill>
              <a:latin typeface="Questrial"/>
              <a:ea typeface="Questrial"/>
              <a:cs typeface="Questrial"/>
              <a:sym typeface="Questrial"/>
            </a:endParaRPr>
          </a:p>
          <a:p>
            <a:pPr indent="0" lvl="0" marL="60960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373" name="Google Shape;373;p29"/>
          <p:cNvSpPr/>
          <p:nvPr/>
        </p:nvSpPr>
        <p:spPr>
          <a:xfrm>
            <a:off x="6808826" y="4373197"/>
            <a:ext cx="4186916" cy="12165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242729"/>
                </a:solidFill>
                <a:latin typeface="Questrial"/>
                <a:ea typeface="Questrial"/>
                <a:cs typeface="Questrial"/>
                <a:sym typeface="Questrial"/>
              </a:rPr>
              <a:t>Automatically detects the tests and it doesn’t require to enumerate them in order to run them</a:t>
            </a:r>
            <a:endParaRPr b="1" i="0" sz="1400" u="none" cap="none" strike="noStrike">
              <a:solidFill>
                <a:srgbClr val="3D3D3D"/>
              </a:solidFill>
              <a:latin typeface="Questrial"/>
              <a:ea typeface="Questrial"/>
              <a:cs typeface="Questrial"/>
              <a:sym typeface="Quest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C/C++ Tools (2/2)</a:t>
            </a:r>
            <a:endParaRPr b="1" i="0" sz="4400" u="none" cap="none" strike="noStrike">
              <a:solidFill>
                <a:schemeClr val="dk1"/>
              </a:solidFill>
              <a:latin typeface="Questrial"/>
              <a:ea typeface="Questrial"/>
              <a:cs typeface="Questrial"/>
              <a:sym typeface="Questrial"/>
            </a:endParaRPr>
          </a:p>
        </p:txBody>
      </p:sp>
      <p:sp>
        <p:nvSpPr>
          <p:cNvPr id="379" name="Google Shape;379;p30"/>
          <p:cNvSpPr/>
          <p:nvPr/>
        </p:nvSpPr>
        <p:spPr>
          <a:xfrm>
            <a:off x="3495175" y="4008550"/>
            <a:ext cx="2632200" cy="9393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Questrial"/>
              <a:buNone/>
            </a:pPr>
            <a:r>
              <a:t/>
            </a:r>
            <a:endParaRPr b="0" i="0" sz="1300" u="none" cap="none" strike="noStrike">
              <a:solidFill>
                <a:srgbClr val="FFFFFF"/>
              </a:solidFill>
              <a:latin typeface="Questrial"/>
              <a:ea typeface="Questrial"/>
              <a:cs typeface="Questrial"/>
              <a:sym typeface="Questrial"/>
            </a:endParaRPr>
          </a:p>
        </p:txBody>
      </p:sp>
      <p:sp>
        <p:nvSpPr>
          <p:cNvPr id="380" name="Google Shape;380;p30"/>
          <p:cNvSpPr/>
          <p:nvPr/>
        </p:nvSpPr>
        <p:spPr>
          <a:xfrm>
            <a:off x="7162226" y="2820750"/>
            <a:ext cx="3894900" cy="12165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pic>
        <p:nvPicPr>
          <p:cNvPr id="381" name="Google Shape;381;p30"/>
          <p:cNvPicPr preferRelativeResize="0"/>
          <p:nvPr/>
        </p:nvPicPr>
        <p:blipFill rotWithShape="1">
          <a:blip r:embed="rId3">
            <a:alphaModFix/>
          </a:blip>
          <a:srcRect b="0" l="0" r="0" t="0"/>
          <a:stretch/>
        </p:blipFill>
        <p:spPr>
          <a:xfrm>
            <a:off x="8721600" y="669038"/>
            <a:ext cx="2632200" cy="717873"/>
          </a:xfrm>
          <a:prstGeom prst="rect">
            <a:avLst/>
          </a:prstGeom>
          <a:noFill/>
          <a:ln>
            <a:noFill/>
          </a:ln>
        </p:spPr>
      </p:pic>
      <p:grpSp>
        <p:nvGrpSpPr>
          <p:cNvPr id="382" name="Google Shape;382;p30"/>
          <p:cNvGrpSpPr/>
          <p:nvPr/>
        </p:nvGrpSpPr>
        <p:grpSpPr>
          <a:xfrm>
            <a:off x="838200" y="2210275"/>
            <a:ext cx="10515826" cy="2147413"/>
            <a:chOff x="1593000" y="2322566"/>
            <a:chExt cx="5957975" cy="643502"/>
          </a:xfrm>
        </p:grpSpPr>
        <p:sp>
          <p:nvSpPr>
            <p:cNvPr id="383" name="Google Shape;383;p30"/>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4" name="Google Shape;384;p30"/>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5" name="Google Shape;385;p30"/>
            <p:cNvSpPr/>
            <p:nvPr/>
          </p:nvSpPr>
          <p:spPr>
            <a:xfrm rot="-5400000">
              <a:off x="3747222" y="1689024"/>
              <a:ext cx="643355" cy="191043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6" name="Google Shape;386;p30"/>
            <p:cNvSpPr/>
            <p:nvPr/>
          </p:nvSpPr>
          <p:spPr>
            <a:xfrm>
              <a:off x="3132615" y="2407429"/>
              <a:ext cx="1457100" cy="485428"/>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Static analysis product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 test generation and execution</a:t>
              </a:r>
              <a:endParaRPr b="1" i="0" sz="1400" u="none" cap="none" strike="noStrike">
                <a:solidFill>
                  <a:srgbClr val="FFFFFF"/>
                </a:solidFill>
                <a:latin typeface="Questrial"/>
                <a:ea typeface="Questrial"/>
                <a:cs typeface="Questrial"/>
                <a:sym typeface="Questrial"/>
              </a:endParaRPr>
            </a:p>
          </p:txBody>
        </p:sp>
        <p:sp>
          <p:nvSpPr>
            <p:cNvPr id="387" name="Google Shape;387;p3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8" name="Google Shape;388;p30"/>
            <p:cNvSpPr/>
            <p:nvPr/>
          </p:nvSpPr>
          <p:spPr>
            <a:xfrm>
              <a:off x="5087684" y="2359166"/>
              <a:ext cx="2273100" cy="569103"/>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Commercial tool</a:t>
              </a:r>
              <a:endParaRPr b="1" i="0" sz="1400" u="none" cap="none" strike="noStrike">
                <a:solidFill>
                  <a:srgbClr val="3D3D3D"/>
                </a:solidFill>
                <a:latin typeface="Questrial"/>
                <a:ea typeface="Questrial"/>
                <a:cs typeface="Questrial"/>
                <a:sym typeface="Questrial"/>
              </a:endParaRPr>
            </a:p>
          </p:txBody>
        </p:sp>
        <p:sp>
          <p:nvSpPr>
            <p:cNvPr id="389" name="Google Shape;389;p30"/>
            <p:cNvSpPr/>
            <p:nvPr/>
          </p:nvSpPr>
          <p:spPr>
            <a:xfrm>
              <a:off x="1593015"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Parasoft</a:t>
              </a:r>
              <a:endParaRPr b="1" i="0" sz="3500" u="none" cap="none" strike="noStrike">
                <a:solidFill>
                  <a:srgbClr val="FFFFFF"/>
                </a:solidFill>
                <a:latin typeface="Questrial"/>
                <a:ea typeface="Questrial"/>
                <a:cs typeface="Questrial"/>
                <a:sym typeface="Questrial"/>
              </a:endParaRPr>
            </a:p>
          </p:txBody>
        </p:sp>
      </p:grpSp>
      <p:sp>
        <p:nvSpPr>
          <p:cNvPr id="390" name="Google Shape;39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 Tools (1/2)</a:t>
            </a:r>
            <a:endParaRPr b="1" i="0" sz="4400" u="none" cap="none" strike="noStrike">
              <a:solidFill>
                <a:schemeClr val="dk1"/>
              </a:solidFill>
              <a:latin typeface="Questrial"/>
              <a:ea typeface="Questrial"/>
              <a:cs typeface="Questrial"/>
              <a:sym typeface="Questrial"/>
            </a:endParaRPr>
          </a:p>
        </p:txBody>
      </p:sp>
      <p:grpSp>
        <p:nvGrpSpPr>
          <p:cNvPr id="396" name="Google Shape;396;p31"/>
          <p:cNvGrpSpPr/>
          <p:nvPr/>
        </p:nvGrpSpPr>
        <p:grpSpPr>
          <a:xfrm>
            <a:off x="837974" y="1696699"/>
            <a:ext cx="10515826" cy="1889960"/>
            <a:chOff x="1593000" y="2322567"/>
            <a:chExt cx="5957975" cy="643501"/>
          </a:xfrm>
        </p:grpSpPr>
        <p:sp>
          <p:nvSpPr>
            <p:cNvPr id="397" name="Google Shape;397;p31"/>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98" name="Google Shape;398;p31"/>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99" name="Google Shape;399;p31"/>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0" name="Google Shape;400;p31"/>
            <p:cNvSpPr/>
            <p:nvPr/>
          </p:nvSpPr>
          <p:spPr>
            <a:xfrm>
              <a:off x="3113679" y="2373353"/>
              <a:ext cx="1628442" cy="549022"/>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DDT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Fast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Provides GUI and console</a:t>
              </a:r>
              <a:endParaRPr b="1" i="0" sz="1400" u="none" cap="none" strike="noStrike">
                <a:solidFill>
                  <a:srgbClr val="FFFFFF"/>
                </a:solidFill>
                <a:latin typeface="Questrial"/>
                <a:ea typeface="Questrial"/>
                <a:cs typeface="Questrial"/>
                <a:sym typeface="Questrial"/>
              </a:endParaRPr>
            </a:p>
          </p:txBody>
        </p:sp>
        <p:sp>
          <p:nvSpPr>
            <p:cNvPr id="401" name="Google Shape;401;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2" name="Google Shape;402;p31"/>
            <p:cNvSpPr/>
            <p:nvPr/>
          </p:nvSpPr>
          <p:spPr>
            <a:xfrm>
              <a:off x="5152235" y="2323754"/>
              <a:ext cx="22068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403" name="Google Shape;403;p31"/>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nUnit</a:t>
              </a:r>
              <a:endParaRPr b="1" i="0" sz="3500" u="none" cap="none" strike="noStrike">
                <a:solidFill>
                  <a:srgbClr val="FFFFFF"/>
                </a:solidFill>
                <a:latin typeface="Questrial"/>
                <a:ea typeface="Questrial"/>
                <a:cs typeface="Questrial"/>
                <a:sym typeface="Questrial"/>
              </a:endParaRPr>
            </a:p>
          </p:txBody>
        </p:sp>
      </p:grpSp>
      <p:grpSp>
        <p:nvGrpSpPr>
          <p:cNvPr id="404" name="Google Shape;404;p31"/>
          <p:cNvGrpSpPr/>
          <p:nvPr/>
        </p:nvGrpSpPr>
        <p:grpSpPr>
          <a:xfrm>
            <a:off x="837974" y="3770465"/>
            <a:ext cx="10515826" cy="1868427"/>
            <a:chOff x="1593000" y="2322567"/>
            <a:chExt cx="5957975" cy="643501"/>
          </a:xfrm>
        </p:grpSpPr>
        <p:sp>
          <p:nvSpPr>
            <p:cNvPr id="405" name="Google Shape;405;p31"/>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6" name="Google Shape;406;p31"/>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7" name="Google Shape;407;p31"/>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8" name="Google Shape;408;p31"/>
            <p:cNvSpPr/>
            <p:nvPr/>
          </p:nvSpPr>
          <p:spPr>
            <a:xfrm>
              <a:off x="3113679" y="2323754"/>
              <a:ext cx="1595335" cy="641114"/>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DDT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Extensible</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Intuitive terminology</a:t>
              </a:r>
              <a:endParaRPr b="1" i="0" sz="1400" u="none" cap="none" strike="noStrike">
                <a:solidFill>
                  <a:srgbClr val="FFFFFF"/>
                </a:solidFill>
                <a:latin typeface="Questrial"/>
                <a:ea typeface="Questrial"/>
                <a:cs typeface="Questrial"/>
                <a:sym typeface="Questrial"/>
              </a:endParaRPr>
            </a:p>
          </p:txBody>
        </p:sp>
        <p:sp>
          <p:nvSpPr>
            <p:cNvPr id="409" name="Google Shape;409;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10" name="Google Shape;410;p31"/>
            <p:cNvSpPr/>
            <p:nvPr/>
          </p:nvSpPr>
          <p:spPr>
            <a:xfrm>
              <a:off x="5099742" y="2322568"/>
              <a:ext cx="22068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Lack of documentation</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Not user friendly</a:t>
              </a:r>
              <a:endParaRPr b="1" i="0" sz="1400" u="none" cap="none" strike="noStrike">
                <a:solidFill>
                  <a:srgbClr val="3D3D3D"/>
                </a:solidFill>
                <a:latin typeface="Questrial"/>
                <a:ea typeface="Questrial"/>
                <a:cs typeface="Questrial"/>
                <a:sym typeface="Questrial"/>
              </a:endParaRPr>
            </a:p>
          </p:txBody>
        </p:sp>
        <p:sp>
          <p:nvSpPr>
            <p:cNvPr id="411" name="Google Shape;411;p31"/>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xUnit.net</a:t>
              </a:r>
              <a:endParaRPr b="1" i="0" sz="3500" u="none" cap="none" strike="noStrike">
                <a:solidFill>
                  <a:srgbClr val="FFFFFF"/>
                </a:solidFill>
                <a:latin typeface="Questrial"/>
                <a:ea typeface="Questrial"/>
                <a:cs typeface="Questrial"/>
                <a:sym typeface="Questrial"/>
              </a:endParaRPr>
            </a:p>
          </p:txBody>
        </p:sp>
      </p:grpSp>
      <p:pic>
        <p:nvPicPr>
          <p:cNvPr id="412" name="Google Shape;412;p31"/>
          <p:cNvPicPr preferRelativeResize="0"/>
          <p:nvPr/>
        </p:nvPicPr>
        <p:blipFill rotWithShape="1">
          <a:blip r:embed="rId3">
            <a:alphaModFix/>
          </a:blip>
          <a:srcRect b="0" l="0" r="0" t="0"/>
          <a:stretch/>
        </p:blipFill>
        <p:spPr>
          <a:xfrm>
            <a:off x="8091736" y="520222"/>
            <a:ext cx="1766276" cy="993526"/>
          </a:xfrm>
          <a:prstGeom prst="rect">
            <a:avLst/>
          </a:prstGeom>
          <a:noFill/>
          <a:ln>
            <a:noFill/>
          </a:ln>
        </p:spPr>
      </p:pic>
      <p:pic>
        <p:nvPicPr>
          <p:cNvPr id="413" name="Google Shape;413;p31"/>
          <p:cNvPicPr preferRelativeResize="0"/>
          <p:nvPr/>
        </p:nvPicPr>
        <p:blipFill rotWithShape="1">
          <a:blip r:embed="rId4">
            <a:alphaModFix/>
          </a:blip>
          <a:srcRect b="25052" l="0" r="6897" t="30925"/>
          <a:stretch/>
        </p:blipFill>
        <p:spPr>
          <a:xfrm>
            <a:off x="9982200" y="742183"/>
            <a:ext cx="1234250" cy="583575"/>
          </a:xfrm>
          <a:prstGeom prst="rect">
            <a:avLst/>
          </a:prstGeom>
          <a:noFill/>
          <a:ln>
            <a:noFill/>
          </a:ln>
        </p:spPr>
      </p:pic>
      <p:sp>
        <p:nvSpPr>
          <p:cNvPr id="414" name="Google Shape;41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15" name="Google Shape;415;p31"/>
          <p:cNvSpPr/>
          <p:nvPr/>
        </p:nvSpPr>
        <p:spPr>
          <a:xfrm>
            <a:off x="7042541" y="2031668"/>
            <a:ext cx="3894900" cy="12165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Doesn’t integrate with Visual Studio</a:t>
            </a:r>
            <a:endParaRPr b="1" i="0" sz="1400" u="none" cap="none" strike="noStrike">
              <a:solidFill>
                <a:srgbClr val="3D3D3D"/>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Test-Driven Development (TDD)</a:t>
            </a:r>
            <a:endParaRPr b="1" i="0" sz="4400" u="none" cap="none" strike="noStrike">
              <a:solidFill>
                <a:schemeClr val="dk1"/>
              </a:solidFill>
              <a:latin typeface="Questrial"/>
              <a:ea typeface="Questrial"/>
              <a:cs typeface="Questrial"/>
              <a:sym typeface="Questrial"/>
            </a:endParaRPr>
          </a:p>
        </p:txBody>
      </p:sp>
      <p:sp>
        <p:nvSpPr>
          <p:cNvPr id="91" name="Google Shape;91;p14"/>
          <p:cNvSpPr/>
          <p:nvPr/>
        </p:nvSpPr>
        <p:spPr>
          <a:xfrm>
            <a:off x="4400717" y="2173897"/>
            <a:ext cx="3386700" cy="3386700"/>
          </a:xfrm>
          <a:prstGeom prst="donut">
            <a:avLst>
              <a:gd fmla="val 16067" name="adj"/>
            </a:avLst>
          </a:prstGeom>
          <a:solidFill>
            <a:srgbClr val="000000">
              <a:alpha val="10588"/>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14"/>
          <p:cNvGrpSpPr/>
          <p:nvPr/>
        </p:nvGrpSpPr>
        <p:grpSpPr>
          <a:xfrm>
            <a:off x="2245109" y="2373029"/>
            <a:ext cx="2575446" cy="892778"/>
            <a:chOff x="1680836" y="1315124"/>
            <a:chExt cx="1931633" cy="669600"/>
          </a:xfrm>
        </p:grpSpPr>
        <p:cxnSp>
          <p:nvCxnSpPr>
            <p:cNvPr id="93" name="Google Shape;93;p14"/>
            <p:cNvCxnSpPr/>
            <p:nvPr/>
          </p:nvCxnSpPr>
          <p:spPr>
            <a:xfrm>
              <a:off x="3178969" y="1638300"/>
              <a:ext cx="433500" cy="252300"/>
            </a:xfrm>
            <a:prstGeom prst="straightConnector1">
              <a:avLst/>
            </a:prstGeom>
            <a:noFill/>
            <a:ln cap="flat" cmpd="sng" w="19050">
              <a:solidFill>
                <a:srgbClr val="AAAAAA"/>
              </a:solidFill>
              <a:prstDash val="solid"/>
              <a:round/>
              <a:headEnd len="med" w="med" type="oval"/>
              <a:tailEnd len="sm" w="sm" type="none"/>
            </a:ln>
          </p:spPr>
        </p:cxnSp>
        <p:sp>
          <p:nvSpPr>
            <p:cNvPr id="94" name="Google Shape;94;p14"/>
            <p:cNvSpPr txBox="1"/>
            <p:nvPr/>
          </p:nvSpPr>
          <p:spPr>
            <a:xfrm>
              <a:off x="1680836" y="1315124"/>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Refactoring</a:t>
              </a:r>
              <a:r>
                <a:rPr b="0" i="0" lang="pt-PT" sz="2200" u="none" cap="none" strike="noStrike">
                  <a:solidFill>
                    <a:srgbClr val="000000"/>
                  </a:solidFill>
                  <a:latin typeface="Questrial"/>
                  <a:ea typeface="Questrial"/>
                  <a:cs typeface="Questrial"/>
                  <a:sym typeface="Questrial"/>
                </a:rPr>
                <a:t> </a:t>
              </a:r>
              <a:endParaRPr b="0" i="0" sz="2200" u="none" cap="none" strike="noStrike">
                <a:solidFill>
                  <a:srgbClr val="000000"/>
                </a:solidFill>
                <a:latin typeface="Questrial"/>
                <a:ea typeface="Questrial"/>
                <a:cs typeface="Questrial"/>
                <a:sym typeface="Questrial"/>
              </a:endParaRPr>
            </a:p>
          </p:txBody>
        </p:sp>
      </p:grpSp>
      <p:grpSp>
        <p:nvGrpSpPr>
          <p:cNvPr id="95" name="Google Shape;95;p14"/>
          <p:cNvGrpSpPr/>
          <p:nvPr/>
        </p:nvGrpSpPr>
        <p:grpSpPr>
          <a:xfrm>
            <a:off x="7360291" y="2373029"/>
            <a:ext cx="2586610" cy="892778"/>
            <a:chOff x="5517319" y="1315124"/>
            <a:chExt cx="1940006" cy="669600"/>
          </a:xfrm>
        </p:grpSpPr>
        <p:cxnSp>
          <p:nvCxnSpPr>
            <p:cNvPr id="96" name="Google Shape;96;p14"/>
            <p:cNvCxnSpPr/>
            <p:nvPr/>
          </p:nvCxnSpPr>
          <p:spPr>
            <a:xfrm flipH="1">
              <a:off x="5517319" y="1638300"/>
              <a:ext cx="433500" cy="252300"/>
            </a:xfrm>
            <a:prstGeom prst="straightConnector1">
              <a:avLst/>
            </a:prstGeom>
            <a:noFill/>
            <a:ln cap="flat" cmpd="sng" w="19050">
              <a:solidFill>
                <a:srgbClr val="2F2F2F"/>
              </a:solidFill>
              <a:prstDash val="solid"/>
              <a:round/>
              <a:headEnd len="med" w="med" type="oval"/>
              <a:tailEnd len="sm" w="sm" type="none"/>
            </a:ln>
          </p:spPr>
        </p:cxnSp>
        <p:sp>
          <p:nvSpPr>
            <p:cNvPr id="97" name="Google Shape;97;p14"/>
            <p:cNvSpPr txBox="1"/>
            <p:nvPr/>
          </p:nvSpPr>
          <p:spPr>
            <a:xfrm>
              <a:off x="5962125" y="1315124"/>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Unit Testing</a:t>
              </a:r>
              <a:endParaRPr b="1" i="0" sz="2200" u="none" cap="none" strike="noStrike">
                <a:solidFill>
                  <a:srgbClr val="000000"/>
                </a:solidFill>
                <a:latin typeface="Questrial"/>
                <a:ea typeface="Questrial"/>
                <a:cs typeface="Questrial"/>
                <a:sym typeface="Questrial"/>
              </a:endParaRPr>
            </a:p>
          </p:txBody>
        </p:sp>
      </p:grpSp>
      <p:grpSp>
        <p:nvGrpSpPr>
          <p:cNvPr id="98" name="Google Shape;98;p14"/>
          <p:cNvGrpSpPr/>
          <p:nvPr/>
        </p:nvGrpSpPr>
        <p:grpSpPr>
          <a:xfrm>
            <a:off x="5081558" y="5332978"/>
            <a:ext cx="1993550" cy="1525023"/>
            <a:chOff x="3808226" y="3535140"/>
            <a:chExt cx="1495200" cy="1143796"/>
          </a:xfrm>
        </p:grpSpPr>
        <p:cxnSp>
          <p:nvCxnSpPr>
            <p:cNvPr id="99" name="Google Shape;99;p14"/>
            <p:cNvCxnSpPr/>
            <p:nvPr/>
          </p:nvCxnSpPr>
          <p:spPr>
            <a:xfrm rot="10800000">
              <a:off x="4556399" y="3535140"/>
              <a:ext cx="0" cy="460500"/>
            </a:xfrm>
            <a:prstGeom prst="straightConnector1">
              <a:avLst/>
            </a:prstGeom>
            <a:noFill/>
            <a:ln cap="flat" cmpd="sng" w="19050">
              <a:solidFill>
                <a:srgbClr val="505050"/>
              </a:solidFill>
              <a:prstDash val="solid"/>
              <a:round/>
              <a:headEnd len="med" w="med" type="oval"/>
              <a:tailEnd len="sm" w="sm" type="none"/>
            </a:ln>
          </p:spPr>
        </p:cxnSp>
        <p:sp>
          <p:nvSpPr>
            <p:cNvPr id="100" name="Google Shape;100;p14"/>
            <p:cNvSpPr txBox="1"/>
            <p:nvPr/>
          </p:nvSpPr>
          <p:spPr>
            <a:xfrm>
              <a:off x="3808226" y="4009336"/>
              <a:ext cx="1495200" cy="6696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Code</a:t>
              </a:r>
              <a:endParaRPr b="1" i="0" sz="2200" u="none" cap="none" strike="noStrike">
                <a:solidFill>
                  <a:srgbClr val="000000"/>
                </a:solidFill>
                <a:latin typeface="Questrial"/>
                <a:ea typeface="Questrial"/>
                <a:cs typeface="Questrial"/>
                <a:sym typeface="Questrial"/>
              </a:endParaRPr>
            </a:p>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Roboto"/>
                <a:ea typeface="Roboto"/>
                <a:cs typeface="Roboto"/>
                <a:sym typeface="Roboto"/>
              </a:endParaRPr>
            </a:p>
          </p:txBody>
        </p:sp>
      </p:grpSp>
      <p:sp>
        <p:nvSpPr>
          <p:cNvPr id="101" name="Google Shape;101;p14"/>
          <p:cNvSpPr txBox="1"/>
          <p:nvPr/>
        </p:nvSpPr>
        <p:spPr>
          <a:xfrm>
            <a:off x="5131761" y="3361522"/>
            <a:ext cx="1924800" cy="1072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Test-Driven Development</a:t>
            </a:r>
            <a:endParaRPr b="0" i="0" sz="2200" u="none" cap="none" strike="noStrike">
              <a:solidFill>
                <a:srgbClr val="000000"/>
              </a:solidFill>
              <a:latin typeface="Questrial"/>
              <a:ea typeface="Questrial"/>
              <a:cs typeface="Questrial"/>
              <a:sym typeface="Questrial"/>
            </a:endParaRPr>
          </a:p>
        </p:txBody>
      </p:sp>
      <p:sp>
        <p:nvSpPr>
          <p:cNvPr id="102" name="Google Shape;102;p14"/>
          <p:cNvSpPr/>
          <p:nvPr/>
        </p:nvSpPr>
        <p:spPr>
          <a:xfrm rot="1800095">
            <a:off x="4297167" y="2068147"/>
            <a:ext cx="3587828" cy="3587828"/>
          </a:xfrm>
          <a:prstGeom prst="blockArc">
            <a:avLst>
              <a:gd fmla="val 14414370" name="adj1"/>
              <a:gd fmla="val 694" name="adj2"/>
              <a:gd fmla="val 9562" name="adj3"/>
            </a:avLst>
          </a:prstGeom>
          <a:solidFill>
            <a:srgbClr val="2F2F2F"/>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flipH="1" rot="-1800095">
            <a:off x="4300084" y="2068147"/>
            <a:ext cx="3587828" cy="3587828"/>
          </a:xfrm>
          <a:prstGeom prst="blockArc">
            <a:avLst>
              <a:gd fmla="val 14348563" name="adj1"/>
              <a:gd fmla="val 21472873" name="adj2"/>
              <a:gd fmla="val 9381" name="adj3"/>
            </a:avLst>
          </a:prstGeom>
          <a:solidFill>
            <a:srgbClr val="AAAAAA"/>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rot="-8100000">
            <a:off x="5847741" y="1989603"/>
            <a:ext cx="484085" cy="484085"/>
          </a:xfrm>
          <a:prstGeom prst="rtTriangle">
            <a:avLst/>
          </a:prstGeom>
          <a:solidFill>
            <a:srgbClr val="AAAAA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flipH="1" rot="-9000757">
            <a:off x="4298655" y="2065986"/>
            <a:ext cx="3586968" cy="3586968"/>
          </a:xfrm>
          <a:prstGeom prst="blockArc">
            <a:avLst>
              <a:gd fmla="val 14316164" name="adj1"/>
              <a:gd fmla="val 21502663" name="adj2"/>
              <a:gd fmla="val 9415" name="adj3"/>
            </a:avLst>
          </a:prstGeom>
          <a:solidFill>
            <a:srgbClr val="505050"/>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rot="-1027073">
            <a:off x="7318513" y="4419416"/>
            <a:ext cx="416867" cy="416867"/>
          </a:xfrm>
          <a:prstGeom prst="rtTriangle">
            <a:avLst/>
          </a:prstGeom>
          <a:solidFill>
            <a:srgbClr val="2F2F2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rot="6359354">
            <a:off x="4425279" y="4416652"/>
            <a:ext cx="484649" cy="484649"/>
          </a:xfrm>
          <a:prstGeom prst="rtTriangle">
            <a:avLst/>
          </a:prstGeom>
          <a:solidFill>
            <a:srgbClr val="5050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 Tools (2/2)</a:t>
            </a:r>
            <a:endParaRPr b="1" i="0" sz="4400" u="none" cap="none" strike="noStrike">
              <a:solidFill>
                <a:schemeClr val="dk1"/>
              </a:solidFill>
              <a:latin typeface="Questrial"/>
              <a:ea typeface="Questrial"/>
              <a:cs typeface="Questrial"/>
              <a:sym typeface="Questrial"/>
            </a:endParaRPr>
          </a:p>
        </p:txBody>
      </p:sp>
      <p:grpSp>
        <p:nvGrpSpPr>
          <p:cNvPr id="421" name="Google Shape;421;p32"/>
          <p:cNvGrpSpPr/>
          <p:nvPr/>
        </p:nvGrpSpPr>
        <p:grpSpPr>
          <a:xfrm>
            <a:off x="837974" y="1690828"/>
            <a:ext cx="10515826" cy="1864096"/>
            <a:chOff x="1593000" y="2322567"/>
            <a:chExt cx="5957975" cy="643501"/>
          </a:xfrm>
        </p:grpSpPr>
        <p:sp>
          <p:nvSpPr>
            <p:cNvPr id="422" name="Google Shape;422;p32"/>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3" name="Google Shape;423;p32"/>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4" name="Google Shape;424;p32"/>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5" name="Google Shape;425;p32"/>
            <p:cNvSpPr/>
            <p:nvPr/>
          </p:nvSpPr>
          <p:spPr>
            <a:xfrm>
              <a:off x="3113679" y="2383578"/>
              <a:ext cx="1491300" cy="4959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Integrated  with Visual Studio</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Automatically generate tests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Easy to get started</a:t>
              </a:r>
              <a:endParaRPr b="1" i="0" sz="1400" u="none" cap="none" strike="noStrike">
                <a:solidFill>
                  <a:srgbClr val="FFFFFF"/>
                </a:solidFill>
                <a:latin typeface="Questrial"/>
                <a:ea typeface="Questrial"/>
                <a:cs typeface="Questrial"/>
                <a:sym typeface="Questrial"/>
              </a:endParaRPr>
            </a:p>
          </p:txBody>
        </p:sp>
        <p:sp>
          <p:nvSpPr>
            <p:cNvPr id="426" name="Google Shape;426;p3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7" name="Google Shape;427;p32"/>
            <p:cNvSpPr/>
            <p:nvPr/>
          </p:nvSpPr>
          <p:spPr>
            <a:xfrm>
              <a:off x="5152235" y="2323754"/>
              <a:ext cx="22068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428" name="Google Shape;428;p32"/>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MSTest</a:t>
              </a:r>
              <a:endParaRPr b="1" i="0" sz="3500" u="none" cap="none" strike="noStrike">
                <a:solidFill>
                  <a:srgbClr val="FFFFFF"/>
                </a:solidFill>
                <a:latin typeface="Questrial"/>
                <a:ea typeface="Questrial"/>
                <a:cs typeface="Questrial"/>
                <a:sym typeface="Questrial"/>
              </a:endParaRPr>
            </a:p>
          </p:txBody>
        </p:sp>
      </p:grpSp>
      <p:grpSp>
        <p:nvGrpSpPr>
          <p:cNvPr id="429" name="Google Shape;429;p32"/>
          <p:cNvGrpSpPr/>
          <p:nvPr/>
        </p:nvGrpSpPr>
        <p:grpSpPr>
          <a:xfrm>
            <a:off x="839732" y="3728165"/>
            <a:ext cx="10515826" cy="1843963"/>
            <a:chOff x="1593000" y="2322567"/>
            <a:chExt cx="5957975" cy="643501"/>
          </a:xfrm>
        </p:grpSpPr>
        <p:sp>
          <p:nvSpPr>
            <p:cNvPr id="430" name="Google Shape;430;p32"/>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1" name="Google Shape;431;p32"/>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2" name="Google Shape;432;p32"/>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3" name="Google Shape;433;p32"/>
            <p:cNvSpPr/>
            <p:nvPr/>
          </p:nvSpPr>
          <p:spPr>
            <a:xfrm>
              <a:off x="3113679" y="2383578"/>
              <a:ext cx="1491300" cy="495900"/>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Easy to use GUI</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Compatible with any .NET language</a:t>
              </a:r>
              <a:endParaRPr b="1" i="0" sz="1400" u="none" cap="none" strike="noStrike">
                <a:solidFill>
                  <a:srgbClr val="FFFFFF"/>
                </a:solidFill>
                <a:latin typeface="Questrial"/>
                <a:ea typeface="Questrial"/>
                <a:cs typeface="Questrial"/>
                <a:sym typeface="Questrial"/>
              </a:endParaRPr>
            </a:p>
          </p:txBody>
        </p:sp>
        <p:sp>
          <p:nvSpPr>
            <p:cNvPr id="434" name="Google Shape;434;p3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5" name="Google Shape;435;p32"/>
            <p:cNvSpPr/>
            <p:nvPr/>
          </p:nvSpPr>
          <p:spPr>
            <a:xfrm>
              <a:off x="5151239" y="2353430"/>
              <a:ext cx="2206800" cy="556196"/>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Lack of documentation</a:t>
              </a:r>
              <a:endParaRPr b="1" i="0" sz="1400" u="none" cap="none" strike="noStrike">
                <a:solidFill>
                  <a:srgbClr val="3D3D3D"/>
                </a:solidFill>
                <a:latin typeface="Questrial"/>
                <a:ea typeface="Questrial"/>
                <a:cs typeface="Questrial"/>
                <a:sym typeface="Questrial"/>
              </a:endParaRPr>
            </a:p>
          </p:txBody>
        </p:sp>
        <p:sp>
          <p:nvSpPr>
            <p:cNvPr id="436" name="Google Shape;436;p32"/>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csUnit</a:t>
              </a:r>
              <a:endParaRPr b="1" i="0" sz="3500" u="none" cap="none" strike="noStrike">
                <a:solidFill>
                  <a:srgbClr val="FFFFFF"/>
                </a:solidFill>
                <a:latin typeface="Questrial"/>
                <a:ea typeface="Questrial"/>
                <a:cs typeface="Questrial"/>
                <a:sym typeface="Questrial"/>
              </a:endParaRPr>
            </a:p>
          </p:txBody>
        </p:sp>
      </p:grpSp>
      <p:pic>
        <p:nvPicPr>
          <p:cNvPr descr="Resultado de imagem para mstest" id="437" name="Google Shape;437;p32"/>
          <p:cNvPicPr preferRelativeResize="0"/>
          <p:nvPr/>
        </p:nvPicPr>
        <p:blipFill rotWithShape="1">
          <a:blip r:embed="rId3">
            <a:alphaModFix/>
          </a:blip>
          <a:srcRect b="0" l="55696" r="0" t="13718"/>
          <a:stretch/>
        </p:blipFill>
        <p:spPr>
          <a:xfrm>
            <a:off x="9059841" y="391431"/>
            <a:ext cx="1015783" cy="1012165"/>
          </a:xfrm>
          <a:prstGeom prst="rect">
            <a:avLst/>
          </a:prstGeom>
          <a:noFill/>
          <a:ln>
            <a:noFill/>
          </a:ln>
        </p:spPr>
      </p:pic>
      <p:sp>
        <p:nvSpPr>
          <p:cNvPr id="438" name="Google Shape;438;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39" name="Google Shape;439;p32"/>
          <p:cNvSpPr/>
          <p:nvPr/>
        </p:nvSpPr>
        <p:spPr>
          <a:xfrm>
            <a:off x="7215329" y="1977577"/>
            <a:ext cx="3894900" cy="1216500"/>
          </a:xfrm>
          <a:prstGeom prst="rect">
            <a:avLst/>
          </a:prstGeom>
          <a:noFill/>
          <a:ln>
            <a:noFill/>
          </a:ln>
        </p:spPr>
        <p:txBody>
          <a:bodyPr anchorCtr="0" anchor="ctr" bIns="121900" lIns="121900" spcFirstLastPara="1" rIns="121900" wrap="square" tIns="121900">
            <a:noAutofit/>
          </a:bodyPr>
          <a:lstStyle/>
          <a:p>
            <a:pPr indent="-387350" lvl="0" marL="609600" marR="0" rtl="0" algn="just">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Struggle with interoperability</a:t>
            </a:r>
            <a:endParaRPr b="1" i="0" sz="1400" u="none" cap="none" strike="noStrike">
              <a:solidFill>
                <a:srgbClr val="3D3D3D"/>
              </a:solidFill>
              <a:latin typeface="Questrial"/>
              <a:ea typeface="Questrial"/>
              <a:cs typeface="Questrial"/>
              <a:sym typeface="Questrial"/>
            </a:endParaRPr>
          </a:p>
          <a:p>
            <a:pPr indent="-387350" lvl="0" marL="609600" marR="0" rtl="0" algn="just">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Slow</a:t>
            </a:r>
            <a:endParaRPr b="1" i="0" sz="1400" u="none" cap="none" strike="noStrike">
              <a:solidFill>
                <a:srgbClr val="3D3D3D"/>
              </a:solidFill>
              <a:latin typeface="Questrial"/>
              <a:ea typeface="Questrial"/>
              <a:cs typeface="Questrial"/>
              <a:sym typeface="Questrial"/>
            </a:endParaRPr>
          </a:p>
        </p:txBody>
      </p:sp>
      <p:pic>
        <p:nvPicPr>
          <p:cNvPr id="440" name="Google Shape;440;p32"/>
          <p:cNvPicPr preferRelativeResize="0"/>
          <p:nvPr/>
        </p:nvPicPr>
        <p:blipFill rotWithShape="1">
          <a:blip r:embed="rId4">
            <a:alphaModFix/>
          </a:blip>
          <a:srcRect b="0" l="0" r="0" t="0"/>
          <a:stretch/>
        </p:blipFill>
        <p:spPr>
          <a:xfrm>
            <a:off x="10368988" y="440313"/>
            <a:ext cx="80962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446" name="Google Shape;446;p33"/>
          <p:cNvPicPr preferRelativeResize="0"/>
          <p:nvPr/>
        </p:nvPicPr>
        <p:blipFill rotWithShape="1">
          <a:blip r:embed="rId3">
            <a:alphaModFix/>
          </a:blip>
          <a:srcRect b="0" l="0" r="0" t="0"/>
          <a:stretch/>
        </p:blipFill>
        <p:spPr>
          <a:xfrm>
            <a:off x="3288225" y="1155325"/>
            <a:ext cx="5615550" cy="1715550"/>
          </a:xfrm>
          <a:prstGeom prst="rect">
            <a:avLst/>
          </a:prstGeom>
          <a:noFill/>
          <a:ln>
            <a:noFill/>
          </a:ln>
        </p:spPr>
      </p:pic>
      <p:sp>
        <p:nvSpPr>
          <p:cNvPr id="447" name="Google Shape;447;p33"/>
          <p:cNvSpPr txBox="1"/>
          <p:nvPr/>
        </p:nvSpPr>
        <p:spPr>
          <a:xfrm>
            <a:off x="639700" y="3935525"/>
            <a:ext cx="5338200" cy="22104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Open Source</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Complete</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Easy to install</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Easy to use</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Everyone knows it</a:t>
            </a:r>
            <a:endParaRPr b="0" i="0" sz="3000" u="none" cap="none" strike="noStrike">
              <a:solidFill>
                <a:srgbClr val="434343"/>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4"/>
          <p:cNvSpPr txBox="1"/>
          <p:nvPr>
            <p:ph idx="1" type="body"/>
          </p:nvPr>
        </p:nvSpPr>
        <p:spPr>
          <a:xfrm>
            <a:off x="838200" y="648625"/>
            <a:ext cx="10515600" cy="5528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1100"/>
              <a:buFont typeface="Arial"/>
              <a:buNone/>
            </a:pPr>
            <a:r>
              <a:rPr b="1" i="0" lang="pt-PT" sz="4500" u="none" cap="none" strike="noStrike">
                <a:solidFill>
                  <a:schemeClr val="dk1"/>
                </a:solidFill>
                <a:latin typeface="Questrial"/>
                <a:ea typeface="Questrial"/>
                <a:cs typeface="Questrial"/>
                <a:sym typeface="Questrial"/>
              </a:rPr>
              <a:t>“To check if code is behaving as you expect, you use an assertion,</a:t>
            </a:r>
            <a:br>
              <a:rPr b="1" i="0" lang="pt-PT" sz="4500" u="none" cap="none" strike="noStrike">
                <a:solidFill>
                  <a:schemeClr val="dk1"/>
                </a:solidFill>
                <a:latin typeface="Questrial"/>
                <a:ea typeface="Questrial"/>
                <a:cs typeface="Questrial"/>
                <a:sym typeface="Questrial"/>
              </a:rPr>
            </a:br>
            <a:r>
              <a:rPr b="1" i="0" lang="pt-PT" sz="4500" u="none" cap="none" strike="noStrike">
                <a:solidFill>
                  <a:schemeClr val="dk1"/>
                </a:solidFill>
                <a:latin typeface="Questrial"/>
                <a:ea typeface="Questrial"/>
                <a:cs typeface="Questrial"/>
                <a:sym typeface="Questrial"/>
              </a:rPr>
              <a:t>a simple method call that verifies that something is true.”</a:t>
            </a:r>
            <a:endParaRPr b="1" i="0" sz="45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Questrial"/>
              <a:ea typeface="Questrial"/>
              <a:cs typeface="Questrial"/>
              <a:sym typeface="Questrial"/>
            </a:endParaRPr>
          </a:p>
        </p:txBody>
      </p:sp>
      <p:sp>
        <p:nvSpPr>
          <p:cNvPr id="453" name="Google Shape;45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59" name="Google Shape;459;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assertEquals([String message],</a:t>
            </a:r>
            <a:endParaRPr b="0" i="0" sz="2800" u="none" cap="none" strike="noStrike">
              <a:solidFill>
                <a:srgbClr val="000000"/>
              </a:solidFill>
              <a:latin typeface="Calibri"/>
              <a:ea typeface="Calibri"/>
              <a:cs typeface="Calibri"/>
              <a:sym typeface="Calibri"/>
            </a:endParaRPr>
          </a:p>
          <a:p>
            <a:pPr indent="0" lvl="0" marL="182880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  expected,</a:t>
            </a:r>
            <a:endParaRPr b="0" i="0" sz="2800" u="none" cap="none" strike="noStrike">
              <a:solidFill>
                <a:srgbClr val="000000"/>
              </a:solidFill>
              <a:latin typeface="Calibri"/>
              <a:ea typeface="Calibri"/>
              <a:cs typeface="Calibri"/>
              <a:sym typeface="Calibri"/>
            </a:endParaRPr>
          </a:p>
          <a:p>
            <a:pPr indent="0" lvl="0" marL="1828800" marR="0" rtl="0" algn="ctr">
              <a:lnSpc>
                <a:spcPct val="90000"/>
              </a:lnSpc>
              <a:spcBef>
                <a:spcPts val="1000"/>
              </a:spcBef>
              <a:spcAft>
                <a:spcPts val="0"/>
              </a:spcAft>
              <a:buClr>
                <a:schemeClr val="dk1"/>
              </a:buClr>
              <a:buSzPts val="1100"/>
              <a:buFont typeface="Arial"/>
              <a:buNone/>
            </a:pPr>
            <a:r>
              <a:rPr b="0" i="0" lang="pt-PT" sz="2800" u="none" cap="none" strike="noStrike">
                <a:solidFill>
                  <a:srgbClr val="000000"/>
                </a:solidFill>
                <a:latin typeface="Calibri"/>
                <a:ea typeface="Calibri"/>
                <a:cs typeface="Calibri"/>
                <a:sym typeface="Calibri"/>
              </a:rPr>
              <a:t>  actual)</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rPr b="0" i="0" lang="pt-PT" sz="2200" u="none" cap="none" strike="noStrike">
                <a:solidFill>
                  <a:srgbClr val="666666"/>
                </a:solidFill>
                <a:latin typeface="Questrial"/>
                <a:ea typeface="Questrial"/>
                <a:cs typeface="Questrial"/>
                <a:sym typeface="Questrial"/>
              </a:rPr>
              <a:t>String string1="Junit";					</a:t>
            </a:r>
            <a:br>
              <a:rPr b="0" i="0" lang="pt-PT" sz="2200" u="none" cap="none" strike="noStrike">
                <a:solidFill>
                  <a:srgbClr val="666666"/>
                </a:solidFill>
                <a:latin typeface="Questrial"/>
                <a:ea typeface="Questrial"/>
                <a:cs typeface="Questrial"/>
                <a:sym typeface="Questrial"/>
              </a:rPr>
            </a:br>
            <a:r>
              <a:rPr b="0" i="0" lang="pt-PT" sz="2200" u="none" cap="none" strike="noStrike">
                <a:solidFill>
                  <a:srgbClr val="666666"/>
                </a:solidFill>
                <a:latin typeface="Questrial"/>
                <a:ea typeface="Questrial"/>
                <a:cs typeface="Questrial"/>
                <a:sym typeface="Questrial"/>
              </a:rPr>
              <a:t>String string2="Junit";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1100"/>
              <a:buFont typeface="Arial"/>
              <a:buNone/>
            </a:pPr>
            <a:r>
              <a:rPr b="0" i="0" lang="pt-PT" sz="2200" u="none" cap="none" strike="noStrike">
                <a:solidFill>
                  <a:srgbClr val="666666"/>
                </a:solidFill>
                <a:latin typeface="Questrial"/>
                <a:ea typeface="Questrial"/>
                <a:cs typeface="Questrial"/>
                <a:sym typeface="Questrial"/>
              </a:rPr>
              <a:t>assertEquals(string1,string2);	</a:t>
            </a:r>
            <a:r>
              <a:rPr b="1" i="0" lang="pt-PT" sz="2200" u="none" cap="none" strike="noStrike">
                <a:solidFill>
                  <a:srgbClr val="000000"/>
                </a:solidFill>
                <a:highlight>
                  <a:srgbClr val="F7F7F7"/>
                </a:highlight>
                <a:latin typeface="Questrial"/>
                <a:ea typeface="Questrial"/>
                <a:cs typeface="Questrial"/>
                <a:sym typeface="Questrial"/>
              </a:rPr>
              <a:t>	</a:t>
            </a:r>
            <a:endParaRPr b="1" i="0" sz="2200" u="none" cap="none" strike="noStrike">
              <a:solidFill>
                <a:srgbClr val="000000"/>
              </a:solidFill>
              <a:highlight>
                <a:srgbClr val="F7F7F7"/>
              </a:highlight>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60" name="Google Shape;460;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66" name="Google Shape;466;p36"/>
          <p:cNvSpPr txBox="1"/>
          <p:nvPr>
            <p:ph idx="1" type="body"/>
          </p:nvPr>
        </p:nvSpPr>
        <p:spPr>
          <a:xfrm>
            <a:off x="838200" y="1811350"/>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assertNull([String message], java.lang.Object object)</a:t>
            </a:r>
            <a:endParaRPr b="0" i="0" sz="28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assertNotNull([String message], java.lang.Object object)</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string1="Junit";					</a:t>
            </a:r>
            <a:br>
              <a:rPr b="0" i="0" lang="pt-PT" sz="2200" u="none" cap="none" strike="noStrike">
                <a:solidFill>
                  <a:srgbClr val="666666"/>
                </a:solidFill>
                <a:latin typeface="Questrial"/>
                <a:ea typeface="Questrial"/>
                <a:cs typeface="Questrial"/>
                <a:sym typeface="Questrial"/>
              </a:rPr>
            </a:br>
            <a:r>
              <a:rPr b="0" i="0" lang="pt-PT" sz="2200" u="none" cap="none" strike="noStrike">
                <a:solidFill>
                  <a:srgbClr val="666666"/>
                </a:solidFill>
                <a:latin typeface="Questrial"/>
                <a:ea typeface="Questrial"/>
                <a:cs typeface="Questrial"/>
                <a:sym typeface="Questrial"/>
              </a:rPr>
              <a:t>String string5=null;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assertNotNull(string1);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assertNull(string5);</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t/>
            </a:r>
            <a:endParaRPr b="1" i="0" sz="2200" u="none" cap="none" strike="noStrike">
              <a:solidFill>
                <a:srgbClr val="152B9C"/>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67" name="Google Shape;46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73" name="Google Shape;473;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1100"/>
              <a:buFont typeface="Arial"/>
              <a:buNone/>
            </a:pPr>
            <a:r>
              <a:rPr b="0" i="0" lang="pt-PT" sz="2800" u="none" cap="none" strike="noStrike">
                <a:solidFill>
                  <a:srgbClr val="000000"/>
                </a:solidFill>
                <a:latin typeface="Calibri"/>
                <a:ea typeface="Calibri"/>
                <a:cs typeface="Calibri"/>
                <a:sym typeface="Calibri"/>
              </a:rPr>
              <a:t>assertSame([String message], expected, actual)</a:t>
            </a:r>
            <a:endParaRPr b="0" i="0" sz="28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assertNotSame([String message],expected, actual)</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string1="Junit";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string3="test";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string4="test";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assertSame(string3, string4);					</a:t>
            </a:r>
            <a:br>
              <a:rPr b="0" i="0" lang="pt-PT" sz="2200" u="none" cap="none" strike="noStrike">
                <a:solidFill>
                  <a:srgbClr val="666666"/>
                </a:solidFill>
                <a:latin typeface="Questrial"/>
                <a:ea typeface="Questrial"/>
                <a:cs typeface="Questrial"/>
                <a:sym typeface="Questrial"/>
              </a:rPr>
            </a:br>
            <a:r>
              <a:rPr b="0" i="0" lang="pt-PT" sz="2200" u="none" cap="none" strike="noStrike">
                <a:solidFill>
                  <a:srgbClr val="666666"/>
                </a:solidFill>
                <a:latin typeface="Questrial"/>
                <a:ea typeface="Questrial"/>
                <a:cs typeface="Questrial"/>
                <a:sym typeface="Questrial"/>
              </a:rPr>
              <a:t>assertNotSame(string1, string3);</a:t>
            </a:r>
            <a:endParaRPr b="0" i="0" sz="2200" u="none" cap="none" strike="noStrike">
              <a:solidFill>
                <a:srgbClr val="666666"/>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1100"/>
              <a:buFont typeface="Arial"/>
              <a:buNone/>
            </a:pPr>
            <a:r>
              <a:t/>
            </a:r>
            <a:endParaRPr b="0" i="0" sz="2800" u="none" cap="none" strike="noStrike">
              <a:solidFill>
                <a:srgbClr val="666666"/>
              </a:solidFill>
              <a:latin typeface="Calibri"/>
              <a:ea typeface="Calibri"/>
              <a:cs typeface="Calibri"/>
              <a:sym typeface="Calibri"/>
            </a:endParaRPr>
          </a:p>
        </p:txBody>
      </p:sp>
      <p:sp>
        <p:nvSpPr>
          <p:cNvPr id="474" name="Google Shape;47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80" name="Google Shape;480;p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assertTrue([String message], boolean condition)</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variable1=1;</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variable2=2;</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assertTrue(variable1&lt;variable2&gt;);</a:t>
            </a:r>
            <a:endParaRPr b="0" i="0" sz="1000" u="none" cap="none" strike="noStrike">
              <a:solidFill>
                <a:srgbClr val="343434"/>
              </a:solidFill>
              <a:highlight>
                <a:srgbClr val="F7F7F7"/>
              </a:highlight>
              <a:latin typeface="Courier New"/>
              <a:ea typeface="Courier New"/>
              <a:cs typeface="Courier New"/>
              <a:sym typeface="Courier New"/>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p:txBody>
      </p:sp>
      <p:sp>
        <p:nvSpPr>
          <p:cNvPr id="481" name="Google Shape;48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87" name="Google Shape;487;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assertArrayEquals(expected, actual)</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airethematicArrary1 = { 1, 2, 3 };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airethematicArrary2 = { 1, 2, 3 };</a:t>
            </a:r>
            <a:r>
              <a:rPr b="0" i="0" lang="pt-PT" sz="1000" u="none" cap="none" strike="noStrike">
                <a:solidFill>
                  <a:srgbClr val="343434"/>
                </a:solidFill>
                <a:highlight>
                  <a:srgbClr val="F7F7F7"/>
                </a:highlight>
                <a:latin typeface="Courier New"/>
                <a:ea typeface="Courier New"/>
                <a:cs typeface="Courier New"/>
                <a:sym typeface="Courier New"/>
              </a:rPr>
              <a: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assertTrue(airethematicArrary1, airethematicArrary2);</a:t>
            </a:r>
            <a:endParaRPr b="0" i="0" sz="1000" u="none" cap="none" strike="noStrike">
              <a:solidFill>
                <a:srgbClr val="343434"/>
              </a:solidFill>
              <a:highlight>
                <a:srgbClr val="F7F7F7"/>
              </a:highlight>
              <a:latin typeface="Courier New"/>
              <a:ea typeface="Courier New"/>
              <a:cs typeface="Courier New"/>
              <a:sym typeface="Courier New"/>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p:txBody>
      </p:sp>
      <p:sp>
        <p:nvSpPr>
          <p:cNvPr id="488" name="Google Shape;488;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0"/>
          <p:cNvSpPr txBox="1"/>
          <p:nvPr>
            <p:ph idx="1" type="body"/>
          </p:nvPr>
        </p:nvSpPr>
        <p:spPr>
          <a:xfrm>
            <a:off x="838200" y="216375"/>
            <a:ext cx="10515600" cy="596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1" i="0" lang="pt-PT" sz="7200" u="none" cap="none" strike="noStrike">
                <a:solidFill>
                  <a:schemeClr val="dk1"/>
                </a:solidFill>
                <a:latin typeface="Questrial"/>
                <a:ea typeface="Questrial"/>
                <a:cs typeface="Questrial"/>
                <a:sym typeface="Questrial"/>
              </a:rPr>
              <a:t>Tutorial</a:t>
            </a:r>
            <a:endParaRPr/>
          </a:p>
          <a:p>
            <a:pPr indent="0" lvl="0" marL="0" marR="0" rtl="0" algn="ctr">
              <a:lnSpc>
                <a:spcPct val="90000"/>
              </a:lnSpc>
              <a:spcBef>
                <a:spcPts val="1000"/>
              </a:spcBef>
              <a:spcAft>
                <a:spcPts val="0"/>
              </a:spcAft>
              <a:buClr>
                <a:schemeClr val="dk1"/>
              </a:buClr>
              <a:buSzPts val="2800"/>
              <a:buFont typeface="Arial"/>
              <a:buNone/>
            </a:pPr>
            <a:r>
              <a:rPr b="1" i="0" lang="pt-PT" sz="3600" u="none" cap="none" strike="noStrike">
                <a:solidFill>
                  <a:schemeClr val="dk1"/>
                </a:solidFill>
                <a:latin typeface="Questrial"/>
                <a:ea typeface="Questrial"/>
                <a:cs typeface="Questrial"/>
                <a:sym typeface="Questrial"/>
              </a:rPr>
              <a:t>Intellij &amp; Eclipse</a:t>
            </a:r>
            <a:endParaRPr b="1" i="0" sz="3200" u="none" cap="none" strike="noStrike">
              <a:solidFill>
                <a:schemeClr val="dk1"/>
              </a:solidFill>
              <a:latin typeface="Questrial"/>
              <a:ea typeface="Questrial"/>
              <a:cs typeface="Questrial"/>
              <a:sym typeface="Questrial"/>
            </a:endParaRPr>
          </a:p>
        </p:txBody>
      </p:sp>
      <p:sp>
        <p:nvSpPr>
          <p:cNvPr id="494" name="Google Shape;494;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00" name="Google Shape;500;p41"/>
          <p:cNvSpPr txBox="1"/>
          <p:nvPr/>
        </p:nvSpPr>
        <p:spPr>
          <a:xfrm>
            <a:off x="0" y="368135"/>
            <a:ext cx="1733797"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pt-PT" sz="4000" u="none" cap="none" strike="noStrike">
                <a:solidFill>
                  <a:srgbClr val="000000"/>
                </a:solidFill>
                <a:latin typeface="Questrial"/>
                <a:ea typeface="Questrial"/>
                <a:cs typeface="Questrial"/>
                <a:sym typeface="Questrial"/>
              </a:rPr>
              <a:t>Intellij</a:t>
            </a:r>
            <a:endParaRPr b="1" i="0" sz="1400" u="none" cap="none" strike="noStrike">
              <a:solidFill>
                <a:srgbClr val="000000"/>
              </a:solidFill>
              <a:latin typeface="Questrial"/>
              <a:ea typeface="Questrial"/>
              <a:cs typeface="Questrial"/>
              <a:sym typeface="Questrial"/>
            </a:endParaRPr>
          </a:p>
        </p:txBody>
      </p:sp>
      <p:pic>
        <p:nvPicPr>
          <p:cNvPr id="501" name="Google Shape;501;p41" title="DemoIntellij">
            <a:hlinkClick r:id="rId3"/>
          </p:cNvPr>
          <p:cNvPicPr preferRelativeResize="0"/>
          <p:nvPr/>
        </p:nvPicPr>
        <p:blipFill>
          <a:blip r:embed="rId4">
            <a:alphaModFix/>
          </a:blip>
          <a:stretch>
            <a:fillRect/>
          </a:stretch>
        </p:blipFill>
        <p:spPr>
          <a:xfrm>
            <a:off x="1982778" y="234688"/>
            <a:ext cx="8518150" cy="638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ph idx="1" type="body"/>
          </p:nvPr>
        </p:nvSpPr>
        <p:spPr>
          <a:xfrm>
            <a:off x="838200" y="423746"/>
            <a:ext cx="10515600" cy="575321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Arial"/>
              <a:buNone/>
            </a:pPr>
            <a:r>
              <a:t/>
            </a:r>
            <a:endParaRPr b="1" i="1" sz="60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6000"/>
              <a:buFont typeface="Arial"/>
              <a:buNone/>
            </a:pPr>
            <a:r>
              <a:t/>
            </a:r>
            <a:endParaRPr b="1" i="1" sz="60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6000"/>
              <a:buFont typeface="Arial"/>
              <a:buNone/>
            </a:pPr>
            <a:r>
              <a:rPr b="1" i="1" lang="pt-PT" sz="6000" u="none" cap="none" strike="noStrike">
                <a:solidFill>
                  <a:schemeClr val="dk1"/>
                </a:solidFill>
                <a:latin typeface="Questrial"/>
                <a:ea typeface="Questrial"/>
                <a:cs typeface="Questrial"/>
                <a:sym typeface="Questrial"/>
              </a:rPr>
              <a:t>“If the code ran correctly, how would I know?”</a:t>
            </a:r>
            <a:endParaRPr b="0" i="0" sz="6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4" name="Google Shape;11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07" name="Google Shape;507;p42"/>
          <p:cNvSpPr txBox="1"/>
          <p:nvPr/>
        </p:nvSpPr>
        <p:spPr>
          <a:xfrm>
            <a:off x="0" y="368135"/>
            <a:ext cx="1820883"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pt-PT" sz="3600" u="none" cap="none" strike="noStrike">
                <a:solidFill>
                  <a:srgbClr val="000000"/>
                </a:solidFill>
                <a:latin typeface="Questrial"/>
                <a:ea typeface="Questrial"/>
                <a:cs typeface="Questrial"/>
                <a:sym typeface="Questrial"/>
              </a:rPr>
              <a:t>Eclipse</a:t>
            </a:r>
            <a:endParaRPr b="1" i="0" sz="1200" u="none" cap="none" strike="noStrike">
              <a:solidFill>
                <a:srgbClr val="000000"/>
              </a:solidFill>
              <a:latin typeface="Questrial"/>
              <a:ea typeface="Questrial"/>
              <a:cs typeface="Questrial"/>
              <a:sym typeface="Questrial"/>
            </a:endParaRPr>
          </a:p>
        </p:txBody>
      </p:sp>
      <p:pic>
        <p:nvPicPr>
          <p:cNvPr id="508" name="Google Shape;508;p42" title="DemoEclipse">
            <a:hlinkClick r:id="rId3"/>
          </p:cNvPr>
          <p:cNvPicPr preferRelativeResize="0"/>
          <p:nvPr/>
        </p:nvPicPr>
        <p:blipFill>
          <a:blip r:embed="rId4">
            <a:alphaModFix/>
          </a:blip>
          <a:stretch>
            <a:fillRect/>
          </a:stretch>
        </p:blipFill>
        <p:spPr>
          <a:xfrm>
            <a:off x="1890475" y="152400"/>
            <a:ext cx="8758733" cy="6569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3"/>
          <p:cNvSpPr txBox="1"/>
          <p:nvPr>
            <p:ph idx="1" type="body"/>
          </p:nvPr>
        </p:nvSpPr>
        <p:spPr>
          <a:xfrm>
            <a:off x="838200" y="216375"/>
            <a:ext cx="10515600" cy="596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1" i="0" lang="pt-PT" sz="7200" u="none" cap="none" strike="noStrike">
                <a:solidFill>
                  <a:schemeClr val="dk1"/>
                </a:solidFill>
                <a:latin typeface="Questrial"/>
                <a:ea typeface="Questrial"/>
                <a:cs typeface="Questrial"/>
                <a:sym typeface="Questrial"/>
              </a:rPr>
              <a:t>Exercises</a:t>
            </a:r>
            <a:endParaRPr b="1" i="0" sz="7200" u="none" cap="none" strike="noStrike">
              <a:solidFill>
                <a:schemeClr val="dk1"/>
              </a:solidFill>
              <a:latin typeface="Questrial"/>
              <a:ea typeface="Questrial"/>
              <a:cs typeface="Questrial"/>
              <a:sym typeface="Questrial"/>
            </a:endParaRPr>
          </a:p>
        </p:txBody>
      </p:sp>
      <p:sp>
        <p:nvSpPr>
          <p:cNvPr id="514" name="Google Shape;514;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4"/>
          <p:cNvSpPr txBox="1"/>
          <p:nvPr>
            <p:ph idx="1" type="body"/>
          </p:nvPr>
        </p:nvSpPr>
        <p:spPr>
          <a:xfrm>
            <a:off x="838200" y="542350"/>
            <a:ext cx="10515600" cy="57513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The following exercises are related to a chain of stores. Each chain has a headquarter and each store has a set of employees and warehouses, which contains different products.</a:t>
            </a:r>
            <a:endParaRPr sz="3000">
              <a:latin typeface="Questrial"/>
              <a:ea typeface="Questrial"/>
              <a:cs typeface="Questrial"/>
              <a:sym typeface="Questrial"/>
            </a:endParaRPr>
          </a:p>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Whenever there is a sale, the quantities of the respective products to be sold are verified in the different warehouses of the store. If at the time the product doesn’t exist in a particular warehouse, a replacement order is issued for the product that has been sold out, since all warehouses must have some quantity of all products.</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a:latin typeface="Questrial"/>
              <a:ea typeface="Questrial"/>
              <a:cs typeface="Questrial"/>
              <a:sym typeface="Questrial"/>
            </a:endParaRPr>
          </a:p>
        </p:txBody>
      </p:sp>
      <p:sp>
        <p:nvSpPr>
          <p:cNvPr id="520" name="Google Shape;520;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1</a:t>
            </a:r>
            <a:endParaRPr b="1" i="0" sz="4400" u="none" cap="none" strike="noStrike">
              <a:solidFill>
                <a:schemeClr val="dk1"/>
              </a:solidFill>
              <a:latin typeface="Questrial"/>
              <a:ea typeface="Questrial"/>
              <a:cs typeface="Questrial"/>
              <a:sym typeface="Questrial"/>
            </a:endParaRPr>
          </a:p>
        </p:txBody>
      </p:sp>
      <p:sp>
        <p:nvSpPr>
          <p:cNvPr id="526" name="Google Shape;52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In this first exercise, each student should simply run the created unit tests. To do this, just select the "</a:t>
            </a:r>
            <a:r>
              <a:rPr b="1" lang="pt-PT" sz="3000">
                <a:latin typeface="Questrial"/>
                <a:ea typeface="Questrial"/>
                <a:cs typeface="Questrial"/>
                <a:sym typeface="Questrial"/>
              </a:rPr>
              <a:t>test</a:t>
            </a:r>
            <a:r>
              <a:rPr lang="pt-PT" sz="3000">
                <a:latin typeface="Questrial"/>
                <a:ea typeface="Questrial"/>
                <a:cs typeface="Questrial"/>
                <a:sym typeface="Questrial"/>
              </a:rPr>
              <a:t>" directory and select the </a:t>
            </a:r>
            <a:r>
              <a:rPr b="1" lang="pt-PT" sz="3000">
                <a:latin typeface="Questrial"/>
                <a:ea typeface="Questrial"/>
                <a:cs typeface="Questrial"/>
                <a:sym typeface="Questrial"/>
              </a:rPr>
              <a:t>"Run all tests</a:t>
            </a:r>
            <a:r>
              <a:rPr lang="pt-PT" sz="3000">
                <a:latin typeface="Questrial"/>
                <a:ea typeface="Questrial"/>
                <a:cs typeface="Questrial"/>
                <a:sym typeface="Questrial"/>
              </a:rPr>
              <a:t>" option. This exercise serves to see the unit tests passing.</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a:latin typeface="Questrial"/>
              <a:ea typeface="Questrial"/>
              <a:cs typeface="Questrial"/>
              <a:sym typeface="Questrial"/>
            </a:endParaRPr>
          </a:p>
        </p:txBody>
      </p:sp>
      <p:sp>
        <p:nvSpPr>
          <p:cNvPr id="527" name="Google Shape;52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2</a:t>
            </a:r>
            <a:endParaRPr b="1" i="0" sz="4400" u="none" cap="none" strike="noStrike">
              <a:solidFill>
                <a:schemeClr val="dk1"/>
              </a:solidFill>
              <a:latin typeface="Questrial"/>
              <a:ea typeface="Questrial"/>
              <a:cs typeface="Questrial"/>
              <a:sym typeface="Questrial"/>
            </a:endParaRPr>
          </a:p>
        </p:txBody>
      </p:sp>
      <p:sp>
        <p:nvSpPr>
          <p:cNvPr id="533" name="Google Shape;533;p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Next, you must uncomment the function "</a:t>
            </a:r>
            <a:r>
              <a:rPr b="1" lang="pt-PT" sz="3000">
                <a:latin typeface="Questrial"/>
                <a:ea typeface="Questrial"/>
                <a:cs typeface="Questrial"/>
                <a:sym typeface="Questrial"/>
              </a:rPr>
              <a:t>getId()</a:t>
            </a:r>
            <a:r>
              <a:rPr lang="pt-PT" sz="3000">
                <a:latin typeface="Questrial"/>
                <a:ea typeface="Questrial"/>
                <a:cs typeface="Questrial"/>
                <a:sym typeface="Questrial"/>
              </a:rPr>
              <a:t>" in the class "</a:t>
            </a:r>
            <a:r>
              <a:rPr b="1" lang="pt-PT" sz="3000">
                <a:latin typeface="Questrial"/>
                <a:ea typeface="Questrial"/>
                <a:cs typeface="Questrial"/>
                <a:sym typeface="Questrial"/>
              </a:rPr>
              <a:t>ActionTest</a:t>
            </a:r>
            <a:r>
              <a:rPr lang="pt-PT" sz="3000">
                <a:latin typeface="Questrial"/>
                <a:ea typeface="Questrial"/>
                <a:cs typeface="Questrial"/>
                <a:sym typeface="Questrial"/>
              </a:rPr>
              <a:t>" and re-run the tests. The class "</a:t>
            </a:r>
            <a:r>
              <a:rPr b="1" lang="pt-PT" sz="3000">
                <a:latin typeface="Questrial"/>
                <a:ea typeface="Questrial"/>
                <a:cs typeface="Questrial"/>
                <a:sym typeface="Questrial"/>
              </a:rPr>
              <a:t>getId()</a:t>
            </a:r>
            <a:r>
              <a:rPr lang="pt-PT" sz="3000">
                <a:latin typeface="Questrial"/>
                <a:ea typeface="Questrial"/>
                <a:cs typeface="Questrial"/>
                <a:sym typeface="Questrial"/>
              </a:rPr>
              <a:t>" won’t pass the tests developed. Each student should then find the error in the code that causes that problem and should correct it. After correcting the source code, you should run the tests again to verify if all tests are finally passing.</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a:latin typeface="Questrial"/>
              <a:ea typeface="Questrial"/>
              <a:cs typeface="Questrial"/>
              <a:sym typeface="Questrial"/>
            </a:endParaRPr>
          </a:p>
        </p:txBody>
      </p:sp>
      <p:sp>
        <p:nvSpPr>
          <p:cNvPr id="534" name="Google Shape;534;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3</a:t>
            </a:r>
            <a:endParaRPr b="1" i="0" sz="4400" u="none" cap="none" strike="noStrike">
              <a:solidFill>
                <a:schemeClr val="dk1"/>
              </a:solidFill>
              <a:latin typeface="Questrial"/>
              <a:ea typeface="Questrial"/>
              <a:cs typeface="Questrial"/>
              <a:sym typeface="Questrial"/>
            </a:endParaRPr>
          </a:p>
        </p:txBody>
      </p:sp>
      <p:sp>
        <p:nvSpPr>
          <p:cNvPr id="540" name="Google Shape;540;p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marR="0" rtl="0" algn="just">
              <a:lnSpc>
                <a:spcPct val="115000"/>
              </a:lnSpc>
              <a:spcBef>
                <a:spcPts val="0"/>
              </a:spcBef>
              <a:spcAft>
                <a:spcPts val="0"/>
              </a:spcAft>
              <a:buClr>
                <a:schemeClr val="dk1"/>
              </a:buClr>
              <a:buSzPts val="1100"/>
              <a:buFont typeface="Arial"/>
              <a:buNone/>
            </a:pPr>
            <a:r>
              <a:rPr b="0" i="0" lang="pt-PT" sz="2600" u="none" cap="none" strike="noStrike">
                <a:solidFill>
                  <a:schemeClr val="dk1"/>
                </a:solidFill>
                <a:latin typeface="Questrial"/>
                <a:ea typeface="Questrial"/>
                <a:cs typeface="Questrial"/>
                <a:sym typeface="Questrial"/>
              </a:rPr>
              <a:t>In this exercise you should create unit tests for the "</a:t>
            </a:r>
            <a:r>
              <a:rPr b="1" i="0" lang="pt-PT" sz="2600" u="none" cap="none" strike="noStrike">
                <a:solidFill>
                  <a:schemeClr val="dk1"/>
                </a:solidFill>
                <a:latin typeface="Questrial"/>
                <a:ea typeface="Questrial"/>
                <a:cs typeface="Questrial"/>
                <a:sym typeface="Questrial"/>
              </a:rPr>
              <a:t>searchEmployeesByStore()</a:t>
            </a:r>
            <a:r>
              <a:rPr b="0" i="0" lang="pt-PT" sz="2600" u="none" cap="none" strike="noStrike">
                <a:solidFill>
                  <a:schemeClr val="dk1"/>
                </a:solidFill>
                <a:latin typeface="Questrial"/>
                <a:ea typeface="Questrial"/>
                <a:cs typeface="Questrial"/>
                <a:sym typeface="Questrial"/>
              </a:rPr>
              <a:t>",”</a:t>
            </a:r>
            <a:r>
              <a:rPr b="1" i="0" lang="pt-PT" sz="2600" u="none" cap="none" strike="noStrike">
                <a:solidFill>
                  <a:schemeClr val="dk1"/>
                </a:solidFill>
                <a:latin typeface="Questrial"/>
                <a:ea typeface="Questrial"/>
                <a:cs typeface="Questrial"/>
                <a:sym typeface="Questrial"/>
              </a:rPr>
              <a:t>searchEmployeeByStoreByName()”</a:t>
            </a:r>
            <a:r>
              <a:rPr b="0" i="0" lang="pt-PT" sz="2600" u="none" cap="none" strike="noStrike">
                <a:solidFill>
                  <a:schemeClr val="dk1"/>
                </a:solidFill>
                <a:latin typeface="Questrial"/>
                <a:ea typeface="Questrial"/>
                <a:cs typeface="Questrial"/>
                <a:sym typeface="Questrial"/>
              </a:rPr>
              <a:t> and "</a:t>
            </a:r>
            <a:r>
              <a:rPr b="1" i="0" lang="pt-PT" sz="2600" u="none" cap="none" strike="noStrike">
                <a:solidFill>
                  <a:schemeClr val="dk1"/>
                </a:solidFill>
                <a:latin typeface="Questrial"/>
                <a:ea typeface="Questrial"/>
                <a:cs typeface="Questrial"/>
                <a:sym typeface="Questrial"/>
              </a:rPr>
              <a:t>searchStoreByEmployee()</a:t>
            </a:r>
            <a:r>
              <a:rPr b="0" i="0" lang="pt-PT" sz="2600" u="none" cap="none" strike="noStrike">
                <a:solidFill>
                  <a:schemeClr val="dk1"/>
                </a:solidFill>
                <a:latin typeface="Questrial"/>
                <a:ea typeface="Questrial"/>
                <a:cs typeface="Questrial"/>
                <a:sym typeface="Questrial"/>
              </a:rPr>
              <a:t>" functions that are in the "</a:t>
            </a:r>
            <a:r>
              <a:rPr b="1" i="0" lang="pt-PT" sz="2600" u="none" cap="none" strike="noStrike">
                <a:solidFill>
                  <a:schemeClr val="dk1"/>
                </a:solidFill>
                <a:latin typeface="Questrial"/>
                <a:ea typeface="Questrial"/>
                <a:cs typeface="Questrial"/>
                <a:sym typeface="Questrial"/>
              </a:rPr>
              <a:t>HeadQuarterTest</a:t>
            </a:r>
            <a:r>
              <a:rPr b="0" i="0" lang="pt-PT" sz="2600" u="none" cap="none" strike="noStrike">
                <a:solidFill>
                  <a:schemeClr val="dk1"/>
                </a:solidFill>
                <a:latin typeface="Questrial"/>
                <a:ea typeface="Questrial"/>
                <a:cs typeface="Questrial"/>
                <a:sym typeface="Questrial"/>
              </a:rPr>
              <a:t>" class. </a:t>
            </a:r>
            <a:endParaRPr b="0" i="0" sz="2600" u="none" cap="none" strike="noStrike">
              <a:solidFill>
                <a:schemeClr val="dk1"/>
              </a:solidFill>
              <a:latin typeface="Questrial"/>
              <a:ea typeface="Questrial"/>
              <a:cs typeface="Questrial"/>
              <a:sym typeface="Questrial"/>
            </a:endParaRPr>
          </a:p>
          <a:p>
            <a:pPr indent="0" lvl="0" marL="457200" marR="0" rtl="0" algn="just">
              <a:lnSpc>
                <a:spcPct val="115000"/>
              </a:lnSpc>
              <a:spcBef>
                <a:spcPts val="0"/>
              </a:spcBef>
              <a:spcAft>
                <a:spcPts val="0"/>
              </a:spcAft>
              <a:buClr>
                <a:schemeClr val="dk1"/>
              </a:buClr>
              <a:buSzPts val="1100"/>
              <a:buFont typeface="Arial"/>
              <a:buNone/>
            </a:pPr>
            <a:r>
              <a:rPr b="0" i="0" lang="pt-PT" sz="2600" u="none" cap="none" strike="noStrike">
                <a:solidFill>
                  <a:schemeClr val="dk1"/>
                </a:solidFill>
                <a:latin typeface="Questrial"/>
                <a:ea typeface="Questrial"/>
                <a:cs typeface="Questrial"/>
                <a:sym typeface="Questrial"/>
              </a:rPr>
              <a:t>The created tests should cover </a:t>
            </a:r>
            <a:r>
              <a:rPr b="1" i="0" lang="pt-PT" sz="2600" u="none" cap="none" strike="noStrike">
                <a:solidFill>
                  <a:schemeClr val="dk1"/>
                </a:solidFill>
                <a:latin typeface="Questrial"/>
                <a:ea typeface="Questrial"/>
                <a:cs typeface="Questrial"/>
                <a:sym typeface="Questrial"/>
              </a:rPr>
              <a:t>100% of the code’s lines</a:t>
            </a:r>
            <a:r>
              <a:rPr b="0" i="0" lang="pt-PT" sz="2600" u="none" cap="none" strike="noStrike">
                <a:solidFill>
                  <a:schemeClr val="dk1"/>
                </a:solidFill>
                <a:latin typeface="Questrial"/>
                <a:ea typeface="Questrial"/>
                <a:cs typeface="Questrial"/>
                <a:sym typeface="Questrial"/>
              </a:rPr>
              <a:t>.</a:t>
            </a:r>
            <a:endParaRPr b="0" i="0" sz="2600" u="none" cap="none" strike="noStrike">
              <a:solidFill>
                <a:schemeClr val="dk1"/>
              </a:solidFill>
              <a:latin typeface="Questrial"/>
              <a:ea typeface="Questrial"/>
              <a:cs typeface="Questrial"/>
              <a:sym typeface="Questrial"/>
            </a:endParaRPr>
          </a:p>
          <a:p>
            <a:pPr indent="0" lvl="0" marL="457200" marR="0" rtl="0" algn="just">
              <a:lnSpc>
                <a:spcPct val="115000"/>
              </a:lnSpc>
              <a:spcBef>
                <a:spcPts val="0"/>
              </a:spcBef>
              <a:spcAft>
                <a:spcPts val="0"/>
              </a:spcAft>
              <a:buClr>
                <a:schemeClr val="dk1"/>
              </a:buClr>
              <a:buSzPts val="1100"/>
              <a:buFont typeface="Arial"/>
              <a:buNone/>
            </a:pPr>
            <a:r>
              <a:t/>
            </a:r>
            <a:endParaRPr b="0" i="0" sz="2600" u="none" cap="none" strike="noStrike">
              <a:solidFill>
                <a:schemeClr val="dk1"/>
              </a:solidFill>
              <a:latin typeface="Questrial"/>
              <a:ea typeface="Questrial"/>
              <a:cs typeface="Questrial"/>
              <a:sym typeface="Questrial"/>
            </a:endParaRPr>
          </a:p>
          <a:p>
            <a:pPr indent="0" lvl="0" marL="0" marR="0" rtl="0" algn="ctr">
              <a:lnSpc>
                <a:spcPct val="115000"/>
              </a:lnSpc>
              <a:spcBef>
                <a:spcPts val="0"/>
              </a:spcBef>
              <a:spcAft>
                <a:spcPts val="0"/>
              </a:spcAft>
              <a:buClr>
                <a:schemeClr val="dk1"/>
              </a:buClr>
              <a:buSzPts val="1100"/>
              <a:buFont typeface="Arial"/>
              <a:buNone/>
            </a:pPr>
            <a:r>
              <a:rPr b="1" i="1" lang="pt-PT" sz="2600" u="none" cap="none" strike="noStrike">
                <a:solidFill>
                  <a:schemeClr val="dk1"/>
                </a:solidFill>
                <a:latin typeface="Questrial"/>
                <a:ea typeface="Questrial"/>
                <a:cs typeface="Questrial"/>
                <a:sym typeface="Questrial"/>
              </a:rPr>
              <a:t>To check the coverage of the tests, simply select each test class individually and select the "Run (..) with Coverage" option.</a:t>
            </a:r>
            <a:endParaRPr b="1" i="0" sz="2600" u="none" cap="none" strike="noStrike">
              <a:solidFill>
                <a:schemeClr val="dk1"/>
              </a:solidFill>
              <a:latin typeface="Questrial"/>
              <a:ea typeface="Questrial"/>
              <a:cs typeface="Questrial"/>
              <a:sym typeface="Questrial"/>
            </a:endParaRPr>
          </a:p>
        </p:txBody>
      </p:sp>
      <p:sp>
        <p:nvSpPr>
          <p:cNvPr id="541" name="Google Shape;541;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4 (1/3)</a:t>
            </a:r>
            <a:endParaRPr b="1" i="0" sz="4400" u="none" cap="none" strike="noStrike">
              <a:solidFill>
                <a:schemeClr val="dk1"/>
              </a:solidFill>
              <a:latin typeface="Questrial"/>
              <a:ea typeface="Questrial"/>
              <a:cs typeface="Questrial"/>
              <a:sym typeface="Questrial"/>
            </a:endParaRPr>
          </a:p>
        </p:txBody>
      </p:sp>
      <p:sp>
        <p:nvSpPr>
          <p:cNvPr id="547" name="Google Shape;547;p4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Now, you will exercise </a:t>
            </a:r>
            <a:r>
              <a:rPr b="1" lang="pt-PT" sz="3000">
                <a:latin typeface="Questrial"/>
                <a:ea typeface="Questrial"/>
                <a:cs typeface="Questrial"/>
                <a:sym typeface="Questrial"/>
              </a:rPr>
              <a:t>TDD </a:t>
            </a:r>
            <a:r>
              <a:rPr lang="pt-PT" sz="3000">
                <a:latin typeface="Questrial"/>
                <a:ea typeface="Questrial"/>
                <a:cs typeface="Questrial"/>
                <a:sym typeface="Questrial"/>
              </a:rPr>
              <a:t>(Test-Driven-Development). To do that each student will have to uncomment the "</a:t>
            </a:r>
            <a:r>
              <a:rPr b="1" lang="pt-PT" sz="3000">
                <a:latin typeface="Questrial"/>
                <a:ea typeface="Questrial"/>
                <a:cs typeface="Questrial"/>
                <a:sym typeface="Questrial"/>
              </a:rPr>
              <a:t>completeSale()</a:t>
            </a:r>
            <a:r>
              <a:rPr lang="pt-PT" sz="3000">
                <a:latin typeface="Questrial"/>
                <a:ea typeface="Questrial"/>
                <a:cs typeface="Questrial"/>
                <a:sym typeface="Questrial"/>
              </a:rPr>
              <a:t>" function of the "</a:t>
            </a:r>
            <a:r>
              <a:rPr b="1" lang="pt-PT" sz="3000">
                <a:latin typeface="Questrial"/>
                <a:ea typeface="Questrial"/>
                <a:cs typeface="Questrial"/>
                <a:sym typeface="Questrial"/>
              </a:rPr>
              <a:t>SaleTest</a:t>
            </a:r>
            <a:r>
              <a:rPr lang="pt-PT" sz="3000">
                <a:latin typeface="Questrial"/>
                <a:ea typeface="Questrial"/>
                <a:cs typeface="Questrial"/>
                <a:sym typeface="Questrial"/>
              </a:rPr>
              <a:t>" class and will have to create its source code.</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sz="2600">
              <a:latin typeface="Questrial"/>
              <a:ea typeface="Questrial"/>
              <a:cs typeface="Questrial"/>
              <a:sym typeface="Questrial"/>
            </a:endParaRPr>
          </a:p>
          <a:p>
            <a:pPr indent="0" lvl="0" marL="0" marR="0" rtl="0" algn="l">
              <a:lnSpc>
                <a:spcPct val="70000"/>
              </a:lnSpc>
              <a:spcBef>
                <a:spcPts val="1000"/>
              </a:spcBef>
              <a:spcAft>
                <a:spcPts val="0"/>
              </a:spcAft>
              <a:buClr>
                <a:schemeClr val="dk1"/>
              </a:buClr>
              <a:buSzPts val="2380"/>
              <a:buFont typeface="Arial"/>
              <a:buNone/>
            </a:pPr>
            <a:r>
              <a:t/>
            </a:r>
            <a:endParaRPr b="0" i="0" sz="2800" u="none" cap="none" strike="noStrike">
              <a:solidFill>
                <a:schemeClr val="dk1"/>
              </a:solidFill>
              <a:latin typeface="Calibri"/>
              <a:ea typeface="Calibri"/>
              <a:cs typeface="Calibri"/>
              <a:sym typeface="Calibri"/>
            </a:endParaRPr>
          </a:p>
        </p:txBody>
      </p:sp>
      <p:sp>
        <p:nvSpPr>
          <p:cNvPr id="548" name="Google Shape;548;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4 (2/3)</a:t>
            </a:r>
            <a:endParaRPr b="1" i="0" sz="4400" u="none" cap="none" strike="noStrike">
              <a:solidFill>
                <a:schemeClr val="dk1"/>
              </a:solidFill>
              <a:latin typeface="Questrial"/>
              <a:ea typeface="Questrial"/>
              <a:cs typeface="Questrial"/>
              <a:sym typeface="Questrial"/>
            </a:endParaRPr>
          </a:p>
        </p:txBody>
      </p:sp>
      <p:sp>
        <p:nvSpPr>
          <p:cNvPr id="554" name="Google Shape;554;p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The "</a:t>
            </a:r>
            <a:r>
              <a:rPr b="1" lang="pt-PT" sz="3000">
                <a:latin typeface="Questrial"/>
                <a:ea typeface="Questrial"/>
                <a:cs typeface="Questrial"/>
                <a:sym typeface="Questrial"/>
              </a:rPr>
              <a:t>completeSale()</a:t>
            </a:r>
            <a:r>
              <a:rPr lang="pt-PT" sz="3000">
                <a:latin typeface="Questrial"/>
                <a:ea typeface="Questrial"/>
                <a:cs typeface="Questrial"/>
                <a:sym typeface="Questrial"/>
              </a:rPr>
              <a:t>" function verifies that the products related to a respective sales order exist in the different warehouses of the store where the sale is being made. If the products exist entirely in a given warehouse, nothing extra must be done, if it exists partially in a warehouse, the search should be continued looking for a warehouse that satisfies the remaining quantity desired and if no product exists in the warehouse, a supply order must be issued (all warehouses must have some quantity of all products).</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sz="26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b="0" i="0" sz="2600" u="none" cap="none" strike="noStrike">
              <a:solidFill>
                <a:schemeClr val="dk1"/>
              </a:solidFill>
              <a:latin typeface="Questrial"/>
              <a:ea typeface="Questrial"/>
              <a:cs typeface="Questrial"/>
              <a:sym typeface="Questrial"/>
            </a:endParaRPr>
          </a:p>
          <a:p>
            <a:pPr indent="0" lvl="0" marL="0" marR="0" rtl="0" algn="l">
              <a:lnSpc>
                <a:spcPct val="70000"/>
              </a:lnSpc>
              <a:spcBef>
                <a:spcPts val="1000"/>
              </a:spcBef>
              <a:spcAft>
                <a:spcPts val="0"/>
              </a:spcAft>
              <a:buClr>
                <a:schemeClr val="dk1"/>
              </a:buClr>
              <a:buSzPts val="2380"/>
              <a:buFont typeface="Arial"/>
              <a:buNone/>
            </a:pPr>
            <a:r>
              <a:t/>
            </a:r>
            <a:endParaRPr b="0" i="0" sz="2800" u="none" cap="none" strike="noStrike">
              <a:solidFill>
                <a:schemeClr val="dk1"/>
              </a:solidFill>
              <a:latin typeface="Calibri"/>
              <a:ea typeface="Calibri"/>
              <a:cs typeface="Calibri"/>
              <a:sym typeface="Calibri"/>
            </a:endParaRPr>
          </a:p>
        </p:txBody>
      </p:sp>
      <p:sp>
        <p:nvSpPr>
          <p:cNvPr id="555" name="Google Shape;555;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4 (3/3)</a:t>
            </a:r>
            <a:endParaRPr b="1" i="0" sz="4400" u="none" cap="none" strike="noStrike">
              <a:solidFill>
                <a:schemeClr val="dk1"/>
              </a:solidFill>
              <a:latin typeface="Questrial"/>
              <a:ea typeface="Questrial"/>
              <a:cs typeface="Questrial"/>
              <a:sym typeface="Questrial"/>
            </a:endParaRPr>
          </a:p>
        </p:txBody>
      </p:sp>
      <p:sp>
        <p:nvSpPr>
          <p:cNvPr id="561" name="Google Shape;561;p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1" lang="pt-PT" sz="2600" u="none" cap="none" strike="noStrike">
                <a:solidFill>
                  <a:schemeClr val="dk1"/>
                </a:solidFill>
                <a:latin typeface="Questrial"/>
                <a:ea typeface="Questrial"/>
                <a:cs typeface="Questrial"/>
                <a:sym typeface="Questrial"/>
              </a:rPr>
              <a:t>As an aid, you should use the function "changeProductQuantity()" which exists in the class "HeadQuarter".</a:t>
            </a:r>
            <a:endParaRPr b="1" i="1" sz="2600" u="none" cap="none" strike="noStrike">
              <a:solidFill>
                <a:schemeClr val="dk1"/>
              </a:solidFill>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b="0" i="1" sz="2600" u="none" cap="none" strike="noStrike">
              <a:solidFill>
                <a:schemeClr val="dk1"/>
              </a:solidFill>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rPr b="0" i="0" lang="pt-PT" sz="2600" u="none" cap="none" strike="noStrike">
                <a:solidFill>
                  <a:schemeClr val="dk1"/>
                </a:solidFill>
                <a:latin typeface="Questrial"/>
                <a:ea typeface="Questrial"/>
                <a:cs typeface="Questrial"/>
                <a:sym typeface="Questrial"/>
              </a:rPr>
              <a:t>After creating your source code, you should re-run the test function to verify that your code is correct.</a:t>
            </a:r>
            <a:endParaRPr b="0" i="0" sz="2600" u="none" cap="none" strike="noStrike">
              <a:solidFill>
                <a:schemeClr val="dk1"/>
              </a:solidFill>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b="0" i="0" sz="2600" u="none" cap="none" strike="noStrike">
              <a:solidFill>
                <a:schemeClr val="dk1"/>
              </a:solidFill>
              <a:latin typeface="Questrial"/>
              <a:ea typeface="Questrial"/>
              <a:cs typeface="Questrial"/>
              <a:sym typeface="Questrial"/>
            </a:endParaRPr>
          </a:p>
          <a:p>
            <a:pPr indent="0" lvl="0" marL="0" marR="0" rtl="0" algn="l">
              <a:lnSpc>
                <a:spcPct val="70000"/>
              </a:lnSpc>
              <a:spcBef>
                <a:spcPts val="1000"/>
              </a:spcBef>
              <a:spcAft>
                <a:spcPts val="0"/>
              </a:spcAft>
              <a:buClr>
                <a:schemeClr val="dk1"/>
              </a:buClr>
              <a:buSzPts val="2380"/>
              <a:buFont typeface="Arial"/>
              <a:buNone/>
            </a:pPr>
            <a:r>
              <a:t/>
            </a:r>
            <a:endParaRPr b="0" i="0" sz="2800" u="none" cap="none" strike="noStrike">
              <a:solidFill>
                <a:schemeClr val="dk1"/>
              </a:solidFill>
              <a:latin typeface="Calibri"/>
              <a:ea typeface="Calibri"/>
              <a:cs typeface="Calibri"/>
              <a:sym typeface="Calibri"/>
            </a:endParaRPr>
          </a:p>
        </p:txBody>
      </p:sp>
      <p:sp>
        <p:nvSpPr>
          <p:cNvPr id="562" name="Google Shape;562;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(1/4)</a:t>
            </a:r>
            <a:endParaRPr b="1" i="0" sz="4400" u="none" cap="none" strike="noStrike">
              <a:solidFill>
                <a:schemeClr val="dk1"/>
              </a:solidFill>
              <a:latin typeface="Questrial"/>
              <a:ea typeface="Questrial"/>
              <a:cs typeface="Questrial"/>
              <a:sym typeface="Questrial"/>
            </a:endParaRPr>
          </a:p>
        </p:txBody>
      </p:sp>
      <p:sp>
        <p:nvSpPr>
          <p:cNvPr id="568" name="Google Shape;568;p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Unit Tests</a:t>
            </a:r>
            <a:endParaRPr b="1" i="0" sz="24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none" cap="none" strike="noStrike">
                <a:solidFill>
                  <a:schemeClr val="dk1"/>
                </a:solidFill>
                <a:latin typeface="Questrial"/>
                <a:ea typeface="Questrial"/>
                <a:cs typeface="Questrial"/>
                <a:sym typeface="Questrial"/>
              </a:rPr>
              <a:t>Hunt, Andrew; Thomas, David. Pragmatic Unit Testing in Java with Junit. Volume 2. The Pragmatic Programmers. 2003	</a:t>
            </a:r>
            <a:endParaRPr/>
          </a:p>
          <a:p>
            <a:pPr indent="0" lvl="0" marL="0" marR="0" rtl="0" algn="just">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LPOO’s slides. Testes Unitários e Test-Driven Development com JUnit. 2015/2016</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JavaScript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6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3"/>
              </a:rPr>
              <a:t>https://raygun.com/blog/javascript-unit-testing-frameworks/</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4"/>
              </a:rPr>
              <a:t>https://karma-runner.github.io/2.0/index.html</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5"/>
              </a:rPr>
              <a:t>https://mochajs.org</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6"/>
              </a:rPr>
              <a:t>https://jasmine.github.io</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7"/>
              </a:rPr>
              <a:t>https://medium.com/allenhwkim/ava-the-test-tool-that-works-5d98ee03933e</a:t>
            </a:r>
            <a:endParaRPr b="0" i="0" sz="16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11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69" name="Google Shape;569;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Unit Testing</a:t>
            </a:r>
            <a:endParaRPr b="1" i="0" sz="4400" u="none" cap="none" strike="noStrike">
              <a:solidFill>
                <a:schemeClr val="dk1"/>
              </a:solidFill>
              <a:latin typeface="Questrial"/>
              <a:ea typeface="Questrial"/>
              <a:cs typeface="Questrial"/>
              <a:sym typeface="Questrial"/>
            </a:endParaRPr>
          </a:p>
        </p:txBody>
      </p:sp>
      <p:grpSp>
        <p:nvGrpSpPr>
          <p:cNvPr id="120" name="Google Shape;120;p16"/>
          <p:cNvGrpSpPr/>
          <p:nvPr/>
        </p:nvGrpSpPr>
        <p:grpSpPr>
          <a:xfrm>
            <a:off x="838200" y="1528344"/>
            <a:ext cx="9869796" cy="4738037"/>
            <a:chOff x="0" y="634"/>
            <a:chExt cx="9264804" cy="4816057"/>
          </a:xfrm>
        </p:grpSpPr>
        <p:sp>
          <p:nvSpPr>
            <p:cNvPr id="121" name="Google Shape;121;p16"/>
            <p:cNvSpPr/>
            <p:nvPr/>
          </p:nvSpPr>
          <p:spPr>
            <a:xfrm rot="5400000">
              <a:off x="-382469" y="383103"/>
              <a:ext cx="2549795" cy="1784856"/>
            </a:xfrm>
            <a:prstGeom prst="chevron">
              <a:avLst>
                <a:gd fmla="val 50000" name="adj"/>
              </a:avLst>
            </a:prstGeom>
            <a:solidFill>
              <a:srgbClr val="2F54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2" name="Google Shape;122;p16"/>
            <p:cNvSpPr txBox="1"/>
            <p:nvPr/>
          </p:nvSpPr>
          <p:spPr>
            <a:xfrm>
              <a:off x="1" y="893061"/>
              <a:ext cx="1784856" cy="764939"/>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i="0" lang="pt-PT" sz="1800" u="none" cap="none" strike="noStrike">
                  <a:solidFill>
                    <a:schemeClr val="lt1"/>
                  </a:solidFill>
                  <a:latin typeface="Questrial"/>
                  <a:ea typeface="Questrial"/>
                  <a:cs typeface="Questrial"/>
                  <a:sym typeface="Questrial"/>
                </a:rPr>
                <a:t>What is it?</a:t>
              </a:r>
              <a:endParaRPr b="1" i="0" sz="1400" u="none" cap="none" strike="noStrike">
                <a:solidFill>
                  <a:srgbClr val="000000"/>
                </a:solidFill>
                <a:latin typeface="Questrial"/>
                <a:ea typeface="Questrial"/>
                <a:cs typeface="Questrial"/>
                <a:sym typeface="Questrial"/>
              </a:endParaRPr>
            </a:p>
          </p:txBody>
        </p:sp>
        <p:sp>
          <p:nvSpPr>
            <p:cNvPr id="123" name="Google Shape;123;p16"/>
            <p:cNvSpPr/>
            <p:nvPr/>
          </p:nvSpPr>
          <p:spPr>
            <a:xfrm rot="5400000">
              <a:off x="4696147" y="-2910656"/>
              <a:ext cx="1657367" cy="7479948"/>
            </a:xfrm>
            <a:prstGeom prst="round2SameRect">
              <a:avLst>
                <a:gd fmla="val 16667" name="adj1"/>
                <a:gd fmla="val 0" name="adj2"/>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4" name="Google Shape;124;p16"/>
            <p:cNvSpPr txBox="1"/>
            <p:nvPr/>
          </p:nvSpPr>
          <p:spPr>
            <a:xfrm>
              <a:off x="1784857" y="81540"/>
              <a:ext cx="7399042" cy="1495555"/>
            </a:xfrm>
            <a:prstGeom prst="rect">
              <a:avLst/>
            </a:prstGeom>
            <a:noFill/>
            <a:ln>
              <a:noFill/>
            </a:ln>
          </p:spPr>
          <p:txBody>
            <a:bodyPr anchorCtr="0" anchor="ctr" bIns="11425" lIns="128000" spcFirstLastPara="1" rIns="11425" wrap="square" tIns="11425">
              <a:noAutofit/>
            </a:bodyPr>
            <a:lstStyle/>
            <a:p>
              <a:pPr indent="-171450" lvl="1" marL="171450" marR="0" rtl="0" algn="ctr">
                <a:lnSpc>
                  <a:spcPct val="90000"/>
                </a:lnSpc>
                <a:spcBef>
                  <a:spcPts val="0"/>
                </a:spcBef>
                <a:spcAft>
                  <a:spcPts val="0"/>
                </a:spcAft>
                <a:buClr>
                  <a:schemeClr val="dk1"/>
                </a:buClr>
                <a:buSzPts val="1800"/>
                <a:buFont typeface="Calibri"/>
                <a:buNone/>
              </a:pPr>
              <a:r>
                <a:rPr b="0" i="0" lang="pt-PT" sz="2200" u="none" cap="none" strike="noStrike">
                  <a:solidFill>
                    <a:schemeClr val="dk1"/>
                  </a:solidFill>
                  <a:latin typeface="Questrial"/>
                  <a:ea typeface="Questrial"/>
                  <a:cs typeface="Questrial"/>
                  <a:sym typeface="Questrial"/>
                </a:rPr>
                <a:t>It’s a </a:t>
              </a:r>
              <a:r>
                <a:rPr b="1" i="0" lang="pt-PT" sz="2200" u="sng" cap="none" strike="noStrike">
                  <a:solidFill>
                    <a:schemeClr val="dk1"/>
                  </a:solidFill>
                  <a:latin typeface="Questrial"/>
                  <a:ea typeface="Questrial"/>
                  <a:cs typeface="Questrial"/>
                  <a:sym typeface="Questrial"/>
                </a:rPr>
                <a:t>small and isolated piece of code</a:t>
              </a:r>
              <a:r>
                <a:rPr b="0" i="0" lang="pt-PT" sz="2200" u="none" cap="none" strike="noStrike">
                  <a:solidFill>
                    <a:schemeClr val="dk1"/>
                  </a:solidFill>
                  <a:latin typeface="Questrial"/>
                  <a:ea typeface="Questrial"/>
                  <a:cs typeface="Questrial"/>
                  <a:sym typeface="Questrial"/>
                </a:rPr>
                <a:t> you write that happens to </a:t>
              </a:r>
              <a:r>
                <a:rPr b="1" i="0" lang="pt-PT" sz="2200" u="sng" cap="none" strike="noStrike">
                  <a:solidFill>
                    <a:schemeClr val="dk1"/>
                  </a:solidFill>
                  <a:latin typeface="Questrial"/>
                  <a:ea typeface="Questrial"/>
                  <a:cs typeface="Questrial"/>
                  <a:sym typeface="Questrial"/>
                </a:rPr>
                <a:t>exercise another piece of code</a:t>
              </a:r>
              <a:r>
                <a:rPr b="0" i="0" lang="pt-PT" sz="2200" u="none" cap="none" strike="noStrike">
                  <a:solidFill>
                    <a:schemeClr val="dk1"/>
                  </a:solidFill>
                  <a:latin typeface="Questrial"/>
                  <a:ea typeface="Questrial"/>
                  <a:cs typeface="Questrial"/>
                  <a:sym typeface="Questrial"/>
                </a:rPr>
                <a:t> and determines whether the </a:t>
              </a:r>
              <a:r>
                <a:rPr b="1" i="0" lang="pt-PT" sz="2200" u="sng" cap="none" strike="noStrike">
                  <a:solidFill>
                    <a:schemeClr val="dk1"/>
                  </a:solidFill>
                  <a:latin typeface="Questrial"/>
                  <a:ea typeface="Questrial"/>
                  <a:cs typeface="Questrial"/>
                  <a:sym typeface="Questrial"/>
                </a:rPr>
                <a:t>other piece of code</a:t>
              </a:r>
              <a:r>
                <a:rPr b="0" i="0" lang="pt-PT" sz="2200" u="none" cap="none" strike="noStrike">
                  <a:solidFill>
                    <a:schemeClr val="dk1"/>
                  </a:solidFill>
                  <a:latin typeface="Questrial"/>
                  <a:ea typeface="Questrial"/>
                  <a:cs typeface="Questrial"/>
                  <a:sym typeface="Questrial"/>
                </a:rPr>
                <a:t> is behaving as expected or not</a:t>
              </a:r>
              <a:endParaRPr b="0" i="0" sz="2200" u="none" cap="none" strike="noStrike">
                <a:solidFill>
                  <a:schemeClr val="dk1"/>
                </a:solidFill>
                <a:latin typeface="Questrial"/>
                <a:ea typeface="Questrial"/>
                <a:cs typeface="Questrial"/>
                <a:sym typeface="Questrial"/>
              </a:endParaRPr>
            </a:p>
          </p:txBody>
        </p:sp>
        <p:sp>
          <p:nvSpPr>
            <p:cNvPr id="125" name="Google Shape;125;p16"/>
            <p:cNvSpPr/>
            <p:nvPr/>
          </p:nvSpPr>
          <p:spPr>
            <a:xfrm rot="5400000">
              <a:off x="-382469" y="2649365"/>
              <a:ext cx="2549795" cy="1784856"/>
            </a:xfrm>
            <a:prstGeom prst="chevron">
              <a:avLst>
                <a:gd fmla="val 50000" name="adj"/>
              </a:avLst>
            </a:prstGeom>
            <a:solidFill>
              <a:srgbClr val="1F3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6" name="Google Shape;126;p16"/>
            <p:cNvSpPr txBox="1"/>
            <p:nvPr/>
          </p:nvSpPr>
          <p:spPr>
            <a:xfrm>
              <a:off x="1" y="3159323"/>
              <a:ext cx="1784856" cy="764939"/>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i="0" lang="pt-PT" sz="1800" u="none" cap="none" strike="noStrike">
                  <a:solidFill>
                    <a:schemeClr val="lt1"/>
                  </a:solidFill>
                  <a:latin typeface="Questrial"/>
                  <a:ea typeface="Questrial"/>
                  <a:cs typeface="Questrial"/>
                  <a:sym typeface="Questrial"/>
                </a:rPr>
                <a:t>Why do it?</a:t>
              </a:r>
              <a:endParaRPr b="1" i="0" sz="1800" u="none" cap="none" strike="noStrike">
                <a:solidFill>
                  <a:schemeClr val="lt1"/>
                </a:solidFill>
                <a:latin typeface="Questrial"/>
                <a:ea typeface="Questrial"/>
                <a:cs typeface="Questrial"/>
                <a:sym typeface="Questrial"/>
              </a:endParaRPr>
            </a:p>
          </p:txBody>
        </p:sp>
        <p:sp>
          <p:nvSpPr>
            <p:cNvPr id="127" name="Google Shape;127;p16"/>
            <p:cNvSpPr/>
            <p:nvPr/>
          </p:nvSpPr>
          <p:spPr>
            <a:xfrm rot="5400000">
              <a:off x="4696147" y="-644394"/>
              <a:ext cx="1657367" cy="7479948"/>
            </a:xfrm>
            <a:prstGeom prst="round2SameRect">
              <a:avLst>
                <a:gd fmla="val 16667" name="adj1"/>
                <a:gd fmla="val 0" name="adj2"/>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8" name="Google Shape;128;p16"/>
            <p:cNvSpPr txBox="1"/>
            <p:nvPr/>
          </p:nvSpPr>
          <p:spPr>
            <a:xfrm>
              <a:off x="1784857" y="2347802"/>
              <a:ext cx="7399042" cy="1495555"/>
            </a:xfrm>
            <a:prstGeom prst="rect">
              <a:avLst/>
            </a:prstGeom>
            <a:noFill/>
            <a:ln>
              <a:noFill/>
            </a:ln>
          </p:spPr>
          <p:txBody>
            <a:bodyPr anchorCtr="0" anchor="ctr" bIns="11425" lIns="128000" spcFirstLastPara="1" rIns="11425" wrap="square" tIns="11425">
              <a:noAutofit/>
            </a:bodyPr>
            <a:lstStyle/>
            <a:p>
              <a:pPr indent="-368300" lvl="0" marL="457200" marR="0" rtl="0" algn="l">
                <a:lnSpc>
                  <a:spcPct val="90000"/>
                </a:lnSpc>
                <a:spcBef>
                  <a:spcPts val="0"/>
                </a:spcBef>
                <a:spcAft>
                  <a:spcPts val="0"/>
                </a:spcAft>
                <a:buClr>
                  <a:schemeClr val="dk1"/>
                </a:buClr>
                <a:buSzPts val="2200"/>
                <a:buFont typeface="Questrial"/>
                <a:buChar char="➔"/>
              </a:pPr>
              <a:r>
                <a:rPr b="0" i="0" lang="pt-PT" sz="2200" u="none" cap="none" strike="noStrike">
                  <a:solidFill>
                    <a:schemeClr val="dk1"/>
                  </a:solidFill>
                  <a:latin typeface="Questrial"/>
                  <a:ea typeface="Questrial"/>
                  <a:cs typeface="Questrial"/>
                  <a:sym typeface="Questrial"/>
                </a:rPr>
                <a:t>To isolate a section of code and verify its correctness</a:t>
              </a:r>
              <a:endParaRPr b="0" i="0" sz="2200" u="none" cap="none" strike="noStrike">
                <a:solidFill>
                  <a:schemeClr val="dk1"/>
                </a:solidFill>
                <a:latin typeface="Questrial"/>
                <a:ea typeface="Questrial"/>
                <a:cs typeface="Questrial"/>
                <a:sym typeface="Questrial"/>
              </a:endParaRPr>
            </a:p>
            <a:p>
              <a:pPr indent="-368300" lvl="0" marL="457200" marR="0" rtl="0" algn="l">
                <a:lnSpc>
                  <a:spcPct val="90000"/>
                </a:lnSpc>
                <a:spcBef>
                  <a:spcPts val="0"/>
                </a:spcBef>
                <a:spcAft>
                  <a:spcPts val="0"/>
                </a:spcAft>
                <a:buClr>
                  <a:schemeClr val="dk1"/>
                </a:buClr>
                <a:buSzPts val="2200"/>
                <a:buFont typeface="Questrial"/>
                <a:buChar char="➔"/>
              </a:pPr>
              <a:r>
                <a:rPr b="0" i="0" lang="pt-PT" sz="2200" u="none" cap="none" strike="noStrike">
                  <a:solidFill>
                    <a:schemeClr val="dk1"/>
                  </a:solidFill>
                  <a:latin typeface="Questrial"/>
                  <a:ea typeface="Questrial"/>
                  <a:cs typeface="Questrial"/>
                  <a:sym typeface="Questrial"/>
                </a:rPr>
                <a:t>Whenever a change causes a fault, it can be quickly identified</a:t>
              </a:r>
              <a:endParaRPr b="0" i="0" sz="2200" u="none" cap="none" strike="noStrike">
                <a:solidFill>
                  <a:schemeClr val="dk1"/>
                </a:solidFill>
                <a:latin typeface="Questrial"/>
                <a:ea typeface="Questrial"/>
                <a:cs typeface="Questrial"/>
                <a:sym typeface="Questrial"/>
              </a:endParaRPr>
            </a:p>
          </p:txBody>
        </p:sp>
      </p:grpSp>
      <p:sp>
        <p:nvSpPr>
          <p:cNvPr id="129" name="Google Shape;12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(2/4)</a:t>
            </a:r>
            <a:endParaRPr b="1" i="0" sz="4400" u="none" cap="none" strike="noStrike">
              <a:solidFill>
                <a:schemeClr val="dk1"/>
              </a:solidFill>
              <a:latin typeface="Questrial"/>
              <a:ea typeface="Questrial"/>
              <a:cs typeface="Questrial"/>
              <a:sym typeface="Questrial"/>
            </a:endParaRPr>
          </a:p>
        </p:txBody>
      </p:sp>
      <p:sp>
        <p:nvSpPr>
          <p:cNvPr id="575" name="Google Shape;575;p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PHP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3"/>
              </a:rPr>
              <a:t>https://phpunit.de</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4"/>
              </a:rPr>
              <a:t>	http://simpletest.sourceforge.net</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5"/>
              </a:rPr>
              <a:t>	https://codeception.com</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6"/>
              </a:rPr>
              <a:t>	http://behat.org/en/latest/</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Java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7"/>
              </a:rPr>
              <a:t>https://junit.org/junit5/</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8"/>
              </a:rPr>
              <a:t>https://testng.org/doc/index.html</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9"/>
              </a:rPr>
              <a:t>http://www.parasoft.com/products/jtest</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76" name="Google Shape;576;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(3/4)</a:t>
            </a:r>
            <a:endParaRPr b="1" i="0" sz="4400" u="none" cap="none" strike="noStrike">
              <a:solidFill>
                <a:schemeClr val="dk1"/>
              </a:solidFill>
              <a:latin typeface="Questrial"/>
              <a:ea typeface="Questrial"/>
              <a:cs typeface="Questrial"/>
              <a:sym typeface="Questrial"/>
            </a:endParaRPr>
          </a:p>
        </p:txBody>
      </p:sp>
      <p:sp>
        <p:nvSpPr>
          <p:cNvPr id="582" name="Google Shape;582;p5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C++ Tools</a:t>
            </a:r>
            <a:endParaRPr b="1" i="0" sz="24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3"/>
              </a:rPr>
              <a:t>https://github.com/google/googletest</a:t>
            </a:r>
            <a:endParaRPr b="0" i="0" sz="20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4"/>
              </a:rPr>
              <a:t>http://www.parasoft.com/products/ctest</a:t>
            </a:r>
            <a:endParaRPr b="0" i="0" sz="20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5"/>
              </a:rPr>
              <a:t>https://github.com/catchorg/Catch2</a:t>
            </a:r>
            <a:endParaRPr b="0" i="0" sz="2000" u="none" cap="none" strike="noStrike">
              <a:solidFill>
                <a:schemeClr val="dk1"/>
              </a:solidFill>
              <a:latin typeface="Questrial"/>
              <a:ea typeface="Questrial"/>
              <a:cs typeface="Questrial"/>
              <a:sym typeface="Questrial"/>
            </a:endParaRPr>
          </a:p>
          <a:p>
            <a:pPr indent="457200" lvl="0" marL="0" marR="0" rtl="0" algn="just">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6"/>
              </a:rPr>
              <a:t>	https://github.com/catchorg/Catch2/blob/master/docs/limitations.md#tests-might-be-run-again-if-last-section-fails</a:t>
            </a:r>
            <a:endParaRPr b="0" i="0" sz="2000" u="none" cap="none" strike="noStrike">
              <a:solidFill>
                <a:schemeClr val="dk1"/>
              </a:solidFill>
              <a:latin typeface="Questrial"/>
              <a:ea typeface="Questrial"/>
              <a:cs typeface="Questrial"/>
              <a:sym typeface="Questrial"/>
            </a:endParaRPr>
          </a:p>
          <a:p>
            <a:pPr indent="457200" lvl="0" marL="0" marR="0" rtl="0" algn="just">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7"/>
              </a:rPr>
              <a:t>	https://stackoverflow.com/questions/242926/comparison-of-c-unit-test-frameworks</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83" name="Google Shape;583;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(4/4)</a:t>
            </a:r>
            <a:endParaRPr b="1" i="0" sz="4400" u="none" cap="none" strike="noStrike">
              <a:solidFill>
                <a:schemeClr val="dk1"/>
              </a:solidFill>
              <a:latin typeface="Questrial"/>
              <a:ea typeface="Questrial"/>
              <a:cs typeface="Questrial"/>
              <a:sym typeface="Questrial"/>
            </a:endParaRPr>
          </a:p>
        </p:txBody>
      </p:sp>
      <p:sp>
        <p:nvSpPr>
          <p:cNvPr id="589" name="Google Shape;589;p5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C#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3"/>
              </a:rPr>
              <a:t>https://nunit.org</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4"/>
              </a:rPr>
              <a:t>	https://xunit.github.io</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5"/>
              </a:rPr>
              <a:t>	https://docs.microsoft.com/en-us/dotnet/core/testing/unit-testing-with-mstest</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6"/>
              </a:rPr>
              <a:t>	http://www.csunit.org</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90" name="Google Shape;590;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idx="1" type="body"/>
          </p:nvPr>
        </p:nvSpPr>
        <p:spPr>
          <a:xfrm>
            <a:off x="838200" y="491800"/>
            <a:ext cx="10515600" cy="5685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1" i="0" lang="pt-PT" sz="6000" u="none" cap="none" strike="noStrike">
                <a:solidFill>
                  <a:srgbClr val="242729"/>
                </a:solidFill>
                <a:highlight>
                  <a:srgbClr val="FFFFFF"/>
                </a:highlight>
                <a:latin typeface="Questrial"/>
                <a:ea typeface="Questrial"/>
                <a:cs typeface="Questrial"/>
                <a:sym typeface="Questrial"/>
              </a:rPr>
              <a:t>A "unit" in this sense is the smallest atomic component of the code that makes sense to test, typically a method of some class</a:t>
            </a:r>
            <a:endParaRPr b="1" i="0" sz="6000" u="none" cap="none" strike="noStrike">
              <a:solidFill>
                <a:schemeClr val="dk1"/>
              </a:solidFill>
              <a:latin typeface="Questrial"/>
              <a:ea typeface="Questrial"/>
              <a:cs typeface="Questrial"/>
              <a:sym typeface="Questrial"/>
            </a:endParaRPr>
          </a:p>
        </p:txBody>
      </p:sp>
      <p:sp>
        <p:nvSpPr>
          <p:cNvPr id="135" name="Google Shape;13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18"/>
          <p:cNvPicPr preferRelativeResize="0"/>
          <p:nvPr/>
        </p:nvPicPr>
        <p:blipFill rotWithShape="1">
          <a:blip r:embed="rId3">
            <a:alphaModFix/>
          </a:blip>
          <a:srcRect b="0" l="0" r="0" t="0"/>
          <a:stretch/>
        </p:blipFill>
        <p:spPr>
          <a:xfrm>
            <a:off x="2463189" y="548738"/>
            <a:ext cx="7265625" cy="5760525"/>
          </a:xfrm>
          <a:prstGeom prst="rect">
            <a:avLst/>
          </a:prstGeom>
          <a:noFill/>
          <a:ln>
            <a:noFill/>
          </a:ln>
        </p:spPr>
      </p:pic>
      <p:sp>
        <p:nvSpPr>
          <p:cNvPr id="141" name="Google Shape;14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Advantages of Unit Testing (1/2)</a:t>
            </a:r>
            <a:endParaRPr b="1" i="0" sz="4400" u="none" cap="none" strike="noStrike">
              <a:solidFill>
                <a:schemeClr val="dk1"/>
              </a:solidFill>
              <a:latin typeface="Questrial"/>
              <a:ea typeface="Questrial"/>
              <a:cs typeface="Questrial"/>
              <a:sym typeface="Questrial"/>
            </a:endParaRPr>
          </a:p>
        </p:txBody>
      </p:sp>
      <p:sp>
        <p:nvSpPr>
          <p:cNvPr id="147" name="Google Shape;147;p19"/>
          <p:cNvSpPr txBox="1"/>
          <p:nvPr>
            <p:ph idx="1" type="body"/>
          </p:nvPr>
        </p:nvSpPr>
        <p:spPr>
          <a:xfrm>
            <a:off x="838200" y="1532625"/>
            <a:ext cx="10515600" cy="4644300"/>
          </a:xfrm>
          <a:prstGeom prst="rect">
            <a:avLst/>
          </a:prstGeom>
          <a:noFill/>
          <a:ln>
            <a:noFill/>
          </a:ln>
        </p:spPr>
        <p:txBody>
          <a:bodyPr anchorCtr="0" anchor="t" bIns="45700" lIns="91425" spcFirstLastPara="1" rIns="91425" wrap="square" tIns="45700">
            <a:noAutofit/>
          </a:bodyPr>
          <a:lstStyle/>
          <a:p>
            <a:pPr indent="-371475" lvl="0" marL="457200" marR="0" rtl="0" algn="l">
              <a:lnSpc>
                <a:spcPct val="120000"/>
              </a:lnSpc>
              <a:spcBef>
                <a:spcPts val="1500"/>
              </a:spcBef>
              <a:spcAft>
                <a:spcPts val="0"/>
              </a:spcAft>
              <a:buClr>
                <a:srgbClr val="222635"/>
              </a:buClr>
              <a:buSzPts val="2250"/>
              <a:buFont typeface="Arial"/>
              <a:buChar char="•"/>
            </a:pPr>
            <a:r>
              <a:rPr b="1" i="0" lang="pt-PT" sz="2400" u="none" cap="none" strike="noStrike">
                <a:solidFill>
                  <a:srgbClr val="000000"/>
                </a:solidFill>
                <a:latin typeface="Questrial"/>
                <a:ea typeface="Questrial"/>
                <a:cs typeface="Questrial"/>
                <a:sym typeface="Questrial"/>
              </a:rPr>
              <a:t> Makes the Process Agile -</a:t>
            </a:r>
            <a:r>
              <a:rPr b="1" i="0" lang="pt-PT" sz="2400" u="none" cap="none" strike="noStrike">
                <a:solidFill>
                  <a:srgbClr val="222635"/>
                </a:solidFill>
                <a:latin typeface="Questrial"/>
                <a:ea typeface="Questrial"/>
                <a:cs typeface="Questrial"/>
                <a:sym typeface="Questrial"/>
              </a:rPr>
              <a:t> </a:t>
            </a:r>
            <a:r>
              <a:rPr b="0" i="0" lang="pt-PT" sz="1450" u="none" cap="none" strike="noStrike">
                <a:solidFill>
                  <a:srgbClr val="222635"/>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Unit tests facilitate safe refactoring</a:t>
            </a:r>
            <a:endParaRPr b="0" i="0" sz="2200" u="none" cap="none" strike="noStrike">
              <a:solidFill>
                <a:srgbClr val="222635"/>
              </a:solidFill>
              <a:highlight>
                <a:srgbClr val="FFFFFF"/>
              </a:highlight>
              <a:latin typeface="Questrial"/>
              <a:ea typeface="Questrial"/>
              <a:cs typeface="Questrial"/>
              <a:sym typeface="Questrial"/>
            </a:endParaRPr>
          </a:p>
          <a:p>
            <a:pPr indent="0" lvl="0" marL="0" marR="0" rtl="0" algn="l">
              <a:lnSpc>
                <a:spcPct val="120000"/>
              </a:lnSpc>
              <a:spcBef>
                <a:spcPts val="1500"/>
              </a:spcBef>
              <a:spcAft>
                <a:spcPts val="0"/>
              </a:spcAft>
              <a:buClr>
                <a:schemeClr val="dk1"/>
              </a:buClr>
              <a:buSzPts val="2800"/>
              <a:buFont typeface="Arial"/>
              <a:buNone/>
            </a:pPr>
            <a:r>
              <a:t/>
            </a:r>
            <a:endParaRPr b="0" i="0" sz="2200" u="none" cap="none" strike="noStrike">
              <a:solidFill>
                <a:srgbClr val="222635"/>
              </a:solidFill>
              <a:highlight>
                <a:srgbClr val="FFFFFF"/>
              </a:highlight>
              <a:latin typeface="Questrial"/>
              <a:ea typeface="Questrial"/>
              <a:cs typeface="Questrial"/>
              <a:sym typeface="Questrial"/>
            </a:endParaRPr>
          </a:p>
          <a:p>
            <a:pPr indent="-368300" lvl="0" marL="457200" marR="0" rtl="0" algn="l">
              <a:lnSpc>
                <a:spcPct val="120000"/>
              </a:lnSpc>
              <a:spcBef>
                <a:spcPts val="1500"/>
              </a:spcBef>
              <a:spcAft>
                <a:spcPts val="0"/>
              </a:spcAft>
              <a:buClr>
                <a:srgbClr val="222635"/>
              </a:buClr>
              <a:buSzPts val="2200"/>
              <a:buFont typeface="Questrial"/>
              <a:buChar char="•"/>
            </a:pPr>
            <a:r>
              <a:rPr b="1" i="0" lang="pt-PT" sz="2400" u="none" cap="none" strike="noStrike">
                <a:solidFill>
                  <a:srgbClr val="000000"/>
                </a:solidFill>
                <a:latin typeface="Questrial"/>
                <a:ea typeface="Questrial"/>
                <a:cs typeface="Questrial"/>
                <a:sym typeface="Questrial"/>
              </a:rPr>
              <a:t>Quality of Code -</a:t>
            </a:r>
            <a:r>
              <a:rPr b="1" i="0" lang="pt-PT" sz="2250" u="none" cap="none" strike="noStrike">
                <a:solidFill>
                  <a:srgbClr val="000000"/>
                </a:solidFill>
                <a:latin typeface="Questrial"/>
                <a:ea typeface="Questrial"/>
                <a:cs typeface="Questrial"/>
                <a:sym typeface="Questrial"/>
              </a:rPr>
              <a:t> </a:t>
            </a:r>
            <a:r>
              <a:rPr b="0" i="0" lang="pt-PT" sz="2250" u="none" cap="none" strike="noStrike">
                <a:solidFill>
                  <a:srgbClr val="222635"/>
                </a:solidFill>
                <a:latin typeface="Questrial"/>
                <a:ea typeface="Questrial"/>
                <a:cs typeface="Questrial"/>
                <a:sym typeface="Questrial"/>
              </a:rPr>
              <a:t>Improves the quality of the code</a:t>
            </a:r>
            <a:endParaRPr b="0" i="0" sz="2250" u="none" cap="none" strike="noStrike">
              <a:solidFill>
                <a:srgbClr val="222635"/>
              </a:solidFill>
              <a:latin typeface="Questrial"/>
              <a:ea typeface="Questrial"/>
              <a:cs typeface="Questrial"/>
              <a:sym typeface="Questrial"/>
            </a:endParaRPr>
          </a:p>
          <a:p>
            <a:pPr indent="0" lvl="0" marL="0" marR="0" rtl="0" algn="l">
              <a:lnSpc>
                <a:spcPct val="120000"/>
              </a:lnSpc>
              <a:spcBef>
                <a:spcPts val="1500"/>
              </a:spcBef>
              <a:spcAft>
                <a:spcPts val="0"/>
              </a:spcAft>
              <a:buClr>
                <a:schemeClr val="dk1"/>
              </a:buClr>
              <a:buSzPts val="2800"/>
              <a:buFont typeface="Arial"/>
              <a:buNone/>
            </a:pPr>
            <a:r>
              <a:t/>
            </a:r>
            <a:endParaRPr b="0" i="0" sz="2250" u="none" cap="none" strike="noStrike">
              <a:solidFill>
                <a:srgbClr val="222635"/>
              </a:solidFill>
              <a:latin typeface="Questrial"/>
              <a:ea typeface="Questrial"/>
              <a:cs typeface="Questrial"/>
              <a:sym typeface="Questrial"/>
            </a:endParaRPr>
          </a:p>
          <a:p>
            <a:pPr indent="-368300" lvl="0" marL="457200" marR="0" rtl="0" algn="l">
              <a:lnSpc>
                <a:spcPct val="120000"/>
              </a:lnSpc>
              <a:spcBef>
                <a:spcPts val="1500"/>
              </a:spcBef>
              <a:spcAft>
                <a:spcPts val="0"/>
              </a:spcAft>
              <a:buClr>
                <a:srgbClr val="222635"/>
              </a:buClr>
              <a:buSzPts val="2200"/>
              <a:buFont typeface="Questrial"/>
              <a:buChar char="•"/>
            </a:pPr>
            <a:r>
              <a:rPr b="1" i="0" lang="pt-PT" sz="2400" u="none" cap="none" strike="noStrike">
                <a:solidFill>
                  <a:srgbClr val="000000"/>
                </a:solidFill>
                <a:latin typeface="Questrial"/>
                <a:ea typeface="Questrial"/>
                <a:cs typeface="Questrial"/>
                <a:sym typeface="Questrial"/>
              </a:rPr>
              <a:t>Code documentation -</a:t>
            </a:r>
            <a:r>
              <a:rPr b="1" i="0" lang="pt-PT" sz="2200" u="none" cap="none" strike="noStrike">
                <a:solidFill>
                  <a:srgbClr val="000000"/>
                </a:solidFill>
                <a:latin typeface="Questrial"/>
                <a:ea typeface="Questrial"/>
                <a:cs typeface="Questrial"/>
                <a:sym typeface="Questrial"/>
              </a:rPr>
              <a:t> </a:t>
            </a:r>
            <a:r>
              <a:rPr b="0" i="0" lang="pt-PT" sz="2200" u="none" cap="none" strike="noStrike">
                <a:solidFill>
                  <a:schemeClr val="dk1"/>
                </a:solidFill>
                <a:latin typeface="Questrial"/>
                <a:ea typeface="Questrial"/>
                <a:cs typeface="Questrial"/>
                <a:sym typeface="Questrial"/>
              </a:rPr>
              <a:t>A unit test behaves as executable documentation, it helps communicating the code’s intended use</a:t>
            </a:r>
            <a:endParaRPr b="0" i="0" sz="2200" u="none" cap="none" strike="noStrike">
              <a:solidFill>
                <a:schemeClr val="dk1"/>
              </a:solidFill>
              <a:latin typeface="Questrial"/>
              <a:ea typeface="Questrial"/>
              <a:cs typeface="Questrial"/>
              <a:sym typeface="Questrial"/>
            </a:endParaRPr>
          </a:p>
          <a:p>
            <a:pPr indent="0" lvl="0" marL="0" marR="0" rtl="0" algn="l">
              <a:lnSpc>
                <a:spcPct val="120000"/>
              </a:lnSpc>
              <a:spcBef>
                <a:spcPts val="1500"/>
              </a:spcBef>
              <a:spcAft>
                <a:spcPts val="0"/>
              </a:spcAft>
              <a:buClr>
                <a:schemeClr val="dk1"/>
              </a:buClr>
              <a:buSzPts val="2800"/>
              <a:buFont typeface="Arial"/>
              <a:buNone/>
            </a:pPr>
            <a:r>
              <a:t/>
            </a:r>
            <a:endParaRPr b="0" i="0" sz="2200" u="none" cap="none" strike="noStrike">
              <a:solidFill>
                <a:schemeClr val="dk1"/>
              </a:solidFill>
              <a:latin typeface="Questrial"/>
              <a:ea typeface="Questrial"/>
              <a:cs typeface="Questrial"/>
              <a:sym typeface="Questrial"/>
            </a:endParaRPr>
          </a:p>
          <a:p>
            <a:pPr indent="-371475" lvl="0" marL="457200" marR="0" rtl="0" algn="l">
              <a:lnSpc>
                <a:spcPct val="120000"/>
              </a:lnSpc>
              <a:spcBef>
                <a:spcPts val="1500"/>
              </a:spcBef>
              <a:spcAft>
                <a:spcPts val="0"/>
              </a:spcAft>
              <a:buClr>
                <a:srgbClr val="222635"/>
              </a:buClr>
              <a:buSzPts val="2250"/>
              <a:buFont typeface="Questrial"/>
              <a:buChar char="•"/>
            </a:pPr>
            <a:r>
              <a:rPr b="1" i="0" lang="pt-PT" sz="2400" u="none" cap="none" strike="noStrike">
                <a:solidFill>
                  <a:srgbClr val="000000"/>
                </a:solidFill>
                <a:latin typeface="Questrial"/>
                <a:ea typeface="Questrial"/>
                <a:cs typeface="Questrial"/>
                <a:sym typeface="Questrial"/>
              </a:rPr>
              <a:t>Finds Software Bugs Early - </a:t>
            </a:r>
            <a:r>
              <a:rPr b="0" i="0" lang="pt-PT" sz="1450" u="none" cap="none" strike="noStrike">
                <a:solidFill>
                  <a:srgbClr val="222635"/>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Unit testing is carried out by developers who test individual code before integration, issues can be found very early </a:t>
            </a:r>
            <a:endParaRPr b="0" i="0" sz="2200" u="none" cap="none" strike="noStrike">
              <a:solidFill>
                <a:srgbClr val="222635"/>
              </a:solidFill>
              <a:latin typeface="Questrial"/>
              <a:ea typeface="Questrial"/>
              <a:cs typeface="Questrial"/>
              <a:sym typeface="Questrial"/>
            </a:endParaRPr>
          </a:p>
          <a:p>
            <a:pPr indent="0" lvl="0" marL="457200" marR="0" rtl="0" algn="l">
              <a:lnSpc>
                <a:spcPct val="120000"/>
              </a:lnSpc>
              <a:spcBef>
                <a:spcPts val="1500"/>
              </a:spcBef>
              <a:spcAft>
                <a:spcPts val="0"/>
              </a:spcAft>
              <a:buClr>
                <a:schemeClr val="dk1"/>
              </a:buClr>
              <a:buSzPts val="2800"/>
              <a:buFont typeface="Arial"/>
              <a:buNone/>
            </a:pPr>
            <a:r>
              <a:t/>
            </a:r>
            <a:endParaRPr b="0" i="0" sz="2250" u="none" cap="none" strike="noStrike">
              <a:solidFill>
                <a:srgbClr val="222635"/>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8" name="Google Shape;14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Advantages of Unit Testing (2/2)</a:t>
            </a:r>
            <a:endParaRPr b="1" i="0" sz="4400" u="none" cap="none" strike="noStrike">
              <a:solidFill>
                <a:schemeClr val="dk1"/>
              </a:solidFill>
              <a:latin typeface="Questrial"/>
              <a:ea typeface="Questrial"/>
              <a:cs typeface="Questrial"/>
              <a:sym typeface="Questrial"/>
            </a:endParaRPr>
          </a:p>
        </p:txBody>
      </p:sp>
      <p:sp>
        <p:nvSpPr>
          <p:cNvPr id="154" name="Google Shape;154;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71475" lvl="0" marL="457200" marR="0" rtl="0" algn="l">
              <a:lnSpc>
                <a:spcPct val="120000"/>
              </a:lnSpc>
              <a:spcBef>
                <a:spcPts val="1500"/>
              </a:spcBef>
              <a:spcAft>
                <a:spcPts val="0"/>
              </a:spcAft>
              <a:buClr>
                <a:srgbClr val="222635"/>
              </a:buClr>
              <a:buSzPts val="2250"/>
              <a:buFont typeface="Arial"/>
              <a:buChar char="•"/>
            </a:pPr>
            <a:r>
              <a:rPr b="1" i="0" lang="pt-PT" sz="2400" u="none" cap="none" strike="noStrike">
                <a:solidFill>
                  <a:srgbClr val="000000"/>
                </a:solidFill>
                <a:latin typeface="Questrial"/>
                <a:ea typeface="Questrial"/>
                <a:cs typeface="Questrial"/>
                <a:sym typeface="Questrial"/>
              </a:rPr>
              <a:t>Debugging process -</a:t>
            </a:r>
            <a:r>
              <a:rPr b="1" i="0" lang="pt-PT" sz="2250" u="none" cap="none" strike="noStrike">
                <a:solidFill>
                  <a:srgbClr val="222635"/>
                </a:solidFill>
                <a:latin typeface="Questrial"/>
                <a:ea typeface="Questrial"/>
                <a:cs typeface="Questrial"/>
                <a:sym typeface="Questrial"/>
              </a:rPr>
              <a:t> </a:t>
            </a:r>
            <a:r>
              <a:rPr b="0" i="0" lang="pt-PT" sz="1450" u="none" cap="none" strike="noStrike">
                <a:solidFill>
                  <a:srgbClr val="222635"/>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If a test fails, then only the latest changes made in the code need to be debugged</a:t>
            </a:r>
            <a:endParaRPr b="0" i="0" sz="1450" u="none" cap="none" strike="noStrike">
              <a:solidFill>
                <a:srgbClr val="222635"/>
              </a:solidFill>
              <a:highlight>
                <a:srgbClr val="FFFFFF"/>
              </a:highlight>
              <a:latin typeface="Cambria"/>
              <a:ea typeface="Cambria"/>
              <a:cs typeface="Cambria"/>
              <a:sym typeface="Cambria"/>
            </a:endParaRPr>
          </a:p>
          <a:p>
            <a:pPr indent="0" lvl="0" marL="0" marR="0" rtl="0" algn="l">
              <a:lnSpc>
                <a:spcPct val="120000"/>
              </a:lnSpc>
              <a:spcBef>
                <a:spcPts val="1500"/>
              </a:spcBef>
              <a:spcAft>
                <a:spcPts val="0"/>
              </a:spcAft>
              <a:buClr>
                <a:schemeClr val="dk1"/>
              </a:buClr>
              <a:buSzPts val="2800"/>
              <a:buFont typeface="Arial"/>
              <a:buNone/>
            </a:pPr>
            <a:r>
              <a:t/>
            </a:r>
            <a:endParaRPr b="0" i="0" sz="1450" u="none" cap="none" strike="noStrike">
              <a:solidFill>
                <a:srgbClr val="222635"/>
              </a:solidFill>
              <a:highlight>
                <a:srgbClr val="FFFFFF"/>
              </a:highlight>
              <a:latin typeface="Cambria"/>
              <a:ea typeface="Cambria"/>
              <a:cs typeface="Cambria"/>
              <a:sym typeface="Cambria"/>
            </a:endParaRPr>
          </a:p>
          <a:p>
            <a:pPr indent="-368300" lvl="0" marL="457200" marR="0" rtl="0" algn="l">
              <a:lnSpc>
                <a:spcPct val="120000"/>
              </a:lnSpc>
              <a:spcBef>
                <a:spcPts val="1500"/>
              </a:spcBef>
              <a:spcAft>
                <a:spcPts val="0"/>
              </a:spcAft>
              <a:buClr>
                <a:srgbClr val="222635"/>
              </a:buClr>
              <a:buSzPts val="2200"/>
              <a:buFont typeface="Questrial"/>
              <a:buChar char="•"/>
            </a:pPr>
            <a:r>
              <a:rPr b="1" i="0" lang="pt-PT" sz="2400" u="none" cap="none" strike="noStrike">
                <a:solidFill>
                  <a:srgbClr val="000000"/>
                </a:solidFill>
                <a:latin typeface="Questrial"/>
                <a:ea typeface="Questrial"/>
                <a:cs typeface="Questrial"/>
                <a:sym typeface="Questrial"/>
              </a:rPr>
              <a:t>Design - </a:t>
            </a:r>
            <a:r>
              <a:rPr b="0" i="0" lang="pt-PT" sz="1150" u="none" cap="none" strike="noStrike">
                <a:solidFill>
                  <a:srgbClr val="242729"/>
                </a:solidFill>
                <a:highlight>
                  <a:srgbClr val="FFFFFF"/>
                </a:highlight>
                <a:latin typeface="Arial"/>
                <a:ea typeface="Arial"/>
                <a:cs typeface="Arial"/>
                <a:sym typeface="Arial"/>
              </a:rPr>
              <a:t> </a:t>
            </a:r>
            <a:r>
              <a:rPr b="0" i="0" lang="pt-PT" sz="2200" u="none" cap="none" strike="noStrike">
                <a:solidFill>
                  <a:srgbClr val="242729"/>
                </a:solidFill>
                <a:highlight>
                  <a:srgbClr val="FFFFFF"/>
                </a:highlight>
                <a:latin typeface="Questrial"/>
                <a:ea typeface="Questrial"/>
                <a:cs typeface="Questrial"/>
                <a:sym typeface="Questrial"/>
              </a:rPr>
              <a:t>Force your design into something that hopefully will be easier to maintain than what it would be if you had not designed it for unit testing (especially in test-driven development)</a:t>
            </a:r>
            <a:endParaRPr b="0" i="0" sz="2200" u="none" cap="none" strike="noStrike">
              <a:solidFill>
                <a:srgbClr val="242729"/>
              </a:solidFill>
              <a:highlight>
                <a:srgbClr val="FFFFFF"/>
              </a:highlight>
              <a:latin typeface="Questrial"/>
              <a:ea typeface="Questrial"/>
              <a:cs typeface="Questrial"/>
              <a:sym typeface="Questrial"/>
            </a:endParaRPr>
          </a:p>
          <a:p>
            <a:pPr indent="0" lvl="0" marL="457200" marR="0" rtl="0" algn="l">
              <a:lnSpc>
                <a:spcPct val="120000"/>
              </a:lnSpc>
              <a:spcBef>
                <a:spcPts val="1500"/>
              </a:spcBef>
              <a:spcAft>
                <a:spcPts val="0"/>
              </a:spcAft>
              <a:buClr>
                <a:schemeClr val="dk1"/>
              </a:buClr>
              <a:buSzPts val="2800"/>
              <a:buFont typeface="Arial"/>
              <a:buNone/>
            </a:pPr>
            <a:r>
              <a:t/>
            </a:r>
            <a:endParaRPr b="0" i="0" sz="2200" u="none" cap="none" strike="noStrike">
              <a:solidFill>
                <a:srgbClr val="242729"/>
              </a:solidFill>
              <a:highlight>
                <a:srgbClr val="FFFFFF"/>
              </a:highlight>
              <a:latin typeface="Questrial"/>
              <a:ea typeface="Questrial"/>
              <a:cs typeface="Questrial"/>
              <a:sym typeface="Questrial"/>
            </a:endParaRPr>
          </a:p>
          <a:p>
            <a:pPr indent="-371475" lvl="0" marL="457200" marR="0" rtl="0" algn="l">
              <a:lnSpc>
                <a:spcPct val="120000"/>
              </a:lnSpc>
              <a:spcBef>
                <a:spcPts val="1500"/>
              </a:spcBef>
              <a:spcAft>
                <a:spcPts val="0"/>
              </a:spcAft>
              <a:buClr>
                <a:srgbClr val="222635"/>
              </a:buClr>
              <a:buSzPts val="2250"/>
              <a:buFont typeface="Questrial"/>
              <a:buChar char="•"/>
            </a:pPr>
            <a:r>
              <a:rPr b="1" i="0" lang="pt-PT" sz="2400" u="none" cap="none" strike="noStrike">
                <a:solidFill>
                  <a:srgbClr val="000000"/>
                </a:solidFill>
                <a:latin typeface="Questrial"/>
                <a:ea typeface="Questrial"/>
                <a:cs typeface="Questrial"/>
                <a:sym typeface="Questrial"/>
              </a:rPr>
              <a:t>Reduce costs -</a:t>
            </a:r>
            <a:r>
              <a:rPr b="1" i="0" lang="pt-PT" sz="2250" u="none" cap="none" strike="noStrike">
                <a:solidFill>
                  <a:srgbClr val="000000"/>
                </a:solidFill>
                <a:latin typeface="Questrial"/>
                <a:ea typeface="Questrial"/>
                <a:cs typeface="Questrial"/>
                <a:sym typeface="Questrial"/>
              </a:rPr>
              <a:t> </a:t>
            </a:r>
            <a:r>
              <a:rPr b="0" i="0" lang="pt-PT" sz="1450" u="none" cap="none" strike="noStrike">
                <a:solidFill>
                  <a:srgbClr val="000000"/>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Since bugs are found in an early stage, unit testing helps reduce the cost of bug fixes</a:t>
            </a:r>
            <a:endParaRPr b="0" i="0" sz="2200" u="none" cap="none" strike="noStrike">
              <a:solidFill>
                <a:srgbClr val="222635"/>
              </a:solidFill>
              <a:latin typeface="Questrial"/>
              <a:ea typeface="Questrial"/>
              <a:cs typeface="Questrial"/>
              <a:sym typeface="Questrial"/>
            </a:endParaRPr>
          </a:p>
          <a:p>
            <a:pPr indent="0" lvl="0" marL="457200" marR="0" rtl="0" algn="l">
              <a:lnSpc>
                <a:spcPct val="120000"/>
              </a:lnSpc>
              <a:spcBef>
                <a:spcPts val="1500"/>
              </a:spcBef>
              <a:spcAft>
                <a:spcPts val="0"/>
              </a:spcAft>
              <a:buClr>
                <a:schemeClr val="dk1"/>
              </a:buClr>
              <a:buSzPts val="2800"/>
              <a:buFont typeface="Arial"/>
              <a:buNone/>
            </a:pPr>
            <a:r>
              <a:t/>
            </a:r>
            <a:endParaRPr b="0" i="0" sz="2250" u="none" cap="none" strike="noStrike">
              <a:solidFill>
                <a:srgbClr val="222635"/>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55" name="Google Shape;155;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Unit Testing Framework Tools (1/2)</a:t>
            </a:r>
            <a:endParaRPr b="1" i="0" sz="4400" u="none" cap="none" strike="noStrike">
              <a:solidFill>
                <a:schemeClr val="dk1"/>
              </a:solidFill>
              <a:latin typeface="Questrial"/>
              <a:ea typeface="Questrial"/>
              <a:cs typeface="Questrial"/>
              <a:sym typeface="Questrial"/>
            </a:endParaRPr>
          </a:p>
        </p:txBody>
      </p:sp>
      <p:grpSp>
        <p:nvGrpSpPr>
          <p:cNvPr id="161" name="Google Shape;161;p21"/>
          <p:cNvGrpSpPr/>
          <p:nvPr/>
        </p:nvGrpSpPr>
        <p:grpSpPr>
          <a:xfrm>
            <a:off x="4432025" y="1847587"/>
            <a:ext cx="3328034" cy="4076271"/>
            <a:chOff x="0" y="2295575"/>
            <a:chExt cx="2286052" cy="2847950"/>
          </a:xfrm>
        </p:grpSpPr>
        <p:grpSp>
          <p:nvGrpSpPr>
            <p:cNvPr id="162" name="Google Shape;162;p21"/>
            <p:cNvGrpSpPr/>
            <p:nvPr/>
          </p:nvGrpSpPr>
          <p:grpSpPr>
            <a:xfrm>
              <a:off x="0" y="2295575"/>
              <a:ext cx="2286000" cy="2847950"/>
              <a:chOff x="0" y="2295575"/>
              <a:chExt cx="2286000" cy="2847950"/>
            </a:xfrm>
          </p:grpSpPr>
          <p:sp>
            <p:nvSpPr>
              <p:cNvPr id="163" name="Google Shape;163;p21"/>
              <p:cNvSpPr/>
              <p:nvPr/>
            </p:nvSpPr>
            <p:spPr>
              <a:xfrm>
                <a:off x="0" y="2823925"/>
                <a:ext cx="2286000" cy="23196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a:off x="0" y="2295575"/>
                <a:ext cx="2286000" cy="537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21"/>
            <p:cNvSpPr txBox="1"/>
            <p:nvPr/>
          </p:nvSpPr>
          <p:spPr>
            <a:xfrm>
              <a:off x="52" y="2313593"/>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PHP</a:t>
              </a:r>
              <a:endParaRPr b="1" i="0" sz="2200" u="none" cap="none" strike="noStrike">
                <a:solidFill>
                  <a:schemeClr val="dk1"/>
                </a:solidFill>
                <a:latin typeface="Questrial"/>
                <a:ea typeface="Questrial"/>
                <a:cs typeface="Questrial"/>
                <a:sym typeface="Questrial"/>
              </a:endParaRPr>
            </a:p>
          </p:txBody>
        </p:sp>
        <p:sp>
          <p:nvSpPr>
            <p:cNvPr id="166" name="Google Shape;166;p21"/>
            <p:cNvSpPr txBox="1"/>
            <p:nvPr/>
          </p:nvSpPr>
          <p:spPr>
            <a:xfrm>
              <a:off x="216307" y="3050058"/>
              <a:ext cx="1853400" cy="12669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SimpleTest</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525"/>
                </a:spcBef>
                <a:spcAft>
                  <a:spcPts val="0"/>
                </a:spcAft>
                <a:buClr>
                  <a:schemeClr val="dk1"/>
                </a:buClr>
                <a:buSzPts val="1200"/>
                <a:buFont typeface="Calibri"/>
                <a:buNone/>
              </a:pPr>
              <a:r>
                <a:rPr b="1" i="0" lang="pt-PT" sz="2200" u="none" cap="none" strike="noStrike">
                  <a:solidFill>
                    <a:schemeClr val="dk1"/>
                  </a:solidFill>
                  <a:latin typeface="Questrial"/>
                  <a:ea typeface="Questrial"/>
                  <a:cs typeface="Questrial"/>
                  <a:sym typeface="Questrial"/>
                </a:rPr>
                <a:t>PHPUnit</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180"/>
                </a:spcBef>
                <a:spcAft>
                  <a:spcPts val="0"/>
                </a:spcAft>
                <a:buClr>
                  <a:schemeClr val="dk1"/>
                </a:buClr>
                <a:buSzPts val="1200"/>
                <a:buFont typeface="Calibri"/>
                <a:buNone/>
              </a:pPr>
              <a:r>
                <a:rPr b="1" i="0" lang="pt-PT" sz="2200" u="none" cap="none" strike="noStrike">
                  <a:solidFill>
                    <a:schemeClr val="dk1"/>
                  </a:solidFill>
                  <a:latin typeface="Questrial"/>
                  <a:ea typeface="Questrial"/>
                  <a:cs typeface="Questrial"/>
                  <a:sym typeface="Questrial"/>
                </a:rPr>
                <a:t>Codeception</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180"/>
                </a:spcBef>
                <a:spcAft>
                  <a:spcPts val="0"/>
                </a:spcAft>
                <a:buClr>
                  <a:schemeClr val="dk1"/>
                </a:buClr>
                <a:buSzPts val="1200"/>
                <a:buFont typeface="Calibri"/>
                <a:buNone/>
              </a:pPr>
              <a:r>
                <a:rPr b="1" i="0" lang="pt-PT" sz="2200" u="none" cap="none" strike="noStrike">
                  <a:solidFill>
                    <a:schemeClr val="dk1"/>
                  </a:solidFill>
                  <a:latin typeface="Questrial"/>
                  <a:ea typeface="Questrial"/>
                  <a:cs typeface="Questrial"/>
                  <a:sym typeface="Questrial"/>
                </a:rPr>
                <a:t>Behat</a:t>
              </a:r>
              <a:endParaRPr b="1" i="0" sz="2200" u="none" cap="none" strike="noStrike">
                <a:solidFill>
                  <a:srgbClr val="5E5E5E"/>
                </a:solidFill>
                <a:latin typeface="Questrial"/>
                <a:ea typeface="Questrial"/>
                <a:cs typeface="Questrial"/>
                <a:sym typeface="Questrial"/>
              </a:endParaRPr>
            </a:p>
          </p:txBody>
        </p:sp>
        <p:cxnSp>
          <p:nvCxnSpPr>
            <p:cNvPr id="167" name="Google Shape;167;p21"/>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68" name="Google Shape;168;p21"/>
          <p:cNvGrpSpPr/>
          <p:nvPr/>
        </p:nvGrpSpPr>
        <p:grpSpPr>
          <a:xfrm>
            <a:off x="1104138" y="1847587"/>
            <a:ext cx="3327972" cy="4076271"/>
            <a:chOff x="0" y="2295575"/>
            <a:chExt cx="2286009" cy="2847950"/>
          </a:xfrm>
        </p:grpSpPr>
        <p:grpSp>
          <p:nvGrpSpPr>
            <p:cNvPr id="169" name="Google Shape;169;p21"/>
            <p:cNvGrpSpPr/>
            <p:nvPr/>
          </p:nvGrpSpPr>
          <p:grpSpPr>
            <a:xfrm>
              <a:off x="0" y="2295575"/>
              <a:ext cx="2286000" cy="2847950"/>
              <a:chOff x="0" y="2295575"/>
              <a:chExt cx="2286000" cy="2847950"/>
            </a:xfrm>
          </p:grpSpPr>
          <p:sp>
            <p:nvSpPr>
              <p:cNvPr id="170" name="Google Shape;170;p21"/>
              <p:cNvSpPr/>
              <p:nvPr/>
            </p:nvSpPr>
            <p:spPr>
              <a:xfrm>
                <a:off x="0" y="2823925"/>
                <a:ext cx="2286000" cy="2319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a:off x="0" y="2295575"/>
                <a:ext cx="2286000" cy="537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21"/>
            <p:cNvSpPr txBox="1"/>
            <p:nvPr/>
          </p:nvSpPr>
          <p:spPr>
            <a:xfrm>
              <a:off x="9" y="2351844"/>
              <a:ext cx="2286000" cy="4722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JavaScript</a:t>
              </a:r>
              <a:endParaRPr b="1" i="0" sz="2200" u="none" cap="none" strike="noStrike">
                <a:solidFill>
                  <a:schemeClr val="dk1"/>
                </a:solidFill>
                <a:latin typeface="Questrial"/>
                <a:ea typeface="Questrial"/>
                <a:cs typeface="Questrial"/>
                <a:sym typeface="Questrial"/>
              </a:endParaRPr>
            </a:p>
          </p:txBody>
        </p:sp>
        <p:sp>
          <p:nvSpPr>
            <p:cNvPr id="173" name="Google Shape;173;p21"/>
            <p:cNvSpPr txBox="1"/>
            <p:nvPr/>
          </p:nvSpPr>
          <p:spPr>
            <a:xfrm>
              <a:off x="216299" y="3050058"/>
              <a:ext cx="1853400" cy="121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Karma</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Jasmine</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Mocha</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Ava</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Roboto"/>
                <a:ea typeface="Roboto"/>
                <a:cs typeface="Roboto"/>
                <a:sym typeface="Roboto"/>
              </a:endParaRPr>
            </a:p>
          </p:txBody>
        </p:sp>
        <p:cxnSp>
          <p:nvCxnSpPr>
            <p:cNvPr id="174" name="Google Shape;174;p21"/>
            <p:cNvCxnSpPr/>
            <p:nvPr/>
          </p:nvCxnSpPr>
          <p:spPr>
            <a:xfrm>
              <a:off x="2286000" y="2295575"/>
              <a:ext cx="0" cy="2837400"/>
            </a:xfrm>
            <a:prstGeom prst="straightConnector1">
              <a:avLst/>
            </a:prstGeom>
            <a:noFill/>
            <a:ln cap="flat" cmpd="sng" w="9525">
              <a:solidFill>
                <a:srgbClr val="AAAAAA"/>
              </a:solidFill>
              <a:prstDash val="dot"/>
              <a:round/>
              <a:headEnd len="sm" w="sm" type="none"/>
              <a:tailEnd len="sm" w="sm" type="none"/>
            </a:ln>
          </p:spPr>
        </p:cxnSp>
      </p:grpSp>
      <p:grpSp>
        <p:nvGrpSpPr>
          <p:cNvPr id="175" name="Google Shape;175;p21"/>
          <p:cNvGrpSpPr/>
          <p:nvPr/>
        </p:nvGrpSpPr>
        <p:grpSpPr>
          <a:xfrm>
            <a:off x="7759969" y="1847587"/>
            <a:ext cx="3328040" cy="4076271"/>
            <a:chOff x="0" y="2295575"/>
            <a:chExt cx="2286056" cy="2847950"/>
          </a:xfrm>
        </p:grpSpPr>
        <p:grpSp>
          <p:nvGrpSpPr>
            <p:cNvPr id="176" name="Google Shape;176;p21"/>
            <p:cNvGrpSpPr/>
            <p:nvPr/>
          </p:nvGrpSpPr>
          <p:grpSpPr>
            <a:xfrm>
              <a:off x="0" y="2295575"/>
              <a:ext cx="2286000" cy="2847950"/>
              <a:chOff x="0" y="2295575"/>
              <a:chExt cx="2286000" cy="2847950"/>
            </a:xfrm>
          </p:grpSpPr>
          <p:sp>
            <p:nvSpPr>
              <p:cNvPr id="177" name="Google Shape;177;p21"/>
              <p:cNvSpPr/>
              <p:nvPr/>
            </p:nvSpPr>
            <p:spPr>
              <a:xfrm>
                <a:off x="0" y="2823925"/>
                <a:ext cx="2286000" cy="2319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p:nvPr/>
            </p:nvSpPr>
            <p:spPr>
              <a:xfrm>
                <a:off x="0" y="2295575"/>
                <a:ext cx="2286000" cy="537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1"/>
            <p:cNvSpPr txBox="1"/>
            <p:nvPr/>
          </p:nvSpPr>
          <p:spPr>
            <a:xfrm>
              <a:off x="56" y="2313592"/>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Java</a:t>
              </a:r>
              <a:endParaRPr b="1" i="0" sz="2200" u="none" cap="none" strike="noStrike">
                <a:solidFill>
                  <a:schemeClr val="dk1"/>
                </a:solidFill>
                <a:latin typeface="Questrial"/>
                <a:ea typeface="Questrial"/>
                <a:cs typeface="Questrial"/>
                <a:sym typeface="Questrial"/>
              </a:endParaRPr>
            </a:p>
          </p:txBody>
        </p:sp>
        <p:sp>
          <p:nvSpPr>
            <p:cNvPr id="180" name="Google Shape;180;p21"/>
            <p:cNvSpPr txBox="1"/>
            <p:nvPr/>
          </p:nvSpPr>
          <p:spPr>
            <a:xfrm>
              <a:off x="216294" y="3050058"/>
              <a:ext cx="1853400" cy="1127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rgbClr val="FFFFFF"/>
                  </a:solidFill>
                  <a:latin typeface="Questrial"/>
                  <a:ea typeface="Questrial"/>
                  <a:cs typeface="Questrial"/>
                  <a:sym typeface="Questrial"/>
                </a:rPr>
                <a:t>jUnit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rgbClr val="FFFFFF"/>
                  </a:solidFill>
                  <a:latin typeface="Questrial"/>
                  <a:ea typeface="Questrial"/>
                  <a:cs typeface="Questrial"/>
                  <a:sym typeface="Questrial"/>
                </a:rPr>
                <a:t>TestNG</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rgbClr val="FFFFFF"/>
                  </a:solidFill>
                  <a:latin typeface="Questrial"/>
                  <a:ea typeface="Questrial"/>
                  <a:cs typeface="Questrial"/>
                  <a:sym typeface="Questrial"/>
                </a:rPr>
                <a:t>Jtest</a:t>
              </a:r>
              <a:endParaRPr b="1" i="0" sz="2200" u="none" cap="none" strike="noStrike">
                <a:solidFill>
                  <a:srgbClr val="FFFFFF"/>
                </a:solidFill>
                <a:latin typeface="Questrial"/>
                <a:ea typeface="Questrial"/>
                <a:cs typeface="Questrial"/>
                <a:sym typeface="Questrial"/>
              </a:endParaRPr>
            </a:p>
          </p:txBody>
        </p:sp>
        <p:cxnSp>
          <p:nvCxnSpPr>
            <p:cNvPr id="181" name="Google Shape;181;p21"/>
            <p:cNvCxnSpPr/>
            <p:nvPr/>
          </p:nvCxnSpPr>
          <p:spPr>
            <a:xfrm>
              <a:off x="2286000" y="2295575"/>
              <a:ext cx="0" cy="2837400"/>
            </a:xfrm>
            <a:prstGeom prst="straightConnector1">
              <a:avLst/>
            </a:prstGeom>
            <a:noFill/>
            <a:ln cap="flat" cmpd="sng" w="9525">
              <a:solidFill>
                <a:srgbClr val="AAAAAA"/>
              </a:solidFill>
              <a:prstDash val="dot"/>
              <a:round/>
              <a:headEnd len="sm" w="sm" type="none"/>
              <a:tailEnd len="sm" w="sm" type="none"/>
            </a:ln>
          </p:spPr>
        </p:cxnSp>
      </p:grpSp>
      <p:sp>
        <p:nvSpPr>
          <p:cNvPr id="182" name="Google Shape;18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83" name="Google Shape;183;p21"/>
          <p:cNvSpPr txBox="1"/>
          <p:nvPr/>
        </p:nvSpPr>
        <p:spPr>
          <a:xfrm>
            <a:off x="1636596" y="5402671"/>
            <a:ext cx="2262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chemeClr val="lt1"/>
                </a:solidFill>
                <a:latin typeface="Questrial"/>
                <a:ea typeface="Questrial"/>
                <a:cs typeface="Questrial"/>
                <a:sym typeface="Questrial"/>
              </a:rPr>
              <a:t>Client-Side</a:t>
            </a:r>
            <a:endParaRPr b="1" i="0" sz="3000" u="none" cap="none" strike="noStrike">
              <a:solidFill>
                <a:schemeClr val="lt1"/>
              </a:solidFill>
              <a:latin typeface="Questrial"/>
              <a:ea typeface="Questrial"/>
              <a:cs typeface="Questrial"/>
              <a:sym typeface="Questrial"/>
            </a:endParaRPr>
          </a:p>
        </p:txBody>
      </p:sp>
      <p:sp>
        <p:nvSpPr>
          <p:cNvPr id="184" name="Google Shape;184;p21"/>
          <p:cNvSpPr txBox="1"/>
          <p:nvPr/>
        </p:nvSpPr>
        <p:spPr>
          <a:xfrm>
            <a:off x="4900075" y="5399450"/>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rgbClr val="1F3864"/>
                </a:solidFill>
                <a:latin typeface="Questrial"/>
                <a:ea typeface="Questrial"/>
                <a:cs typeface="Questrial"/>
                <a:sym typeface="Questrial"/>
              </a:rPr>
              <a:t>Server-Side</a:t>
            </a:r>
            <a:endParaRPr b="1" i="0" sz="3000" u="none" cap="none" strike="noStrike">
              <a:solidFill>
                <a:srgbClr val="1F3864"/>
              </a:solidFill>
              <a:latin typeface="Questrial"/>
              <a:ea typeface="Questrial"/>
              <a:cs typeface="Questrial"/>
              <a:sym typeface="Questrial"/>
            </a:endParaRPr>
          </a:p>
        </p:txBody>
      </p:sp>
      <p:sp>
        <p:nvSpPr>
          <p:cNvPr id="185" name="Google Shape;185;p21"/>
          <p:cNvSpPr txBox="1"/>
          <p:nvPr/>
        </p:nvSpPr>
        <p:spPr>
          <a:xfrm>
            <a:off x="8228038" y="5399450"/>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chemeClr val="lt1"/>
                </a:solidFill>
                <a:latin typeface="Questrial"/>
                <a:ea typeface="Questrial"/>
                <a:cs typeface="Questrial"/>
                <a:sym typeface="Questrial"/>
              </a:rPr>
              <a:t>Server-Side</a:t>
            </a:r>
            <a:endParaRPr b="1" i="0" sz="3000" u="none" cap="none" strike="noStrike">
              <a:solidFill>
                <a:schemeClr val="lt1"/>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