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3" r:id="rId8"/>
    <p:sldId id="264" r:id="rId9"/>
    <p:sldId id="266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8E5-F005-4C1B-8FFC-A41853A992B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EED-1358-4741-87CC-A4A44911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0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8E5-F005-4C1B-8FFC-A41853A992B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EED-1358-4741-87CC-A4A44911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8E5-F005-4C1B-8FFC-A41853A992B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EED-1358-4741-87CC-A4A44911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1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8E5-F005-4C1B-8FFC-A41853A992B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EED-1358-4741-87CC-A4A44911CF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778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8E5-F005-4C1B-8FFC-A41853A992B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EED-1358-4741-87CC-A4A44911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10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8E5-F005-4C1B-8FFC-A41853A992B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EED-1358-4741-87CC-A4A44911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4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8E5-F005-4C1B-8FFC-A41853A992B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EED-1358-4741-87CC-A4A44911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99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8E5-F005-4C1B-8FFC-A41853A992B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EED-1358-4741-87CC-A4A44911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49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8E5-F005-4C1B-8FFC-A41853A992B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EED-1358-4741-87CC-A4A44911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8E5-F005-4C1B-8FFC-A41853A992B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EED-1358-4741-87CC-A4A44911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9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8E5-F005-4C1B-8FFC-A41853A992B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EED-1358-4741-87CC-A4A44911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8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8E5-F005-4C1B-8FFC-A41853A992B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EED-1358-4741-87CC-A4A44911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5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8E5-F005-4C1B-8FFC-A41853A992B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EED-1358-4741-87CC-A4A44911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1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8E5-F005-4C1B-8FFC-A41853A992B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EED-1358-4741-87CC-A4A44911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0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8E5-F005-4C1B-8FFC-A41853A992B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EED-1358-4741-87CC-A4A44911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7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8E5-F005-4C1B-8FFC-A41853A992B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EED-1358-4741-87CC-A4A44911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5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8E5-F005-4C1B-8FFC-A41853A992B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EED-1358-4741-87CC-A4A44911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2CD8E5-F005-4C1B-8FFC-A41853A992B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6EED-1358-4741-87CC-A4A44911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68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5435-B9A5-7074-A2D9-A2BA5E57B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Going deeper with convolutions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15250-85A0-223F-627D-998DC8A81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7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1C43-E0C5-B8F9-0AEF-AAF8F001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42C912-083E-A621-CB06-173514CDD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56" t="14251" r="26851" b="5195"/>
          <a:stretch/>
        </p:blipFill>
        <p:spPr>
          <a:xfrm>
            <a:off x="4502552" y="338771"/>
            <a:ext cx="3553428" cy="6365652"/>
          </a:xfrm>
        </p:spPr>
      </p:pic>
    </p:spTree>
    <p:extLst>
      <p:ext uri="{BB962C8B-B14F-4D97-AF65-F5344CB8AC3E}">
        <p14:creationId xmlns:p14="http://schemas.microsoft.com/office/powerpoint/2010/main" val="327179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4FC3-5F28-5CB3-640A-0449DF56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2108C-D6FD-6D47-7091-3150E8B53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convolutions, including those inside the Inception modules, use rectified linear activation.</a:t>
            </a:r>
          </a:p>
          <a:p>
            <a:r>
              <a:rPr lang="en-US" dirty="0"/>
              <a:t>The size of the receptive field in our network is 224×224 taking RGB color channels.</a:t>
            </a:r>
          </a:p>
          <a:p>
            <a:r>
              <a:rPr lang="en-US" dirty="0"/>
              <a:t>“#3×3 reduce” and “#5×5 reduce” stands for the number of 1×1 filters in the reduction layer used before the 3×3 and 5×5 convolutions.</a:t>
            </a:r>
          </a:p>
          <a:p>
            <a:r>
              <a:rPr lang="en-US" dirty="0"/>
              <a:t>The network is 22 layers deep when counting only layers with parameters (or 27 layers if we also count pooling).</a:t>
            </a:r>
          </a:p>
          <a:p>
            <a:r>
              <a:rPr lang="en-US" dirty="0"/>
              <a:t>The overall number of layers (independent building blocks) used for the construction of the network is about 100. </a:t>
            </a:r>
          </a:p>
        </p:txBody>
      </p:sp>
    </p:spTree>
    <p:extLst>
      <p:ext uri="{BB962C8B-B14F-4D97-AF65-F5344CB8AC3E}">
        <p14:creationId xmlns:p14="http://schemas.microsoft.com/office/powerpoint/2010/main" val="95960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46CD-4AEC-EA18-D209-382980AD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B571-553F-F24C-3B8C-676E12EC0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</a:t>
            </a:r>
            <a:r>
              <a:rPr lang="en-US" dirty="0" err="1"/>
              <a:t>DistBelief</a:t>
            </a:r>
            <a:r>
              <a:rPr lang="en-US" dirty="0"/>
              <a:t> ( in 2014 for the competition. I used </a:t>
            </a:r>
            <a:r>
              <a:rPr lang="en-US" dirty="0" err="1"/>
              <a:t>PyTorch</a:t>
            </a:r>
            <a:r>
              <a:rPr lang="en-US" dirty="0"/>
              <a:t>)</a:t>
            </a:r>
          </a:p>
          <a:p>
            <a:r>
              <a:rPr lang="en-US" dirty="0"/>
              <a:t>used asynchronous stochastic gradient descent with 0.9 momentum, fixed learning rate schedule (decreasing the learning rate by 4% every 8 epochs)</a:t>
            </a:r>
          </a:p>
          <a:p>
            <a:r>
              <a:rPr lang="en-US" dirty="0" err="1"/>
              <a:t>Polyak</a:t>
            </a:r>
            <a:r>
              <a:rPr lang="en-US" dirty="0"/>
              <a:t> </a:t>
            </a:r>
            <a:r>
              <a:rPr lang="en-US"/>
              <a:t>averaging was </a:t>
            </a:r>
            <a:r>
              <a:rPr lang="en-US" dirty="0"/>
              <a:t>used to create the final model used at inference time. </a:t>
            </a:r>
          </a:p>
        </p:txBody>
      </p:sp>
    </p:spTree>
    <p:extLst>
      <p:ext uri="{BB962C8B-B14F-4D97-AF65-F5344CB8AC3E}">
        <p14:creationId xmlns:p14="http://schemas.microsoft.com/office/powerpoint/2010/main" val="416285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79BDE-0C4D-02B0-B0B6-FAB8F2B4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What is Inception?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Two men in suits talking&#10;&#10;Description automatically generated">
            <a:extLst>
              <a:ext uri="{FF2B5EF4-FFF2-40B4-BE49-F238E27FC236}">
                <a16:creationId xmlns:a16="http://schemas.microsoft.com/office/drawing/2014/main" id="{D6E448CA-CE96-B52C-0171-CD0DBEC19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889405"/>
            <a:ext cx="5449889" cy="3079187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C3C42-77A1-9CC5-1E51-460F358F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EBEBEB"/>
                </a:solidFill>
              </a:rPr>
              <a:t>A deep convolutional neural network architecture codenamed Inception which was responsible for setting the new state of the art for classification and detection in the ImageNet Large-Scale Visual Recognition Challenge 2014 (ILSVRC14)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EBEBEB"/>
                </a:solidFill>
              </a:rPr>
              <a:t>The purpose of this architecture is to increasing the depth and width of the network while keeping the computational budget constant.</a:t>
            </a:r>
          </a:p>
        </p:txBody>
      </p:sp>
    </p:spTree>
    <p:extLst>
      <p:ext uri="{BB962C8B-B14F-4D97-AF65-F5344CB8AC3E}">
        <p14:creationId xmlns:p14="http://schemas.microsoft.com/office/powerpoint/2010/main" val="3784650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93AE-98E1-AFE9-29F1-56259BC8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deep convolutional neural network perform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3CE7-78D9-2F1C-40AD-8BC1DB129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powerful hardware</a:t>
            </a:r>
          </a:p>
          <a:p>
            <a:r>
              <a:rPr lang="en-US" dirty="0"/>
              <a:t>larger datasets </a:t>
            </a:r>
          </a:p>
          <a:p>
            <a:r>
              <a:rPr lang="en-US" dirty="0"/>
              <a:t>bigger models</a:t>
            </a:r>
          </a:p>
          <a:p>
            <a:r>
              <a:rPr lang="en-US" dirty="0"/>
              <a:t>efficiency matters. prioritizes resource utilization over accuracy. (reasonable cost)</a:t>
            </a:r>
          </a:p>
          <a:p>
            <a:r>
              <a:rPr lang="en-US" dirty="0"/>
              <a:t>new ideas, algorithms and improved network architectures                 ex : </a:t>
            </a:r>
            <a:r>
              <a:rPr lang="en-US" dirty="0" err="1"/>
              <a:t>GoogLeNet</a:t>
            </a:r>
            <a:r>
              <a:rPr lang="en-US" dirty="0"/>
              <a:t> submission to ILSVRC 2014 actually uses 12× fewer parameters than the winning architecture of </a:t>
            </a:r>
            <a:r>
              <a:rPr lang="en-US" dirty="0" err="1"/>
              <a:t>Krizhevsky</a:t>
            </a:r>
            <a:r>
              <a:rPr lang="en-US" dirty="0"/>
              <a:t> from 2012, while being significantly more accurate.</a:t>
            </a:r>
          </a:p>
        </p:txBody>
      </p:sp>
    </p:spTree>
    <p:extLst>
      <p:ext uri="{BB962C8B-B14F-4D97-AF65-F5344CB8AC3E}">
        <p14:creationId xmlns:p14="http://schemas.microsoft.com/office/powerpoint/2010/main" val="103427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BE00-4AB2-80C9-2541-5AC79BB7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868" y="1019878"/>
            <a:ext cx="9404723" cy="1400530"/>
          </a:xfrm>
        </p:spPr>
        <p:txBody>
          <a:bodyPr/>
          <a:lstStyle/>
          <a:p>
            <a:r>
              <a:rPr lang="en-US" sz="3200" dirty="0"/>
              <a:t>All filters in the Inception model are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DC296-7358-0E50-C6FA-2908B9CB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760" y="2339852"/>
            <a:ext cx="8946541" cy="4195481"/>
          </a:xfr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Instead of using a pre-defined filter, the model starts with random values in its filters. During training, these values are adjusted through backpropagation to minimize the loss.</a:t>
            </a:r>
          </a:p>
          <a:p>
            <a:r>
              <a:rPr lang="en-US" b="0" i="0" dirty="0">
                <a:effectLst/>
                <a:latin typeface="Söhne"/>
              </a:rPr>
              <a:t>As the model trains, these values are updated to capture patterns in the data</a:t>
            </a:r>
          </a:p>
          <a:p>
            <a:r>
              <a:rPr lang="en-US" dirty="0">
                <a:latin typeface="Söhne"/>
              </a:rPr>
              <a:t>Inception layers are repeated many times, leading to a 22-layer deep model in the case of the </a:t>
            </a:r>
            <a:r>
              <a:rPr lang="en-US" dirty="0" err="1">
                <a:latin typeface="Söhne"/>
              </a:rPr>
              <a:t>GoogLeNet</a:t>
            </a:r>
            <a:r>
              <a:rPr lang="en-US" dirty="0">
                <a:latin typeface="Söhne"/>
              </a:rPr>
              <a:t> model </a:t>
            </a:r>
          </a:p>
        </p:txBody>
      </p:sp>
    </p:spTree>
    <p:extLst>
      <p:ext uri="{BB962C8B-B14F-4D97-AF65-F5344CB8AC3E}">
        <p14:creationId xmlns:p14="http://schemas.microsoft.com/office/powerpoint/2010/main" val="357980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D7D7-63A0-F25B-40C3-F2B9488C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 Module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59DFF6-F2E6-0A94-D927-015159C1F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5" t="22345" r="8581" b="17961"/>
          <a:stretch/>
        </p:blipFill>
        <p:spPr>
          <a:xfrm>
            <a:off x="2210381" y="2731263"/>
            <a:ext cx="7963382" cy="38207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340FC9-ACFD-6C67-437E-2FA582867F50}"/>
              </a:ext>
            </a:extLst>
          </p:cNvPr>
          <p:cNvSpPr txBox="1"/>
          <p:nvPr/>
        </p:nvSpPr>
        <p:spPr>
          <a:xfrm>
            <a:off x="646111" y="1330733"/>
            <a:ext cx="11472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Naive version of inception module is as good as the one with dimensionally reduction but the cost is lower.</a:t>
            </a:r>
          </a:p>
          <a:p>
            <a:r>
              <a:rPr lang="en-US" dirty="0">
                <a:solidFill>
                  <a:srgbClr val="FFFFFF"/>
                </a:solidFill>
                <a:latin typeface="Segoe UI Historic" panose="020B0502040204020203" pitchFamily="34" charset="0"/>
              </a:rPr>
              <a:t>As these “Inception modules” are stacked on top of each other, their output correlation statistics are bound to vary: as features of higher abstraction are captured by higher layers, their spatial concentration is expected to decrease suggesting that the ratio of 3×3 and 5×5 convolutions should increase as we move to higher layers</a:t>
            </a:r>
          </a:p>
        </p:txBody>
      </p:sp>
    </p:spTree>
    <p:extLst>
      <p:ext uri="{BB962C8B-B14F-4D97-AF65-F5344CB8AC3E}">
        <p14:creationId xmlns:p14="http://schemas.microsoft.com/office/powerpoint/2010/main" val="101016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65E1-7B65-C67F-617E-E2985266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Network-in-Network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82E2-D83B-3327-9821-8C2D863C1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When applied to convolutional layers, the method could be viewed as additional 1×1 convolutional layers followed typically by the rectified linear activation.</a:t>
            </a:r>
          </a:p>
          <a:p>
            <a:r>
              <a:rPr lang="en-US" b="0" i="0" dirty="0">
                <a:effectLst/>
                <a:latin typeface="Söhne"/>
              </a:rPr>
              <a:t>It remove computational bottlenecks, that would otherwise limit the size of our networks.</a:t>
            </a:r>
          </a:p>
          <a:p>
            <a:r>
              <a:rPr lang="en-US" dirty="0">
                <a:latin typeface="Söhne"/>
              </a:rPr>
              <a:t>In 1x1 </a:t>
            </a:r>
            <a:r>
              <a:rPr lang="en-US" b="0" i="0" dirty="0">
                <a:effectLst/>
                <a:latin typeface="Söhne"/>
              </a:rPr>
              <a:t>convolutions are used to perform channel-wise dimensionality reduction. This allows for not just increasing the depth, but also the width of our networks without significant performance penalty. By doing this, it reduces computational costs</a:t>
            </a:r>
          </a:p>
          <a:p>
            <a:r>
              <a:rPr lang="en-US" b="0" i="0" dirty="0">
                <a:effectLst/>
                <a:latin typeface="Söhne"/>
              </a:rPr>
              <a:t>It reduces the number of parameters in the network, especially when replacing fully connected layers, leading to faster training and potentially better generalization.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5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616D-FCDF-C707-3A48-3A6D304B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360" y="522166"/>
            <a:ext cx="9404723" cy="1400530"/>
          </a:xfrm>
        </p:spPr>
        <p:txBody>
          <a:bodyPr/>
          <a:lstStyle/>
          <a:p>
            <a:r>
              <a:rPr lang="en-US" dirty="0"/>
              <a:t> Cost of a 5x5 convolution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EF216F8D-7FEE-5D4B-825A-326D6EE3B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" t="7641" r="5303" b="4813"/>
          <a:stretch/>
        </p:blipFill>
        <p:spPr>
          <a:xfrm>
            <a:off x="2039816" y="1634881"/>
            <a:ext cx="8487507" cy="4700953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C8D1AF-E99A-0250-B370-F1C9BDED03D9}"/>
              </a:ext>
            </a:extLst>
          </p:cNvPr>
          <p:cNvSpPr/>
          <p:nvPr/>
        </p:nvSpPr>
        <p:spPr>
          <a:xfrm>
            <a:off x="7246720" y="5219455"/>
            <a:ext cx="1053217" cy="57443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1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2A98-F1BA-325B-37C6-EA6EFC04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a 5x5 convolution after 1x1 convolution</a:t>
            </a:r>
          </a:p>
        </p:txBody>
      </p:sp>
      <p:pic>
        <p:nvPicPr>
          <p:cNvPr id="5" name="Content Placeholder 4" descr="A diagram of 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A8440098-6368-3C13-F674-6B5CEB3C0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4" t="6640" r="4873" b="5467"/>
          <a:stretch/>
        </p:blipFill>
        <p:spPr>
          <a:xfrm>
            <a:off x="2267577" y="2166878"/>
            <a:ext cx="7656845" cy="4238404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E41AA8F-7B1E-E36E-A0DF-FFB2B8A7B00E}"/>
              </a:ext>
            </a:extLst>
          </p:cNvPr>
          <p:cNvSpPr/>
          <p:nvPr/>
        </p:nvSpPr>
        <p:spPr>
          <a:xfrm>
            <a:off x="6095999" y="5561099"/>
            <a:ext cx="1053217" cy="57443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9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CC88-1D8D-CC2B-54E0-318411DB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GoogLeNet</a:t>
            </a:r>
            <a:r>
              <a:rPr lang="en-US" dirty="0"/>
              <a:t> 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7B328173-BB7F-50B1-3E12-F178BD991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8" t="24459" r="13506" b="16506"/>
          <a:stretch/>
        </p:blipFill>
        <p:spPr>
          <a:xfrm>
            <a:off x="2284222" y="1642947"/>
            <a:ext cx="7766612" cy="476233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DC97B-CDD4-A011-20C4-A659B12A4F55}"/>
              </a:ext>
            </a:extLst>
          </p:cNvPr>
          <p:cNvSpPr txBox="1"/>
          <p:nvPr/>
        </p:nvSpPr>
        <p:spPr>
          <a:xfrm>
            <a:off x="708155" y="1152983"/>
            <a:ext cx="97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team-name chosen in the ILSVRC14 competition</a:t>
            </a:r>
          </a:p>
        </p:txBody>
      </p:sp>
    </p:spTree>
    <p:extLst>
      <p:ext uri="{BB962C8B-B14F-4D97-AF65-F5344CB8AC3E}">
        <p14:creationId xmlns:p14="http://schemas.microsoft.com/office/powerpoint/2010/main" val="43853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872</TotalTime>
  <Words>571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Segoe UI Historic</vt:lpstr>
      <vt:lpstr>Söhne</vt:lpstr>
      <vt:lpstr>Wingdings 3</vt:lpstr>
      <vt:lpstr>Ion</vt:lpstr>
      <vt:lpstr>Going deeper with convolutions</vt:lpstr>
      <vt:lpstr>What is Inception?</vt:lpstr>
      <vt:lpstr>What makes a deep convolutional neural network perform better?</vt:lpstr>
      <vt:lpstr>All filters in the Inception model are learned</vt:lpstr>
      <vt:lpstr>Inception Module</vt:lpstr>
      <vt:lpstr>Network-in-Network approach</vt:lpstr>
      <vt:lpstr> Cost of a 5x5 convolution</vt:lpstr>
      <vt:lpstr>Cost of a 5x5 convolution after 1x1 convolution</vt:lpstr>
      <vt:lpstr>GoogLeNet </vt:lpstr>
      <vt:lpstr>PowerPoint Presentation</vt:lpstr>
      <vt:lpstr>PowerPoint Presentation</vt:lpstr>
      <vt:lpstr>Training Methodology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deeper with convolutions</dc:title>
  <dc:creator>Sara-Daria Băciuţ</dc:creator>
  <cp:lastModifiedBy>Sara-Daria Băciuţ</cp:lastModifiedBy>
  <cp:revision>2</cp:revision>
  <dcterms:created xsi:type="dcterms:W3CDTF">2023-08-07T18:05:57Z</dcterms:created>
  <dcterms:modified xsi:type="dcterms:W3CDTF">2023-08-08T08:37:58Z</dcterms:modified>
</cp:coreProperties>
</file>