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69" r:id="rId5"/>
    <p:sldId id="304" r:id="rId6"/>
    <p:sldId id="298" r:id="rId7"/>
    <p:sldId id="305" r:id="rId8"/>
    <p:sldId id="306" r:id="rId9"/>
    <p:sldId id="296" r:id="rId10"/>
    <p:sldId id="300" r:id="rId11"/>
    <p:sldId id="303" r:id="rId12"/>
    <p:sldId id="280" r:id="rId13"/>
    <p:sldId id="281" r:id="rId14"/>
    <p:sldId id="282" r:id="rId15"/>
    <p:sldId id="307" r:id="rId16"/>
    <p:sldId id="308" r:id="rId17"/>
    <p:sldId id="284" r:id="rId18"/>
    <p:sldId id="293" r:id="rId19"/>
    <p:sldId id="309" r:id="rId20"/>
    <p:sldId id="287" r:id="rId21"/>
    <p:sldId id="288" r:id="rId22"/>
    <p:sldId id="302" r:id="rId23"/>
    <p:sldId id="297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na Sofia Campos Santos" initials="JSCS" lastIdx="1" clrIdx="0">
    <p:extLst>
      <p:ext uri="{19B8F6BF-5375-455C-9EA6-DF929625EA0E}">
        <p15:presenceInfo xmlns:p15="http://schemas.microsoft.com/office/powerpoint/2012/main" userId="Joana Sofia Campos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0000"/>
    <a:srgbClr val="003332"/>
    <a:srgbClr val="006666"/>
    <a:srgbClr val="00FF00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FC6AD-DF45-4CD5-AD6E-3763928C794D}" v="944" dt="2021-01-10T17:45:01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5F240-675A-402D-B231-2DF06B37819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F23E5-49FB-417B-8B6C-0274D401D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23E5-49FB-417B-8B6C-0274D401D9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6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23E5-49FB-417B-8B6C-0274D401D9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2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pt-PT" dirty="0"/>
            </a:br>
            <a:endParaRPr lang="pt-PT" b="0" i="0" dirty="0">
              <a:solidFill>
                <a:srgbClr val="CCCCCC"/>
              </a:solidFill>
              <a:effectLst/>
              <a:latin typeface="Open San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23E5-49FB-417B-8B6C-0274D401D9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23E5-49FB-417B-8B6C-0274D401D9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6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23E5-49FB-417B-8B6C-0274D401D9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23E5-49FB-417B-8B6C-0274D401D9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23E5-49FB-417B-8B6C-0274D401D9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1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23E5-49FB-417B-8B6C-0274D401D9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47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23E5-49FB-417B-8B6C-0274D401D9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23E5-49FB-417B-8B6C-0274D401D9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23E5-49FB-417B-8B6C-0274D401D9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7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1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8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3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0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B773EA-89E3-438D-AA21-B028CC74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49090"/>
            <a:ext cx="12192000" cy="1047018"/>
          </a:xfrm>
          <a:noFill/>
        </p:spPr>
        <p:txBody>
          <a:bodyPr tIns="46800" anchor="ctr" anchorCtr="0">
            <a:noAutofit/>
          </a:bodyPr>
          <a:lstStyle/>
          <a:p>
            <a:r>
              <a:rPr lang="en-US" i="1" dirty="0">
                <a:latin typeface="Franklin Gothic Demi Cond" panose="020B0706030402020204" pitchFamily="34" charset="0"/>
                <a:cs typeface="Arial" panose="020B0604020202020204" pitchFamily="34" charset="0"/>
              </a:rPr>
              <a:t>Formula 1  Bets</a:t>
            </a:r>
            <a:br>
              <a:rPr lang="en-US" i="1" dirty="0">
                <a:latin typeface="Franklin Gothic Demi Cond" panose="020B07060304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Franklin Gothic Demi Cond" panose="020B0706030402020204" pitchFamily="34" charset="0"/>
                <a:cs typeface="Arial" panose="020B0604020202020204" pitchFamily="34" charset="0"/>
              </a:rPr>
              <a:t>Sistemas</a:t>
            </a:r>
            <a:r>
              <a:rPr lang="en-US" dirty="0">
                <a:latin typeface="Franklin Gothic Demi Cond" panose="020B07060304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Franklin Gothic Demi Cond" panose="020B0706030402020204" pitchFamily="34" charset="0"/>
                <a:cs typeface="Arial" panose="020B0604020202020204" pitchFamily="34" charset="0"/>
              </a:rPr>
              <a:t>Informação</a:t>
            </a:r>
            <a:r>
              <a:rPr lang="en-US" dirty="0">
                <a:latin typeface="Franklin Gothic Demi Cond" panose="020B07060304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Franklin Gothic Demi Cond" panose="020B0706030402020204" pitchFamily="34" charset="0"/>
                <a:cs typeface="Arial" panose="020B0604020202020204" pitchFamily="34" charset="0"/>
              </a:rPr>
              <a:t>Empresarial</a:t>
            </a:r>
            <a:endParaRPr lang="en-US" dirty="0">
              <a:latin typeface="Franklin Gothic Demi Cond" panose="020B07060304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8F112-C180-4A3A-83A3-CDF8609A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1892"/>
            <a:ext cx="9144000" cy="2286185"/>
          </a:xfrm>
        </p:spPr>
        <p:txBody>
          <a:bodyPr>
            <a:normAutofit/>
          </a:bodyPr>
          <a:lstStyle/>
          <a:p>
            <a:r>
              <a:rPr lang="en-US"/>
              <a:t>SIEM | Website Mockup</a:t>
            </a:r>
          </a:p>
          <a:p>
            <a:endParaRPr lang="en-US"/>
          </a:p>
        </p:txBody>
      </p:sp>
      <p:pic>
        <p:nvPicPr>
          <p:cNvPr id="5" name="Imagem 4" descr="Uma imagem com pessoa, vestuário, mulher, sorriso&#10;&#10;Descrição gerada automaticamente">
            <a:extLst>
              <a:ext uri="{FF2B5EF4-FFF2-40B4-BE49-F238E27FC236}">
                <a16:creationId xmlns:a16="http://schemas.microsoft.com/office/drawing/2014/main" id="{EEE2ED51-4618-405B-9467-F6637F8D0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27" y="5099153"/>
            <a:ext cx="1287055" cy="1608818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0E08C796-B3CE-4C00-9619-B2F8E865E856}"/>
              </a:ext>
            </a:extLst>
          </p:cNvPr>
          <p:cNvSpPr txBox="1"/>
          <p:nvPr/>
        </p:nvSpPr>
        <p:spPr>
          <a:xfrm>
            <a:off x="3182984" y="5647828"/>
            <a:ext cx="2913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Joana Santos</a:t>
            </a:r>
          </a:p>
          <a:p>
            <a:r>
              <a:rPr lang="en-US" sz="2000"/>
              <a:t>up201606208@fe.up.pt</a:t>
            </a:r>
          </a:p>
          <a:p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6A65B8-36B7-4014-9347-54F393583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13" y="5098771"/>
            <a:ext cx="1287360" cy="1609200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7FADB2AA-52C4-471D-B792-3D9C8FAAF360}"/>
              </a:ext>
            </a:extLst>
          </p:cNvPr>
          <p:cNvSpPr txBox="1"/>
          <p:nvPr/>
        </p:nvSpPr>
        <p:spPr>
          <a:xfrm>
            <a:off x="6096000" y="5647827"/>
            <a:ext cx="2913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/>
              <a:t>Sara Noronha</a:t>
            </a:r>
          </a:p>
          <a:p>
            <a:pPr algn="r"/>
            <a:r>
              <a:rPr lang="en-US" sz="2000"/>
              <a:t>up201605755@fe.up.pt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6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58CEB80F-A4C7-490E-8EDA-6D0EE9828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957048"/>
              </p:ext>
            </p:extLst>
          </p:nvPr>
        </p:nvGraphicFramePr>
        <p:xfrm>
          <a:off x="0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637732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82492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6990981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161681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rgbClr val="A6A6A6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rgbClr val="A6A6A6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36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sp>
        <p:nvSpPr>
          <p:cNvPr id="5" name="CaixaDeTexto 2">
            <a:extLst>
              <a:ext uri="{FF2B5EF4-FFF2-40B4-BE49-F238E27FC236}">
                <a16:creationId xmlns:a16="http://schemas.microsoft.com/office/drawing/2014/main" id="{C3876A3A-6E72-4C4F-9E04-35D2D4E79D41}"/>
              </a:ext>
            </a:extLst>
          </p:cNvPr>
          <p:cNvSpPr txBox="1"/>
          <p:nvPr/>
        </p:nvSpPr>
        <p:spPr>
          <a:xfrm>
            <a:off x="3843128" y="993768"/>
            <a:ext cx="4505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latin typeface="Bahnschrift" panose="020B0502040204020203" pitchFamily="34" charset="0"/>
              </a:rPr>
              <a:t>2021 Drivers</a:t>
            </a:r>
          </a:p>
        </p:txBody>
      </p:sp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503C611F-5128-4B5D-A718-7CECBB9EE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49756"/>
              </p:ext>
            </p:extLst>
          </p:nvPr>
        </p:nvGraphicFramePr>
        <p:xfrm>
          <a:off x="2010133" y="2336989"/>
          <a:ext cx="8171727" cy="33897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00610">
                  <a:extLst>
                    <a:ext uri="{9D8B030D-6E8A-4147-A177-3AD203B41FA5}">
                      <a16:colId xmlns:a16="http://schemas.microsoft.com/office/drawing/2014/main" val="769501992"/>
                    </a:ext>
                  </a:extLst>
                </a:gridCol>
                <a:gridCol w="4471117">
                  <a:extLst>
                    <a:ext uri="{9D8B030D-6E8A-4147-A177-3AD203B41FA5}">
                      <a16:colId xmlns:a16="http://schemas.microsoft.com/office/drawing/2014/main" val="2037772812"/>
                    </a:ext>
                  </a:extLst>
                </a:gridCol>
              </a:tblGrid>
              <a:tr h="25609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Franklin Gothic Book" panose="020B0503020102020204" pitchFamily="34" charset="0"/>
                        </a:rPr>
                        <a:t>Driver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Franklin Gothic Book" panose="020B0503020102020204" pitchFamily="34" charset="0"/>
                        </a:rPr>
                        <a:t>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0025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Lewis Hamilton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Mercedes-AMG Petronas F1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414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Daniel </a:t>
                      </a:r>
                      <a:r>
                        <a:rPr lang="en-US" noProof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Ricciardo</a:t>
                      </a:r>
                      <a:endParaRPr lang="en-US" noProof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McLaren F1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284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Sebastian Vettel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Aston Martin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805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Carlos </a:t>
                      </a:r>
                      <a:r>
                        <a:rPr lang="en-US" noProof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Sainz</a:t>
                      </a:r>
                      <a:endParaRPr lang="en-US" noProof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Scuderia Ferrari Mission Winnow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203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George Russell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Williams Racing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989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Mich</a:t>
                      </a:r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en-US" noProof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Shumacher</a:t>
                      </a:r>
                      <a:endParaRPr lang="en-US" noProof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dirty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Haas</a:t>
                      </a:r>
                      <a:r>
                        <a:rPr lang="pt-PT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F1 Team</a:t>
                      </a:r>
                    </a:p>
                  </a:txBody>
                  <a:tcPr marL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8947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Sergio Perez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Aston Martin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Red</a:t>
                      </a:r>
                      <a:r>
                        <a:rPr lang="pt-PT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Bull</a:t>
                      </a:r>
                      <a:r>
                        <a:rPr lang="pt-PT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Rancing</a:t>
                      </a:r>
                      <a:r>
                        <a:rPr lang="pt-PT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</a:p>
                  </a:txBody>
                  <a:tcPr marL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83838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4D5294C4-1D2C-4F7B-BD58-B3A25C4E4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5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58CEB80F-A4C7-490E-8EDA-6D0EE982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184550"/>
              </p:ext>
            </p:extLst>
          </p:nvPr>
        </p:nvGraphicFramePr>
        <p:xfrm>
          <a:off x="0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637732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11470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7062003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161681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noProof="0" dirty="0">
                          <a:solidFill>
                            <a:srgbClr val="A6A6A6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en-US" sz="2800" b="1" i="1" noProof="0" dirty="0">
                        <a:solidFill>
                          <a:srgbClr val="A6A6A6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sp>
        <p:nvSpPr>
          <p:cNvPr id="5" name="CaixaDeTexto 2">
            <a:extLst>
              <a:ext uri="{FF2B5EF4-FFF2-40B4-BE49-F238E27FC236}">
                <a16:creationId xmlns:a16="http://schemas.microsoft.com/office/drawing/2014/main" id="{A19EF04F-62E3-4BB7-9F59-8BB113B5B99B}"/>
              </a:ext>
            </a:extLst>
          </p:cNvPr>
          <p:cNvSpPr txBox="1"/>
          <p:nvPr/>
        </p:nvSpPr>
        <p:spPr>
          <a:xfrm>
            <a:off x="3972253" y="829875"/>
            <a:ext cx="4505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latin typeface="Bahnschrift" panose="020B0502040204020203" pitchFamily="34" charset="0"/>
              </a:rPr>
              <a:t>Odds</a:t>
            </a:r>
            <a:endParaRPr lang="en-US" sz="3600" b="1" i="1" dirty="0">
              <a:latin typeface="Bahnschrift" panose="020B0502040204020203" pitchFamily="34" charset="0"/>
            </a:endParaRPr>
          </a:p>
        </p:txBody>
      </p:sp>
      <p:graphicFrame>
        <p:nvGraphicFramePr>
          <p:cNvPr id="8" name="Tabela 2">
            <a:extLst>
              <a:ext uri="{FF2B5EF4-FFF2-40B4-BE49-F238E27FC236}">
                <a16:creationId xmlns:a16="http://schemas.microsoft.com/office/drawing/2014/main" id="{DBE99E79-6F70-482F-B2BD-DDC3AB99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37958"/>
              </p:ext>
            </p:extLst>
          </p:nvPr>
        </p:nvGraphicFramePr>
        <p:xfrm>
          <a:off x="2995531" y="2182939"/>
          <a:ext cx="6459187" cy="19209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41507">
                  <a:extLst>
                    <a:ext uri="{9D8B030D-6E8A-4147-A177-3AD203B41FA5}">
                      <a16:colId xmlns:a16="http://schemas.microsoft.com/office/drawing/2014/main" val="1775198515"/>
                    </a:ext>
                  </a:extLst>
                </a:gridCol>
                <a:gridCol w="3001944">
                  <a:extLst>
                    <a:ext uri="{9D8B030D-6E8A-4147-A177-3AD203B41FA5}">
                      <a16:colId xmlns:a16="http://schemas.microsoft.com/office/drawing/2014/main" val="203777281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50368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Race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Driver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Odd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00258"/>
                  </a:ext>
                </a:extLst>
              </a:tr>
              <a:tr h="38878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F1 </a:t>
                      </a:r>
                      <a:r>
                        <a:rPr lang="pt-PT" sz="1800" b="0" i="0" u="none" strike="noStrike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Australian</a:t>
                      </a:r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GP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Lewis Hamilton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1.40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28403"/>
                  </a:ext>
                </a:extLst>
              </a:tr>
              <a:tr h="38878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F1 </a:t>
                      </a:r>
                      <a:r>
                        <a:rPr lang="pt-PT" sz="1800" b="0" i="0" u="none" strike="noStrike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Australian</a:t>
                      </a:r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GP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Daniel </a:t>
                      </a:r>
                      <a:r>
                        <a:rPr lang="pt-PT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Ricciardo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9.07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98267"/>
                  </a:ext>
                </a:extLst>
              </a:tr>
              <a:tr h="38878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F1 </a:t>
                      </a:r>
                      <a:r>
                        <a:rPr lang="pt-PT" sz="1800" b="0" i="0" u="none" strike="noStrike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Australian</a:t>
                      </a:r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GP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Sebastian </a:t>
                      </a:r>
                      <a:r>
                        <a:rPr lang="pt-PT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Vettel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7.43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47639"/>
                  </a:ext>
                </a:extLst>
              </a:tr>
              <a:tr h="38878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F1 </a:t>
                      </a:r>
                      <a:r>
                        <a:rPr lang="pt-PT" sz="1800" b="0" i="0" u="none" strike="noStrike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Australian</a:t>
                      </a:r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GP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Carlos Sainz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6.34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263640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0DD53A06-0667-49A4-9256-F1273658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9940B653-51DA-4798-940A-AE92F2E2D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14264"/>
              </p:ext>
            </p:extLst>
          </p:nvPr>
        </p:nvGraphicFramePr>
        <p:xfrm>
          <a:off x="3008846" y="4894438"/>
          <a:ext cx="643255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432">
                  <a:extLst>
                    <a:ext uri="{9D8B030D-6E8A-4147-A177-3AD203B41FA5}">
                      <a16:colId xmlns:a16="http://schemas.microsoft.com/office/drawing/2014/main" val="2146875737"/>
                    </a:ext>
                  </a:extLst>
                </a:gridCol>
                <a:gridCol w="2982897">
                  <a:extLst>
                    <a:ext uri="{9D8B030D-6E8A-4147-A177-3AD203B41FA5}">
                      <a16:colId xmlns:a16="http://schemas.microsoft.com/office/drawing/2014/main" val="20704791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1732901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Race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Driver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Odd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51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F1 </a:t>
                      </a:r>
                      <a:r>
                        <a:rPr lang="pt-PT" sz="1800" b="0" i="0" u="none" strike="noStrike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Australian</a:t>
                      </a:r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GP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Lewis Hamilton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4.24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F1 </a:t>
                      </a:r>
                      <a:r>
                        <a:rPr lang="pt-PT" sz="1800" b="0" i="0" u="none" strike="noStrike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Australian</a:t>
                      </a:r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GP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Daniel </a:t>
                      </a:r>
                      <a:r>
                        <a:rPr lang="pt-PT" sz="1800" b="0" i="0" u="none" strike="noStrike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Ricciardo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5.99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78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F1 </a:t>
                      </a:r>
                      <a:r>
                        <a:rPr lang="pt-PT" sz="1800" b="0" i="0" u="none" strike="noStrike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Australian</a:t>
                      </a:r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GP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Sebastian </a:t>
                      </a:r>
                      <a:r>
                        <a:rPr lang="pt-PT" sz="1800" b="0" i="0" u="none" strike="noStrike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Vettel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3.14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23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F1 </a:t>
                      </a:r>
                      <a:r>
                        <a:rPr lang="pt-PT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Australian</a:t>
                      </a:r>
                      <a:r>
                        <a:rPr lang="pt-PT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GP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Carlos Sainz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7.12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13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CC7D543E-BE52-49D7-A920-48563A2E0A04}"/>
              </a:ext>
            </a:extLst>
          </p:cNvPr>
          <p:cNvSpPr txBox="1"/>
          <p:nvPr/>
        </p:nvSpPr>
        <p:spPr>
          <a:xfrm>
            <a:off x="5331608" y="1743623"/>
            <a:ext cx="1787027" cy="40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Bahnschrift" panose="020B0502040204020203" pitchFamily="34" charset="0"/>
              </a:rPr>
              <a:t>Pole </a:t>
            </a:r>
            <a:r>
              <a:rPr lang="pt-PT" sz="2000" b="1" dirty="0" err="1">
                <a:latin typeface="Bahnschrift" panose="020B0502040204020203" pitchFamily="34" charset="0"/>
              </a:rPr>
              <a:t>Position</a:t>
            </a:r>
            <a:endParaRPr lang="pt-PT" sz="2000" b="1" dirty="0">
              <a:latin typeface="Bahnschrift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952AAA-6AE8-4DFD-97D7-53F7382836D2}"/>
              </a:ext>
            </a:extLst>
          </p:cNvPr>
          <p:cNvSpPr txBox="1"/>
          <p:nvPr/>
        </p:nvSpPr>
        <p:spPr>
          <a:xfrm>
            <a:off x="5836939" y="4393704"/>
            <a:ext cx="77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Bahnschrift" panose="020B0502040204020203" pitchFamily="34" charset="0"/>
              </a:rPr>
              <a:t>DNF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9C1CC40-A124-455A-9215-79760CAED41C}"/>
              </a:ext>
            </a:extLst>
          </p:cNvPr>
          <p:cNvSpPr/>
          <p:nvPr/>
        </p:nvSpPr>
        <p:spPr>
          <a:xfrm>
            <a:off x="9022244" y="1172288"/>
            <a:ext cx="2969156" cy="1456402"/>
          </a:xfrm>
          <a:prstGeom prst="snip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Heading 3: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Font-family: </a:t>
            </a:r>
            <a:r>
              <a:rPr lang="en-US" dirty="0" err="1">
                <a:solidFill>
                  <a:schemeClr val="bg1"/>
                </a:solidFill>
              </a:rPr>
              <a:t>Bahnschrift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Font-size: 30 px,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Color: white,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Text-align: center.</a:t>
            </a:r>
          </a:p>
          <a:p>
            <a:pPr algn="ctr"/>
            <a:endParaRPr lang="en-15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B336B-9943-4D33-8B28-FD9E2454EB11}"/>
              </a:ext>
            </a:extLst>
          </p:cNvPr>
          <p:cNvCxnSpPr>
            <a:cxnSpLocks/>
          </p:cNvCxnSpPr>
          <p:nvPr/>
        </p:nvCxnSpPr>
        <p:spPr>
          <a:xfrm flipH="1">
            <a:off x="7118635" y="1366463"/>
            <a:ext cx="1903609" cy="597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4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1BC6E6BC-994E-4F9B-AE58-964F86CB3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763059"/>
              </p:ext>
            </p:extLst>
          </p:nvPr>
        </p:nvGraphicFramePr>
        <p:xfrm>
          <a:off x="0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637732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11470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7062003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161681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36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9DD417AB-2B01-4D5F-94ED-8F8BE01B55CB}"/>
              </a:ext>
            </a:extLst>
          </p:cNvPr>
          <p:cNvSpPr/>
          <p:nvPr/>
        </p:nvSpPr>
        <p:spPr>
          <a:xfrm>
            <a:off x="8710988" y="5441000"/>
            <a:ext cx="1685745" cy="329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i="1">
                <a:latin typeface="Franklin Gothic Demi Cond" panose="020B0706030402020204" pitchFamily="34" charset="0"/>
              </a:rPr>
              <a:t>Seguinte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337F78-A231-4504-836D-8A6EA87B80D6}"/>
              </a:ext>
            </a:extLst>
          </p:cNvPr>
          <p:cNvGrpSpPr/>
          <p:nvPr/>
        </p:nvGrpSpPr>
        <p:grpSpPr>
          <a:xfrm>
            <a:off x="3685621" y="1060174"/>
            <a:ext cx="5670920" cy="4052129"/>
            <a:chOff x="5202819" y="951952"/>
            <a:chExt cx="5119222" cy="405212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D00E75D-0198-4CF1-8969-35A8B5EEAE62}"/>
                </a:ext>
              </a:extLst>
            </p:cNvPr>
            <p:cNvSpPr/>
            <p:nvPr/>
          </p:nvSpPr>
          <p:spPr>
            <a:xfrm>
              <a:off x="6988850" y="2492991"/>
              <a:ext cx="2332382" cy="2915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B6D2BA1-21EC-40F4-9108-B2ABAF3F44BA}"/>
                </a:ext>
              </a:extLst>
            </p:cNvPr>
            <p:cNvSpPr/>
            <p:nvPr/>
          </p:nvSpPr>
          <p:spPr>
            <a:xfrm>
              <a:off x="6988850" y="3072786"/>
              <a:ext cx="2332382" cy="2915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03AE222-FCB7-4477-B1BB-ED4B6B4904AB}"/>
                </a:ext>
              </a:extLst>
            </p:cNvPr>
            <p:cNvSpPr txBox="1"/>
            <p:nvPr/>
          </p:nvSpPr>
          <p:spPr>
            <a:xfrm>
              <a:off x="6668628" y="951952"/>
              <a:ext cx="208262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6000" b="1" i="1" dirty="0">
                  <a:latin typeface="Bahnschrift" panose="020B0502040204020203" pitchFamily="34" charset="0"/>
                </a:rPr>
                <a:t>Login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800FEB1-C9C1-4597-8213-B38E2FFF2F13}"/>
                </a:ext>
              </a:extLst>
            </p:cNvPr>
            <p:cNvSpPr txBox="1"/>
            <p:nvPr/>
          </p:nvSpPr>
          <p:spPr>
            <a:xfrm>
              <a:off x="5202819" y="4542416"/>
              <a:ext cx="5119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Book" panose="020B0503020102020204" pitchFamily="34" charset="0"/>
                </a:rPr>
                <a:t>You don’t have an account? Click here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D60C0BA-7C6C-4D5C-9324-347C5C954DB7}"/>
                </a:ext>
              </a:extLst>
            </p:cNvPr>
            <p:cNvSpPr txBox="1"/>
            <p:nvPr/>
          </p:nvSpPr>
          <p:spPr>
            <a:xfrm>
              <a:off x="5631743" y="2977936"/>
              <a:ext cx="1357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dirty="0">
                  <a:latin typeface="Franklin Gothic Book" panose="020B0503020102020204" pitchFamily="34" charset="0"/>
                </a:rPr>
                <a:t>Password: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C49C5E83-6714-4823-B341-24DDCCF60987}"/>
                </a:ext>
              </a:extLst>
            </p:cNvPr>
            <p:cNvSpPr/>
            <p:nvPr/>
          </p:nvSpPr>
          <p:spPr>
            <a:xfrm>
              <a:off x="7081465" y="3919973"/>
              <a:ext cx="1133516" cy="329113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sp>
        <p:nvSpPr>
          <p:cNvPr id="32" name="CaixaDeTexto 26">
            <a:extLst>
              <a:ext uri="{FF2B5EF4-FFF2-40B4-BE49-F238E27FC236}">
                <a16:creationId xmlns:a16="http://schemas.microsoft.com/office/drawing/2014/main" id="{5AA5B68D-0342-4149-A1B0-B330440727E3}"/>
              </a:ext>
            </a:extLst>
          </p:cNvPr>
          <p:cNvSpPr txBox="1"/>
          <p:nvPr/>
        </p:nvSpPr>
        <p:spPr>
          <a:xfrm>
            <a:off x="4072027" y="2483746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err="1">
                <a:latin typeface="Franklin Gothic Book" panose="020B0503020102020204" pitchFamily="34" charset="0"/>
              </a:rPr>
              <a:t>Username</a:t>
            </a:r>
            <a:r>
              <a:rPr lang="pt-PT" sz="2400" dirty="0">
                <a:latin typeface="Franklin Gothic Book" panose="020B0503020102020204" pitchFamily="34" charset="0"/>
              </a:rPr>
              <a:t>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2D8D482-B65A-48AA-9AB9-72215017E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16D87699-7D53-4D8B-9A47-270AB3A647A4}"/>
              </a:ext>
            </a:extLst>
          </p:cNvPr>
          <p:cNvSpPr/>
          <p:nvPr/>
        </p:nvSpPr>
        <p:spPr>
          <a:xfrm>
            <a:off x="135810" y="5208998"/>
            <a:ext cx="3936217" cy="1578326"/>
          </a:xfrm>
          <a:prstGeom prst="snip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Paragraphs and forms: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Font-family: Franklin Gothic Book,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Font-size: 24 px,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Color: white,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Text-align: center</a:t>
            </a:r>
          </a:p>
          <a:p>
            <a:pPr algn="ctr"/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5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1BC6E6BC-994E-4F9B-AE58-964F86CB3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334285"/>
              </p:ext>
            </p:extLst>
          </p:nvPr>
        </p:nvGraphicFramePr>
        <p:xfrm>
          <a:off x="0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637732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20348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7053125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161681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36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6C887168-893D-411A-A8B5-DBDD44C3B752}"/>
              </a:ext>
            </a:extLst>
          </p:cNvPr>
          <p:cNvSpPr/>
          <p:nvPr/>
        </p:nvSpPr>
        <p:spPr>
          <a:xfrm>
            <a:off x="5110852" y="2454799"/>
            <a:ext cx="2332382" cy="291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3E6329-7E5F-4682-8686-5DEBFD8FEDB1}"/>
              </a:ext>
            </a:extLst>
          </p:cNvPr>
          <p:cNvSpPr/>
          <p:nvPr/>
        </p:nvSpPr>
        <p:spPr>
          <a:xfrm>
            <a:off x="5110852" y="3003948"/>
            <a:ext cx="2332382" cy="291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6722F2C-AEB0-4D26-A89F-2D9BA26A17B2}"/>
              </a:ext>
            </a:extLst>
          </p:cNvPr>
          <p:cNvSpPr/>
          <p:nvPr/>
        </p:nvSpPr>
        <p:spPr>
          <a:xfrm>
            <a:off x="5110852" y="3523569"/>
            <a:ext cx="2332382" cy="291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err="1">
                <a:solidFill>
                  <a:schemeClr val="bg1"/>
                </a:solidFill>
              </a:rPr>
              <a:t>dd</a:t>
            </a:r>
            <a:r>
              <a:rPr lang="pt-PT" sz="1400">
                <a:solidFill>
                  <a:schemeClr val="bg1"/>
                </a:solidFill>
              </a:rPr>
              <a:t>/mm/</a:t>
            </a:r>
            <a:r>
              <a:rPr lang="pt-PT" sz="1400" err="1">
                <a:solidFill>
                  <a:schemeClr val="bg1"/>
                </a:solidFill>
              </a:rPr>
              <a:t>yyyy</a:t>
            </a:r>
            <a:r>
              <a:rPr lang="pt-PT" sz="14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C32C48-CD4B-407A-B91B-0C5F2716AA85}"/>
              </a:ext>
            </a:extLst>
          </p:cNvPr>
          <p:cNvSpPr txBox="1"/>
          <p:nvPr/>
        </p:nvSpPr>
        <p:spPr>
          <a:xfrm>
            <a:off x="2864794" y="1359132"/>
            <a:ext cx="7229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latin typeface="Bahnschrift" panose="020B0502040204020203" pitchFamily="34" charset="0"/>
              </a:rPr>
              <a:t>Create your Account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5C1A89-525E-459F-AED3-31BDC17360F2}"/>
              </a:ext>
            </a:extLst>
          </p:cNvPr>
          <p:cNvSpPr txBox="1"/>
          <p:nvPr/>
        </p:nvSpPr>
        <p:spPr>
          <a:xfrm>
            <a:off x="3898661" y="239466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Username: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478C1B3-6238-49DF-AC1A-4B374942E37A}"/>
              </a:ext>
            </a:extLst>
          </p:cNvPr>
          <p:cNvSpPr txBox="1"/>
          <p:nvPr/>
        </p:nvSpPr>
        <p:spPr>
          <a:xfrm>
            <a:off x="3942646" y="3450874"/>
            <a:ext cx="114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latin typeface="Franklin Gothic Book" panose="020B0503020102020204" pitchFamily="34" charset="0"/>
              </a:rPr>
              <a:t>Birthdate</a:t>
            </a:r>
            <a:r>
              <a:rPr lang="pt-PT" dirty="0">
                <a:latin typeface="Franklin Gothic Book" panose="020B0503020102020204" pitchFamily="34" charset="0"/>
              </a:rPr>
              <a:t>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06609CC-398D-4BAC-B92A-F3CCEB640677}"/>
              </a:ext>
            </a:extLst>
          </p:cNvPr>
          <p:cNvSpPr txBox="1"/>
          <p:nvPr/>
        </p:nvSpPr>
        <p:spPr>
          <a:xfrm>
            <a:off x="4228442" y="40505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Franklin Gothic Book" panose="020B0503020102020204" pitchFamily="34" charset="0"/>
              </a:rPr>
              <a:t>E-mail: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B409FC3-9561-4F2E-9987-648977EF5BBF}"/>
              </a:ext>
            </a:extLst>
          </p:cNvPr>
          <p:cNvSpPr txBox="1"/>
          <p:nvPr/>
        </p:nvSpPr>
        <p:spPr>
          <a:xfrm>
            <a:off x="3925604" y="2950890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Franklin Gothic Book" panose="020B0503020102020204" pitchFamily="34" charset="0"/>
              </a:rPr>
              <a:t>Password: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AB38CD-6316-4B26-82B9-5D95CF42C956}"/>
              </a:ext>
            </a:extLst>
          </p:cNvPr>
          <p:cNvGrpSpPr/>
          <p:nvPr/>
        </p:nvGrpSpPr>
        <p:grpSpPr>
          <a:xfrm>
            <a:off x="5020714" y="4690828"/>
            <a:ext cx="2512655" cy="329113"/>
            <a:chOff x="4725592" y="5136200"/>
            <a:chExt cx="2512655" cy="329113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81C337AB-CABA-4419-BB3F-022A1096EDEB}"/>
                </a:ext>
              </a:extLst>
            </p:cNvPr>
            <p:cNvSpPr/>
            <p:nvPr/>
          </p:nvSpPr>
          <p:spPr>
            <a:xfrm>
              <a:off x="4725592" y="5136200"/>
              <a:ext cx="1212192" cy="329113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>
                  <a:solidFill>
                    <a:schemeClr val="bg1"/>
                  </a:solidFill>
                </a:rPr>
                <a:t>Submit</a:t>
              </a: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9DD417AB-2B01-4D5F-94ED-8F8BE01B55CB}"/>
                </a:ext>
              </a:extLst>
            </p:cNvPr>
            <p:cNvSpPr/>
            <p:nvPr/>
          </p:nvSpPr>
          <p:spPr>
            <a:xfrm>
              <a:off x="6026054" y="5136200"/>
              <a:ext cx="1212193" cy="329113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>
                  <a:solidFill>
                    <a:schemeClr val="bg1"/>
                  </a:solidFill>
                </a:rPr>
                <a:t>Cancel</a:t>
              </a:r>
              <a:endParaRPr lang="pt-PT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tângulo 8">
            <a:extLst>
              <a:ext uri="{FF2B5EF4-FFF2-40B4-BE49-F238E27FC236}">
                <a16:creationId xmlns:a16="http://schemas.microsoft.com/office/drawing/2014/main" id="{04D20D0C-6E81-4449-B3DE-4C3E82F2091E}"/>
              </a:ext>
            </a:extLst>
          </p:cNvPr>
          <p:cNvSpPr/>
          <p:nvPr/>
        </p:nvSpPr>
        <p:spPr>
          <a:xfrm>
            <a:off x="5038754" y="4057760"/>
            <a:ext cx="2332382" cy="291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3C7BB7D-70FA-4B4C-B79A-135A446AE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2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58CEB80F-A4C7-490E-8EDA-6D0EE982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057300"/>
              </p:ext>
            </p:extLst>
          </p:nvPr>
        </p:nvGraphicFramePr>
        <p:xfrm>
          <a:off x="0" y="225287"/>
          <a:ext cx="1219200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637733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371268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6274841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789045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u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0" i="1" u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0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Drivers</a:t>
                      </a:r>
                      <a:endParaRPr lang="pt-PT" sz="2800" b="0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pt-PT" sz="2800" b="0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D995B69-E945-4B12-B0C9-65527283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79262"/>
              </p:ext>
            </p:extLst>
          </p:nvPr>
        </p:nvGraphicFramePr>
        <p:xfrm>
          <a:off x="10402957" y="834887"/>
          <a:ext cx="1789043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3733213091"/>
                    </a:ext>
                  </a:extLst>
                </a:gridCol>
              </a:tblGrid>
              <a:tr h="437194">
                <a:tc>
                  <a:txBody>
                    <a:bodyPr/>
                    <a:lstStyle/>
                    <a:p>
                      <a:pPr algn="ctr"/>
                      <a:r>
                        <a:rPr lang="en-US" sz="2400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My Bets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4474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Account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0438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Logout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7417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FAD9884F-DD24-4B05-B68E-8AC530CF81C3}"/>
              </a:ext>
            </a:extLst>
          </p:cNvPr>
          <p:cNvSpPr txBox="1"/>
          <p:nvPr/>
        </p:nvSpPr>
        <p:spPr>
          <a:xfrm>
            <a:off x="3032240" y="2544120"/>
            <a:ext cx="65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Franklin Gothic Book" panose="020B0503020102020204" pitchFamily="34" charset="0"/>
              </a:rPr>
              <a:t>Welcome</a:t>
            </a:r>
            <a:r>
              <a:rPr lang="pt-PT" sz="2400" dirty="0">
                <a:latin typeface="Franklin Gothic Book" panose="020B0503020102020204" pitchFamily="34" charset="0"/>
              </a:rPr>
              <a:t> Miguel!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53DD4F7-73E0-4CCA-92EF-8AB7655BA827}"/>
              </a:ext>
            </a:extLst>
          </p:cNvPr>
          <p:cNvSpPr/>
          <p:nvPr/>
        </p:nvSpPr>
        <p:spPr>
          <a:xfrm>
            <a:off x="5828255" y="4179894"/>
            <a:ext cx="1007552" cy="521851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>
                <a:latin typeface="Franklin Gothic Book" panose="020B0503020102020204" pitchFamily="34" charset="0"/>
              </a:rPr>
              <a:t>Bet</a:t>
            </a:r>
            <a:r>
              <a:rPr lang="pt-PT" sz="2400" dirty="0">
                <a:latin typeface="Franklin Gothic Book" panose="020B0503020102020204" pitchFamily="34" charset="0"/>
              </a:rPr>
              <a:t>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A6207E-038A-49C2-9DB9-A6F2F9897E67}"/>
              </a:ext>
            </a:extLst>
          </p:cNvPr>
          <p:cNvSpPr txBox="1"/>
          <p:nvPr/>
        </p:nvSpPr>
        <p:spPr>
          <a:xfrm>
            <a:off x="4472392" y="3244334"/>
            <a:ext cx="37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Arial" panose="020B0604020202020204" pitchFamily="34" charset="0"/>
              </a:rPr>
              <a:t>At the moment, you have 10 points</a:t>
            </a:r>
          </a:p>
        </p:txBody>
      </p:sp>
      <p:sp>
        <p:nvSpPr>
          <p:cNvPr id="9" name="CaixaDeTexto 3">
            <a:extLst>
              <a:ext uri="{FF2B5EF4-FFF2-40B4-BE49-F238E27FC236}">
                <a16:creationId xmlns:a16="http://schemas.microsoft.com/office/drawing/2014/main" id="{09D15F21-F8F5-4EFD-8E4E-5D6B4AC0C423}"/>
              </a:ext>
            </a:extLst>
          </p:cNvPr>
          <p:cNvSpPr txBox="1"/>
          <p:nvPr/>
        </p:nvSpPr>
        <p:spPr>
          <a:xfrm>
            <a:off x="4802557" y="1470060"/>
            <a:ext cx="3344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latin typeface="Bahnschrift" panose="020B0502040204020203" pitchFamily="34" charset="0"/>
              </a:rPr>
              <a:t>Welcome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091D2A3-D60D-4AD7-B6F0-2D0960887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70DB9511-F5B2-4469-80CB-FB69AE3DCB12}"/>
              </a:ext>
            </a:extLst>
          </p:cNvPr>
          <p:cNvSpPr/>
          <p:nvPr/>
        </p:nvSpPr>
        <p:spPr>
          <a:xfrm>
            <a:off x="390493" y="5176311"/>
            <a:ext cx="3213565" cy="1578326"/>
          </a:xfrm>
          <a:prstGeom prst="snip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Button: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Background-color: grey,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Border: 1.5 px solid white,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Border-radius: 10 px,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Padding: 6 px 16 px</a:t>
            </a:r>
          </a:p>
          <a:p>
            <a:pPr algn="ctr"/>
            <a:endParaRPr lang="en-15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7A354A-1216-4AD4-B900-563C9487CF3A}"/>
              </a:ext>
            </a:extLst>
          </p:cNvPr>
          <p:cNvCxnSpPr>
            <a:cxnSpLocks/>
          </p:cNvCxnSpPr>
          <p:nvPr/>
        </p:nvCxnSpPr>
        <p:spPr>
          <a:xfrm flipV="1">
            <a:off x="3604058" y="4715019"/>
            <a:ext cx="2057003" cy="874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7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58CEB80F-A4C7-490E-8EDA-6D0EE982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7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62049"/>
              </p:ext>
            </p:extLst>
          </p:nvPr>
        </p:nvGraphicFramePr>
        <p:xfrm>
          <a:off x="0" y="225287"/>
          <a:ext cx="1219200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637733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6499697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789045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u="none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Calendar</a:t>
                      </a:r>
                      <a:endParaRPr lang="pt-PT" sz="2800" b="0" i="1" u="none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0" i="1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Drivers</a:t>
                      </a:r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0" i="1" err="1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Odds</a:t>
                      </a:r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Login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D995B69-E945-4B12-B0C9-65527283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90340"/>
              </p:ext>
            </p:extLst>
          </p:nvPr>
        </p:nvGraphicFramePr>
        <p:xfrm>
          <a:off x="10402957" y="834887"/>
          <a:ext cx="1789043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3733213091"/>
                    </a:ext>
                  </a:extLst>
                </a:gridCol>
              </a:tblGrid>
              <a:tr h="4371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My Bets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4474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0438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Logout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74172"/>
                  </a:ext>
                </a:extLst>
              </a:tr>
            </a:tbl>
          </a:graphicData>
        </a:graphic>
      </p:graphicFrame>
      <p:sp>
        <p:nvSpPr>
          <p:cNvPr id="14" name="CaixaDeTexto 3">
            <a:extLst>
              <a:ext uri="{FF2B5EF4-FFF2-40B4-BE49-F238E27FC236}">
                <a16:creationId xmlns:a16="http://schemas.microsoft.com/office/drawing/2014/main" id="{BEFA9307-A1B0-4D41-9A96-7522145E8D7B}"/>
              </a:ext>
            </a:extLst>
          </p:cNvPr>
          <p:cNvSpPr txBox="1"/>
          <p:nvPr/>
        </p:nvSpPr>
        <p:spPr>
          <a:xfrm>
            <a:off x="3841725" y="915250"/>
            <a:ext cx="5149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latin typeface="Bahnschrift" panose="020B0502040204020203" pitchFamily="34" charset="0"/>
              </a:rPr>
              <a:t>Make Your Bet</a:t>
            </a:r>
          </a:p>
        </p:txBody>
      </p:sp>
      <p:sp>
        <p:nvSpPr>
          <p:cNvPr id="17" name="CaixaDeTexto 7">
            <a:extLst>
              <a:ext uri="{FF2B5EF4-FFF2-40B4-BE49-F238E27FC236}">
                <a16:creationId xmlns:a16="http://schemas.microsoft.com/office/drawing/2014/main" id="{462BAD00-647B-4C1F-AE50-30E84A8AC7B4}"/>
              </a:ext>
            </a:extLst>
          </p:cNvPr>
          <p:cNvSpPr txBox="1"/>
          <p:nvPr/>
        </p:nvSpPr>
        <p:spPr>
          <a:xfrm>
            <a:off x="5535576" y="1849622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Points to bet:</a:t>
            </a:r>
          </a:p>
        </p:txBody>
      </p:sp>
      <p:sp>
        <p:nvSpPr>
          <p:cNvPr id="18" name="Retângulo 2">
            <a:extLst>
              <a:ext uri="{FF2B5EF4-FFF2-40B4-BE49-F238E27FC236}">
                <a16:creationId xmlns:a16="http://schemas.microsoft.com/office/drawing/2014/main" id="{4BADA58F-D3BB-4BB1-B9C0-DD28BC5B105A}"/>
              </a:ext>
            </a:extLst>
          </p:cNvPr>
          <p:cNvSpPr/>
          <p:nvPr/>
        </p:nvSpPr>
        <p:spPr>
          <a:xfrm>
            <a:off x="5141058" y="2252062"/>
            <a:ext cx="2217056" cy="35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2" name="CaixaDeTexto 7">
            <a:extLst>
              <a:ext uri="{FF2B5EF4-FFF2-40B4-BE49-F238E27FC236}">
                <a16:creationId xmlns:a16="http://schemas.microsoft.com/office/drawing/2014/main" id="{40C8C9B0-7975-4B74-8CD7-08D5F84FDEEE}"/>
              </a:ext>
            </a:extLst>
          </p:cNvPr>
          <p:cNvSpPr txBox="1"/>
          <p:nvPr/>
        </p:nvSpPr>
        <p:spPr>
          <a:xfrm>
            <a:off x="5331224" y="4595873"/>
            <a:ext cx="18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Select the driver: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F14081-D6C2-4412-BE70-BDF768EC746C}"/>
              </a:ext>
            </a:extLst>
          </p:cNvPr>
          <p:cNvSpPr txBox="1"/>
          <p:nvPr/>
        </p:nvSpPr>
        <p:spPr>
          <a:xfrm>
            <a:off x="5397147" y="2781207"/>
            <a:ext cx="170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latin typeface="Franklin Gothic Book" panose="020B0503020102020204" pitchFamily="34" charset="0"/>
              </a:rPr>
              <a:t>Select</a:t>
            </a:r>
            <a:r>
              <a:rPr lang="pt-PT" dirty="0">
                <a:latin typeface="Franklin Gothic Book" panose="020B0503020102020204" pitchFamily="34" charset="0"/>
              </a:rPr>
              <a:t> </a:t>
            </a:r>
            <a:r>
              <a:rPr lang="pt-PT" dirty="0" err="1">
                <a:latin typeface="Franklin Gothic Book" panose="020B0503020102020204" pitchFamily="34" charset="0"/>
              </a:rPr>
              <a:t>the</a:t>
            </a:r>
            <a:r>
              <a:rPr lang="pt-PT" dirty="0">
                <a:latin typeface="Franklin Gothic Book" panose="020B0503020102020204" pitchFamily="34" charset="0"/>
              </a:rPr>
              <a:t> </a:t>
            </a:r>
            <a:r>
              <a:rPr lang="pt-PT" dirty="0" err="1">
                <a:latin typeface="Franklin Gothic Book" panose="020B0503020102020204" pitchFamily="34" charset="0"/>
              </a:rPr>
              <a:t>race</a:t>
            </a:r>
            <a:r>
              <a:rPr lang="pt-PT" dirty="0">
                <a:latin typeface="Franklin Gothic Book" panose="020B0503020102020204" pitchFamily="34" charset="0"/>
              </a:rPr>
              <a:t>:</a:t>
            </a:r>
            <a:endParaRPr lang="en-150" dirty="0">
              <a:latin typeface="Franklin Gothic Book" panose="020B0503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A55DD3-7533-484F-B1B2-E5FEE6C73358}"/>
              </a:ext>
            </a:extLst>
          </p:cNvPr>
          <p:cNvSpPr txBox="1"/>
          <p:nvPr/>
        </p:nvSpPr>
        <p:spPr>
          <a:xfrm>
            <a:off x="5141056" y="3664182"/>
            <a:ext cx="2217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latin typeface="Franklin Gothic Book" panose="020B0503020102020204" pitchFamily="34" charset="0"/>
              </a:rPr>
              <a:t>Select</a:t>
            </a:r>
            <a:r>
              <a:rPr lang="pt-PT" dirty="0">
                <a:latin typeface="Franklin Gothic Book" panose="020B0503020102020204" pitchFamily="34" charset="0"/>
              </a:rPr>
              <a:t> </a:t>
            </a:r>
            <a:r>
              <a:rPr lang="pt-PT" dirty="0" err="1">
                <a:latin typeface="Franklin Gothic Book" panose="020B0503020102020204" pitchFamily="34" charset="0"/>
              </a:rPr>
              <a:t>the</a:t>
            </a:r>
            <a:r>
              <a:rPr lang="pt-PT" dirty="0">
                <a:latin typeface="Franklin Gothic Book" panose="020B0503020102020204" pitchFamily="34" charset="0"/>
              </a:rPr>
              <a:t> </a:t>
            </a:r>
            <a:r>
              <a:rPr lang="pt-PT" dirty="0" err="1">
                <a:latin typeface="Franklin Gothic Book" panose="020B0503020102020204" pitchFamily="34" charset="0"/>
              </a:rPr>
              <a:t>bet</a:t>
            </a:r>
            <a:r>
              <a:rPr lang="pt-PT" dirty="0">
                <a:latin typeface="Franklin Gothic Book" panose="020B0503020102020204" pitchFamily="34" charset="0"/>
              </a:rPr>
              <a:t> </a:t>
            </a:r>
            <a:r>
              <a:rPr lang="pt-PT" dirty="0" err="1">
                <a:latin typeface="Franklin Gothic Book" panose="020B0503020102020204" pitchFamily="34" charset="0"/>
              </a:rPr>
              <a:t>type</a:t>
            </a:r>
            <a:r>
              <a:rPr lang="pt-PT" dirty="0">
                <a:latin typeface="Franklin Gothic Book" panose="020B0503020102020204" pitchFamily="34" charset="0"/>
              </a:rPr>
              <a:t>:</a:t>
            </a:r>
            <a:endParaRPr lang="en-150" dirty="0">
              <a:latin typeface="Franklin Gothic Book" panose="020B0503020102020204" pitchFamily="34" charset="0"/>
            </a:endParaRPr>
          </a:p>
        </p:txBody>
      </p:sp>
      <p:sp>
        <p:nvSpPr>
          <p:cNvPr id="32" name="Retângulo 2">
            <a:extLst>
              <a:ext uri="{FF2B5EF4-FFF2-40B4-BE49-F238E27FC236}">
                <a16:creationId xmlns:a16="http://schemas.microsoft.com/office/drawing/2014/main" id="{BC3ACDF2-2A30-4B50-BB73-392A6D6E964D}"/>
              </a:ext>
            </a:extLst>
          </p:cNvPr>
          <p:cNvSpPr/>
          <p:nvPr/>
        </p:nvSpPr>
        <p:spPr>
          <a:xfrm>
            <a:off x="5141058" y="3190539"/>
            <a:ext cx="2217053" cy="35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err="1">
                <a:solidFill>
                  <a:schemeClr val="bg1"/>
                </a:solidFill>
              </a:rPr>
              <a:t>Race</a:t>
            </a:r>
            <a:r>
              <a:rPr lang="pt-PT" sz="1600" dirty="0">
                <a:solidFill>
                  <a:schemeClr val="bg1"/>
                </a:solidFill>
              </a:rPr>
              <a:t>	                   </a:t>
            </a:r>
            <a:r>
              <a:rPr lang="pt-PT" dirty="0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33" name="Retângulo 2">
            <a:extLst>
              <a:ext uri="{FF2B5EF4-FFF2-40B4-BE49-F238E27FC236}">
                <a16:creationId xmlns:a16="http://schemas.microsoft.com/office/drawing/2014/main" id="{5B271E2C-4502-40AF-A8D1-6028D947E4EF}"/>
              </a:ext>
            </a:extLst>
          </p:cNvPr>
          <p:cNvSpPr/>
          <p:nvPr/>
        </p:nvSpPr>
        <p:spPr>
          <a:xfrm>
            <a:off x="5141058" y="4077872"/>
            <a:ext cx="2217056" cy="35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err="1">
                <a:solidFill>
                  <a:schemeClr val="bg1"/>
                </a:solidFill>
              </a:rPr>
              <a:t>Bet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Type</a:t>
            </a:r>
            <a:r>
              <a:rPr lang="pt-PT" sz="1600" dirty="0">
                <a:solidFill>
                  <a:schemeClr val="bg1"/>
                </a:solidFill>
              </a:rPr>
              <a:t>	                   </a:t>
            </a:r>
            <a:r>
              <a:rPr lang="pt-PT" dirty="0">
                <a:solidFill>
                  <a:schemeClr val="bg1"/>
                </a:solidFill>
              </a:rPr>
              <a:t>↓ </a:t>
            </a:r>
          </a:p>
        </p:txBody>
      </p:sp>
      <p:sp>
        <p:nvSpPr>
          <p:cNvPr id="35" name="Retângulo 2">
            <a:extLst>
              <a:ext uri="{FF2B5EF4-FFF2-40B4-BE49-F238E27FC236}">
                <a16:creationId xmlns:a16="http://schemas.microsoft.com/office/drawing/2014/main" id="{BB732B7B-6140-4BEC-A9F8-ED721140C9E9}"/>
              </a:ext>
            </a:extLst>
          </p:cNvPr>
          <p:cNvSpPr/>
          <p:nvPr/>
        </p:nvSpPr>
        <p:spPr>
          <a:xfrm>
            <a:off x="5141058" y="4965205"/>
            <a:ext cx="2217056" cy="35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>
                <a:solidFill>
                  <a:schemeClr val="bg1"/>
                </a:solidFill>
              </a:rPr>
              <a:t>Driver	</a:t>
            </a:r>
            <a:r>
              <a:rPr lang="pt-PT" dirty="0">
                <a:solidFill>
                  <a:schemeClr val="bg1"/>
                </a:solidFill>
              </a:rPr>
              <a:t>                 ↓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21D5C8-F24D-40CF-9621-3CC65827C9FD}"/>
              </a:ext>
            </a:extLst>
          </p:cNvPr>
          <p:cNvGrpSpPr/>
          <p:nvPr/>
        </p:nvGrpSpPr>
        <p:grpSpPr>
          <a:xfrm>
            <a:off x="5002076" y="5552873"/>
            <a:ext cx="2388589" cy="379645"/>
            <a:chOff x="4969525" y="5700865"/>
            <a:chExt cx="2388589" cy="379645"/>
          </a:xfrm>
        </p:grpSpPr>
        <p:sp>
          <p:nvSpPr>
            <p:cNvPr id="37" name="Retângulo: Cantos Arredondados 2">
              <a:extLst>
                <a:ext uri="{FF2B5EF4-FFF2-40B4-BE49-F238E27FC236}">
                  <a16:creationId xmlns:a16="http://schemas.microsoft.com/office/drawing/2014/main" id="{559D0143-2B04-49C5-AF75-6C44CD814AA1}"/>
                </a:ext>
              </a:extLst>
            </p:cNvPr>
            <p:cNvSpPr/>
            <p:nvPr/>
          </p:nvSpPr>
          <p:spPr>
            <a:xfrm>
              <a:off x="4969525" y="5711178"/>
              <a:ext cx="1126475" cy="36933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>
                  <a:solidFill>
                    <a:schemeClr val="bg1"/>
                  </a:solidFill>
                </a:rPr>
                <a:t>Submit</a:t>
              </a: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38" name="Retângulo: Cantos Arredondados 2">
              <a:extLst>
                <a:ext uri="{FF2B5EF4-FFF2-40B4-BE49-F238E27FC236}">
                  <a16:creationId xmlns:a16="http://schemas.microsoft.com/office/drawing/2014/main" id="{5FFD4804-E545-4F7E-88EF-BC1E02B59A7C}"/>
                </a:ext>
              </a:extLst>
            </p:cNvPr>
            <p:cNvSpPr/>
            <p:nvPr/>
          </p:nvSpPr>
          <p:spPr>
            <a:xfrm>
              <a:off x="6231639" y="5700865"/>
              <a:ext cx="1126475" cy="36933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err="1">
                  <a:solidFill>
                    <a:schemeClr val="bg1"/>
                  </a:solidFill>
                </a:rPr>
                <a:t>Cancel</a:t>
              </a:r>
              <a:endParaRPr lang="pt-PT">
                <a:solidFill>
                  <a:schemeClr val="bg1"/>
                </a:solidFill>
              </a:endParaRPr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B241395E-8F4C-4534-9FAD-FEA47FAB2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503CB73-2E94-40E9-AD06-9AAF8761CF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861794"/>
              </p:ext>
            </p:extLst>
          </p:nvPr>
        </p:nvGraphicFramePr>
        <p:xfrm>
          <a:off x="-2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64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872559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50388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5417698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1951049819"/>
                    </a:ext>
                  </a:extLst>
                </a:gridCol>
                <a:gridCol w="1795977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 dirty="0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Bet!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36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E5D25C95-5BB0-4C9D-8CD7-C3CD0138EFAD}"/>
              </a:ext>
            </a:extLst>
          </p:cNvPr>
          <p:cNvSpPr/>
          <p:nvPr/>
        </p:nvSpPr>
        <p:spPr>
          <a:xfrm>
            <a:off x="8505041" y="253626"/>
            <a:ext cx="2377440" cy="609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Imagem 16">
            <a:extLst>
              <a:ext uri="{FF2B5EF4-FFF2-40B4-BE49-F238E27FC236}">
                <a16:creationId xmlns:a16="http://schemas.microsoft.com/office/drawing/2014/main" id="{092A8E85-BA0D-4620-A8A6-501443E11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2" y="310981"/>
            <a:ext cx="4382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58CEB80F-A4C7-490E-8EDA-6D0EE982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/>
        </p:nvGraphicFramePr>
        <p:xfrm>
          <a:off x="0" y="225287"/>
          <a:ext cx="1219200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637733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6499697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789045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 u="none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Calendar</a:t>
                      </a:r>
                      <a:endParaRPr lang="pt-PT" sz="2800" b="0" i="1" u="none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0" i="1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Drivers</a:t>
                      </a:r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0" i="1" err="1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Odds</a:t>
                      </a:r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i="1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Login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D995B69-E945-4B12-B0C9-65527283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47230"/>
              </p:ext>
            </p:extLst>
          </p:nvPr>
        </p:nvGraphicFramePr>
        <p:xfrm>
          <a:off x="10402957" y="834887"/>
          <a:ext cx="1789043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3733213091"/>
                    </a:ext>
                  </a:extLst>
                </a:gridCol>
              </a:tblGrid>
              <a:tr h="4371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DilleniaUPC" panose="020B0502040204020203" pitchFamily="18" charset="-34"/>
                        </a:rPr>
                        <a:t>My Bets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4474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DilleniaUPC" panose="020B0502040204020203" pitchFamily="18" charset="-34"/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0438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DilleniaUPC" panose="020B0502040204020203" pitchFamily="18" charset="-34"/>
                        </a:rPr>
                        <a:t>Logout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74172"/>
                  </a:ext>
                </a:extLst>
              </a:tr>
            </a:tbl>
          </a:graphicData>
        </a:graphic>
      </p:graphicFrame>
      <p:sp>
        <p:nvSpPr>
          <p:cNvPr id="17" name="CaixaDeTexto 7">
            <a:extLst>
              <a:ext uri="{FF2B5EF4-FFF2-40B4-BE49-F238E27FC236}">
                <a16:creationId xmlns:a16="http://schemas.microsoft.com/office/drawing/2014/main" id="{462BAD00-647B-4C1F-AE50-30E84A8AC7B4}"/>
              </a:ext>
            </a:extLst>
          </p:cNvPr>
          <p:cNvSpPr txBox="1"/>
          <p:nvPr/>
        </p:nvSpPr>
        <p:spPr>
          <a:xfrm>
            <a:off x="5535576" y="1837155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Points to bet:</a:t>
            </a:r>
          </a:p>
        </p:txBody>
      </p:sp>
      <p:sp>
        <p:nvSpPr>
          <p:cNvPr id="18" name="Retângulo 2">
            <a:extLst>
              <a:ext uri="{FF2B5EF4-FFF2-40B4-BE49-F238E27FC236}">
                <a16:creationId xmlns:a16="http://schemas.microsoft.com/office/drawing/2014/main" id="{4BADA58F-D3BB-4BB1-B9C0-DD28BC5B105A}"/>
              </a:ext>
            </a:extLst>
          </p:cNvPr>
          <p:cNvSpPr/>
          <p:nvPr/>
        </p:nvSpPr>
        <p:spPr>
          <a:xfrm>
            <a:off x="5141058" y="2239595"/>
            <a:ext cx="2217056" cy="35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2" name="CaixaDeTexto 7">
            <a:extLst>
              <a:ext uri="{FF2B5EF4-FFF2-40B4-BE49-F238E27FC236}">
                <a16:creationId xmlns:a16="http://schemas.microsoft.com/office/drawing/2014/main" id="{40C8C9B0-7975-4B74-8CD7-08D5F84FDEEE}"/>
              </a:ext>
            </a:extLst>
          </p:cNvPr>
          <p:cNvSpPr txBox="1"/>
          <p:nvPr/>
        </p:nvSpPr>
        <p:spPr>
          <a:xfrm>
            <a:off x="5331224" y="4583406"/>
            <a:ext cx="18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Select the driver: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F14081-D6C2-4412-BE70-BDF768EC746C}"/>
              </a:ext>
            </a:extLst>
          </p:cNvPr>
          <p:cNvSpPr txBox="1"/>
          <p:nvPr/>
        </p:nvSpPr>
        <p:spPr>
          <a:xfrm>
            <a:off x="5397147" y="2768740"/>
            <a:ext cx="170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latin typeface="Franklin Gothic Book" panose="020B0503020102020204" pitchFamily="34" charset="0"/>
              </a:rPr>
              <a:t>Select</a:t>
            </a:r>
            <a:r>
              <a:rPr lang="pt-PT" dirty="0">
                <a:latin typeface="Franklin Gothic Book" panose="020B0503020102020204" pitchFamily="34" charset="0"/>
              </a:rPr>
              <a:t> </a:t>
            </a:r>
            <a:r>
              <a:rPr lang="pt-PT" dirty="0" err="1">
                <a:latin typeface="Franklin Gothic Book" panose="020B0503020102020204" pitchFamily="34" charset="0"/>
              </a:rPr>
              <a:t>the</a:t>
            </a:r>
            <a:r>
              <a:rPr lang="pt-PT" dirty="0">
                <a:latin typeface="Franklin Gothic Book" panose="020B0503020102020204" pitchFamily="34" charset="0"/>
              </a:rPr>
              <a:t> </a:t>
            </a:r>
            <a:r>
              <a:rPr lang="pt-PT" dirty="0" err="1">
                <a:latin typeface="Franklin Gothic Book" panose="020B0503020102020204" pitchFamily="34" charset="0"/>
              </a:rPr>
              <a:t>race</a:t>
            </a:r>
            <a:r>
              <a:rPr lang="pt-PT" dirty="0">
                <a:latin typeface="Franklin Gothic Book" panose="020B0503020102020204" pitchFamily="34" charset="0"/>
              </a:rPr>
              <a:t>:</a:t>
            </a:r>
            <a:endParaRPr lang="en-150" dirty="0">
              <a:latin typeface="Franklin Gothic Book" panose="020B0503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A55DD3-7533-484F-B1B2-E5FEE6C73358}"/>
              </a:ext>
            </a:extLst>
          </p:cNvPr>
          <p:cNvSpPr txBox="1"/>
          <p:nvPr/>
        </p:nvSpPr>
        <p:spPr>
          <a:xfrm>
            <a:off x="5211771" y="3661778"/>
            <a:ext cx="221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latin typeface="Franklin Gothic Book" panose="020B0503020102020204" pitchFamily="34" charset="0"/>
              </a:rPr>
              <a:t>Select</a:t>
            </a:r>
            <a:r>
              <a:rPr lang="pt-PT" dirty="0">
                <a:latin typeface="Franklin Gothic Book" panose="020B0503020102020204" pitchFamily="34" charset="0"/>
              </a:rPr>
              <a:t> </a:t>
            </a:r>
            <a:r>
              <a:rPr lang="pt-PT" dirty="0" err="1">
                <a:latin typeface="Franklin Gothic Book" panose="020B0503020102020204" pitchFamily="34" charset="0"/>
              </a:rPr>
              <a:t>the</a:t>
            </a:r>
            <a:r>
              <a:rPr lang="pt-PT" dirty="0">
                <a:latin typeface="Franklin Gothic Book" panose="020B0503020102020204" pitchFamily="34" charset="0"/>
              </a:rPr>
              <a:t> </a:t>
            </a:r>
            <a:r>
              <a:rPr lang="pt-PT" dirty="0" err="1">
                <a:latin typeface="Franklin Gothic Book" panose="020B0503020102020204" pitchFamily="34" charset="0"/>
              </a:rPr>
              <a:t>bet</a:t>
            </a:r>
            <a:r>
              <a:rPr lang="pt-PT" dirty="0">
                <a:latin typeface="Franklin Gothic Book" panose="020B0503020102020204" pitchFamily="34" charset="0"/>
              </a:rPr>
              <a:t> </a:t>
            </a:r>
            <a:r>
              <a:rPr lang="pt-PT" dirty="0" err="1">
                <a:latin typeface="Franklin Gothic Book" panose="020B0503020102020204" pitchFamily="34" charset="0"/>
              </a:rPr>
              <a:t>type</a:t>
            </a:r>
            <a:r>
              <a:rPr lang="pt-PT" dirty="0">
                <a:latin typeface="Franklin Gothic Book" panose="020B0503020102020204" pitchFamily="34" charset="0"/>
              </a:rPr>
              <a:t>:</a:t>
            </a:r>
            <a:endParaRPr lang="en-150" dirty="0">
              <a:latin typeface="Franklin Gothic Book" panose="020B0503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34DC39-25D9-4B73-927A-9E5AA8297732}"/>
              </a:ext>
            </a:extLst>
          </p:cNvPr>
          <p:cNvGrpSpPr/>
          <p:nvPr/>
        </p:nvGrpSpPr>
        <p:grpSpPr>
          <a:xfrm>
            <a:off x="5055289" y="5685025"/>
            <a:ext cx="2388589" cy="379645"/>
            <a:chOff x="4969525" y="5700865"/>
            <a:chExt cx="2388589" cy="379645"/>
          </a:xfrm>
        </p:grpSpPr>
        <p:sp>
          <p:nvSpPr>
            <p:cNvPr id="29" name="Retângulo: Cantos Arredondados 2">
              <a:extLst>
                <a:ext uri="{FF2B5EF4-FFF2-40B4-BE49-F238E27FC236}">
                  <a16:creationId xmlns:a16="http://schemas.microsoft.com/office/drawing/2014/main" id="{E99456FA-0D2D-4454-B97A-BB083D73326C}"/>
                </a:ext>
              </a:extLst>
            </p:cNvPr>
            <p:cNvSpPr/>
            <p:nvPr/>
          </p:nvSpPr>
          <p:spPr>
            <a:xfrm>
              <a:off x="4969525" y="5711178"/>
              <a:ext cx="1126475" cy="36933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err="1">
                  <a:solidFill>
                    <a:schemeClr val="bg1"/>
                  </a:solidFill>
                </a:rPr>
                <a:t>Submit</a:t>
              </a:r>
              <a:endParaRPr lang="pt-PT">
                <a:solidFill>
                  <a:schemeClr val="bg1"/>
                </a:solidFill>
              </a:endParaRPr>
            </a:p>
          </p:txBody>
        </p:sp>
        <p:sp>
          <p:nvSpPr>
            <p:cNvPr id="31" name="Retângulo: Cantos Arredondados 2">
              <a:extLst>
                <a:ext uri="{FF2B5EF4-FFF2-40B4-BE49-F238E27FC236}">
                  <a16:creationId xmlns:a16="http://schemas.microsoft.com/office/drawing/2014/main" id="{50F692E9-26B5-414E-86DD-0309E3DAB596}"/>
                </a:ext>
              </a:extLst>
            </p:cNvPr>
            <p:cNvSpPr/>
            <p:nvPr/>
          </p:nvSpPr>
          <p:spPr>
            <a:xfrm>
              <a:off x="6231639" y="5700865"/>
              <a:ext cx="1126475" cy="36933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err="1">
                  <a:solidFill>
                    <a:schemeClr val="bg1"/>
                  </a:solidFill>
                </a:rPr>
                <a:t>Cancel</a:t>
              </a:r>
              <a:endParaRPr lang="pt-PT">
                <a:solidFill>
                  <a:schemeClr val="bg1"/>
                </a:solidFill>
              </a:endParaRPr>
            </a:p>
          </p:txBody>
        </p:sp>
      </p:grpSp>
      <p:sp>
        <p:nvSpPr>
          <p:cNvPr id="32" name="Retângulo 2">
            <a:extLst>
              <a:ext uri="{FF2B5EF4-FFF2-40B4-BE49-F238E27FC236}">
                <a16:creationId xmlns:a16="http://schemas.microsoft.com/office/drawing/2014/main" id="{BC3ACDF2-2A30-4B50-BB73-392A6D6E964D}"/>
              </a:ext>
            </a:extLst>
          </p:cNvPr>
          <p:cNvSpPr/>
          <p:nvPr/>
        </p:nvSpPr>
        <p:spPr>
          <a:xfrm>
            <a:off x="5141058" y="3178072"/>
            <a:ext cx="2217056" cy="35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0" dirty="0">
                <a:solidFill>
                  <a:schemeClr val="bg1"/>
                </a:solidFill>
              </a:rPr>
              <a:t>F1 Australian GP</a:t>
            </a:r>
          </a:p>
        </p:txBody>
      </p:sp>
      <p:sp>
        <p:nvSpPr>
          <p:cNvPr id="33" name="Retângulo 2">
            <a:extLst>
              <a:ext uri="{FF2B5EF4-FFF2-40B4-BE49-F238E27FC236}">
                <a16:creationId xmlns:a16="http://schemas.microsoft.com/office/drawing/2014/main" id="{5B271E2C-4502-40AF-A8D1-6028D947E4EF}"/>
              </a:ext>
            </a:extLst>
          </p:cNvPr>
          <p:cNvSpPr/>
          <p:nvPr/>
        </p:nvSpPr>
        <p:spPr>
          <a:xfrm>
            <a:off x="5141058" y="4065405"/>
            <a:ext cx="2217056" cy="35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>
                <a:solidFill>
                  <a:schemeClr val="bg1"/>
                </a:solidFill>
              </a:rPr>
              <a:t>Pole </a:t>
            </a:r>
            <a:r>
              <a:rPr lang="pt-PT" sz="1600" err="1">
                <a:solidFill>
                  <a:schemeClr val="bg1"/>
                </a:solidFill>
              </a:rPr>
              <a:t>Position</a:t>
            </a:r>
            <a:endParaRPr lang="pt-PT">
              <a:solidFill>
                <a:schemeClr val="bg1"/>
              </a:solidFill>
            </a:endParaRPr>
          </a:p>
        </p:txBody>
      </p:sp>
      <p:sp>
        <p:nvSpPr>
          <p:cNvPr id="35" name="Retângulo 2">
            <a:extLst>
              <a:ext uri="{FF2B5EF4-FFF2-40B4-BE49-F238E27FC236}">
                <a16:creationId xmlns:a16="http://schemas.microsoft.com/office/drawing/2014/main" id="{BB732B7B-6140-4BEC-A9F8-ED721140C9E9}"/>
              </a:ext>
            </a:extLst>
          </p:cNvPr>
          <p:cNvSpPr/>
          <p:nvPr/>
        </p:nvSpPr>
        <p:spPr>
          <a:xfrm>
            <a:off x="5141058" y="4952738"/>
            <a:ext cx="2217056" cy="350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>
                <a:solidFill>
                  <a:schemeClr val="bg1"/>
                </a:solidFill>
              </a:rPr>
              <a:t>Lewis Hamilton</a:t>
            </a:r>
            <a:r>
              <a:rPr lang="pt-PT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A5AE864-B9F1-40A0-962C-53360DEA5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5AE4D6AF-F166-4A97-9187-B8F9C9CD10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278894"/>
              </p:ext>
            </p:extLst>
          </p:nvPr>
        </p:nvGraphicFramePr>
        <p:xfrm>
          <a:off x="-2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64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872559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77021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5391065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1951049819"/>
                    </a:ext>
                  </a:extLst>
                </a:gridCol>
                <a:gridCol w="1795977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 dirty="0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Bet!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36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7DA1D6AD-F3D9-41F1-938E-E9324660235A}"/>
              </a:ext>
            </a:extLst>
          </p:cNvPr>
          <p:cNvSpPr/>
          <p:nvPr/>
        </p:nvSpPr>
        <p:spPr>
          <a:xfrm>
            <a:off x="8490973" y="225287"/>
            <a:ext cx="2377440" cy="609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3" name="Imagem 16">
            <a:extLst>
              <a:ext uri="{FF2B5EF4-FFF2-40B4-BE49-F238E27FC236}">
                <a16:creationId xmlns:a16="http://schemas.microsoft.com/office/drawing/2014/main" id="{418498A4-3753-4969-B1B9-39CA9B349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2" y="310981"/>
            <a:ext cx="438211" cy="438211"/>
          </a:xfrm>
          <a:prstGeom prst="rect">
            <a:avLst/>
          </a:prstGeom>
        </p:spPr>
      </p:pic>
      <p:sp>
        <p:nvSpPr>
          <p:cNvPr id="24" name="CaixaDeTexto 3">
            <a:extLst>
              <a:ext uri="{FF2B5EF4-FFF2-40B4-BE49-F238E27FC236}">
                <a16:creationId xmlns:a16="http://schemas.microsoft.com/office/drawing/2014/main" id="{E5681F74-B13E-4262-9903-EBA7A41B1127}"/>
              </a:ext>
            </a:extLst>
          </p:cNvPr>
          <p:cNvSpPr txBox="1"/>
          <p:nvPr/>
        </p:nvSpPr>
        <p:spPr>
          <a:xfrm>
            <a:off x="3841725" y="915250"/>
            <a:ext cx="5149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latin typeface="Bahnschrift" panose="020B0502040204020203" pitchFamily="34" charset="0"/>
              </a:rPr>
              <a:t>Make Your Bet</a:t>
            </a:r>
          </a:p>
        </p:txBody>
      </p:sp>
    </p:spTree>
    <p:extLst>
      <p:ext uri="{BB962C8B-B14F-4D97-AF65-F5344CB8AC3E}">
        <p14:creationId xmlns:p14="http://schemas.microsoft.com/office/powerpoint/2010/main" val="196473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58CEB80F-A4C7-490E-8EDA-6D0EE982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216622"/>
              </p:ext>
            </p:extLst>
          </p:nvPr>
        </p:nvGraphicFramePr>
        <p:xfrm>
          <a:off x="0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64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872559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68141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5399945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1951049819"/>
                    </a:ext>
                  </a:extLst>
                </a:gridCol>
                <a:gridCol w="1795977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Bet!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36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D995B69-E945-4B12-B0C9-65527283C319}"/>
              </a:ext>
            </a:extLst>
          </p:cNvPr>
          <p:cNvGraphicFramePr>
            <a:graphicFrameLocks noGrp="1"/>
          </p:cNvGraphicFramePr>
          <p:nvPr/>
        </p:nvGraphicFramePr>
        <p:xfrm>
          <a:off x="10402957" y="834887"/>
          <a:ext cx="1789043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3733213091"/>
                    </a:ext>
                  </a:extLst>
                </a:gridCol>
              </a:tblGrid>
              <a:tr h="437194">
                <a:tc>
                  <a:txBody>
                    <a:bodyPr/>
                    <a:lstStyle/>
                    <a:p>
                      <a:pPr algn="ctr"/>
                      <a:r>
                        <a:rPr lang="pt-PT" sz="2400" u="none" err="1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Users</a:t>
                      </a:r>
                      <a:endParaRPr lang="pt-PT" sz="2400" u="none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4474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pt-PT" sz="2400" u="sng" err="1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Bets</a:t>
                      </a:r>
                      <a:endParaRPr lang="pt-PT" sz="2400" u="sng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0438"/>
                  </a:ext>
                </a:extLst>
              </a:tr>
            </a:tbl>
          </a:graphicData>
        </a:graphic>
      </p:graphicFrame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55DBAA5B-148F-4B83-9689-54CA2EB83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59378"/>
              </p:ext>
            </p:extLst>
          </p:nvPr>
        </p:nvGraphicFramePr>
        <p:xfrm>
          <a:off x="1047102" y="2655184"/>
          <a:ext cx="10097793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3603">
                  <a:extLst>
                    <a:ext uri="{9D8B030D-6E8A-4147-A177-3AD203B41FA5}">
                      <a16:colId xmlns:a16="http://schemas.microsoft.com/office/drawing/2014/main" val="1369559774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769501992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2875457180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037772812"/>
                    </a:ext>
                  </a:extLst>
                </a:gridCol>
                <a:gridCol w="1690640">
                  <a:extLst>
                    <a:ext uri="{9D8B030D-6E8A-4147-A177-3AD203B41FA5}">
                      <a16:colId xmlns:a16="http://schemas.microsoft.com/office/drawing/2014/main" val="18303714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Races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Bet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Drivers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Betted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0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Chinese 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Pole Position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Sebastion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Vettel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Pending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4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Chinese GP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Fastest Lap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Lando Norris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Pending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2020 F1 Bahrain GP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DNF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Nicholas </a:t>
                      </a:r>
                      <a:r>
                        <a:rPr lang="en-US" noProof="0" dirty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Latifi</a:t>
                      </a:r>
                      <a:endParaRPr lang="en-US" noProof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Won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2020 F1 Bahrain GP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Fasted lap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Lewis Hamilton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50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Lost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2840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90585465-E2A6-48CC-B8E7-60231D9D1358}"/>
              </a:ext>
            </a:extLst>
          </p:cNvPr>
          <p:cNvSpPr txBox="1"/>
          <p:nvPr/>
        </p:nvSpPr>
        <p:spPr>
          <a:xfrm>
            <a:off x="3843130" y="1143176"/>
            <a:ext cx="4505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latin typeface="Bahnschrift" panose="020B0502040204020203" pitchFamily="34" charset="0"/>
              </a:rPr>
              <a:t>My Bets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DEB6F99-E7DD-4D8D-AFA5-2F45EA35D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97228"/>
              </p:ext>
            </p:extLst>
          </p:nvPr>
        </p:nvGraphicFramePr>
        <p:xfrm>
          <a:off x="10402957" y="834887"/>
          <a:ext cx="1789043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3733213091"/>
                    </a:ext>
                  </a:extLst>
                </a:gridCol>
              </a:tblGrid>
              <a:tr h="4371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My Bets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4474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Account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0438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Logout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74172"/>
                  </a:ext>
                </a:extLst>
              </a:tr>
            </a:tbl>
          </a:graphicData>
        </a:graphic>
      </p:graphicFrame>
      <p:pic>
        <p:nvPicPr>
          <p:cNvPr id="17" name="Imagem 16">
            <a:extLst>
              <a:ext uri="{FF2B5EF4-FFF2-40B4-BE49-F238E27FC236}">
                <a16:creationId xmlns:a16="http://schemas.microsoft.com/office/drawing/2014/main" id="{8BEE938B-41BC-44A7-B9CF-787151C43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035B5DC-CBF0-44A6-B895-A84659FB42FD}"/>
              </a:ext>
            </a:extLst>
          </p:cNvPr>
          <p:cNvSpPr/>
          <p:nvPr/>
        </p:nvSpPr>
        <p:spPr>
          <a:xfrm>
            <a:off x="10108758" y="758687"/>
            <a:ext cx="2377440" cy="609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704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58CEB80F-A4C7-490E-8EDA-6D0EE982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D995B69-E945-4B12-B0C9-65527283C319}"/>
              </a:ext>
            </a:extLst>
          </p:cNvPr>
          <p:cNvGraphicFramePr>
            <a:graphicFrameLocks noGrp="1"/>
          </p:cNvGraphicFramePr>
          <p:nvPr/>
        </p:nvGraphicFramePr>
        <p:xfrm>
          <a:off x="10402957" y="834887"/>
          <a:ext cx="1789043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3733213091"/>
                    </a:ext>
                  </a:extLst>
                </a:gridCol>
              </a:tblGrid>
              <a:tr h="437194">
                <a:tc>
                  <a:txBody>
                    <a:bodyPr/>
                    <a:lstStyle/>
                    <a:p>
                      <a:pPr algn="ctr"/>
                      <a:r>
                        <a:rPr lang="pt-PT" sz="2400" u="none" err="1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Users</a:t>
                      </a:r>
                      <a:endParaRPr lang="pt-PT" sz="2400" u="none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4474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pt-PT" sz="2400" u="sng" err="1">
                          <a:solidFill>
                            <a:schemeClr val="tx1"/>
                          </a:solidFill>
                          <a:latin typeface="Franklin Gothic Demi Cond" panose="020B0706030402020204" pitchFamily="34" charset="0"/>
                        </a:rPr>
                        <a:t>Bets</a:t>
                      </a:r>
                      <a:endParaRPr lang="pt-PT" sz="2400" u="sng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043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90585465-E2A6-48CC-B8E7-60231D9D1358}"/>
              </a:ext>
            </a:extLst>
          </p:cNvPr>
          <p:cNvSpPr txBox="1"/>
          <p:nvPr/>
        </p:nvSpPr>
        <p:spPr>
          <a:xfrm>
            <a:off x="3843128" y="1067984"/>
            <a:ext cx="4505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latin typeface="Bahnschrift" panose="020B0502040204020203" pitchFamily="34" charset="0"/>
              </a:rPr>
              <a:t>Account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DEB6F99-E7DD-4D8D-AFA5-2F45EA35D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09981"/>
              </p:ext>
            </p:extLst>
          </p:nvPr>
        </p:nvGraphicFramePr>
        <p:xfrm>
          <a:off x="10402957" y="834887"/>
          <a:ext cx="1789043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3733213091"/>
                    </a:ext>
                  </a:extLst>
                </a:gridCol>
              </a:tblGrid>
              <a:tr h="4371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My Bets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4474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0438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Logout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7417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A32D4C1-0317-4C85-8913-1DC4F5659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788147"/>
              </p:ext>
            </p:extLst>
          </p:nvPr>
        </p:nvGraphicFramePr>
        <p:xfrm>
          <a:off x="-2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64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872559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41510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5426576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1951049819"/>
                    </a:ext>
                  </a:extLst>
                </a:gridCol>
                <a:gridCol w="1795977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Bet!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36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sp>
        <p:nvSpPr>
          <p:cNvPr id="11" name="Retângulo: Cantos Arredondados 4">
            <a:extLst>
              <a:ext uri="{FF2B5EF4-FFF2-40B4-BE49-F238E27FC236}">
                <a16:creationId xmlns:a16="http://schemas.microsoft.com/office/drawing/2014/main" id="{25E03A33-771A-47F7-91E8-BC79BE27438C}"/>
              </a:ext>
            </a:extLst>
          </p:cNvPr>
          <p:cNvSpPr/>
          <p:nvPr/>
        </p:nvSpPr>
        <p:spPr>
          <a:xfrm>
            <a:off x="3568459" y="1869470"/>
            <a:ext cx="4897447" cy="4733863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7">
            <a:extLst>
              <a:ext uri="{FF2B5EF4-FFF2-40B4-BE49-F238E27FC236}">
                <a16:creationId xmlns:a16="http://schemas.microsoft.com/office/drawing/2014/main" id="{18D79A34-837A-4203-99CC-87ED2E89CE3B}"/>
              </a:ext>
            </a:extLst>
          </p:cNvPr>
          <p:cNvSpPr txBox="1"/>
          <p:nvPr/>
        </p:nvSpPr>
        <p:spPr>
          <a:xfrm>
            <a:off x="3942059" y="2480094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Username:</a:t>
            </a:r>
          </a:p>
        </p:txBody>
      </p:sp>
      <p:sp>
        <p:nvSpPr>
          <p:cNvPr id="16" name="Retângulo 2">
            <a:extLst>
              <a:ext uri="{FF2B5EF4-FFF2-40B4-BE49-F238E27FC236}">
                <a16:creationId xmlns:a16="http://schemas.microsoft.com/office/drawing/2014/main" id="{A642FEB3-A728-4E75-B86D-079F902AB0A6}"/>
              </a:ext>
            </a:extLst>
          </p:cNvPr>
          <p:cNvSpPr/>
          <p:nvPr/>
        </p:nvSpPr>
        <p:spPr>
          <a:xfrm>
            <a:off x="5300124" y="2468214"/>
            <a:ext cx="2775065" cy="4001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7">
            <a:extLst>
              <a:ext uri="{FF2B5EF4-FFF2-40B4-BE49-F238E27FC236}">
                <a16:creationId xmlns:a16="http://schemas.microsoft.com/office/drawing/2014/main" id="{CD08C7A1-0F9E-409C-9023-A3DD90EDA586}"/>
              </a:ext>
            </a:extLst>
          </p:cNvPr>
          <p:cNvSpPr txBox="1"/>
          <p:nvPr/>
        </p:nvSpPr>
        <p:spPr>
          <a:xfrm>
            <a:off x="5300124" y="2468214"/>
            <a:ext cx="255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Mrs. Sara Noronha</a:t>
            </a:r>
          </a:p>
        </p:txBody>
      </p:sp>
      <p:sp>
        <p:nvSpPr>
          <p:cNvPr id="17" name="CaixaDeTexto 7">
            <a:extLst>
              <a:ext uri="{FF2B5EF4-FFF2-40B4-BE49-F238E27FC236}">
                <a16:creationId xmlns:a16="http://schemas.microsoft.com/office/drawing/2014/main" id="{A999D197-7475-4C4B-860F-039B71A76906}"/>
              </a:ext>
            </a:extLst>
          </p:cNvPr>
          <p:cNvSpPr txBox="1"/>
          <p:nvPr/>
        </p:nvSpPr>
        <p:spPr>
          <a:xfrm>
            <a:off x="4099442" y="3340361"/>
            <a:ext cx="1147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Birthday:</a:t>
            </a:r>
          </a:p>
        </p:txBody>
      </p:sp>
      <p:sp>
        <p:nvSpPr>
          <p:cNvPr id="19" name="Retângulo 2">
            <a:extLst>
              <a:ext uri="{FF2B5EF4-FFF2-40B4-BE49-F238E27FC236}">
                <a16:creationId xmlns:a16="http://schemas.microsoft.com/office/drawing/2014/main" id="{ADDF3405-FBF1-492E-BA20-67120F1E2AE8}"/>
              </a:ext>
            </a:extLst>
          </p:cNvPr>
          <p:cNvSpPr/>
          <p:nvPr/>
        </p:nvSpPr>
        <p:spPr>
          <a:xfrm>
            <a:off x="5300123" y="3371139"/>
            <a:ext cx="2775065" cy="4001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7">
            <a:extLst>
              <a:ext uri="{FF2B5EF4-FFF2-40B4-BE49-F238E27FC236}">
                <a16:creationId xmlns:a16="http://schemas.microsoft.com/office/drawing/2014/main" id="{08BBA85B-6166-445A-A889-56AF160FA1A5}"/>
              </a:ext>
            </a:extLst>
          </p:cNvPr>
          <p:cNvSpPr txBox="1"/>
          <p:nvPr/>
        </p:nvSpPr>
        <p:spPr>
          <a:xfrm>
            <a:off x="5285906" y="3371139"/>
            <a:ext cx="2550710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30 / 11 / 1998</a:t>
            </a:r>
          </a:p>
        </p:txBody>
      </p:sp>
      <p:sp>
        <p:nvSpPr>
          <p:cNvPr id="20" name="CaixaDeTexto 7">
            <a:extLst>
              <a:ext uri="{FF2B5EF4-FFF2-40B4-BE49-F238E27FC236}">
                <a16:creationId xmlns:a16="http://schemas.microsoft.com/office/drawing/2014/main" id="{4566D054-77D6-4523-A22D-199E785F0E4C}"/>
              </a:ext>
            </a:extLst>
          </p:cNvPr>
          <p:cNvSpPr txBox="1"/>
          <p:nvPr/>
        </p:nvSpPr>
        <p:spPr>
          <a:xfrm>
            <a:off x="4353049" y="426781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Email:</a:t>
            </a:r>
          </a:p>
        </p:txBody>
      </p:sp>
      <p:sp>
        <p:nvSpPr>
          <p:cNvPr id="21" name="Retângulo 2">
            <a:extLst>
              <a:ext uri="{FF2B5EF4-FFF2-40B4-BE49-F238E27FC236}">
                <a16:creationId xmlns:a16="http://schemas.microsoft.com/office/drawing/2014/main" id="{D3379D46-9B9C-4B2B-8156-96C035D8D4B2}"/>
              </a:ext>
            </a:extLst>
          </p:cNvPr>
          <p:cNvSpPr/>
          <p:nvPr/>
        </p:nvSpPr>
        <p:spPr>
          <a:xfrm>
            <a:off x="5300123" y="4265159"/>
            <a:ext cx="2775065" cy="4001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CaixaDeTexto 7">
            <a:extLst>
              <a:ext uri="{FF2B5EF4-FFF2-40B4-BE49-F238E27FC236}">
                <a16:creationId xmlns:a16="http://schemas.microsoft.com/office/drawing/2014/main" id="{73FC19CB-C7A4-4774-A591-86BE195E6025}"/>
              </a:ext>
            </a:extLst>
          </p:cNvPr>
          <p:cNvSpPr txBox="1"/>
          <p:nvPr/>
        </p:nvSpPr>
        <p:spPr>
          <a:xfrm>
            <a:off x="5315888" y="4272533"/>
            <a:ext cx="255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sara.del@gmail.com</a:t>
            </a:r>
          </a:p>
        </p:txBody>
      </p:sp>
      <p:sp>
        <p:nvSpPr>
          <p:cNvPr id="24" name="Retângulo: Cantos Arredondados 2">
            <a:extLst>
              <a:ext uri="{FF2B5EF4-FFF2-40B4-BE49-F238E27FC236}">
                <a16:creationId xmlns:a16="http://schemas.microsoft.com/office/drawing/2014/main" id="{541270C5-15E2-4995-97E8-701990A3B5CB}"/>
              </a:ext>
            </a:extLst>
          </p:cNvPr>
          <p:cNvSpPr/>
          <p:nvPr/>
        </p:nvSpPr>
        <p:spPr>
          <a:xfrm>
            <a:off x="5558975" y="5976562"/>
            <a:ext cx="1074043" cy="400111"/>
          </a:xfrm>
          <a:prstGeom prst="roundRect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err="1">
                <a:latin typeface="Franklin Gothic Book" panose="020B0503020102020204" pitchFamily="34" charset="0"/>
              </a:rPr>
              <a:t>Edit</a:t>
            </a:r>
            <a:endParaRPr lang="pt-PT" sz="2000" dirty="0">
              <a:latin typeface="Franklin Gothic Book" panose="020B0503020102020204" pitchFamily="34" charset="0"/>
            </a:endParaRPr>
          </a:p>
        </p:txBody>
      </p:sp>
      <p:sp>
        <p:nvSpPr>
          <p:cNvPr id="26" name="CaixaDeTexto 7">
            <a:extLst>
              <a:ext uri="{FF2B5EF4-FFF2-40B4-BE49-F238E27FC236}">
                <a16:creationId xmlns:a16="http://schemas.microsoft.com/office/drawing/2014/main" id="{E1B02A2A-B69A-4C14-8ACE-0B94AE3EB89D}"/>
              </a:ext>
            </a:extLst>
          </p:cNvPr>
          <p:cNvSpPr txBox="1"/>
          <p:nvPr/>
        </p:nvSpPr>
        <p:spPr>
          <a:xfrm>
            <a:off x="3918340" y="5171894"/>
            <a:ext cx="1282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Password:</a:t>
            </a:r>
          </a:p>
        </p:txBody>
      </p:sp>
      <p:sp>
        <p:nvSpPr>
          <p:cNvPr id="27" name="Retângulo 2">
            <a:extLst>
              <a:ext uri="{FF2B5EF4-FFF2-40B4-BE49-F238E27FC236}">
                <a16:creationId xmlns:a16="http://schemas.microsoft.com/office/drawing/2014/main" id="{7319D75A-4C4B-43B6-8C77-F313EDC700BC}"/>
              </a:ext>
            </a:extLst>
          </p:cNvPr>
          <p:cNvSpPr/>
          <p:nvPr/>
        </p:nvSpPr>
        <p:spPr>
          <a:xfrm>
            <a:off x="5278739" y="5175077"/>
            <a:ext cx="2775065" cy="4001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7">
            <a:extLst>
              <a:ext uri="{FF2B5EF4-FFF2-40B4-BE49-F238E27FC236}">
                <a16:creationId xmlns:a16="http://schemas.microsoft.com/office/drawing/2014/main" id="{FA0CFAED-E15D-45AD-BC76-677C5BABCA1E}"/>
              </a:ext>
            </a:extLst>
          </p:cNvPr>
          <p:cNvSpPr txBox="1"/>
          <p:nvPr/>
        </p:nvSpPr>
        <p:spPr>
          <a:xfrm>
            <a:off x="5294504" y="5182451"/>
            <a:ext cx="255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***********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5C79B24-4371-4C4C-9195-6E55E927E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849C140-19A4-4C2F-B247-3ECF8BE24AF9}"/>
              </a:ext>
            </a:extLst>
          </p:cNvPr>
          <p:cNvSpPr/>
          <p:nvPr/>
        </p:nvSpPr>
        <p:spPr>
          <a:xfrm>
            <a:off x="10108758" y="1215887"/>
            <a:ext cx="2377440" cy="609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536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58CEB80F-A4C7-490E-8EDA-6D0EE982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96" y="0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638186"/>
              </p:ext>
            </p:extLst>
          </p:nvPr>
        </p:nvGraphicFramePr>
        <p:xfrm>
          <a:off x="0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637732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29226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6416883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789045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rgbClr val="A6A6A6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rgbClr val="A6A6A6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36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graphicFrame>
        <p:nvGraphicFramePr>
          <p:cNvPr id="11" name="Tabela 2">
            <a:extLst>
              <a:ext uri="{FF2B5EF4-FFF2-40B4-BE49-F238E27FC236}">
                <a16:creationId xmlns:a16="http://schemas.microsoft.com/office/drawing/2014/main" id="{31CE638A-C666-467F-BAE3-98A1152C8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19292"/>
              </p:ext>
            </p:extLst>
          </p:nvPr>
        </p:nvGraphicFramePr>
        <p:xfrm>
          <a:off x="2017424" y="2803980"/>
          <a:ext cx="8504804" cy="1849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47722">
                  <a:extLst>
                    <a:ext uri="{9D8B030D-6E8A-4147-A177-3AD203B41FA5}">
                      <a16:colId xmlns:a16="http://schemas.microsoft.com/office/drawing/2014/main" val="769501992"/>
                    </a:ext>
                  </a:extLst>
                </a:gridCol>
                <a:gridCol w="3194058">
                  <a:extLst>
                    <a:ext uri="{9D8B030D-6E8A-4147-A177-3AD203B41FA5}">
                      <a16:colId xmlns:a16="http://schemas.microsoft.com/office/drawing/2014/main" val="2037772812"/>
                    </a:ext>
                  </a:extLst>
                </a:gridCol>
                <a:gridCol w="1431512">
                  <a:extLst>
                    <a:ext uri="{9D8B030D-6E8A-4147-A177-3AD203B41FA5}">
                      <a16:colId xmlns:a16="http://schemas.microsoft.com/office/drawing/2014/main" val="1503680813"/>
                    </a:ext>
                  </a:extLst>
                </a:gridCol>
                <a:gridCol w="1431512">
                  <a:extLst>
                    <a:ext uri="{9D8B030D-6E8A-4147-A177-3AD203B41FA5}">
                      <a16:colId xmlns:a16="http://schemas.microsoft.com/office/drawing/2014/main" val="2211148266"/>
                    </a:ext>
                  </a:extLst>
                </a:gridCol>
              </a:tblGrid>
              <a:tr h="25609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Grand Prix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Circuit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0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Australian GP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Albert Park Circuit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19 – 21 Mar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4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Gulf Air Bahrain GP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Sakhir Circuit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26 – 28 Mar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2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Chinese GP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Shangai International Circuit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09 – 11 Apr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8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GP de Monaco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Circuit de Monaco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20 – 23 May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80884"/>
                  </a:ext>
                </a:extLst>
              </a:tr>
            </a:tbl>
          </a:graphicData>
        </a:graphic>
      </p:graphicFrame>
      <p:sp>
        <p:nvSpPr>
          <p:cNvPr id="14" name="Retângulo: Cantos Arredondados 2">
            <a:extLst>
              <a:ext uri="{FF2B5EF4-FFF2-40B4-BE49-F238E27FC236}">
                <a16:creationId xmlns:a16="http://schemas.microsoft.com/office/drawing/2014/main" id="{71FCD0D9-7444-4922-90DA-925CB620DED6}"/>
              </a:ext>
            </a:extLst>
          </p:cNvPr>
          <p:cNvSpPr/>
          <p:nvPr/>
        </p:nvSpPr>
        <p:spPr>
          <a:xfrm>
            <a:off x="5556138" y="5106302"/>
            <a:ext cx="1545999" cy="448581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New </a:t>
            </a:r>
            <a:r>
              <a:rPr lang="pt-PT" sz="2000" b="1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Race</a:t>
            </a:r>
            <a:endParaRPr lang="pt-PT" sz="2000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1BEF9EE-18B0-474A-8372-4666D55EF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4723FC8-0184-4112-BC91-D3945EBF9073}"/>
              </a:ext>
            </a:extLst>
          </p:cNvPr>
          <p:cNvGrpSpPr/>
          <p:nvPr/>
        </p:nvGrpSpPr>
        <p:grpSpPr>
          <a:xfrm>
            <a:off x="9288206" y="3193447"/>
            <a:ext cx="1060289" cy="1433019"/>
            <a:chOff x="9357064" y="4054819"/>
            <a:chExt cx="1060289" cy="1433019"/>
          </a:xfrm>
        </p:grpSpPr>
        <p:sp>
          <p:nvSpPr>
            <p:cNvPr id="15" name="Retângulo: Cantos Arredondados 2">
              <a:extLst>
                <a:ext uri="{FF2B5EF4-FFF2-40B4-BE49-F238E27FC236}">
                  <a16:creationId xmlns:a16="http://schemas.microsoft.com/office/drawing/2014/main" id="{B552E9C1-B8B7-4DD0-AF64-7FA416CA2707}"/>
                </a:ext>
              </a:extLst>
            </p:cNvPr>
            <p:cNvSpPr/>
            <p:nvPr/>
          </p:nvSpPr>
          <p:spPr>
            <a:xfrm>
              <a:off x="9357066" y="4054819"/>
              <a:ext cx="1060287" cy="295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Remove</a:t>
              </a:r>
            </a:p>
          </p:txBody>
        </p:sp>
        <p:sp>
          <p:nvSpPr>
            <p:cNvPr id="18" name="Retângulo: Cantos Arredondados 2">
              <a:extLst>
                <a:ext uri="{FF2B5EF4-FFF2-40B4-BE49-F238E27FC236}">
                  <a16:creationId xmlns:a16="http://schemas.microsoft.com/office/drawing/2014/main" id="{E253F338-6D16-4FD0-8608-C49292640906}"/>
                </a:ext>
              </a:extLst>
            </p:cNvPr>
            <p:cNvSpPr/>
            <p:nvPr/>
          </p:nvSpPr>
          <p:spPr>
            <a:xfrm>
              <a:off x="9357065" y="4431417"/>
              <a:ext cx="1060287" cy="295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Remove</a:t>
              </a:r>
            </a:p>
          </p:txBody>
        </p:sp>
        <p:sp>
          <p:nvSpPr>
            <p:cNvPr id="19" name="Retângulo: Cantos Arredondados 2">
              <a:extLst>
                <a:ext uri="{FF2B5EF4-FFF2-40B4-BE49-F238E27FC236}">
                  <a16:creationId xmlns:a16="http://schemas.microsoft.com/office/drawing/2014/main" id="{1DBFB957-F0C3-4020-9ACF-A652C33A8934}"/>
                </a:ext>
              </a:extLst>
            </p:cNvPr>
            <p:cNvSpPr/>
            <p:nvPr/>
          </p:nvSpPr>
          <p:spPr>
            <a:xfrm>
              <a:off x="9357064" y="4808015"/>
              <a:ext cx="1060287" cy="295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Remove</a:t>
              </a:r>
            </a:p>
          </p:txBody>
        </p:sp>
        <p:sp>
          <p:nvSpPr>
            <p:cNvPr id="20" name="Retângulo: Cantos Arredondados 2">
              <a:extLst>
                <a:ext uri="{FF2B5EF4-FFF2-40B4-BE49-F238E27FC236}">
                  <a16:creationId xmlns:a16="http://schemas.microsoft.com/office/drawing/2014/main" id="{72CBE19A-98AF-4A2F-9E95-F1860F0FF05D}"/>
                </a:ext>
              </a:extLst>
            </p:cNvPr>
            <p:cNvSpPr/>
            <p:nvPr/>
          </p:nvSpPr>
          <p:spPr>
            <a:xfrm>
              <a:off x="9357064" y="5192542"/>
              <a:ext cx="1060287" cy="295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Remove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F2F0165E-15C0-4496-87F1-8849A5F24D3E}"/>
              </a:ext>
            </a:extLst>
          </p:cNvPr>
          <p:cNvSpPr/>
          <p:nvPr/>
        </p:nvSpPr>
        <p:spPr>
          <a:xfrm>
            <a:off x="828704" y="257027"/>
            <a:ext cx="2377440" cy="609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2">
            <a:extLst>
              <a:ext uri="{FF2B5EF4-FFF2-40B4-BE49-F238E27FC236}">
                <a16:creationId xmlns:a16="http://schemas.microsoft.com/office/drawing/2014/main" id="{065BEEB3-2EC0-430C-A6A0-91E4AAE8EE47}"/>
              </a:ext>
            </a:extLst>
          </p:cNvPr>
          <p:cNvSpPr txBox="1"/>
          <p:nvPr/>
        </p:nvSpPr>
        <p:spPr>
          <a:xfrm>
            <a:off x="14396" y="1515083"/>
            <a:ext cx="1194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latin typeface="Bahnschrift" panose="020B0502040204020203" pitchFamily="34" charset="0"/>
              </a:rPr>
              <a:t>2021 FIA Formula One World Championship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D995B69-E945-4B12-B0C9-65527283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08325"/>
              </p:ext>
            </p:extLst>
          </p:nvPr>
        </p:nvGraphicFramePr>
        <p:xfrm>
          <a:off x="10401761" y="834887"/>
          <a:ext cx="1789043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3733213091"/>
                    </a:ext>
                  </a:extLst>
                </a:gridCol>
              </a:tblGrid>
              <a:tr h="4371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4474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0438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Logout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05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7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B773EA-89E3-438D-AA21-B028CC74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274"/>
            <a:ext cx="12192000" cy="1738069"/>
          </a:xfrm>
          <a:noFill/>
        </p:spPr>
        <p:txBody>
          <a:bodyPr tIns="46800" anchor="ctr" anchorCtr="0">
            <a:noAutofit/>
          </a:bodyPr>
          <a:lstStyle/>
          <a:p>
            <a:r>
              <a:rPr lang="en-US" i="1">
                <a:latin typeface="Franklin Gothic Demi Cond" panose="020B0706030402020204" pitchFamily="34" charset="0"/>
                <a:cs typeface="Arial" panose="020B0604020202020204" pitchFamily="34" charset="0"/>
              </a:rPr>
              <a:t>Formula 1  Bets</a:t>
            </a:r>
            <a:endParaRPr lang="en-US">
              <a:latin typeface="Franklin Gothic Demi Cond" panose="020B07060304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8F112-C180-4A3A-83A3-CDF8609A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85" y="1397285"/>
            <a:ext cx="10616629" cy="5311739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Através da aplicação web “Formula 1 Bets” todos os tipos de utilizadores (até os que não têm conta) podem consultar as corridas, os drivers (e respetivas teams) e a </a:t>
            </a:r>
            <a:r>
              <a:rPr lang="pt-BR" sz="1800" i="1" dirty="0"/>
              <a:t>odd</a:t>
            </a:r>
            <a:r>
              <a:rPr lang="pt-BR" sz="1800" dirty="0"/>
              <a:t> de cada aposta que é possível fazer, ou seja, é permitida a consulta de 3 páginas.</a:t>
            </a:r>
          </a:p>
          <a:p>
            <a:pPr algn="just"/>
            <a:r>
              <a:rPr lang="pt-BR" sz="1800" dirty="0"/>
              <a:t>Um utilizador com uma conta registada e validada pode usar a aplicação para fazer apostas no desporto de F1, sendo esta a principal funcionalidade da aplicação. O utilizador terá de introduzir os pontos que quer apostar, selecionar uma corrida e o tipo de aposta e apostar num driver. </a:t>
            </a:r>
          </a:p>
          <a:p>
            <a:pPr algn="just"/>
            <a:r>
              <a:rPr lang="pt-BR" sz="1800" dirty="0"/>
              <a:t>Submetendo esta aposta, é possível consultá-la na página de todas as apostas feitas por esse utilizador. Cada user terá uma página com informação sobre a sua conta pessoal que poderá alterar sempre que quiser.</a:t>
            </a:r>
          </a:p>
          <a:p>
            <a:pPr algn="just"/>
            <a:r>
              <a:rPr lang="pt-BR" sz="1800" dirty="0"/>
              <a:t>Para o gestor da página, é possível adicionar ou remover corridas, e consequentemente atualizam-se as odds. O gestor tem acesso a uma lista com todos os utilizadores e com todas as apostas submetidas, usufruindo de um  sistema de pesquisa onde pode procurar um user pelo nome e consultar as apostas filtrando por status, race ou bet type. Além disso, é o gestor que altera o status de uma aposta, que quando é submetida tem o status de pendente e o gestor irá tornar essa aposta numa ganha ou perdida manualmente.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7168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58CEB80F-A4C7-490E-8EDA-6D0EE982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589845"/>
              </p:ext>
            </p:extLst>
          </p:nvPr>
        </p:nvGraphicFramePr>
        <p:xfrm>
          <a:off x="0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637732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46981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6399128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789045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36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D995B69-E945-4B12-B0C9-65527283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83502"/>
              </p:ext>
            </p:extLst>
          </p:nvPr>
        </p:nvGraphicFramePr>
        <p:xfrm>
          <a:off x="10402957" y="834887"/>
          <a:ext cx="1789043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3733213091"/>
                    </a:ext>
                  </a:extLst>
                </a:gridCol>
              </a:tblGrid>
              <a:tr h="43719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4474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0438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Logout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052938"/>
                  </a:ext>
                </a:extLst>
              </a:tr>
            </a:tbl>
          </a:graphicData>
        </a:graphic>
      </p:graphicFrame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55DBAA5B-148F-4B83-9689-54CA2EB83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80941"/>
              </p:ext>
            </p:extLst>
          </p:nvPr>
        </p:nvGraphicFramePr>
        <p:xfrm>
          <a:off x="2248328" y="3104764"/>
          <a:ext cx="7695343" cy="1483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518714">
                  <a:extLst>
                    <a:ext uri="{9D8B030D-6E8A-4147-A177-3AD203B41FA5}">
                      <a16:colId xmlns:a16="http://schemas.microsoft.com/office/drawing/2014/main" val="769501992"/>
                    </a:ext>
                  </a:extLst>
                </a:gridCol>
                <a:gridCol w="3207398">
                  <a:extLst>
                    <a:ext uri="{9D8B030D-6E8A-4147-A177-3AD203B41FA5}">
                      <a16:colId xmlns:a16="http://schemas.microsoft.com/office/drawing/2014/main" val="2037772812"/>
                    </a:ext>
                  </a:extLst>
                </a:gridCol>
                <a:gridCol w="1839074">
                  <a:extLst>
                    <a:ext uri="{9D8B030D-6E8A-4147-A177-3AD203B41FA5}">
                      <a16:colId xmlns:a16="http://schemas.microsoft.com/office/drawing/2014/main" val="1503680813"/>
                    </a:ext>
                  </a:extLst>
                </a:gridCol>
                <a:gridCol w="1130157">
                  <a:extLst>
                    <a:ext uri="{9D8B030D-6E8A-4147-A177-3AD203B41FA5}">
                      <a16:colId xmlns:a16="http://schemas.microsoft.com/office/drawing/2014/main" val="504490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Name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E-mail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Birthdate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Points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0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Joana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joana.santos@gmail.com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09/04/1998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2540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4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Miguel</a:t>
                      </a:r>
                      <a:endParaRPr lang="pt-PT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miguel-campos@hotmail.com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25/03/2000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2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Sara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sara.del@gmail.com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30/11/1998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500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80524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90585465-E2A6-48CC-B8E7-60231D9D1358}"/>
              </a:ext>
            </a:extLst>
          </p:cNvPr>
          <p:cNvSpPr txBox="1"/>
          <p:nvPr/>
        </p:nvSpPr>
        <p:spPr>
          <a:xfrm>
            <a:off x="3649742" y="911301"/>
            <a:ext cx="4505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latin typeface="Bahnschrift" panose="020B0502040204020203" pitchFamily="34" charset="0"/>
              </a:rPr>
              <a:t>Users</a:t>
            </a:r>
            <a:endParaRPr lang="en-US" sz="3600" b="1" i="1" dirty="0">
              <a:latin typeface="Bahnschrift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927F6A-6D5B-4F9E-B740-E34B67A5D1A5}"/>
              </a:ext>
            </a:extLst>
          </p:cNvPr>
          <p:cNvGrpSpPr/>
          <p:nvPr/>
        </p:nvGrpSpPr>
        <p:grpSpPr>
          <a:xfrm>
            <a:off x="3281062" y="1860419"/>
            <a:ext cx="5413260" cy="556023"/>
            <a:chOff x="3748166" y="1861391"/>
            <a:chExt cx="4086291" cy="556023"/>
          </a:xfrm>
        </p:grpSpPr>
        <p:sp>
          <p:nvSpPr>
            <p:cNvPr id="12" name="Retângulo: Cantos Arredondados 7">
              <a:extLst>
                <a:ext uri="{FF2B5EF4-FFF2-40B4-BE49-F238E27FC236}">
                  <a16:creationId xmlns:a16="http://schemas.microsoft.com/office/drawing/2014/main" id="{3BBC6DA8-8804-4D6A-AA20-9E16656523CF}"/>
                </a:ext>
              </a:extLst>
            </p:cNvPr>
            <p:cNvSpPr/>
            <p:nvPr/>
          </p:nvSpPr>
          <p:spPr>
            <a:xfrm>
              <a:off x="3748166" y="1861391"/>
              <a:ext cx="4086291" cy="55602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dirty="0" err="1">
                  <a:latin typeface="Franklin Gothic Book" panose="020B0503020102020204" pitchFamily="34" charset="0"/>
                </a:rPr>
                <a:t>Search</a:t>
              </a:r>
              <a:r>
                <a:rPr lang="pt-PT" dirty="0">
                  <a:latin typeface="Franklin Gothic Book" panose="020B0503020102020204" pitchFamily="34" charset="0"/>
                </a:rPr>
                <a:t> </a:t>
              </a:r>
              <a:r>
                <a:rPr lang="pt-PT" dirty="0" err="1">
                  <a:latin typeface="Franklin Gothic Book" panose="020B0503020102020204" pitchFamily="34" charset="0"/>
                </a:rPr>
                <a:t>by</a:t>
              </a:r>
              <a:r>
                <a:rPr lang="pt-PT" dirty="0">
                  <a:latin typeface="Franklin Gothic Book" panose="020B0503020102020204" pitchFamily="34" charset="0"/>
                </a:rPr>
                <a:t> </a:t>
              </a:r>
              <a:r>
                <a:rPr lang="pt-PT" dirty="0" err="1">
                  <a:latin typeface="Franklin Gothic Book" panose="020B0503020102020204" pitchFamily="34" charset="0"/>
                </a:rPr>
                <a:t>User</a:t>
              </a:r>
              <a:r>
                <a:rPr lang="pt-PT" dirty="0">
                  <a:latin typeface="Franklin Gothic Book" panose="020B0503020102020204" pitchFamily="34" charset="0"/>
                </a:rPr>
                <a:t>:</a:t>
              </a:r>
            </a:p>
          </p:txBody>
        </p:sp>
        <p:sp>
          <p:nvSpPr>
            <p:cNvPr id="14" name="Retângulo 11">
              <a:extLst>
                <a:ext uri="{FF2B5EF4-FFF2-40B4-BE49-F238E27FC236}">
                  <a16:creationId xmlns:a16="http://schemas.microsoft.com/office/drawing/2014/main" id="{27946E1F-313A-4325-854E-CF479D1D64BA}"/>
                </a:ext>
              </a:extLst>
            </p:cNvPr>
            <p:cNvSpPr/>
            <p:nvPr/>
          </p:nvSpPr>
          <p:spPr>
            <a:xfrm>
              <a:off x="4975201" y="1994483"/>
              <a:ext cx="2687991" cy="2898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14A5E15F-3E08-445F-A539-ABFD09ECE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C6BF999-BFA9-40E4-B24F-51F8C74723CA}"/>
              </a:ext>
            </a:extLst>
          </p:cNvPr>
          <p:cNvSpPr/>
          <p:nvPr/>
        </p:nvSpPr>
        <p:spPr>
          <a:xfrm>
            <a:off x="10072468" y="749192"/>
            <a:ext cx="2377440" cy="609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: Cantos Arredondados 2">
            <a:extLst>
              <a:ext uri="{FF2B5EF4-FFF2-40B4-BE49-F238E27FC236}">
                <a16:creationId xmlns:a16="http://schemas.microsoft.com/office/drawing/2014/main" id="{16FF1929-3208-44E7-A218-6C70A58DD10D}"/>
              </a:ext>
            </a:extLst>
          </p:cNvPr>
          <p:cNvSpPr/>
          <p:nvPr/>
        </p:nvSpPr>
        <p:spPr>
          <a:xfrm>
            <a:off x="5339375" y="2455774"/>
            <a:ext cx="1126475" cy="369332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bg1"/>
                </a:solidFill>
              </a:rPr>
              <a:t>Search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63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58CEB80F-A4C7-490E-8EDA-6D0EE9828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333228"/>
              </p:ext>
            </p:extLst>
          </p:nvPr>
        </p:nvGraphicFramePr>
        <p:xfrm>
          <a:off x="0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637732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11470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6434639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789045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36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D995B69-E945-4B12-B0C9-65527283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35963"/>
              </p:ext>
            </p:extLst>
          </p:nvPr>
        </p:nvGraphicFramePr>
        <p:xfrm>
          <a:off x="10402957" y="834887"/>
          <a:ext cx="1789043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3733213091"/>
                    </a:ext>
                  </a:extLst>
                </a:gridCol>
              </a:tblGrid>
              <a:tr h="437194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Users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34474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Bets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32971"/>
                  </a:ext>
                </a:extLst>
              </a:tr>
              <a:tr h="44382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Logout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0438"/>
                  </a:ext>
                </a:extLst>
              </a:tr>
            </a:tbl>
          </a:graphicData>
        </a:graphic>
      </p:graphicFrame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55DBAA5B-148F-4B83-9689-54CA2EB83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89313"/>
              </p:ext>
            </p:extLst>
          </p:nvPr>
        </p:nvGraphicFramePr>
        <p:xfrm>
          <a:off x="-3" y="4141982"/>
          <a:ext cx="1219200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7160">
                  <a:extLst>
                    <a:ext uri="{9D8B030D-6E8A-4147-A177-3AD203B41FA5}">
                      <a16:colId xmlns:a16="http://schemas.microsoft.com/office/drawing/2014/main" val="4292491387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1369559774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769501992"/>
                    </a:ext>
                  </a:extLst>
                </a:gridCol>
                <a:gridCol w="1946613">
                  <a:extLst>
                    <a:ext uri="{9D8B030D-6E8A-4147-A177-3AD203B41FA5}">
                      <a16:colId xmlns:a16="http://schemas.microsoft.com/office/drawing/2014/main" val="2875457180"/>
                    </a:ext>
                  </a:extLst>
                </a:gridCol>
                <a:gridCol w="1207350">
                  <a:extLst>
                    <a:ext uri="{9D8B030D-6E8A-4147-A177-3AD203B41FA5}">
                      <a16:colId xmlns:a16="http://schemas.microsoft.com/office/drawing/2014/main" val="2037772812"/>
                    </a:ext>
                  </a:extLst>
                </a:gridCol>
                <a:gridCol w="1268436">
                  <a:extLst>
                    <a:ext uri="{9D8B030D-6E8A-4147-A177-3AD203B41FA5}">
                      <a16:colId xmlns:a16="http://schemas.microsoft.com/office/drawing/2014/main" val="2713517893"/>
                    </a:ext>
                  </a:extLst>
                </a:gridCol>
                <a:gridCol w="2878006">
                  <a:extLst>
                    <a:ext uri="{9D8B030D-6E8A-4147-A177-3AD203B41FA5}">
                      <a16:colId xmlns:a16="http://schemas.microsoft.com/office/drawing/2014/main" val="144059648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Race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Bet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Drivers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Betted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Status</a:t>
                      </a:r>
                      <a:endParaRPr lang="en-US" noProof="0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0025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Sara Noronha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Chinese GP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Winner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Sebastion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Vettel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Pending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4140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Sara Noronha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GP de Monaco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Pole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Sebastion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Vettel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won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284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Sara Noronha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Chinese GP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DNF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Lando Norris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lost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6069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90585465-E2A6-48CC-B8E7-60231D9D1358}"/>
              </a:ext>
            </a:extLst>
          </p:cNvPr>
          <p:cNvSpPr txBox="1"/>
          <p:nvPr/>
        </p:nvSpPr>
        <p:spPr>
          <a:xfrm>
            <a:off x="3843128" y="950685"/>
            <a:ext cx="4505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i="1" dirty="0" err="1">
                <a:latin typeface="Bahnschrift" panose="020B0502040204020203" pitchFamily="34" charset="0"/>
              </a:rPr>
              <a:t>Bets</a:t>
            </a:r>
            <a:endParaRPr lang="pt-PT" sz="4000" b="1" i="1" dirty="0">
              <a:latin typeface="Bahnschrift" panose="020B0502040204020203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BDF705E8-0A54-4500-AB06-533BFB239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  <p:sp>
        <p:nvSpPr>
          <p:cNvPr id="31" name="Retângulo: Cantos Arredondados 2">
            <a:extLst>
              <a:ext uri="{FF2B5EF4-FFF2-40B4-BE49-F238E27FC236}">
                <a16:creationId xmlns:a16="http://schemas.microsoft.com/office/drawing/2014/main" id="{0848C26D-16C0-42FE-BA5A-56C44DE77E5A}"/>
              </a:ext>
            </a:extLst>
          </p:cNvPr>
          <p:cNvSpPr/>
          <p:nvPr/>
        </p:nvSpPr>
        <p:spPr>
          <a:xfrm>
            <a:off x="10386872" y="4979214"/>
            <a:ext cx="1642112" cy="3287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Change</a:t>
            </a:r>
            <a:r>
              <a:rPr lang="pt-PT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 Status</a:t>
            </a:r>
          </a:p>
        </p:txBody>
      </p:sp>
      <p:sp>
        <p:nvSpPr>
          <p:cNvPr id="32" name="Retângulo: Cantos Arredondados 2">
            <a:extLst>
              <a:ext uri="{FF2B5EF4-FFF2-40B4-BE49-F238E27FC236}">
                <a16:creationId xmlns:a16="http://schemas.microsoft.com/office/drawing/2014/main" id="{200C3121-2FB9-4C60-8D72-FD975BC73BD5}"/>
              </a:ext>
            </a:extLst>
          </p:cNvPr>
          <p:cNvSpPr/>
          <p:nvPr/>
        </p:nvSpPr>
        <p:spPr>
          <a:xfrm>
            <a:off x="10386872" y="5652664"/>
            <a:ext cx="1642112" cy="3287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Change</a:t>
            </a:r>
            <a:r>
              <a:rPr lang="pt-PT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 Status</a:t>
            </a:r>
          </a:p>
        </p:txBody>
      </p:sp>
      <p:sp>
        <p:nvSpPr>
          <p:cNvPr id="33" name="Retângulo: Cantos Arredondados 2">
            <a:extLst>
              <a:ext uri="{FF2B5EF4-FFF2-40B4-BE49-F238E27FC236}">
                <a16:creationId xmlns:a16="http://schemas.microsoft.com/office/drawing/2014/main" id="{AC04C012-9F42-4C71-81A4-2A2BC36D1511}"/>
              </a:ext>
            </a:extLst>
          </p:cNvPr>
          <p:cNvSpPr/>
          <p:nvPr/>
        </p:nvSpPr>
        <p:spPr>
          <a:xfrm>
            <a:off x="10460339" y="6214650"/>
            <a:ext cx="1642112" cy="3287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Change</a:t>
            </a:r>
            <a:r>
              <a:rPr lang="pt-PT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 Status</a:t>
            </a:r>
          </a:p>
        </p:txBody>
      </p:sp>
      <p:sp>
        <p:nvSpPr>
          <p:cNvPr id="36" name="Retângulo: Cantos Arredondados 19">
            <a:extLst>
              <a:ext uri="{FF2B5EF4-FFF2-40B4-BE49-F238E27FC236}">
                <a16:creationId xmlns:a16="http://schemas.microsoft.com/office/drawing/2014/main" id="{3727D951-997A-42B8-9113-0EB21436BD2A}"/>
              </a:ext>
            </a:extLst>
          </p:cNvPr>
          <p:cNvSpPr/>
          <p:nvPr/>
        </p:nvSpPr>
        <p:spPr>
          <a:xfrm>
            <a:off x="9414371" y="5584693"/>
            <a:ext cx="913307" cy="32420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Won ↓</a:t>
            </a:r>
          </a:p>
        </p:txBody>
      </p:sp>
      <p:sp>
        <p:nvSpPr>
          <p:cNvPr id="37" name="Retângulo: Cantos Arredondados 19">
            <a:extLst>
              <a:ext uri="{FF2B5EF4-FFF2-40B4-BE49-F238E27FC236}">
                <a16:creationId xmlns:a16="http://schemas.microsoft.com/office/drawing/2014/main" id="{C98D3FC4-0C7E-4127-B67C-569BC6745EC7}"/>
              </a:ext>
            </a:extLst>
          </p:cNvPr>
          <p:cNvSpPr/>
          <p:nvPr/>
        </p:nvSpPr>
        <p:spPr>
          <a:xfrm>
            <a:off x="9414371" y="6180034"/>
            <a:ext cx="913307" cy="32420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Won ↓</a:t>
            </a:r>
          </a:p>
        </p:txBody>
      </p:sp>
      <p:sp>
        <p:nvSpPr>
          <p:cNvPr id="38" name="Retângulo: Cantos Arredondados 19">
            <a:extLst>
              <a:ext uri="{FF2B5EF4-FFF2-40B4-BE49-F238E27FC236}">
                <a16:creationId xmlns:a16="http://schemas.microsoft.com/office/drawing/2014/main" id="{36DCF5AD-1A0B-4243-B7FC-AC3E1C015DB9}"/>
              </a:ext>
            </a:extLst>
          </p:cNvPr>
          <p:cNvSpPr/>
          <p:nvPr/>
        </p:nvSpPr>
        <p:spPr>
          <a:xfrm>
            <a:off x="9414372" y="4970790"/>
            <a:ext cx="913307" cy="3174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Won ↓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CFE90E3E-B801-4A69-ACCB-1BA727B1F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72086"/>
              </p:ext>
            </p:extLst>
          </p:nvPr>
        </p:nvGraphicFramePr>
        <p:xfrm>
          <a:off x="1689706" y="2073674"/>
          <a:ext cx="8637973" cy="13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492">
                  <a:extLst>
                    <a:ext uri="{9D8B030D-6E8A-4147-A177-3AD203B41FA5}">
                      <a16:colId xmlns:a16="http://schemas.microsoft.com/office/drawing/2014/main" val="3310209163"/>
                    </a:ext>
                  </a:extLst>
                </a:gridCol>
                <a:gridCol w="7004481">
                  <a:extLst>
                    <a:ext uri="{9D8B030D-6E8A-4147-A177-3AD203B41FA5}">
                      <a16:colId xmlns:a16="http://schemas.microsoft.com/office/drawing/2014/main" val="375130269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Bet</a:t>
                      </a:r>
                      <a:r>
                        <a:rPr lang="pt-PT" sz="1800" b="0" i="0" kern="1200" dirty="0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pt-PT" sz="1800" b="0" i="0" kern="1200" dirty="0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:</a:t>
                      </a:r>
                      <a:endParaRPr lang="pt-PT" dirty="0">
                        <a:latin typeface="Franklin Gothic Book" panose="020B05030201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Franklin Gothic Book" panose="020B0503020102020204" pitchFamily="34" charset="0"/>
                        </a:rPr>
                        <a:t>Winner</a:t>
                      </a:r>
                      <a:r>
                        <a:rPr lang="pt-PT" sz="1800" b="0" i="0" kern="1200" dirty="0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         </a:t>
                      </a:r>
                      <a:r>
                        <a:rPr lang="pt-PT" b="0" dirty="0">
                          <a:latin typeface="Franklin Gothic Book" panose="020B0503020102020204" pitchFamily="34" charset="0"/>
                        </a:rPr>
                        <a:t>Pole </a:t>
                      </a:r>
                      <a:r>
                        <a:rPr lang="pt-PT" b="0" dirty="0" err="1">
                          <a:latin typeface="Franklin Gothic Book" panose="020B0503020102020204" pitchFamily="34" charset="0"/>
                        </a:rPr>
                        <a:t>Position</a:t>
                      </a:r>
                      <a:r>
                        <a:rPr lang="pt-PT" sz="1800" b="0" i="0" kern="1200" dirty="0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         </a:t>
                      </a:r>
                      <a:r>
                        <a:rPr lang="pt-PT" b="0" dirty="0">
                          <a:latin typeface="Franklin Gothic Book" panose="020B0503020102020204" pitchFamily="34" charset="0"/>
                        </a:rPr>
                        <a:t>DNF</a:t>
                      </a:r>
                      <a:r>
                        <a:rPr lang="pt-PT" sz="1800" b="0" i="0" kern="1200" dirty="0">
                          <a:solidFill>
                            <a:schemeClr val="lt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pt-PT" dirty="0">
                        <a:latin typeface="Franklin Gothic Book" panose="020B05030201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439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Races</a:t>
                      </a:r>
                      <a:r>
                        <a:rPr lang="pt-PT" sz="1800" b="0" i="0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:</a:t>
                      </a:r>
                      <a:endParaRPr lang="pt-PT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Chinese</a:t>
                      </a:r>
                      <a:r>
                        <a:rPr lang="pt-PT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GP</a:t>
                      </a:r>
                      <a:r>
                        <a:rPr lang="pt-PT" sz="1800" b="0" i="0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           </a:t>
                      </a:r>
                      <a:r>
                        <a:rPr lang="pt-PT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GP de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Monaco</a:t>
                      </a:r>
                      <a:r>
                        <a:rPr lang="pt-PT" sz="1800" b="0" i="0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     </a:t>
                      </a:r>
                      <a:endParaRPr lang="pt-PT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7567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pt-PT" dirty="0" err="1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Bet</a:t>
                      </a:r>
                      <a:r>
                        <a:rPr lang="pt-PT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 Status:</a:t>
                      </a:r>
                    </a:p>
                  </a:txBody>
                  <a:tcPr marL="114300" marR="114300" marT="114300" marB="1143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lost</a:t>
                      </a:r>
                      <a:r>
                        <a:rPr lang="pt-PT" sz="1800" b="0" i="0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      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pending</a:t>
                      </a:r>
                      <a:r>
                        <a:rPr lang="pt-PT" sz="1800" b="0" i="0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        </a:t>
                      </a:r>
                      <a:r>
                        <a:rPr lang="pt-PT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won</a:t>
                      </a:r>
                      <a:r>
                        <a:rPr lang="pt-PT" sz="1800" b="0" i="0" kern="12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+mn-ea"/>
                          <a:cs typeface="+mn-cs"/>
                        </a:rPr>
                        <a:t>  </a:t>
                      </a:r>
                      <a:endParaRPr lang="pt-PT" dirty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1821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13A98FDF-10AA-4CA3-8E15-A1486752D2B1}"/>
              </a:ext>
            </a:extLst>
          </p:cNvPr>
          <p:cNvSpPr/>
          <p:nvPr/>
        </p:nvSpPr>
        <p:spPr>
          <a:xfrm>
            <a:off x="5865049" y="2171325"/>
            <a:ext cx="143643" cy="1828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8F94741-73A3-48C4-8DAC-E3335BB5A9A6}"/>
              </a:ext>
            </a:extLst>
          </p:cNvPr>
          <p:cNvSpPr/>
          <p:nvPr/>
        </p:nvSpPr>
        <p:spPr>
          <a:xfrm>
            <a:off x="7602308" y="2171325"/>
            <a:ext cx="143643" cy="1828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EBE7AEB-FC63-4D50-8090-08A93A3EA093}"/>
              </a:ext>
            </a:extLst>
          </p:cNvPr>
          <p:cNvSpPr/>
          <p:nvPr/>
        </p:nvSpPr>
        <p:spPr>
          <a:xfrm>
            <a:off x="8576956" y="2181256"/>
            <a:ext cx="143643" cy="1828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58E2FB8-7F85-49F7-BC32-44F186CE26D3}"/>
              </a:ext>
            </a:extLst>
          </p:cNvPr>
          <p:cNvSpPr/>
          <p:nvPr/>
        </p:nvSpPr>
        <p:spPr>
          <a:xfrm>
            <a:off x="6293235" y="2608919"/>
            <a:ext cx="143643" cy="1828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9524F27-C521-4A5C-8705-21289BF38D18}"/>
              </a:ext>
            </a:extLst>
          </p:cNvPr>
          <p:cNvSpPr/>
          <p:nvPr/>
        </p:nvSpPr>
        <p:spPr>
          <a:xfrm>
            <a:off x="8640477" y="2608919"/>
            <a:ext cx="143643" cy="1828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771A5DB-7A3E-47FD-91B4-9CBD1757D690}"/>
              </a:ext>
            </a:extLst>
          </p:cNvPr>
          <p:cNvSpPr/>
          <p:nvPr/>
        </p:nvSpPr>
        <p:spPr>
          <a:xfrm>
            <a:off x="5959424" y="3040047"/>
            <a:ext cx="143643" cy="1828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0479484-DC3E-40EC-BED2-50618AE24FCD}"/>
              </a:ext>
            </a:extLst>
          </p:cNvPr>
          <p:cNvSpPr/>
          <p:nvPr/>
        </p:nvSpPr>
        <p:spPr>
          <a:xfrm>
            <a:off x="7157909" y="3043209"/>
            <a:ext cx="143643" cy="1828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2569C0E-05A7-4C4C-B9EC-A7A3A6BB80B5}"/>
              </a:ext>
            </a:extLst>
          </p:cNvPr>
          <p:cNvSpPr/>
          <p:nvPr/>
        </p:nvSpPr>
        <p:spPr>
          <a:xfrm>
            <a:off x="7990809" y="3040047"/>
            <a:ext cx="143643" cy="1828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3D6BD6-326B-4C5C-A371-82DEA03133AA}"/>
              </a:ext>
            </a:extLst>
          </p:cNvPr>
          <p:cNvSpPr/>
          <p:nvPr/>
        </p:nvSpPr>
        <p:spPr>
          <a:xfrm>
            <a:off x="10108758" y="1212838"/>
            <a:ext cx="2377440" cy="609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: Cantos Arredondados 2">
            <a:extLst>
              <a:ext uri="{FF2B5EF4-FFF2-40B4-BE49-F238E27FC236}">
                <a16:creationId xmlns:a16="http://schemas.microsoft.com/office/drawing/2014/main" id="{957BB950-43FF-44BD-98CE-9A304C175A95}"/>
              </a:ext>
            </a:extLst>
          </p:cNvPr>
          <p:cNvSpPr/>
          <p:nvPr/>
        </p:nvSpPr>
        <p:spPr>
          <a:xfrm>
            <a:off x="5539829" y="3539437"/>
            <a:ext cx="1126475" cy="369332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bg1"/>
                </a:solidFill>
              </a:rPr>
              <a:t>Search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0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B773EA-89E3-438D-AA21-B028CC74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943"/>
            <a:ext cx="12192000" cy="774980"/>
          </a:xfrm>
          <a:noFill/>
        </p:spPr>
        <p:txBody>
          <a:bodyPr tIns="46800" anchor="ctr" anchorCtr="0">
            <a:noAutofit/>
          </a:bodyPr>
          <a:lstStyle/>
          <a:p>
            <a:r>
              <a:rPr lang="en-US" sz="4400" i="1">
                <a:latin typeface="Franklin Gothic Demi Cond" panose="020B0706030402020204" pitchFamily="34" charset="0"/>
                <a:cs typeface="Arial" panose="020B0604020202020204" pitchFamily="34" charset="0"/>
              </a:rPr>
              <a:t>Diagram for  the Authentication and Registry</a:t>
            </a:r>
            <a:endParaRPr lang="en-US" sz="4400">
              <a:latin typeface="Franklin Gothic Demi Cond" panose="020B07060304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A144191-A4CD-4544-A5BC-84974CC0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38" y="1220268"/>
            <a:ext cx="9222124" cy="49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6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B773EA-89E3-438D-AA21-B028CC74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943"/>
            <a:ext cx="12192000" cy="774980"/>
          </a:xfrm>
          <a:noFill/>
        </p:spPr>
        <p:txBody>
          <a:bodyPr tIns="46800" anchor="ctr" anchorCtr="0">
            <a:noAutofit/>
          </a:bodyPr>
          <a:lstStyle/>
          <a:p>
            <a:r>
              <a:rPr lang="en-US" sz="4400" i="1">
                <a:latin typeface="Franklin Gothic Demi Cond" panose="020B0706030402020204" pitchFamily="34" charset="0"/>
                <a:cs typeface="Arial" panose="020B0604020202020204" pitchFamily="34" charset="0"/>
              </a:rPr>
              <a:t>Diagram for  the User</a:t>
            </a:r>
            <a:endParaRPr lang="en-US" sz="4400">
              <a:latin typeface="Franklin Gothic Demi Cond" panose="020B07060304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738C3F0-A6A0-4EE4-A6FB-3F8D8E617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80" y="1071216"/>
            <a:ext cx="9094840" cy="51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6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B773EA-89E3-438D-AA21-B028CC74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943"/>
            <a:ext cx="12192000" cy="774980"/>
          </a:xfrm>
          <a:noFill/>
        </p:spPr>
        <p:txBody>
          <a:bodyPr tIns="46800" anchor="ctr" anchorCtr="0">
            <a:noAutofit/>
          </a:bodyPr>
          <a:lstStyle/>
          <a:p>
            <a:r>
              <a:rPr lang="en-US" sz="4400" i="1">
                <a:latin typeface="Franklin Gothic Demi Cond" panose="020B0706030402020204" pitchFamily="34" charset="0"/>
                <a:cs typeface="Arial" panose="020B0604020202020204" pitchFamily="34" charset="0"/>
              </a:rPr>
              <a:t>Diagram for the Manager </a:t>
            </a:r>
            <a:endParaRPr lang="en-US" sz="4400">
              <a:latin typeface="Franklin Gothic Demi Cond" panose="020B07060304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4C97E8-FDA7-4E67-9A64-4A3C3607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14" y="1052166"/>
            <a:ext cx="9286972" cy="53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A2C6-E8B3-4AEC-A99E-BBB4EB59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10" y="1"/>
            <a:ext cx="10515600" cy="893852"/>
          </a:xfrm>
        </p:spPr>
        <p:txBody>
          <a:bodyPr/>
          <a:lstStyle/>
          <a:p>
            <a:pPr algn="ctr"/>
            <a:r>
              <a:rPr lang="pt-PT" i="1" err="1">
                <a:latin typeface="Franklin Gothic Demi Cond" panose="020B0706030402020204" pitchFamily="34" charset="0"/>
              </a:rPr>
              <a:t>Relational</a:t>
            </a:r>
            <a:r>
              <a:rPr lang="pt-PT" i="1">
                <a:latin typeface="Franklin Gothic Demi Cond" panose="020B0706030402020204" pitchFamily="34" charset="0"/>
              </a:rPr>
              <a:t> </a:t>
            </a:r>
            <a:r>
              <a:rPr lang="pt-PT" i="1" err="1">
                <a:latin typeface="Franklin Gothic Demi Cond" panose="020B0706030402020204" pitchFamily="34" charset="0"/>
              </a:rPr>
              <a:t>Model</a:t>
            </a:r>
            <a:r>
              <a:rPr lang="pt-PT" i="1">
                <a:latin typeface="Franklin Gothic Demi Cond" panose="020B0706030402020204" pitchFamily="34" charset="0"/>
              </a:rPr>
              <a:t> </a:t>
            </a:r>
            <a:r>
              <a:rPr lang="pt-PT" i="1" err="1">
                <a:latin typeface="Franklin Gothic Demi Cond" panose="020B0706030402020204" pitchFamily="34" charset="0"/>
              </a:rPr>
              <a:t>of</a:t>
            </a:r>
            <a:r>
              <a:rPr lang="pt-PT" i="1">
                <a:latin typeface="Franklin Gothic Demi Cond" panose="020B0706030402020204" pitchFamily="34" charset="0"/>
              </a:rPr>
              <a:t> </a:t>
            </a:r>
            <a:r>
              <a:rPr lang="pt-PT" i="1" err="1">
                <a:latin typeface="Franklin Gothic Demi Cond" panose="020B0706030402020204" pitchFamily="34" charset="0"/>
              </a:rPr>
              <a:t>the</a:t>
            </a:r>
            <a:r>
              <a:rPr lang="pt-PT" i="1">
                <a:latin typeface="Franklin Gothic Demi Cond" panose="020B0706030402020204" pitchFamily="34" charset="0"/>
              </a:rPr>
              <a:t> Data Base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6AB79D1-B75C-486D-B765-82B2B4940546}"/>
              </a:ext>
            </a:extLst>
          </p:cNvPr>
          <p:cNvSpPr txBox="1">
            <a:spLocks/>
          </p:cNvSpPr>
          <p:nvPr/>
        </p:nvSpPr>
        <p:spPr>
          <a:xfrm>
            <a:off x="787685" y="1397285"/>
            <a:ext cx="10616629" cy="5311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/>
              <a:t>Tabela </a:t>
            </a:r>
            <a:r>
              <a:rPr lang="pt-BR" sz="1800" b="1"/>
              <a:t>bets</a:t>
            </a:r>
            <a:r>
              <a:rPr lang="pt-BR" sz="1800"/>
              <a:t>: id, user, race, type, driver, points betted, odd, status</a:t>
            </a:r>
          </a:p>
          <a:p>
            <a:pPr marL="0" indent="0" algn="just">
              <a:buNone/>
            </a:pPr>
            <a:r>
              <a:rPr lang="pt-BR" sz="1800"/>
              <a:t>Tabela </a:t>
            </a:r>
            <a:r>
              <a:rPr lang="pt-BR" sz="1800" b="1"/>
              <a:t>users</a:t>
            </a:r>
            <a:r>
              <a:rPr lang="pt-BR" sz="1800"/>
              <a:t>: id, name,  pass, email, birthdate, points</a:t>
            </a:r>
          </a:p>
          <a:p>
            <a:pPr marL="0" indent="0" algn="just">
              <a:buNone/>
            </a:pPr>
            <a:r>
              <a:rPr lang="pt-BR" sz="1800"/>
              <a:t>Tabela </a:t>
            </a:r>
            <a:r>
              <a:rPr lang="pt-BR" sz="1800" b="1"/>
              <a:t>races</a:t>
            </a:r>
            <a:r>
              <a:rPr lang="pt-BR" sz="1800"/>
              <a:t>: id, location, circuit, date</a:t>
            </a:r>
          </a:p>
          <a:p>
            <a:pPr marL="0" indent="0" algn="just">
              <a:buNone/>
            </a:pPr>
            <a:r>
              <a:rPr lang="pt-BR" sz="1800"/>
              <a:t>Tabela </a:t>
            </a:r>
            <a:r>
              <a:rPr lang="pt-BR" sz="1800" b="1"/>
              <a:t>type</a:t>
            </a:r>
            <a:r>
              <a:rPr lang="pt-BR" sz="1800"/>
              <a:t>: id, bettype</a:t>
            </a:r>
          </a:p>
          <a:p>
            <a:pPr marL="0" indent="0" algn="just">
              <a:buNone/>
            </a:pPr>
            <a:r>
              <a:rPr lang="pt-BR" sz="1800"/>
              <a:t>Tabela </a:t>
            </a:r>
            <a:r>
              <a:rPr lang="pt-BR" sz="1800" b="1"/>
              <a:t>drivers</a:t>
            </a:r>
            <a:r>
              <a:rPr lang="pt-BR" sz="1800"/>
              <a:t>: id, driver, team</a:t>
            </a:r>
          </a:p>
          <a:p>
            <a:pPr marL="0" indent="0" algn="just">
              <a:buNone/>
            </a:pPr>
            <a:r>
              <a:rPr lang="pt-BR" sz="1800"/>
              <a:t>Tabela </a:t>
            </a:r>
            <a:r>
              <a:rPr lang="pt-BR" sz="1800" b="1"/>
              <a:t>odds</a:t>
            </a:r>
            <a:r>
              <a:rPr lang="pt-BR" sz="1800"/>
              <a:t>: ide, race, type, driver, odd</a:t>
            </a:r>
          </a:p>
          <a:p>
            <a:pPr marL="0" indent="0" algn="just">
              <a:buNone/>
            </a:pPr>
            <a:endParaRPr lang="pt-BR" sz="180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7DC7D40-E751-4F96-AEC9-BD15BFA41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09" y="2292123"/>
            <a:ext cx="6136264" cy="36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2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A2C6-E8B3-4AEC-A99E-BBB4EB59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43" y="82901"/>
            <a:ext cx="10515600" cy="1325563"/>
          </a:xfrm>
        </p:spPr>
        <p:txBody>
          <a:bodyPr/>
          <a:lstStyle/>
          <a:p>
            <a:pPr algn="ctr"/>
            <a:r>
              <a:rPr lang="pt-PT" i="1">
                <a:latin typeface="Franklin Gothic Demi Cond" panose="020B0706030402020204" pitchFamily="34" charset="0"/>
              </a:rPr>
              <a:t>File Oganization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FC0322C-D63D-4132-A6D4-362AE13E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0" y="2038005"/>
            <a:ext cx="11906199" cy="27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8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oy race car&#10;&#10;Description automatically generated with medium confidence">
            <a:extLst>
              <a:ext uri="{FF2B5EF4-FFF2-40B4-BE49-F238E27FC236}">
                <a16:creationId xmlns:a16="http://schemas.microsoft.com/office/drawing/2014/main" id="{B553F816-5840-4FB7-B035-F24B3F7EA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47" y="10251"/>
            <a:ext cx="9102903" cy="60591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368CD0-0E57-4970-9750-03AD9866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684933"/>
              </p:ext>
            </p:extLst>
          </p:nvPr>
        </p:nvGraphicFramePr>
        <p:xfrm>
          <a:off x="0" y="0"/>
          <a:ext cx="121920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7248939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364975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Segoe UI Black" panose="020B0A02040204020203" pitchFamily="34" charset="0"/>
                        </a:rPr>
                        <a:t>Calendar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Segoe UI Black" panose="020B0A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Segoe UI Black" panose="020B0A02040204020203" pitchFamily="34" charset="0"/>
                        </a:rPr>
                        <a:t>Odds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20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pic>
        <p:nvPicPr>
          <p:cNvPr id="8" name="Imagem 7" descr="Uma imagem com pessoa, vestuário, mulher, sorriso&#10;&#10;Descrição gerada automaticamente">
            <a:extLst>
              <a:ext uri="{FF2B5EF4-FFF2-40B4-BE49-F238E27FC236}">
                <a16:creationId xmlns:a16="http://schemas.microsoft.com/office/drawing/2014/main" id="{DF546318-1BDD-4B8A-BB4A-37F312812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27" y="5099153"/>
            <a:ext cx="1287055" cy="1608818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EE841E05-7D5E-46C0-8CC3-82ECF1E06192}"/>
              </a:ext>
            </a:extLst>
          </p:cNvPr>
          <p:cNvSpPr txBox="1"/>
          <p:nvPr/>
        </p:nvSpPr>
        <p:spPr>
          <a:xfrm>
            <a:off x="3132083" y="6059120"/>
            <a:ext cx="2913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Joana Santos</a:t>
            </a:r>
          </a:p>
          <a:p>
            <a:r>
              <a:rPr lang="en-US" sz="2000" dirty="0">
                <a:latin typeface="Franklin Gothic Book" panose="020B0503020102020204" pitchFamily="34" charset="0"/>
              </a:rPr>
              <a:t>up201606208@fe.up.pt</a:t>
            </a:r>
          </a:p>
          <a:p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5A892FD-2EC9-4762-8D3E-21826B6E8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13" y="5098771"/>
            <a:ext cx="1287360" cy="1609200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481129BE-D8DD-4746-9693-845CE31ED1C3}"/>
              </a:ext>
            </a:extLst>
          </p:cNvPr>
          <p:cNvSpPr txBox="1"/>
          <p:nvPr/>
        </p:nvSpPr>
        <p:spPr>
          <a:xfrm>
            <a:off x="6082132" y="6069371"/>
            <a:ext cx="2913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Franklin Gothic Book" panose="020B0503020102020204" pitchFamily="34" charset="0"/>
              </a:rPr>
              <a:t>Sara Noronha</a:t>
            </a:r>
          </a:p>
          <a:p>
            <a:pPr algn="r"/>
            <a:r>
              <a:rPr lang="en-US" sz="2000" dirty="0">
                <a:latin typeface="Franklin Gothic Book" panose="020B0503020102020204" pitchFamily="34" charset="0"/>
              </a:rPr>
              <a:t>up201605755@fe.up.pt</a:t>
            </a:r>
          </a:p>
          <a:p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370151-85DF-4FDB-82AE-88F2C4888408}"/>
              </a:ext>
            </a:extLst>
          </p:cNvPr>
          <p:cNvSpPr txBox="1"/>
          <p:nvPr/>
        </p:nvSpPr>
        <p:spPr>
          <a:xfrm>
            <a:off x="-1" y="599325"/>
            <a:ext cx="1219200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0" b="1" i="1" dirty="0">
                <a:latin typeface="Bahnschrift" panose="020B0502040204020203" pitchFamily="34" charset="0"/>
                <a:cs typeface="Arial" panose="020B0604020202020204" pitchFamily="34" charset="0"/>
              </a:rPr>
              <a:t>Formula 1  Bets</a:t>
            </a:r>
            <a:endParaRPr lang="pt-PT" sz="6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group of people traveling down a highway&#10;&#10;Description automatically generated">
            <a:extLst>
              <a:ext uri="{FF2B5EF4-FFF2-40B4-BE49-F238E27FC236}">
                <a16:creationId xmlns:a16="http://schemas.microsoft.com/office/drawing/2014/main" id="{58CEB80F-A4C7-490E-8EDA-6D0EE9828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85AFB9B-487A-4B7D-8340-FEEF5FF51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007093"/>
              </p:ext>
            </p:extLst>
          </p:nvPr>
        </p:nvGraphicFramePr>
        <p:xfrm>
          <a:off x="0" y="225287"/>
          <a:ext cx="1219200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16">
                  <a:extLst>
                    <a:ext uri="{9D8B030D-6E8A-4147-A177-3AD203B41FA5}">
                      <a16:colId xmlns:a16="http://schemas.microsoft.com/office/drawing/2014/main" val="3507576520"/>
                    </a:ext>
                  </a:extLst>
                </a:gridCol>
                <a:gridCol w="1637732">
                  <a:extLst>
                    <a:ext uri="{9D8B030D-6E8A-4147-A177-3AD203B41FA5}">
                      <a16:colId xmlns:a16="http://schemas.microsoft.com/office/drawing/2014/main" val="2449355954"/>
                    </a:ext>
                  </a:extLst>
                </a:gridCol>
                <a:gridCol w="1227323">
                  <a:extLst>
                    <a:ext uri="{9D8B030D-6E8A-4147-A177-3AD203B41FA5}">
                      <a16:colId xmlns:a16="http://schemas.microsoft.com/office/drawing/2014/main" val="1976568737"/>
                    </a:ext>
                  </a:extLst>
                </a:gridCol>
                <a:gridCol w="7046150">
                  <a:extLst>
                    <a:ext uri="{9D8B030D-6E8A-4147-A177-3AD203B41FA5}">
                      <a16:colId xmlns:a16="http://schemas.microsoft.com/office/drawing/2014/main" val="553582628"/>
                    </a:ext>
                  </a:extLst>
                </a:gridCol>
                <a:gridCol w="1161681">
                  <a:extLst>
                    <a:ext uri="{9D8B030D-6E8A-4147-A177-3AD203B41FA5}">
                      <a16:colId xmlns:a16="http://schemas.microsoft.com/office/drawing/2014/main" val="137486643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pt-PT" sz="2800" b="0" i="1">
                        <a:solidFill>
                          <a:schemeClr val="tx1"/>
                        </a:solidFill>
                        <a:latin typeface="Franklin Gothic Demi Cond" panose="020B07060304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u="none" dirty="0">
                          <a:solidFill>
                            <a:srgbClr val="A6A6A6"/>
                          </a:solidFill>
                          <a:latin typeface="Bahnschrift" panose="020B0502040204020203" pitchFamily="34" charset="0"/>
                        </a:rPr>
                        <a:t>Calendar</a:t>
                      </a:r>
                      <a:endParaRPr lang="pt-PT" sz="2800" b="1" i="1" u="none" dirty="0">
                        <a:solidFill>
                          <a:srgbClr val="A6A6A6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Drivers</a:t>
                      </a:r>
                      <a:endParaRPr lang="pt-PT" sz="28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noProof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Odds</a:t>
                      </a:r>
                      <a:endParaRPr lang="en-US" sz="2800" b="1" i="1" noProof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1" i="1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Login</a:t>
                      </a:r>
                      <a:endParaRPr lang="pt-PT" sz="2000" b="1" i="1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45262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86759872-1B52-4BBE-AE7C-C68E034EC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44439"/>
              </p:ext>
            </p:extLst>
          </p:nvPr>
        </p:nvGraphicFramePr>
        <p:xfrm>
          <a:off x="2051942" y="2636398"/>
          <a:ext cx="8504804" cy="1849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43099">
                  <a:extLst>
                    <a:ext uri="{9D8B030D-6E8A-4147-A177-3AD203B41FA5}">
                      <a16:colId xmlns:a16="http://schemas.microsoft.com/office/drawing/2014/main" val="769501992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037772812"/>
                    </a:ext>
                  </a:extLst>
                </a:gridCol>
                <a:gridCol w="1721225">
                  <a:extLst>
                    <a:ext uri="{9D8B030D-6E8A-4147-A177-3AD203B41FA5}">
                      <a16:colId xmlns:a16="http://schemas.microsoft.com/office/drawing/2014/main" val="1503680813"/>
                    </a:ext>
                  </a:extLst>
                </a:gridCol>
              </a:tblGrid>
              <a:tr h="25609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Franklin Gothic Book" panose="020B0503020102020204" pitchFamily="34" charset="0"/>
                        </a:rPr>
                        <a:t>Grand Prix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Franklin Gothic Book" panose="020B0503020102020204" pitchFamily="34" charset="0"/>
                        </a:rPr>
                        <a:t>Circuit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Franklin Gothic Book" panose="020B0503020102020204" pitchFamily="34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50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Australian GP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Albert Park Circuit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19 – 21 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4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Gulf Air Bahrain GP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Sakhir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Circuit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26 – 28 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2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Chinese GP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err="1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Shangai</a:t>
                      </a:r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 International Circuit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09 – 11 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8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F1 GP de Monaco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Circuit de Monaco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rPr>
                        <a:t>20 – 23 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80884"/>
                  </a:ext>
                </a:extLst>
              </a:tr>
            </a:tbl>
          </a:graphicData>
        </a:graphic>
      </p:graphicFrame>
      <p:sp>
        <p:nvSpPr>
          <p:cNvPr id="7" name="CaixaDeTexto 2">
            <a:extLst>
              <a:ext uri="{FF2B5EF4-FFF2-40B4-BE49-F238E27FC236}">
                <a16:creationId xmlns:a16="http://schemas.microsoft.com/office/drawing/2014/main" id="{74DA39BE-EBAA-439F-A757-81CFF27F71EC}"/>
              </a:ext>
            </a:extLst>
          </p:cNvPr>
          <p:cNvSpPr txBox="1"/>
          <p:nvPr/>
        </p:nvSpPr>
        <p:spPr>
          <a:xfrm>
            <a:off x="0" y="122781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latin typeface="Bahnschrift" panose="020B0502040204020203" pitchFamily="34" charset="0"/>
              </a:rPr>
              <a:t>2021 FIA Formula One World Championship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C7DEB7-34D7-4B74-B96C-512FC3B5B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93" y="310981"/>
            <a:ext cx="438211" cy="438211"/>
          </a:xfrm>
          <a:prstGeom prst="rect">
            <a:avLst/>
          </a:prstGeom>
        </p:spPr>
      </p:pic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07B56D8E-72B3-4451-A1A5-5D85AB12B149}"/>
              </a:ext>
            </a:extLst>
          </p:cNvPr>
          <p:cNvSpPr/>
          <p:nvPr/>
        </p:nvSpPr>
        <p:spPr>
          <a:xfrm>
            <a:off x="135810" y="5425080"/>
            <a:ext cx="3490967" cy="1164058"/>
          </a:xfrm>
          <a:prstGeom prst="snip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Title and navbar font: </a:t>
            </a:r>
            <a:r>
              <a:rPr lang="en-US" dirty="0" err="1">
                <a:solidFill>
                  <a:schemeClr val="bg1"/>
                </a:solidFill>
              </a:rPr>
              <a:t>Bahnschrift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Main title font size: 65 px</a:t>
            </a:r>
          </a:p>
          <a:p>
            <a:r>
              <a:rPr lang="en-US" dirty="0">
                <a:solidFill>
                  <a:schemeClr val="bg1"/>
                </a:solidFill>
              </a:rPr>
              <a:t>Navbar font size: 32 px</a:t>
            </a:r>
          </a:p>
          <a:p>
            <a:pPr algn="ctr"/>
            <a:endParaRPr lang="en-150" dirty="0">
              <a:solidFill>
                <a:schemeClr val="bg1"/>
              </a:solidFill>
            </a:endParaRP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40CD93AF-7541-4953-A9F1-78AA8887CB1C}"/>
              </a:ext>
            </a:extLst>
          </p:cNvPr>
          <p:cNvSpPr/>
          <p:nvPr/>
        </p:nvSpPr>
        <p:spPr>
          <a:xfrm>
            <a:off x="8321480" y="5193016"/>
            <a:ext cx="3734710" cy="1484616"/>
          </a:xfrm>
          <a:prstGeom prst="snip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Table: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background-color: black,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Font-family: Franklin Gothic Book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Font-size: 20 px,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Border: 1.5 px solid white</a:t>
            </a:r>
          </a:p>
          <a:p>
            <a:pPr algn="ctr"/>
            <a:endParaRPr lang="en-15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3C33EB-1BF5-489A-9674-D82066D1F70D}"/>
              </a:ext>
            </a:extLst>
          </p:cNvPr>
          <p:cNvCxnSpPr>
            <a:cxnSpLocks/>
          </p:cNvCxnSpPr>
          <p:nvPr/>
        </p:nvCxnSpPr>
        <p:spPr>
          <a:xfrm flipV="1">
            <a:off x="828704" y="2122305"/>
            <a:ext cx="866533" cy="3302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EAB567-E973-4685-9908-4C4633C07361}"/>
              </a:ext>
            </a:extLst>
          </p:cNvPr>
          <p:cNvCxnSpPr>
            <a:cxnSpLocks/>
          </p:cNvCxnSpPr>
          <p:nvPr/>
        </p:nvCxnSpPr>
        <p:spPr>
          <a:xfrm flipV="1">
            <a:off x="828702" y="765453"/>
            <a:ext cx="647429" cy="4723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813B3-3D66-496E-9B41-AA125B13BEDE}"/>
              </a:ext>
            </a:extLst>
          </p:cNvPr>
          <p:cNvCxnSpPr>
            <a:cxnSpLocks/>
          </p:cNvCxnSpPr>
          <p:nvPr/>
        </p:nvCxnSpPr>
        <p:spPr>
          <a:xfrm flipH="1" flipV="1">
            <a:off x="9230821" y="4548505"/>
            <a:ext cx="566790" cy="1029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5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A9DFF454C53B489263C28EFD183961" ma:contentTypeVersion="7" ma:contentTypeDescription="Criar um novo documento." ma:contentTypeScope="" ma:versionID="a6ffc7a86ebd8e159099585dc3b42158">
  <xsd:schema xmlns:xsd="http://www.w3.org/2001/XMLSchema" xmlns:xs="http://www.w3.org/2001/XMLSchema" xmlns:p="http://schemas.microsoft.com/office/2006/metadata/properties" xmlns:ns3="6ce73d69-b8d4-4b83-a6ca-cd828de064d5" xmlns:ns4="95dae918-6c00-4c17-8811-55d01fed37aa" targetNamespace="http://schemas.microsoft.com/office/2006/metadata/properties" ma:root="true" ma:fieldsID="25d743570c39e032bcf98554d22ff2e2" ns3:_="" ns4:_="">
    <xsd:import namespace="6ce73d69-b8d4-4b83-a6ca-cd828de064d5"/>
    <xsd:import namespace="95dae918-6c00-4c17-8811-55d01fed37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e73d69-b8d4-4b83-a6ca-cd828de064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ae918-6c00-4c17-8811-55d01fed37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E62B3B-F336-40DC-B16F-9DC93521BD64}">
  <ds:schemaRefs>
    <ds:schemaRef ds:uri="6ce73d69-b8d4-4b83-a6ca-cd828de064d5"/>
    <ds:schemaRef ds:uri="95dae918-6c00-4c17-8811-55d01fed37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8E0B19-DCC8-4406-8807-B01E30C629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4FB41D-D5F1-45F7-94D0-3AB74C0C4248}">
  <ds:schemaRefs>
    <ds:schemaRef ds:uri="6ce73d69-b8d4-4b83-a6ca-cd828de064d5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95dae918-6c00-4c17-8811-55d01fed37aa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1122</Words>
  <Application>Microsoft Office PowerPoint</Application>
  <PresentationFormat>Widescreen</PresentationFormat>
  <Paragraphs>377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Bahnschrift</vt:lpstr>
      <vt:lpstr>Calibri</vt:lpstr>
      <vt:lpstr>Calibri Light</vt:lpstr>
      <vt:lpstr>Franklin Gothic Book</vt:lpstr>
      <vt:lpstr>Franklin Gothic Demi Cond</vt:lpstr>
      <vt:lpstr>Open Sans</vt:lpstr>
      <vt:lpstr>Office Theme</vt:lpstr>
      <vt:lpstr>Formula 1  Bets Sistemas de Informação Empresarial</vt:lpstr>
      <vt:lpstr>Formula 1  Bets</vt:lpstr>
      <vt:lpstr>Diagram for  the Authentication and Registry</vt:lpstr>
      <vt:lpstr>Diagram for  the User</vt:lpstr>
      <vt:lpstr>Diagram for the Manager </vt:lpstr>
      <vt:lpstr>Relational Model of the Data Base</vt:lpstr>
      <vt:lpstr>File Oganization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One</dc:title>
  <dc:creator>Joana Sofia Campos Santos</dc:creator>
  <cp:lastModifiedBy>Joana Sofia Campos Santos</cp:lastModifiedBy>
  <cp:revision>3</cp:revision>
  <dcterms:created xsi:type="dcterms:W3CDTF">2020-10-08T17:31:51Z</dcterms:created>
  <dcterms:modified xsi:type="dcterms:W3CDTF">2021-01-10T17:45:01Z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0x010100FCA9DFF454C53B489263C28EFD183961</vt:lpwstr>
  </property>
</Properties>
</file>