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61" r:id="rId5"/>
    <p:sldId id="266" r:id="rId6"/>
    <p:sldId id="267" r:id="rId7"/>
    <p:sldId id="269" r:id="rId8"/>
    <p:sldId id="270" r:id="rId9"/>
    <p:sldId id="271" r:id="rId10"/>
    <p:sldId id="272" r:id="rId11"/>
    <p:sldId id="274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 Ortiz Drada" initials="SOD" lastIdx="1" clrIdx="0">
    <p:extLst>
      <p:ext uri="{19B8F6BF-5375-455C-9EA6-DF929625EA0E}">
        <p15:presenceInfo xmlns:p15="http://schemas.microsoft.com/office/powerpoint/2012/main" userId="S::sara.ortiz@correo.icesi.edu.co::87103a5d-072f-48d7-aa51-55d500d0cfb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2B20A"/>
    <a:srgbClr val="A1D322"/>
    <a:srgbClr val="8FAADC"/>
    <a:srgbClr val="2F528F"/>
    <a:srgbClr val="C9E265"/>
    <a:srgbClr val="687B17"/>
    <a:srgbClr val="5E5E60"/>
    <a:srgbClr val="1A9DB9"/>
    <a:srgbClr val="7C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8B328-8A5B-4666-9B1D-7ADBA99D10BE}" type="datetimeFigureOut">
              <a:rPr lang="es-CO" smtClean="0"/>
              <a:t>9/04/2019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AAF7B-2E55-48D7-AB8B-ACD5B06E8E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844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hackernews.com/2019/01/android-malware-play-store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guardian.com/blog/mobile-banking-trojan-bankbot-identified-removed-google-pla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rkreading.com/vulnerabilities---threats/dyre-trojan-adds-new-sandbox-evasion-feature/d/d-id/1320244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spersky.com/blog/triada-trojan/11481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ber.nj.gov/threat-profiles/android-malware-variants/triada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Google </a:t>
            </a:r>
            <a:r>
              <a:rPr lang="es-CO" dirty="0" err="1"/>
              <a:t>summer</a:t>
            </a:r>
            <a:r>
              <a:rPr lang="es-CO" dirty="0"/>
              <a:t> </a:t>
            </a:r>
            <a:r>
              <a:rPr lang="es-CO" dirty="0" err="1"/>
              <a:t>code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AAF7B-2E55-48D7-AB8B-ACD5B06E8EBF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8712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>
                <a:hlinkClick r:id="rId3"/>
              </a:rPr>
              <a:t>https://thehackernews.com/2019/01/android-malware-play-store.html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AAF7B-2E55-48D7-AB8B-ACD5B06E8EBF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541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>
                <a:hlinkClick r:id="rId3"/>
              </a:rPr>
              <a:t>https://digitalguardian.com/blog/mobile-banking-trojan-bankbot-identified-removed-google-play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AAF7B-2E55-48D7-AB8B-ACD5B06E8EBF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1703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>
                <a:hlinkClick r:id="rId3"/>
              </a:rPr>
              <a:t>https://www.darkreading.com/vulnerabilities---threats/dyre-trojan-adds-new-sandbox-evasion-feature/d/d-id/1320244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AAF7B-2E55-48D7-AB8B-ACD5B06E8EBF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4359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>
                <a:hlinkClick r:id="rId3"/>
              </a:rPr>
              <a:t>https://www.kaspersky.com/blog/triada-trojan/11481/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AAF7B-2E55-48D7-AB8B-ACD5B06E8EBF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1457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>
                <a:hlinkClick r:id="rId3"/>
              </a:rPr>
              <a:t>https://www.cyber.nj.gov/threat-profiles/android-malware-variants/triada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AAF7B-2E55-48D7-AB8B-ACD5B06E8EBF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774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9A73F-7AC4-448E-B29C-B45E948DE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95FAA6-30BC-4CA1-9464-1433520AD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CA58C0-73AA-4418-BA26-0741F771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449C-A9B2-4806-8EED-513DE03BCAC0}" type="datetimeFigureOut">
              <a:rPr lang="es-CO" smtClean="0"/>
              <a:t>9/04/2019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07DD63-6C63-409D-B61F-C0174A81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86504A-637E-44A5-923E-5E806F3F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EEF7-2EB8-450D-9BE9-0CC30D8364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26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0BD46-7C2F-449D-AF8D-A79717BD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7861C4-5BE1-49D3-A25D-594F9DCA9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EC17-D50D-4A9E-ABD5-7F460A0E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449C-A9B2-4806-8EED-513DE03BCAC0}" type="datetimeFigureOut">
              <a:rPr lang="es-CO" smtClean="0"/>
              <a:t>9/04/2019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A1C9CD-040C-4C1F-A1E3-5A6F123B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48E04B-9083-43E0-858B-7BC3C5C9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EEF7-2EB8-450D-9BE9-0CC30D8364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132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1DF1E4-1218-4FD3-A3DA-3149702BE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213ACC-427E-4E06-B826-54B32170C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AF224A-7926-4714-9EAD-85E89CA0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449C-A9B2-4806-8EED-513DE03BCAC0}" type="datetimeFigureOut">
              <a:rPr lang="es-CO" smtClean="0"/>
              <a:t>9/04/2019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CD8B6D-3DF2-4D9D-9982-C46F3740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838756-67D3-4966-A20B-B793482A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EEF7-2EB8-450D-9BE9-0CC30D8364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217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6F635-7A89-4002-A90F-EE9457D2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161328-0FB4-4F59-9BDE-C81E46267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461B6E-1114-413F-B838-006A5CF1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449C-A9B2-4806-8EED-513DE03BCAC0}" type="datetimeFigureOut">
              <a:rPr lang="es-CO" smtClean="0"/>
              <a:t>9/04/2019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F107C8-5CD9-4C76-B141-C8D46B3E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2CD74F-46B7-4201-8E11-38F61213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EEF7-2EB8-450D-9BE9-0CC30D8364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21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FF2DD-50E6-419C-BC94-08021EB9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2CF5FB-63B4-41F1-A99C-80EF4E0DA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04C7C5-2B28-4C4A-9F47-4D1F29A7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449C-A9B2-4806-8EED-513DE03BCAC0}" type="datetimeFigureOut">
              <a:rPr lang="es-CO" smtClean="0"/>
              <a:t>9/04/2019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8C3FFF-0CE6-4937-B787-E5A4E9B17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FDD27B-E66D-4374-AA3C-0C756BFC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EEF7-2EB8-450D-9BE9-0CC30D8364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109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666A8-2557-468A-86FB-D73E5032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172DE3-B3FB-4FCF-BBD3-583E6A14F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B7314A-FB1D-4C31-949D-182F324B3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285286-A343-4E07-8221-BE7CFEAC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449C-A9B2-4806-8EED-513DE03BCAC0}" type="datetimeFigureOut">
              <a:rPr lang="es-CO" smtClean="0"/>
              <a:t>9/04/2019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03F354-23BF-4532-9574-6196C472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C204D7-2BD6-4C1A-9A48-86A4D83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EEF7-2EB8-450D-9BE9-0CC30D8364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293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DA512-7231-49DD-96B4-C857A380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1D35AC-4141-4598-B86A-FAC872F1C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4C77FE-860F-41D7-B3EA-66979417A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3859D9-DF5F-482C-82F3-11DC1D73C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26815A-7A2E-42F8-A29E-F01B653BC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9BB7BE1-0852-4FAE-BD6E-8407BC07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449C-A9B2-4806-8EED-513DE03BCAC0}" type="datetimeFigureOut">
              <a:rPr lang="es-CO" smtClean="0"/>
              <a:t>9/04/2019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631B85D-4A6C-44F0-B728-189CCD42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7904652-A4B9-4CD3-A8A0-76AD48CE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EEF7-2EB8-450D-9BE9-0CC30D8364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175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83E6C-82B0-46E4-B6C5-55CB7458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1A2D0C-8E76-4D85-889F-5F1E98F2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449C-A9B2-4806-8EED-513DE03BCAC0}" type="datetimeFigureOut">
              <a:rPr lang="es-CO" smtClean="0"/>
              <a:t>9/04/2019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16D317-93A3-4506-9978-C63DA55B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5576FC-3055-45F0-ADA0-0A5E24FA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EEF7-2EB8-450D-9BE9-0CC30D8364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467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29287B-B516-4A63-B1AA-132CD001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449C-A9B2-4806-8EED-513DE03BCAC0}" type="datetimeFigureOut">
              <a:rPr lang="es-CO" smtClean="0"/>
              <a:t>9/04/2019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507792B-968D-4275-AF56-F36EEF49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2A1292-96F0-4034-BFD6-446D818F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EEF7-2EB8-450D-9BE9-0CC30D8364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485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3B2AD-E8B9-4D30-9590-B79C2F4C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228A96-06EB-4A40-AEF8-055D35D71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C4E95F-76FD-46ED-8AA7-6A8CE4259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B98D4F-996C-4DD5-9C05-EA2484CD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449C-A9B2-4806-8EED-513DE03BCAC0}" type="datetimeFigureOut">
              <a:rPr lang="es-CO" smtClean="0"/>
              <a:t>9/04/2019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2AA2C5-BB47-47E7-9846-7304185B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EAD985-79E2-4493-823A-22AFD059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EEF7-2EB8-450D-9BE9-0CC30D8364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679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75AFC-FDAA-4EDD-8E88-FE78C9A63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05EB92-49B8-4B34-96BA-4EA6BE64B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0B21AC-8851-4A5F-BB60-5D5BA21D7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32788E-8AD7-4445-B4B5-CB0D4AE1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449C-A9B2-4806-8EED-513DE03BCAC0}" type="datetimeFigureOut">
              <a:rPr lang="es-CO" smtClean="0"/>
              <a:t>9/04/2019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2012A9-E70C-4DF6-87E5-5D0CE265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112DFF-FD3C-4E6F-A101-17273FE7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EEF7-2EB8-450D-9BE9-0CC30D8364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607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F7A55F-564B-41D6-BCA0-BE6D94E4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5A535F-56C9-4922-83CD-D029FCD4C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285F4E-6E2C-4278-B109-9017D4D14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0449C-A9B2-4806-8EED-513DE03BCAC0}" type="datetimeFigureOut">
              <a:rPr lang="es-CO" smtClean="0"/>
              <a:t>9/04/2019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28BCC2-7AC6-42E1-A5CD-EEA30858E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A973D7-7D68-4DA5-88B8-6E3A5B9E8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FEEF7-2EB8-450D-9BE9-0CC30D8364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305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4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oof Adobe Flash updaters are inserting cryptocurrency mining malware">
            <a:extLst>
              <a:ext uri="{FF2B5EF4-FFF2-40B4-BE49-F238E27FC236}">
                <a16:creationId xmlns:a16="http://schemas.microsoft.com/office/drawing/2014/main" id="{966D25F5-6BAD-4103-A3A2-36FE678163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4" r="1" b="1"/>
          <a:stretch/>
        </p:blipFill>
        <p:spPr bwMode="auto">
          <a:xfrm>
            <a:off x="3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1023E98-85DD-4719-89D7-1EB37BCC4718}"/>
              </a:ext>
            </a:extLst>
          </p:cNvPr>
          <p:cNvSpPr txBox="1"/>
          <p:nvPr/>
        </p:nvSpPr>
        <p:spPr>
          <a:xfrm>
            <a:off x="8392510" y="844517"/>
            <a:ext cx="3799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rgbClr val="C8BD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SANDBOX-EVADING MALWARE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9072D74-3CC0-4D0E-8197-34B0A2238E6D}"/>
              </a:ext>
            </a:extLst>
          </p:cNvPr>
          <p:cNvSpPr txBox="1"/>
          <p:nvPr/>
        </p:nvSpPr>
        <p:spPr>
          <a:xfrm>
            <a:off x="8757486" y="3889722"/>
            <a:ext cx="3069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rgbClr val="C8BD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Nicolas Biojo, David Erazo, Daniela Llano, Sara Ortiz Drada</a:t>
            </a:r>
          </a:p>
        </p:txBody>
      </p:sp>
    </p:spTree>
    <p:extLst>
      <p:ext uri="{BB962C8B-B14F-4D97-AF65-F5344CB8AC3E}">
        <p14:creationId xmlns:p14="http://schemas.microsoft.com/office/powerpoint/2010/main" val="2465300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DCF66CC3-9559-4518-93B6-49AE8E529742}"/>
              </a:ext>
            </a:extLst>
          </p:cNvPr>
          <p:cNvGrpSpPr/>
          <p:nvPr/>
        </p:nvGrpSpPr>
        <p:grpSpPr>
          <a:xfrm>
            <a:off x="4577565" y="586649"/>
            <a:ext cx="3036869" cy="1136840"/>
            <a:chOff x="4639303" y="713466"/>
            <a:chExt cx="3036869" cy="1136840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1616590-E92D-46C2-8258-D67A6E99F109}"/>
                </a:ext>
              </a:extLst>
            </p:cNvPr>
            <p:cNvSpPr/>
            <p:nvPr/>
          </p:nvSpPr>
          <p:spPr>
            <a:xfrm>
              <a:off x="5024510" y="713466"/>
              <a:ext cx="226645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4400" b="1" dirty="0">
                  <a:solidFill>
                    <a:srgbClr val="55555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TRIADA</a:t>
              </a:r>
              <a:endParaRPr lang="es-CO" sz="4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C1B42E2-1C34-4917-9C5B-C4368CDEAE76}"/>
                </a:ext>
              </a:extLst>
            </p:cNvPr>
            <p:cNvSpPr/>
            <p:nvPr/>
          </p:nvSpPr>
          <p:spPr>
            <a:xfrm>
              <a:off x="5650803" y="1480974"/>
              <a:ext cx="1013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>
                  <a:solidFill>
                    <a:srgbClr val="55555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TROJAN</a:t>
              </a:r>
              <a:endParaRPr lang="es-CO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41C3D28A-4B73-4C8C-A677-E845D22D6A01}"/>
                </a:ext>
              </a:extLst>
            </p:cNvPr>
            <p:cNvCxnSpPr>
              <a:cxnSpLocks/>
            </p:cNvCxnSpPr>
            <p:nvPr/>
          </p:nvCxnSpPr>
          <p:spPr>
            <a:xfrm>
              <a:off x="4639303" y="1480974"/>
              <a:ext cx="303686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AAEF41BD-B429-4667-B274-3F76D3E63580}"/>
              </a:ext>
            </a:extLst>
          </p:cNvPr>
          <p:cNvSpPr/>
          <p:nvPr/>
        </p:nvSpPr>
        <p:spPr>
          <a:xfrm>
            <a:off x="1576220" y="2623095"/>
            <a:ext cx="49002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 it infects a device, it uses a DroidPlugin open-source </a:t>
            </a:r>
            <a:r>
              <a:rPr lang="en-US" u="sng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sandbox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hide malicious Android application package (APK) plugins in its asset directory.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527D41-3437-483F-97AF-47A1D4C7ADCC}"/>
              </a:ext>
            </a:extLst>
          </p:cNvPr>
          <p:cNvSpPr/>
          <p:nvPr/>
        </p:nvSpPr>
        <p:spPr>
          <a:xfrm>
            <a:off x="1576220" y="4049674"/>
            <a:ext cx="49002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Source Sans Pro" panose="020B0604020202020204" pitchFamily="34" charset="0"/>
              </a:rPr>
              <a:t>It executes the plugins with DroidPlugin, thereby</a:t>
            </a:r>
            <a:r>
              <a:rPr lang="en-US" sz="2400" b="1" dirty="0">
                <a:solidFill>
                  <a:srgbClr val="000000"/>
                </a:solidFill>
                <a:latin typeface="Source Sans Pro" panose="020B0604020202020204" pitchFamily="34" charset="0"/>
              </a:rPr>
              <a:t> avoiding installing them on the device </a:t>
            </a:r>
            <a:r>
              <a:rPr lang="en-US" dirty="0">
                <a:solidFill>
                  <a:srgbClr val="000000"/>
                </a:solidFill>
                <a:latin typeface="Source Sans Pro" panose="020B0604020202020204" pitchFamily="34" charset="0"/>
              </a:rPr>
              <a:t>itself and evading anti-virus. </a:t>
            </a:r>
            <a:endParaRPr lang="es-CO" dirty="0"/>
          </a:p>
        </p:txBody>
      </p:sp>
      <p:pic>
        <p:nvPicPr>
          <p:cNvPr id="14" name="Picture 2" descr="https://digitalguardian.com/sites/default/files/google_android_malware.png">
            <a:extLst>
              <a:ext uri="{FF2B5EF4-FFF2-40B4-BE49-F238E27FC236}">
                <a16:creationId xmlns:a16="http://schemas.microsoft.com/office/drawing/2014/main" id="{071C5A6C-43CB-4DC2-85D1-07E3DC221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932" y="2490997"/>
            <a:ext cx="4906120" cy="294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46939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B325AC8-41A4-417B-B6D9-4F52001A1DBF}"/>
              </a:ext>
            </a:extLst>
          </p:cNvPr>
          <p:cNvSpPr/>
          <p:nvPr/>
        </p:nvSpPr>
        <p:spPr>
          <a:xfrm>
            <a:off x="1236687" y="1723489"/>
            <a:ext cx="4274040" cy="4860166"/>
          </a:xfrm>
          <a:prstGeom prst="roundRect">
            <a:avLst/>
          </a:prstGeom>
          <a:solidFill>
            <a:srgbClr val="A1D322"/>
          </a:solidFill>
          <a:ln>
            <a:solidFill>
              <a:srgbClr val="A1D3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35541F3-9717-42C2-B740-C2D54389C37E}"/>
              </a:ext>
            </a:extLst>
          </p:cNvPr>
          <p:cNvSpPr/>
          <p:nvPr/>
        </p:nvSpPr>
        <p:spPr>
          <a:xfrm>
            <a:off x="2169855" y="2054312"/>
            <a:ext cx="240771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First, it modifies the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Zygote process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s-CO" u="sng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9A1D1DB-8E7B-4D2F-9904-7CBFB3764FD1}"/>
              </a:ext>
            </a:extLst>
          </p:cNvPr>
          <p:cNvSpPr/>
          <p:nvPr/>
        </p:nvSpPr>
        <p:spPr>
          <a:xfrm>
            <a:off x="1570388" y="3486640"/>
            <a:ext cx="36169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Core process in the Android OS that is used as a template for </a:t>
            </a: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every application.</a:t>
            </a:r>
            <a:endParaRPr lang="es-CO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0F9C8E5-5489-4E24-96A2-CFEF0BEE6497}"/>
              </a:ext>
            </a:extLst>
          </p:cNvPr>
          <p:cNvCxnSpPr>
            <a:cxnSpLocks/>
          </p:cNvCxnSpPr>
          <p:nvPr/>
        </p:nvCxnSpPr>
        <p:spPr>
          <a:xfrm>
            <a:off x="3373710" y="2940148"/>
            <a:ext cx="0" cy="44461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o 6">
            <a:extLst>
              <a:ext uri="{FF2B5EF4-FFF2-40B4-BE49-F238E27FC236}">
                <a16:creationId xmlns:a16="http://schemas.microsoft.com/office/drawing/2014/main" id="{439C3145-3BDA-432F-B6CD-358D489FE6F2}"/>
              </a:ext>
            </a:extLst>
          </p:cNvPr>
          <p:cNvGrpSpPr/>
          <p:nvPr/>
        </p:nvGrpSpPr>
        <p:grpSpPr>
          <a:xfrm>
            <a:off x="4577565" y="586649"/>
            <a:ext cx="3036869" cy="1136840"/>
            <a:chOff x="4639303" y="713466"/>
            <a:chExt cx="3036869" cy="113684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3E6E9C5-959C-4241-A123-D1FD5EB9A8F4}"/>
                </a:ext>
              </a:extLst>
            </p:cNvPr>
            <p:cNvSpPr/>
            <p:nvPr/>
          </p:nvSpPr>
          <p:spPr>
            <a:xfrm>
              <a:off x="5024510" y="713466"/>
              <a:ext cx="226645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4400" b="1" dirty="0">
                  <a:solidFill>
                    <a:srgbClr val="55555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TRIADA</a:t>
              </a:r>
              <a:endParaRPr lang="es-CO" sz="4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7770C639-9621-4C83-BAB0-1496FC3D5853}"/>
                </a:ext>
              </a:extLst>
            </p:cNvPr>
            <p:cNvSpPr/>
            <p:nvPr/>
          </p:nvSpPr>
          <p:spPr>
            <a:xfrm>
              <a:off x="5650803" y="1480974"/>
              <a:ext cx="1013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>
                  <a:solidFill>
                    <a:srgbClr val="55555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TROJAN</a:t>
              </a:r>
              <a:endParaRPr lang="es-CO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37FD686F-42A1-4BBC-A2B5-68DE85FD2674}"/>
                </a:ext>
              </a:extLst>
            </p:cNvPr>
            <p:cNvCxnSpPr>
              <a:cxnSpLocks/>
            </p:cNvCxnSpPr>
            <p:nvPr/>
          </p:nvCxnSpPr>
          <p:spPr>
            <a:xfrm>
              <a:off x="4639303" y="1480974"/>
              <a:ext cx="303686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4A0F71A-EDA8-4B43-B4DE-F807C736AEDC}"/>
              </a:ext>
            </a:extLst>
          </p:cNvPr>
          <p:cNvSpPr/>
          <p:nvPr/>
        </p:nvSpPr>
        <p:spPr>
          <a:xfrm>
            <a:off x="1855275" y="5108870"/>
            <a:ext cx="30368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becomes a part of literally every app that is launched on the device.</a:t>
            </a:r>
            <a:endParaRPr lang="es-CO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897F1DC-0B10-48E4-8539-586EFA842967}"/>
              </a:ext>
            </a:extLst>
          </p:cNvPr>
          <p:cNvCxnSpPr>
            <a:cxnSpLocks/>
          </p:cNvCxnSpPr>
          <p:nvPr/>
        </p:nvCxnSpPr>
        <p:spPr>
          <a:xfrm flipH="1">
            <a:off x="3373708" y="4557932"/>
            <a:ext cx="2" cy="41432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49C0E8C-3DBA-4470-AA95-73122CC7FD1C}"/>
              </a:ext>
            </a:extLst>
          </p:cNvPr>
          <p:cNvSpPr/>
          <p:nvPr/>
        </p:nvSpPr>
        <p:spPr>
          <a:xfrm>
            <a:off x="6225433" y="3826411"/>
            <a:ext cx="42740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plugins allow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Triada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spy on the victim, stealing </a:t>
            </a:r>
            <a:r>
              <a:rPr lang="en-US" sz="24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passwords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stealing </a:t>
            </a:r>
            <a:r>
              <a:rPr lang="en-US" sz="24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files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US" sz="24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monitoring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number of user activities.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Image result for android malware illustration">
            <a:extLst>
              <a:ext uri="{FF2B5EF4-FFF2-40B4-BE49-F238E27FC236}">
                <a16:creationId xmlns:a16="http://schemas.microsoft.com/office/drawing/2014/main" id="{DBCD7003-E1D7-4FA7-B5AC-B770FDA1E8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3" t="14661" r="17367" b="17987"/>
          <a:stretch/>
        </p:blipFill>
        <p:spPr bwMode="auto">
          <a:xfrm>
            <a:off x="7229226" y="2092082"/>
            <a:ext cx="2266454" cy="170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2684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9D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sandbox illustration malware">
            <a:extLst>
              <a:ext uri="{FF2B5EF4-FFF2-40B4-BE49-F238E27FC236}">
                <a16:creationId xmlns:a16="http://schemas.microsoft.com/office/drawing/2014/main" id="{ADAD1B02-08DE-4C94-B9AE-E23DAACAD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541" y="3048429"/>
            <a:ext cx="7873114" cy="380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33BBFB6-6A41-4642-BA87-D70FECF2BF8C}"/>
              </a:ext>
            </a:extLst>
          </p:cNvPr>
          <p:cNvSpPr/>
          <p:nvPr/>
        </p:nvSpPr>
        <p:spPr>
          <a:xfrm>
            <a:off x="3048000" y="170124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Is basically a secure </a:t>
            </a: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virtualized environment 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for executing and running </a:t>
            </a:r>
            <a:r>
              <a:rPr lang="en-US" i="0" dirty="0">
                <a:solidFill>
                  <a:schemeClr val="bg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unfamiliar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or </a:t>
            </a:r>
            <a:r>
              <a:rPr lang="en-US" i="0" dirty="0">
                <a:solidFill>
                  <a:schemeClr val="bg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untrusted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 code to see if it contains any </a:t>
            </a: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malware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Helvetica" panose="020B0604020202020204" pitchFamily="34" charset="0"/>
              </a:rPr>
              <a:t>. </a:t>
            </a:r>
            <a:endParaRPr lang="es-CO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68B2F6A-7680-4C4B-8DD9-C2D366327D59}"/>
              </a:ext>
            </a:extLst>
          </p:cNvPr>
          <p:cNvSpPr/>
          <p:nvPr/>
        </p:nvSpPr>
        <p:spPr>
          <a:xfrm>
            <a:off x="3182157" y="748922"/>
            <a:ext cx="58276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SECURITY SANDBOX </a:t>
            </a:r>
            <a:endParaRPr lang="es-CO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23883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Image result for illustration malware">
            <a:extLst>
              <a:ext uri="{FF2B5EF4-FFF2-40B4-BE49-F238E27FC236}">
                <a16:creationId xmlns:a16="http://schemas.microsoft.com/office/drawing/2014/main" id="{E042BC6B-FC21-4F3A-8B71-75EEB227B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 bwMode="auto">
          <a:xfrm>
            <a:off x="4071404" y="1404403"/>
            <a:ext cx="4049191" cy="4049193"/>
          </a:xfrm>
          <a:custGeom>
            <a:avLst/>
            <a:gdLst>
              <a:gd name="connsiteX0" fmla="*/ 2313823 w 4627646"/>
              <a:gd name="connsiteY0" fmla="*/ 0 h 4627648"/>
              <a:gd name="connsiteX1" fmla="*/ 4627646 w 4627646"/>
              <a:gd name="connsiteY1" fmla="*/ 2313824 h 4627648"/>
              <a:gd name="connsiteX2" fmla="*/ 2313823 w 4627646"/>
              <a:gd name="connsiteY2" fmla="*/ 4627648 h 4627648"/>
              <a:gd name="connsiteX3" fmla="*/ 0 w 4627646"/>
              <a:gd name="connsiteY3" fmla="*/ 2313824 h 4627648"/>
              <a:gd name="connsiteX4" fmla="*/ 2313823 w 4627646"/>
              <a:gd name="connsiteY4" fmla="*/ 0 h 462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Image result for illustration malware">
            <a:extLst>
              <a:ext uri="{FF2B5EF4-FFF2-40B4-BE49-F238E27FC236}">
                <a16:creationId xmlns:a16="http://schemas.microsoft.com/office/drawing/2014/main" id="{18D93F7A-1ECE-4D7D-AF66-739B66631E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" r="9359" b="-5"/>
          <a:stretch/>
        </p:blipFill>
        <p:spPr bwMode="auto">
          <a:xfrm>
            <a:off x="1815803" y="2417754"/>
            <a:ext cx="2266895" cy="2561087"/>
          </a:xfrm>
          <a:custGeom>
            <a:avLst/>
            <a:gdLst>
              <a:gd name="connsiteX0" fmla="*/ 1463478 w 2590737"/>
              <a:gd name="connsiteY0" fmla="*/ 0 h 2926956"/>
              <a:gd name="connsiteX1" fmla="*/ 2498313 w 2590737"/>
              <a:gd name="connsiteY1" fmla="*/ 428643 h 2926956"/>
              <a:gd name="connsiteX2" fmla="*/ 2501029 w 2590737"/>
              <a:gd name="connsiteY2" fmla="*/ 431631 h 2926956"/>
              <a:gd name="connsiteX3" fmla="*/ 2445696 w 2590737"/>
              <a:gd name="connsiteY3" fmla="*/ 582811 h 2926956"/>
              <a:gd name="connsiteX4" fmla="*/ 2335437 w 2590737"/>
              <a:gd name="connsiteY4" fmla="*/ 1312109 h 2926956"/>
              <a:gd name="connsiteX5" fmla="*/ 2528166 w 2590737"/>
              <a:gd name="connsiteY5" fmla="*/ 2266732 h 2926956"/>
              <a:gd name="connsiteX6" fmla="*/ 2590737 w 2590737"/>
              <a:gd name="connsiteY6" fmla="*/ 2396622 h 2926956"/>
              <a:gd name="connsiteX7" fmla="*/ 2498313 w 2590737"/>
              <a:gd name="connsiteY7" fmla="*/ 2498313 h 2926956"/>
              <a:gd name="connsiteX8" fmla="*/ 1463478 w 2590737"/>
              <a:gd name="connsiteY8" fmla="*/ 2926956 h 2926956"/>
              <a:gd name="connsiteX9" fmla="*/ 0 w 2590737"/>
              <a:gd name="connsiteY9" fmla="*/ 1463478 h 2926956"/>
              <a:gd name="connsiteX10" fmla="*/ 1463478 w 2590737"/>
              <a:gd name="connsiteY10" fmla="*/ 0 h 292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90737" h="2926956">
                <a:moveTo>
                  <a:pt x="1463478" y="0"/>
                </a:moveTo>
                <a:cubicBezTo>
                  <a:pt x="1867606" y="0"/>
                  <a:pt x="2233476" y="163805"/>
                  <a:pt x="2498313" y="428643"/>
                </a:cubicBezTo>
                <a:lnTo>
                  <a:pt x="2501029" y="431631"/>
                </a:lnTo>
                <a:lnTo>
                  <a:pt x="2445696" y="582811"/>
                </a:lnTo>
                <a:cubicBezTo>
                  <a:pt x="2374039" y="813196"/>
                  <a:pt x="2335437" y="1058145"/>
                  <a:pt x="2335437" y="1312109"/>
                </a:cubicBezTo>
                <a:cubicBezTo>
                  <a:pt x="2335437" y="1650728"/>
                  <a:pt x="2404063" y="1973319"/>
                  <a:pt x="2528166" y="2266732"/>
                </a:cubicBezTo>
                <a:lnTo>
                  <a:pt x="2590737" y="2396622"/>
                </a:lnTo>
                <a:lnTo>
                  <a:pt x="2498313" y="2498313"/>
                </a:lnTo>
                <a:cubicBezTo>
                  <a:pt x="2233476" y="2763151"/>
                  <a:pt x="1867606" y="2926956"/>
                  <a:pt x="1463478" y="2926956"/>
                </a:cubicBezTo>
                <a:cubicBezTo>
                  <a:pt x="655221" y="2926956"/>
                  <a:pt x="0" y="2271735"/>
                  <a:pt x="0" y="1463478"/>
                </a:cubicBezTo>
                <a:cubicBezTo>
                  <a:pt x="0" y="655221"/>
                  <a:pt x="655221" y="0"/>
                  <a:pt x="146347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mage result for illustration malware">
            <a:extLst>
              <a:ext uri="{FF2B5EF4-FFF2-40B4-BE49-F238E27FC236}">
                <a16:creationId xmlns:a16="http://schemas.microsoft.com/office/drawing/2014/main" id="{D89E8EB9-82F1-481B-951F-1BD0C4095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5" r="15064" b="5"/>
          <a:stretch/>
        </p:blipFill>
        <p:spPr bwMode="auto">
          <a:xfrm>
            <a:off x="8120595" y="2417754"/>
            <a:ext cx="2255601" cy="2561087"/>
          </a:xfrm>
          <a:custGeom>
            <a:avLst/>
            <a:gdLst>
              <a:gd name="connsiteX0" fmla="*/ 1114351 w 2577829"/>
              <a:gd name="connsiteY0" fmla="*/ 0 h 2926956"/>
              <a:gd name="connsiteX1" fmla="*/ 2577829 w 2577829"/>
              <a:gd name="connsiteY1" fmla="*/ 1463478 h 2926956"/>
              <a:gd name="connsiteX2" fmla="*/ 1114351 w 2577829"/>
              <a:gd name="connsiteY2" fmla="*/ 2926956 h 2926956"/>
              <a:gd name="connsiteX3" fmla="*/ 79516 w 2577829"/>
              <a:gd name="connsiteY3" fmla="*/ 2498313 h 2926956"/>
              <a:gd name="connsiteX4" fmla="*/ 0 w 2577829"/>
              <a:gd name="connsiteY4" fmla="*/ 2410824 h 2926956"/>
              <a:gd name="connsiteX5" fmla="*/ 69413 w 2577829"/>
              <a:gd name="connsiteY5" fmla="*/ 2266732 h 2926956"/>
              <a:gd name="connsiteX6" fmla="*/ 262142 w 2577829"/>
              <a:gd name="connsiteY6" fmla="*/ 1312109 h 2926956"/>
              <a:gd name="connsiteX7" fmla="*/ 151883 w 2577829"/>
              <a:gd name="connsiteY7" fmla="*/ 582811 h 2926956"/>
              <a:gd name="connsiteX8" fmla="*/ 91478 w 2577829"/>
              <a:gd name="connsiteY8" fmla="*/ 417771 h 2926956"/>
              <a:gd name="connsiteX9" fmla="*/ 183443 w 2577829"/>
              <a:gd name="connsiteY9" fmla="*/ 334187 h 2926956"/>
              <a:gd name="connsiteX10" fmla="*/ 1114351 w 2577829"/>
              <a:gd name="connsiteY10" fmla="*/ 0 h 292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7829" h="2926956">
                <a:moveTo>
                  <a:pt x="1114351" y="0"/>
                </a:moveTo>
                <a:cubicBezTo>
                  <a:pt x="1922608" y="0"/>
                  <a:pt x="2577829" y="655221"/>
                  <a:pt x="2577829" y="1463478"/>
                </a:cubicBezTo>
                <a:cubicBezTo>
                  <a:pt x="2577829" y="2271735"/>
                  <a:pt x="1922608" y="2926956"/>
                  <a:pt x="1114351" y="2926956"/>
                </a:cubicBezTo>
                <a:cubicBezTo>
                  <a:pt x="710223" y="2926956"/>
                  <a:pt x="344353" y="2763151"/>
                  <a:pt x="79516" y="2498313"/>
                </a:cubicBezTo>
                <a:lnTo>
                  <a:pt x="0" y="2410824"/>
                </a:lnTo>
                <a:lnTo>
                  <a:pt x="69413" y="2266732"/>
                </a:lnTo>
                <a:cubicBezTo>
                  <a:pt x="193516" y="1973319"/>
                  <a:pt x="262142" y="1650728"/>
                  <a:pt x="262142" y="1312109"/>
                </a:cubicBezTo>
                <a:cubicBezTo>
                  <a:pt x="262142" y="1058145"/>
                  <a:pt x="223540" y="813196"/>
                  <a:pt x="151883" y="582811"/>
                </a:cubicBezTo>
                <a:lnTo>
                  <a:pt x="91478" y="417771"/>
                </a:lnTo>
                <a:lnTo>
                  <a:pt x="183443" y="334187"/>
                </a:lnTo>
                <a:cubicBezTo>
                  <a:pt x="436418" y="125413"/>
                  <a:pt x="760739" y="0"/>
                  <a:pt x="111435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F57EB7D-22BE-4834-9F93-58AA7097428B}"/>
              </a:ext>
            </a:extLst>
          </p:cNvPr>
          <p:cNvSpPr txBox="1"/>
          <p:nvPr/>
        </p:nvSpPr>
        <p:spPr>
          <a:xfrm>
            <a:off x="2631555" y="724346"/>
            <a:ext cx="7350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MOST COMMON MALWARE EVASIVE BEHAVIORS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41B0C96-85B6-4D1D-8166-C2BAEA2DEE91}"/>
              </a:ext>
            </a:extLst>
          </p:cNvPr>
          <p:cNvSpPr/>
          <p:nvPr/>
        </p:nvSpPr>
        <p:spPr>
          <a:xfrm>
            <a:off x="586690" y="5671988"/>
            <a:ext cx="2926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Environmental</a:t>
            </a:r>
            <a:r>
              <a:rPr lang="es-CO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awareness</a:t>
            </a:r>
            <a:r>
              <a:rPr lang="es-CO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|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D852E95-C126-42A2-8D38-6D095551234B}"/>
              </a:ext>
            </a:extLst>
          </p:cNvPr>
          <p:cNvSpPr/>
          <p:nvPr/>
        </p:nvSpPr>
        <p:spPr>
          <a:xfrm>
            <a:off x="3495499" y="5671988"/>
            <a:ext cx="3125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s-CO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onfusing</a:t>
            </a:r>
            <a:r>
              <a:rPr lang="es-CO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automated</a:t>
            </a:r>
            <a:r>
              <a:rPr lang="es-CO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r>
              <a:rPr lang="es-CO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|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809D542-A992-484A-BE97-047B6B0FDA5B}"/>
              </a:ext>
            </a:extLst>
          </p:cNvPr>
          <p:cNvSpPr/>
          <p:nvPr/>
        </p:nvSpPr>
        <p:spPr>
          <a:xfrm>
            <a:off x="6494076" y="5671988"/>
            <a:ext cx="2583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Timing-</a:t>
            </a:r>
            <a:r>
              <a:rPr lang="es-CO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based</a:t>
            </a:r>
            <a:r>
              <a:rPr lang="es-CO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evasion</a:t>
            </a:r>
            <a:r>
              <a:rPr lang="es-CO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|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13BB7A6-E8E7-463D-8133-E5448CEA5325}"/>
              </a:ext>
            </a:extLst>
          </p:cNvPr>
          <p:cNvSpPr/>
          <p:nvPr/>
        </p:nvSpPr>
        <p:spPr>
          <a:xfrm>
            <a:off x="8996747" y="5671988"/>
            <a:ext cx="275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Obfuscating</a:t>
            </a:r>
            <a:r>
              <a:rPr lang="es-CO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internal</a:t>
            </a:r>
            <a:r>
              <a:rPr lang="es-CO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80034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media.threatpost.com/wp-content/uploads/sites/103/2018/08/22105635/android-trojan.png">
            <a:extLst>
              <a:ext uri="{FF2B5EF4-FFF2-40B4-BE49-F238E27FC236}">
                <a16:creationId xmlns:a16="http://schemas.microsoft.com/office/drawing/2014/main" id="{5812C483-6DDA-4E3F-AD61-2A08C9E3C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152525"/>
            <a:ext cx="666750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CA05CA4-DC60-4D33-93AF-815CF0E982F1}"/>
              </a:ext>
            </a:extLst>
          </p:cNvPr>
          <p:cNvSpPr/>
          <p:nvPr/>
        </p:nvSpPr>
        <p:spPr>
          <a:xfrm>
            <a:off x="4748804" y="725600"/>
            <a:ext cx="26943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400" b="1" i="0" dirty="0">
                <a:solidFill>
                  <a:srgbClr val="55555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TROJANS</a:t>
            </a:r>
            <a:endParaRPr lang="es-CO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8409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7B2C336F-D50D-4D04-BC4B-24224EDB3518}"/>
              </a:ext>
            </a:extLst>
          </p:cNvPr>
          <p:cNvGrpSpPr/>
          <p:nvPr/>
        </p:nvGrpSpPr>
        <p:grpSpPr>
          <a:xfrm>
            <a:off x="4577565" y="584716"/>
            <a:ext cx="3036869" cy="1142639"/>
            <a:chOff x="4639303" y="711533"/>
            <a:chExt cx="3036869" cy="1142639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0EBF88C7-09C9-48CF-ABBA-43D06044EDB1}"/>
                </a:ext>
              </a:extLst>
            </p:cNvPr>
            <p:cNvSpPr/>
            <p:nvPr/>
          </p:nvSpPr>
          <p:spPr>
            <a:xfrm>
              <a:off x="5010628" y="711533"/>
              <a:ext cx="229421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4400" b="1" dirty="0">
                  <a:solidFill>
                    <a:srgbClr val="55555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ANUBIS</a:t>
              </a:r>
              <a:endParaRPr lang="es-CO" sz="4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C968BFD-050E-4FD8-9379-E0F4735A32F9}"/>
                </a:ext>
              </a:extLst>
            </p:cNvPr>
            <p:cNvSpPr/>
            <p:nvPr/>
          </p:nvSpPr>
          <p:spPr>
            <a:xfrm>
              <a:off x="5128225" y="1484840"/>
              <a:ext cx="20590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>
                  <a:solidFill>
                    <a:srgbClr val="55555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BANKING TROJAN</a:t>
              </a:r>
              <a:endParaRPr lang="es-CO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9E2B75A1-CD9E-494E-AB25-9669E89D2865}"/>
                </a:ext>
              </a:extLst>
            </p:cNvPr>
            <p:cNvCxnSpPr>
              <a:cxnSpLocks/>
            </p:cNvCxnSpPr>
            <p:nvPr/>
          </p:nvCxnSpPr>
          <p:spPr>
            <a:xfrm>
              <a:off x="4639303" y="1480974"/>
              <a:ext cx="303686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51F986CF-D49F-4C8B-80D5-158D456D6818}"/>
              </a:ext>
            </a:extLst>
          </p:cNvPr>
          <p:cNvGrpSpPr/>
          <p:nvPr/>
        </p:nvGrpSpPr>
        <p:grpSpPr>
          <a:xfrm>
            <a:off x="3181642" y="2109530"/>
            <a:ext cx="5828714" cy="2340555"/>
            <a:chOff x="3042945" y="2123598"/>
            <a:chExt cx="5828714" cy="2340555"/>
          </a:xfrm>
        </p:grpSpPr>
        <p:pic>
          <p:nvPicPr>
            <p:cNvPr id="9" name="Picture 4" descr="Image result for Anubis banking Trojan">
              <a:extLst>
                <a:ext uri="{FF2B5EF4-FFF2-40B4-BE49-F238E27FC236}">
                  <a16:creationId xmlns:a16="http://schemas.microsoft.com/office/drawing/2014/main" id="{67780FBD-87EF-4EF0-ADE2-A586E3F33E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87" t="1536" r="902" b="35848"/>
            <a:stretch/>
          </p:blipFill>
          <p:spPr bwMode="auto">
            <a:xfrm>
              <a:off x="5957301" y="2123598"/>
              <a:ext cx="2914358" cy="2340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Image result for Anubis banking Trojan">
              <a:extLst>
                <a:ext uri="{FF2B5EF4-FFF2-40B4-BE49-F238E27FC236}">
                  <a16:creationId xmlns:a16="http://schemas.microsoft.com/office/drawing/2014/main" id="{7967BADD-8090-4860-9828-283DD19CCC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6" t="1536" r="49340" b="32404"/>
            <a:stretch/>
          </p:blipFill>
          <p:spPr bwMode="auto">
            <a:xfrm>
              <a:off x="3042945" y="2123598"/>
              <a:ext cx="2914356" cy="2340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DCE32A1-82BC-48B1-8A22-64AB9A006388}"/>
              </a:ext>
            </a:extLst>
          </p:cNvPr>
          <p:cNvSpPr/>
          <p:nvPr/>
        </p:nvSpPr>
        <p:spPr>
          <a:xfrm>
            <a:off x="1228576" y="4757860"/>
            <a:ext cx="30368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Uses </a:t>
            </a:r>
            <a:r>
              <a:rPr lang="en-US" sz="2400" b="1" i="0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motion-sensor inputs</a:t>
            </a:r>
            <a:r>
              <a:rPr lang="en-US" sz="2400" b="1" dirty="0">
                <a:solidFill>
                  <a:srgbClr val="21212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of infected Android devices to monitor them.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A4CC765-1BED-49B2-BAA4-B3E648C66380}"/>
              </a:ext>
            </a:extLst>
          </p:cNvPr>
          <p:cNvSpPr/>
          <p:nvPr/>
        </p:nvSpPr>
        <p:spPr>
          <a:xfrm>
            <a:off x="4445391" y="4757860"/>
            <a:ext cx="651803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 soon as it </a:t>
            </a:r>
            <a:r>
              <a:rPr lang="en-US" sz="2400" b="1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detects</a:t>
            </a:r>
            <a:r>
              <a:rPr lang="en-US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en-US" sz="2400" b="1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sensor data</a:t>
            </a:r>
            <a:r>
              <a:rPr lang="en-US" b="0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the app runs the malicious code and then tries to trick the victims into downloading and installing the malicious </a:t>
            </a:r>
            <a:r>
              <a:rPr lang="en-US" sz="2400" b="1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Anubis</a:t>
            </a:r>
            <a:r>
              <a:rPr lang="en-US" b="0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payload APK with a bogus system update</a:t>
            </a:r>
            <a:r>
              <a:rPr lang="en-US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masquerading as a "stable version of Android."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78079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8CD4502A-1811-4FBB-B790-735CF63273AB}"/>
              </a:ext>
            </a:extLst>
          </p:cNvPr>
          <p:cNvSpPr/>
          <p:nvPr/>
        </p:nvSpPr>
        <p:spPr>
          <a:xfrm>
            <a:off x="6306646" y="1996985"/>
            <a:ext cx="4600135" cy="440381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688C171-E51C-4081-8F0C-11E8FCCAA772}"/>
              </a:ext>
            </a:extLst>
          </p:cNvPr>
          <p:cNvSpPr/>
          <p:nvPr/>
        </p:nvSpPr>
        <p:spPr>
          <a:xfrm>
            <a:off x="6933590" y="2490730"/>
            <a:ext cx="33462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1212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has the a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bility to gain access to </a:t>
            </a:r>
            <a:r>
              <a:rPr lang="en-US" sz="2400" b="1" i="0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contact lists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2400" b="1" i="0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location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send </a:t>
            </a:r>
            <a:r>
              <a:rPr lang="en-US" sz="2400" b="1" i="0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spam messages 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 contacts, </a:t>
            </a:r>
            <a:r>
              <a:rPr lang="en-US" sz="2400" b="1" i="0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call numbers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from the device, </a:t>
            </a:r>
            <a:r>
              <a:rPr lang="en-US" sz="2400" b="1" i="0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record audio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US" sz="2400" b="1" i="0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alter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external </a:t>
            </a:r>
            <a:r>
              <a:rPr lang="en-US" sz="2400" b="1" i="0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storage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s-CO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12EDE54C-42CD-4E29-870E-41FEB70C6AC0}"/>
              </a:ext>
            </a:extLst>
          </p:cNvPr>
          <p:cNvGrpSpPr/>
          <p:nvPr/>
        </p:nvGrpSpPr>
        <p:grpSpPr>
          <a:xfrm>
            <a:off x="4577565" y="584716"/>
            <a:ext cx="3036869" cy="1142639"/>
            <a:chOff x="4639303" y="711533"/>
            <a:chExt cx="3036869" cy="1142639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E5C0DC5-F3E5-4165-BA09-E0B3C390B9F9}"/>
                </a:ext>
              </a:extLst>
            </p:cNvPr>
            <p:cNvSpPr/>
            <p:nvPr/>
          </p:nvSpPr>
          <p:spPr>
            <a:xfrm>
              <a:off x="5010628" y="711533"/>
              <a:ext cx="229421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4400" b="1" dirty="0">
                  <a:solidFill>
                    <a:srgbClr val="55555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ANUBIS</a:t>
              </a:r>
              <a:endParaRPr lang="es-CO" sz="4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C9551CEE-3A42-4656-9D2B-EC863CF7CED0}"/>
                </a:ext>
              </a:extLst>
            </p:cNvPr>
            <p:cNvSpPr/>
            <p:nvPr/>
          </p:nvSpPr>
          <p:spPr>
            <a:xfrm>
              <a:off x="5128225" y="1484840"/>
              <a:ext cx="20590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>
                  <a:solidFill>
                    <a:srgbClr val="55555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BANKING TROJAN</a:t>
              </a:r>
              <a:endParaRPr lang="es-CO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819C13DB-CAE3-4EBF-8100-ECCD59AB0C28}"/>
                </a:ext>
              </a:extLst>
            </p:cNvPr>
            <p:cNvCxnSpPr>
              <a:cxnSpLocks/>
            </p:cNvCxnSpPr>
            <p:nvPr/>
          </p:nvCxnSpPr>
          <p:spPr>
            <a:xfrm>
              <a:off x="4639303" y="1480974"/>
              <a:ext cx="303686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E88308B1-E110-4C36-98BF-D94F18F84DCC}"/>
              </a:ext>
            </a:extLst>
          </p:cNvPr>
          <p:cNvSpPr/>
          <p:nvPr/>
        </p:nvSpPr>
        <p:spPr>
          <a:xfrm>
            <a:off x="3876840" y="2532934"/>
            <a:ext cx="111921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4800" b="1" i="0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93</a:t>
            </a:r>
            <a:endParaRPr lang="es-CO" sz="6600" b="1" i="0" dirty="0">
              <a:solidFill>
                <a:srgbClr val="21212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countries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D5365A5-7B31-44E0-A756-A30D96C751B1}"/>
              </a:ext>
            </a:extLst>
          </p:cNvPr>
          <p:cNvGrpSpPr/>
          <p:nvPr/>
        </p:nvGrpSpPr>
        <p:grpSpPr>
          <a:xfrm>
            <a:off x="1541685" y="4435388"/>
            <a:ext cx="2928745" cy="1378149"/>
            <a:chOff x="8214141" y="3359864"/>
            <a:chExt cx="2928745" cy="1378149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E1505D55-3A2B-4916-9C3F-5E01E2F9A29B}"/>
                </a:ext>
              </a:extLst>
            </p:cNvPr>
            <p:cNvSpPr/>
            <p:nvPr/>
          </p:nvSpPr>
          <p:spPr>
            <a:xfrm>
              <a:off x="8214141" y="3359864"/>
              <a:ext cx="29033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0" i="0" dirty="0">
                  <a:solidFill>
                    <a:srgbClr val="21212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Targets users of at least 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501837D1-2C1A-465D-B1D1-743082B97967}"/>
                </a:ext>
              </a:extLst>
            </p:cNvPr>
            <p:cNvSpPr/>
            <p:nvPr/>
          </p:nvSpPr>
          <p:spPr>
            <a:xfrm>
              <a:off x="8239527" y="3594164"/>
              <a:ext cx="290335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21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377</a:t>
              </a:r>
              <a:endParaRPr lang="es-CO" sz="48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A2796D0-673C-4F65-A5F3-FC900A079C96}"/>
                </a:ext>
              </a:extLst>
            </p:cNvPr>
            <p:cNvSpPr/>
            <p:nvPr/>
          </p:nvSpPr>
          <p:spPr>
            <a:xfrm>
              <a:off x="8239527" y="4368681"/>
              <a:ext cx="29033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0" i="0" dirty="0">
                  <a:solidFill>
                    <a:srgbClr val="21212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variations of financial apps</a:t>
              </a:r>
              <a:endParaRPr lang="es-CO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7" name="Imagen 26">
            <a:extLst>
              <a:ext uri="{FF2B5EF4-FFF2-40B4-BE49-F238E27FC236}">
                <a16:creationId xmlns:a16="http://schemas.microsoft.com/office/drawing/2014/main" id="{4F578174-EAC4-4F85-BDB0-E407836EA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29" y="2514304"/>
            <a:ext cx="1202869" cy="1202869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9D767C0F-D440-4CD4-966A-FE4154B5C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235" y="4523026"/>
            <a:ext cx="1202874" cy="1202874"/>
          </a:xfrm>
          <a:prstGeom prst="rect">
            <a:avLst/>
          </a:prstGeom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id="{FDA919F4-3C34-4AB1-B0F5-E337024D9002}"/>
              </a:ext>
            </a:extLst>
          </p:cNvPr>
          <p:cNvSpPr/>
          <p:nvPr/>
        </p:nvSpPr>
        <p:spPr>
          <a:xfrm flipV="1">
            <a:off x="1541685" y="4113355"/>
            <a:ext cx="4232668" cy="45719"/>
          </a:xfrm>
          <a:prstGeom prst="rect">
            <a:avLst/>
          </a:prstGeom>
          <a:solidFill>
            <a:srgbClr val="555555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005032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12EDE54C-42CD-4E29-870E-41FEB70C6AC0}"/>
              </a:ext>
            </a:extLst>
          </p:cNvPr>
          <p:cNvGrpSpPr/>
          <p:nvPr/>
        </p:nvGrpSpPr>
        <p:grpSpPr>
          <a:xfrm>
            <a:off x="4577565" y="584716"/>
            <a:ext cx="3036869" cy="1142639"/>
            <a:chOff x="4639303" y="711533"/>
            <a:chExt cx="3036869" cy="1142639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E5C0DC5-F3E5-4165-BA09-E0B3C390B9F9}"/>
                </a:ext>
              </a:extLst>
            </p:cNvPr>
            <p:cNvSpPr/>
            <p:nvPr/>
          </p:nvSpPr>
          <p:spPr>
            <a:xfrm>
              <a:off x="4743336" y="711533"/>
              <a:ext cx="285353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4400" b="1" dirty="0">
                  <a:solidFill>
                    <a:srgbClr val="55555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BANKBOT</a:t>
              </a:r>
              <a:endParaRPr lang="es-CO" sz="4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C9551CEE-3A42-4656-9D2B-EC863CF7CED0}"/>
                </a:ext>
              </a:extLst>
            </p:cNvPr>
            <p:cNvSpPr/>
            <p:nvPr/>
          </p:nvSpPr>
          <p:spPr>
            <a:xfrm>
              <a:off x="5128225" y="1484840"/>
              <a:ext cx="20590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>
                  <a:solidFill>
                    <a:srgbClr val="55555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BANKING TROJAN</a:t>
              </a:r>
              <a:endParaRPr lang="es-CO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819C13DB-CAE3-4EBF-8100-ECCD59AB0C28}"/>
                </a:ext>
              </a:extLst>
            </p:cNvPr>
            <p:cNvCxnSpPr>
              <a:cxnSpLocks/>
            </p:cNvCxnSpPr>
            <p:nvPr/>
          </p:nvCxnSpPr>
          <p:spPr>
            <a:xfrm>
              <a:off x="4639303" y="1480974"/>
              <a:ext cx="303686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ED582827-1E2A-48AA-91FA-2AE33B1C30FD}"/>
              </a:ext>
            </a:extLst>
          </p:cNvPr>
          <p:cNvSpPr/>
          <p:nvPr/>
        </p:nvSpPr>
        <p:spPr>
          <a:xfrm>
            <a:off x="3060367" y="2563941"/>
            <a:ext cx="6096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It doesn’t get to work right away; instead the malware </a:t>
            </a:r>
            <a:r>
              <a:rPr lang="en-US" sz="24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lies in wait</a:t>
            </a:r>
            <a:r>
              <a:rPr lang="en-US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932D863-80FD-4A4C-8DE9-452D3987A0D8}"/>
              </a:ext>
            </a:extLst>
          </p:cNvPr>
          <p:cNvSpPr/>
          <p:nvPr/>
        </p:nvSpPr>
        <p:spPr>
          <a:xfrm>
            <a:off x="3060367" y="424159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Once launched the service tricks the victim into giving the app permissions, </a:t>
            </a:r>
            <a:r>
              <a:rPr lang="en-US" sz="24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waits two hours</a:t>
            </a:r>
            <a:r>
              <a:rPr lang="en-US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then downloads the malicious payload (BankBot APK). 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0DF1D6BA-1121-4451-A0D8-5636C3E9A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13" y="3082615"/>
            <a:ext cx="1101971" cy="1101971"/>
          </a:xfrm>
          <a:prstGeom prst="rect">
            <a:avLst/>
          </a:prstGeom>
        </p:spPr>
      </p:pic>
      <p:sp>
        <p:nvSpPr>
          <p:cNvPr id="21" name="Marco 20">
            <a:extLst>
              <a:ext uri="{FF2B5EF4-FFF2-40B4-BE49-F238E27FC236}">
                <a16:creationId xmlns:a16="http://schemas.microsoft.com/office/drawing/2014/main" id="{F2BFEA2D-0EB7-4110-8253-023B97D5AAEB}"/>
              </a:ext>
            </a:extLst>
          </p:cNvPr>
          <p:cNvSpPr/>
          <p:nvPr/>
        </p:nvSpPr>
        <p:spPr>
          <a:xfrm>
            <a:off x="211015" y="175846"/>
            <a:ext cx="11774659" cy="6506308"/>
          </a:xfrm>
          <a:prstGeom prst="frame">
            <a:avLst>
              <a:gd name="adj1" fmla="val 2122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547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ipse 15">
            <a:extLst>
              <a:ext uri="{FF2B5EF4-FFF2-40B4-BE49-F238E27FC236}">
                <a16:creationId xmlns:a16="http://schemas.microsoft.com/office/drawing/2014/main" id="{0174E95F-5CB2-4939-976B-8DC2D68B65EE}"/>
              </a:ext>
            </a:extLst>
          </p:cNvPr>
          <p:cNvSpPr/>
          <p:nvPr/>
        </p:nvSpPr>
        <p:spPr>
          <a:xfrm>
            <a:off x="5791547" y="2169840"/>
            <a:ext cx="3487178" cy="3331371"/>
          </a:xfrm>
          <a:prstGeom prst="ellipse">
            <a:avLst/>
          </a:prstGeom>
          <a:solidFill>
            <a:srgbClr val="7CC7FF"/>
          </a:solidFill>
          <a:ln>
            <a:solidFill>
              <a:srgbClr val="7CC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76101D1-469A-48F0-A05E-50652D4EA782}"/>
              </a:ext>
            </a:extLst>
          </p:cNvPr>
          <p:cNvSpPr/>
          <p:nvPr/>
        </p:nvSpPr>
        <p:spPr>
          <a:xfrm>
            <a:off x="2336334" y="2169841"/>
            <a:ext cx="3487178" cy="3331371"/>
          </a:xfrm>
          <a:prstGeom prst="ellipse">
            <a:avLst/>
          </a:prstGeom>
          <a:solidFill>
            <a:srgbClr val="7CC7FF"/>
          </a:solidFill>
          <a:ln>
            <a:solidFill>
              <a:srgbClr val="7CC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12EDE54C-42CD-4E29-870E-41FEB70C6AC0}"/>
              </a:ext>
            </a:extLst>
          </p:cNvPr>
          <p:cNvGrpSpPr/>
          <p:nvPr/>
        </p:nvGrpSpPr>
        <p:grpSpPr>
          <a:xfrm>
            <a:off x="4577565" y="584716"/>
            <a:ext cx="3036869" cy="1142639"/>
            <a:chOff x="4639303" y="711533"/>
            <a:chExt cx="3036869" cy="1142639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E5C0DC5-F3E5-4165-BA09-E0B3C390B9F9}"/>
                </a:ext>
              </a:extLst>
            </p:cNvPr>
            <p:cNvSpPr/>
            <p:nvPr/>
          </p:nvSpPr>
          <p:spPr>
            <a:xfrm>
              <a:off x="4743336" y="711533"/>
              <a:ext cx="285353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4400" b="1" dirty="0">
                  <a:solidFill>
                    <a:srgbClr val="55555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BANKBOT</a:t>
              </a:r>
              <a:endParaRPr lang="es-CO" sz="4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C9551CEE-3A42-4656-9D2B-EC863CF7CED0}"/>
                </a:ext>
              </a:extLst>
            </p:cNvPr>
            <p:cNvSpPr/>
            <p:nvPr/>
          </p:nvSpPr>
          <p:spPr>
            <a:xfrm>
              <a:off x="5128225" y="1484840"/>
              <a:ext cx="20590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>
                  <a:solidFill>
                    <a:srgbClr val="55555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BANKING TROJAN</a:t>
              </a:r>
              <a:endParaRPr lang="es-CO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819C13DB-CAE3-4EBF-8100-ECCD59AB0C28}"/>
                </a:ext>
              </a:extLst>
            </p:cNvPr>
            <p:cNvCxnSpPr>
              <a:cxnSpLocks/>
            </p:cNvCxnSpPr>
            <p:nvPr/>
          </p:nvCxnSpPr>
          <p:spPr>
            <a:xfrm>
              <a:off x="4639303" y="1480974"/>
              <a:ext cx="303686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5629C92-431B-4250-8AA4-7A46D1095DAB}"/>
              </a:ext>
            </a:extLst>
          </p:cNvPr>
          <p:cNvGrpSpPr/>
          <p:nvPr/>
        </p:nvGrpSpPr>
        <p:grpSpPr>
          <a:xfrm>
            <a:off x="2905413" y="2547979"/>
            <a:ext cx="6381171" cy="2427921"/>
            <a:chOff x="2995082" y="2618317"/>
            <a:chExt cx="6381171" cy="242792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BAEB0B4A-D1E7-40C1-830B-36BE1DCE8977}"/>
                </a:ext>
              </a:extLst>
            </p:cNvPr>
            <p:cNvSpPr/>
            <p:nvPr/>
          </p:nvSpPr>
          <p:spPr>
            <a:xfrm>
              <a:off x="2995082" y="3740691"/>
              <a:ext cx="2349021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0" i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Downloaded between one million and </a:t>
              </a:r>
              <a:r>
                <a:rPr lang="en-US" sz="2400" b="1" i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4.2 million </a:t>
              </a:r>
              <a:r>
                <a:rPr lang="en-US" b="0" i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times</a:t>
              </a:r>
              <a:endParaRPr lang="es-CO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28B72F2-9707-40E0-80D3-FE9DB0A57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8232" y="2618317"/>
              <a:ext cx="1082721" cy="1082721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861D5B2D-EF9F-4769-9C19-D8D596503B56}"/>
                </a:ext>
              </a:extLst>
            </p:cNvPr>
            <p:cNvSpPr/>
            <p:nvPr/>
          </p:nvSpPr>
          <p:spPr>
            <a:xfrm>
              <a:off x="6031955" y="3753576"/>
              <a:ext cx="3344298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T</a:t>
              </a:r>
              <a:r>
                <a:rPr lang="en-US" b="0" i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argeting users of several </a:t>
              </a:r>
              <a:r>
                <a:rPr lang="en-US" sz="2400" b="1" i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high profile banks</a:t>
              </a:r>
              <a:r>
                <a:rPr lang="en-US" b="0" i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, including Wells Fargo, Chase, Citibank, and DiBa</a:t>
              </a:r>
              <a:endParaRPr lang="es-CO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C5BD14D9-577D-477F-8A94-658410967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6301" y="2618317"/>
              <a:ext cx="1095606" cy="1095606"/>
            </a:xfrm>
            <a:prstGeom prst="rect">
              <a:avLst/>
            </a:prstGeom>
          </p:spPr>
        </p:pic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E4805F0B-9E5F-4364-AEDC-512DD60D4BDF}"/>
              </a:ext>
            </a:extLst>
          </p:cNvPr>
          <p:cNvSpPr/>
          <p:nvPr/>
        </p:nvSpPr>
        <p:spPr>
          <a:xfrm>
            <a:off x="1990870" y="1807798"/>
            <a:ext cx="4178105" cy="4055454"/>
          </a:xfrm>
          <a:prstGeom prst="ellipse">
            <a:avLst/>
          </a:prstGeom>
          <a:noFill/>
          <a:ln>
            <a:solidFill>
              <a:srgbClr val="7CC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825F1D2-5C52-4BDF-9EB5-E6C1D76F0455}"/>
              </a:ext>
            </a:extLst>
          </p:cNvPr>
          <p:cNvSpPr/>
          <p:nvPr/>
        </p:nvSpPr>
        <p:spPr>
          <a:xfrm>
            <a:off x="5446083" y="1848018"/>
            <a:ext cx="4178105" cy="4055454"/>
          </a:xfrm>
          <a:prstGeom prst="ellipse">
            <a:avLst/>
          </a:prstGeom>
          <a:noFill/>
          <a:ln>
            <a:solidFill>
              <a:srgbClr val="1A9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745709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F8DE5DF9-17A5-44DD-B8C3-6FE5601661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86" b="77500" l="11000" r="88571">
                        <a14:foregroundMark x1="14429" y1="27214" x2="37214" y2="27429"/>
                        <a14:foregroundMark x1="37214" y1="27429" x2="71786" y2="23929"/>
                        <a14:foregroundMark x1="71786" y1="23929" x2="80357" y2="23929"/>
                        <a14:foregroundMark x1="80357" y1="23929" x2="83786" y2="32357"/>
                        <a14:foregroundMark x1="83786" y1="32357" x2="85929" y2="70500"/>
                        <a14:foregroundMark x1="85071" y1="77500" x2="83357" y2="66857"/>
                        <a14:foregroundMark x1="11000" y1="26786" x2="16786" y2="27643"/>
                        <a14:foregroundMark x1="88571" y1="29571" x2="84214" y2="29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89" t="17604" r="5375" b="19935"/>
          <a:stretch/>
        </p:blipFill>
        <p:spPr>
          <a:xfrm>
            <a:off x="5066487" y="1924302"/>
            <a:ext cx="5521909" cy="4013567"/>
          </a:xfrm>
          <a:prstGeom prst="rect">
            <a:avLst/>
          </a:prstGeom>
        </p:spPr>
      </p:pic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CA2EED1E-359B-4E4B-AFC7-124BFC031406}"/>
              </a:ext>
            </a:extLst>
          </p:cNvPr>
          <p:cNvSpPr/>
          <p:nvPr/>
        </p:nvSpPr>
        <p:spPr>
          <a:xfrm>
            <a:off x="1759109" y="3029924"/>
            <a:ext cx="3271388" cy="24359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C6A8B89-67C6-4FA3-9B80-6F956302E609}"/>
              </a:ext>
            </a:extLst>
          </p:cNvPr>
          <p:cNvGrpSpPr/>
          <p:nvPr/>
        </p:nvGrpSpPr>
        <p:grpSpPr>
          <a:xfrm>
            <a:off x="4577565" y="584716"/>
            <a:ext cx="3036869" cy="1142639"/>
            <a:chOff x="4639303" y="711533"/>
            <a:chExt cx="3036869" cy="1142639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68BC5ACE-E855-47D5-9FAF-33874914AE97}"/>
                </a:ext>
              </a:extLst>
            </p:cNvPr>
            <p:cNvSpPr/>
            <p:nvPr/>
          </p:nvSpPr>
          <p:spPr>
            <a:xfrm>
              <a:off x="5351266" y="711533"/>
              <a:ext cx="161294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4400" b="1" dirty="0">
                  <a:solidFill>
                    <a:srgbClr val="55555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DYRE</a:t>
              </a:r>
              <a:endParaRPr lang="es-CO" sz="4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85BFDF5-D012-474D-BCD8-9EF7E6E45F2E}"/>
                </a:ext>
              </a:extLst>
            </p:cNvPr>
            <p:cNvSpPr/>
            <p:nvPr/>
          </p:nvSpPr>
          <p:spPr>
            <a:xfrm>
              <a:off x="5128225" y="1484840"/>
              <a:ext cx="20590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>
                  <a:solidFill>
                    <a:srgbClr val="55555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BANKING TROJAN</a:t>
              </a:r>
              <a:endParaRPr lang="es-CO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A584723E-FCF9-4752-814C-B6B2C7087436}"/>
                </a:ext>
              </a:extLst>
            </p:cNvPr>
            <p:cNvCxnSpPr>
              <a:cxnSpLocks/>
            </p:cNvCxnSpPr>
            <p:nvPr/>
          </p:nvCxnSpPr>
          <p:spPr>
            <a:xfrm>
              <a:off x="4639303" y="1480974"/>
              <a:ext cx="303686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4C738268-D000-4355-8AB7-F30AD7DD4D15}"/>
              </a:ext>
            </a:extLst>
          </p:cNvPr>
          <p:cNvSpPr/>
          <p:nvPr/>
        </p:nvSpPr>
        <p:spPr>
          <a:xfrm>
            <a:off x="5526229" y="2413659"/>
            <a:ext cx="456643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Evades sandbox detection tools by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checking how many processor cores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the machine has.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FB3A3A9-1C5E-4E32-84AB-D6B43467FEAF}"/>
              </a:ext>
            </a:extLst>
          </p:cNvPr>
          <p:cNvSpPr/>
          <p:nvPr/>
        </p:nvSpPr>
        <p:spPr>
          <a:xfrm>
            <a:off x="2705530" y="3207835"/>
            <a:ext cx="1635645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CO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ONE CORE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514673E-8A65-4129-9CB5-8822A55A3552}"/>
              </a:ext>
            </a:extLst>
          </p:cNvPr>
          <p:cNvSpPr/>
          <p:nvPr/>
        </p:nvSpPr>
        <p:spPr>
          <a:xfrm>
            <a:off x="1983739" y="4317120"/>
            <a:ext cx="283497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Terminates on the system it has infected before it can be spotted.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56C8A0A-2695-4E64-825F-87CAF7C7D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95" y="3595793"/>
            <a:ext cx="1133239" cy="1133239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C77AD0E-5651-47A1-A8FC-4AB506D712E1}"/>
              </a:ext>
            </a:extLst>
          </p:cNvPr>
          <p:cNvCxnSpPr>
            <a:cxnSpLocks/>
          </p:cNvCxnSpPr>
          <p:nvPr/>
        </p:nvCxnSpPr>
        <p:spPr>
          <a:xfrm>
            <a:off x="3393653" y="3662412"/>
            <a:ext cx="0" cy="596069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5525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460</Words>
  <Application>Microsoft Office PowerPoint</Application>
  <PresentationFormat>Panorámica</PresentationFormat>
  <Paragraphs>58</Paragraphs>
  <Slides>11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Segoe UI</vt:lpstr>
      <vt:lpstr>Source Sans Pro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 Ortiz Drada</dc:creator>
  <cp:lastModifiedBy>Sara Ortiz Drada</cp:lastModifiedBy>
  <cp:revision>25</cp:revision>
  <dcterms:created xsi:type="dcterms:W3CDTF">2019-04-09T03:52:04Z</dcterms:created>
  <dcterms:modified xsi:type="dcterms:W3CDTF">2019-04-09T17:31:17Z</dcterms:modified>
</cp:coreProperties>
</file>