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9"/>
  </p:notesMasterIdLst>
  <p:sldIdLst>
    <p:sldId id="256" r:id="rId2"/>
    <p:sldId id="288" r:id="rId3"/>
    <p:sldId id="307" r:id="rId4"/>
    <p:sldId id="315" r:id="rId5"/>
    <p:sldId id="328" r:id="rId6"/>
    <p:sldId id="329" r:id="rId7"/>
    <p:sldId id="330" r:id="rId8"/>
    <p:sldId id="316" r:id="rId9"/>
    <p:sldId id="331" r:id="rId10"/>
    <p:sldId id="332" r:id="rId11"/>
    <p:sldId id="333" r:id="rId12"/>
    <p:sldId id="334" r:id="rId13"/>
    <p:sldId id="335" r:id="rId14"/>
    <p:sldId id="336" r:id="rId15"/>
    <p:sldId id="319" r:id="rId16"/>
    <p:sldId id="337" r:id="rId17"/>
    <p:sldId id="338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3963" autoAdjust="0"/>
  </p:normalViewPr>
  <p:slideViewPr>
    <p:cSldViewPr>
      <p:cViewPr varScale="1">
        <p:scale>
          <a:sx n="66" d="100"/>
          <a:sy n="66" d="100"/>
        </p:scale>
        <p:origin x="704" y="-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Figure 3, Scott Chacon and Ben Straub, Pro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Ed. </a:t>
            </a:r>
            <a:r>
              <a:rPr lang="en-US" baseline="0" dirty="0" smtClean="0"/>
              <a:t>https://git-scm.com/book/en/v2.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20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6,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Scott Chacon and Ben Straub, Pro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Ed. </a:t>
            </a:r>
            <a:r>
              <a:rPr lang="en-US" baseline="0" dirty="0" smtClean="0"/>
              <a:t>https://git-scm.com/book/en/v2.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8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hub.com/...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1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, </a:t>
            </a:r>
            <a:r>
              <a:rPr lang="en-US" altLang="zh-CN" dirty="0" smtClean="0"/>
              <a:t>GitHub and Markdown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1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Undoing Changes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# show history of commits</a:t>
            </a:r>
          </a:p>
          <a:p>
            <a:pPr marL="0" indent="0">
              <a:buNone/>
            </a:pPr>
            <a:r>
              <a:rPr lang="en-US" altLang="en-US" sz="2800" dirty="0" smtClean="0"/>
              <a:t>  $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log </a:t>
            </a:r>
            <a:r>
              <a:rPr lang="en-US" altLang="zh-CN" sz="2800" dirty="0" smtClean="0"/>
              <a:t>--</a:t>
            </a:r>
            <a:r>
              <a:rPr lang="en-US" altLang="en-US" sz="2800" dirty="0" err="1" smtClean="0"/>
              <a:t>oneline</a:t>
            </a:r>
            <a:r>
              <a:rPr lang="en-US" altLang="en-US" sz="2800" dirty="0" smtClean="0"/>
              <a:t> --decorate</a:t>
            </a:r>
            <a:endParaRPr lang="en-US" altLang="en-US" sz="2800" dirty="0" smtClean="0"/>
          </a:p>
          <a:p>
            <a:r>
              <a:rPr lang="en-US" altLang="zh-CN" sz="2800" dirty="0"/>
              <a:t># </a:t>
            </a:r>
            <a:r>
              <a:rPr lang="en-US" altLang="zh-CN" sz="2800" dirty="0" smtClean="0"/>
              <a:t>undo </a:t>
            </a:r>
            <a:r>
              <a:rPr lang="en-US" altLang="zh-CN" sz="2800" dirty="0" err="1" smtClean="0"/>
              <a:t>unstaged</a:t>
            </a:r>
            <a:r>
              <a:rPr lang="en-US" altLang="zh-CN" sz="2800" dirty="0" smtClean="0"/>
              <a:t> changes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checkout &lt;filename&gt;</a:t>
            </a:r>
          </a:p>
          <a:p>
            <a:r>
              <a:rPr lang="en-US" altLang="zh-CN" sz="2800" dirty="0"/>
              <a:t># undo </a:t>
            </a:r>
            <a:r>
              <a:rPr lang="en-US" altLang="zh-CN" sz="2800" dirty="0" smtClean="0"/>
              <a:t>staged </a:t>
            </a:r>
            <a:r>
              <a:rPr lang="en-US" altLang="zh-CN" sz="2800" dirty="0"/>
              <a:t>changes</a:t>
            </a:r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reset HEAD </a:t>
            </a:r>
            <a:r>
              <a:rPr lang="en-US" altLang="en-US" sz="2800" dirty="0"/>
              <a:t>&lt;filename</a:t>
            </a:r>
            <a:r>
              <a:rPr lang="en-US" altLang="en-US" sz="2800" dirty="0" smtClean="0"/>
              <a:t>&gt;</a:t>
            </a:r>
            <a:endParaRPr lang="en-US" altLang="en-US" sz="2800" dirty="0"/>
          </a:p>
          <a:p>
            <a:r>
              <a:rPr lang="en-US" altLang="en-US" sz="2800" dirty="0" smtClean="0"/>
              <a:t># undo committed changes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revert &lt;commit&gt; --no-edit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Branching and Merging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# create a branch</a:t>
            </a:r>
          </a:p>
          <a:p>
            <a:pPr marL="0" indent="0">
              <a:buNone/>
            </a:pPr>
            <a:r>
              <a:rPr lang="en-US" altLang="en-US" dirty="0" smtClean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branch &lt;branch name&gt;</a:t>
            </a:r>
            <a:endParaRPr lang="en-US" altLang="en-US" dirty="0" smtClean="0"/>
          </a:p>
          <a:p>
            <a:r>
              <a:rPr lang="en-US" altLang="zh-CN" dirty="0"/>
              <a:t># </a:t>
            </a:r>
            <a:r>
              <a:rPr lang="en-US" altLang="zh-CN" dirty="0" smtClean="0"/>
              <a:t>list local branches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branch</a:t>
            </a:r>
          </a:p>
          <a:p>
            <a:r>
              <a:rPr lang="en-US" altLang="zh-CN" dirty="0"/>
              <a:t># </a:t>
            </a:r>
            <a:r>
              <a:rPr lang="en-US" altLang="zh-CN" dirty="0" smtClean="0"/>
              <a:t>list all branches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branch --all</a:t>
            </a:r>
            <a:endParaRPr lang="en-US" altLang="en-US" dirty="0"/>
          </a:p>
          <a:p>
            <a:r>
              <a:rPr lang="en-US" altLang="en-US" dirty="0" smtClean="0"/>
              <a:t># merge from branch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merge &lt;branch name&gt;</a:t>
            </a:r>
            <a:endParaRPr lang="en-US" altLang="zh-CN" dirty="0" smtClean="0"/>
          </a:p>
          <a:p>
            <a:r>
              <a:rPr lang="en-US" altLang="zh-CN" dirty="0"/>
              <a:t># </a:t>
            </a:r>
            <a:r>
              <a:rPr lang="en-US" altLang="zh-CN" dirty="0" smtClean="0"/>
              <a:t>delete a branch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branch </a:t>
            </a:r>
            <a:r>
              <a:rPr lang="en-US" altLang="zh-CN" dirty="0" smtClean="0"/>
              <a:t>-d &lt;branch name&gt;</a:t>
            </a:r>
            <a:endParaRPr lang="en-US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Reverting to a Previous Commit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# temporarily go to the specified commit</a:t>
            </a:r>
          </a:p>
          <a:p>
            <a:pPr marL="0" indent="0">
              <a:buNone/>
            </a:pPr>
            <a:r>
              <a:rPr lang="en-US" altLang="en-US" dirty="0" smtClean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checkout &lt;commit&gt;</a:t>
            </a:r>
            <a:endParaRPr lang="en-US" altLang="en-US" dirty="0" smtClean="0"/>
          </a:p>
          <a:p>
            <a:r>
              <a:rPr lang="en-US" altLang="zh-CN" dirty="0"/>
              <a:t># </a:t>
            </a:r>
            <a:r>
              <a:rPr lang="en-US" altLang="zh-CN" dirty="0" smtClean="0"/>
              <a:t>list all commits in history</a:t>
            </a:r>
          </a:p>
          <a:p>
            <a:pPr marL="0" indent="0">
              <a:buNone/>
            </a:pPr>
            <a:r>
              <a:rPr lang="en-US" altLang="en-US" dirty="0" smtClean="0"/>
              <a:t>  </a:t>
            </a:r>
            <a:r>
              <a:rPr lang="en-US" altLang="en-US" dirty="0"/>
              <a:t>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log </a:t>
            </a:r>
            <a:r>
              <a:rPr lang="en-US" altLang="zh-CN" dirty="0" smtClean="0"/>
              <a:t>--</a:t>
            </a:r>
            <a:r>
              <a:rPr lang="en-US" altLang="en-US" dirty="0" err="1" smtClean="0"/>
              <a:t>oneline</a:t>
            </a:r>
            <a:r>
              <a:rPr lang="en-US" altLang="en-US" dirty="0" smtClean="0"/>
              <a:t> </a:t>
            </a:r>
            <a:r>
              <a:rPr lang="en-US" altLang="zh-CN" dirty="0" smtClean="0"/>
              <a:t>--all</a:t>
            </a:r>
            <a:r>
              <a:rPr lang="en-US" altLang="en-US" dirty="0" smtClean="0"/>
              <a:t> </a:t>
            </a:r>
          </a:p>
          <a:p>
            <a:r>
              <a:rPr lang="en-US" altLang="zh-CN" dirty="0"/>
              <a:t># </a:t>
            </a:r>
            <a:r>
              <a:rPr lang="en-US" altLang="zh-CN" dirty="0" smtClean="0"/>
              <a:t>move both the HEAD and branch refs to a commit 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reset </a:t>
            </a:r>
            <a:r>
              <a:rPr lang="en-US" altLang="en-US" dirty="0"/>
              <a:t>&lt;commit&gt; </a:t>
            </a:r>
          </a:p>
          <a:p>
            <a:pPr marL="0" indent="0">
              <a:buNone/>
            </a:pPr>
            <a:r>
              <a:rPr lang="en-US" altLang="en-US" dirty="0" smtClean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reset --hard &lt;commit&gt; </a:t>
            </a:r>
            <a:endParaRPr lang="en-US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5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Hosting Projects on GitHub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/>
              <a:t># copy the contents of an existing GitHub repo</a:t>
            </a:r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clone &lt;URL of the repo</a:t>
            </a:r>
            <a:r>
              <a:rPr lang="en-US" altLang="en-US" sz="8000" dirty="0" smtClean="0"/>
              <a:t>&gt;</a:t>
            </a:r>
          </a:p>
          <a:p>
            <a:r>
              <a:rPr lang="en-US" altLang="zh-CN" sz="8000" dirty="0"/>
              <a:t># </a:t>
            </a:r>
            <a:r>
              <a:rPr lang="en-US" altLang="zh-CN" sz="8000" dirty="0" smtClean="0"/>
              <a:t>add a remote repository</a:t>
            </a:r>
          </a:p>
          <a:p>
            <a:pPr marL="0" indent="0">
              <a:buNone/>
            </a:pPr>
            <a:r>
              <a:rPr lang="en-US" altLang="en-US" sz="8000" dirty="0"/>
              <a:t> </a:t>
            </a:r>
            <a:r>
              <a:rPr lang="en-US" altLang="en-US" sz="8000" dirty="0" smtClean="0"/>
              <a:t>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en-US" sz="8000" dirty="0" smtClean="0"/>
              <a:t>remote add &lt;repo name&gt; &lt;</a:t>
            </a:r>
            <a:r>
              <a:rPr lang="en-US" altLang="en-US" sz="8000" dirty="0"/>
              <a:t>URL of the repo</a:t>
            </a:r>
            <a:r>
              <a:rPr lang="en-US" altLang="en-US" sz="8000" dirty="0" smtClean="0"/>
              <a:t>&gt;</a:t>
            </a:r>
          </a:p>
          <a:p>
            <a:r>
              <a:rPr lang="en-US" altLang="zh-CN" sz="8000" dirty="0"/>
              <a:t># remove</a:t>
            </a:r>
            <a:r>
              <a:rPr lang="en-US" altLang="zh-CN" sz="8000" dirty="0" smtClean="0"/>
              <a:t> </a:t>
            </a:r>
            <a:r>
              <a:rPr lang="en-US" altLang="zh-CN" sz="8000" dirty="0"/>
              <a:t>a </a:t>
            </a:r>
            <a:r>
              <a:rPr lang="en-US" altLang="zh-CN" sz="8000" dirty="0" smtClean="0"/>
              <a:t>remote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remote </a:t>
            </a:r>
            <a:r>
              <a:rPr lang="en-US" altLang="en-US" sz="8000" dirty="0" err="1" smtClean="0"/>
              <a:t>rm</a:t>
            </a:r>
            <a:r>
              <a:rPr lang="en-US" altLang="en-US" sz="8000" dirty="0" smtClean="0"/>
              <a:t> &lt;repo name&gt;</a:t>
            </a:r>
          </a:p>
          <a:p>
            <a:r>
              <a:rPr lang="en-US" altLang="zh-CN" sz="8000" dirty="0" smtClean="0"/>
              <a:t># update the local copy of a remote repository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 smtClean="0"/>
              <a:t>git</a:t>
            </a:r>
            <a:r>
              <a:rPr lang="en-US" altLang="en-US" sz="8000" dirty="0" smtClean="0"/>
              <a:t> pull &lt;repo name&gt; &lt;branch name&gt; </a:t>
            </a:r>
            <a:r>
              <a:rPr lang="en-US" altLang="zh-CN" sz="8000" dirty="0" smtClean="0"/>
              <a:t>--</a:t>
            </a:r>
            <a:r>
              <a:rPr lang="en-US" altLang="en-US" sz="8000" dirty="0" smtClean="0"/>
              <a:t>allow-unrelated-histories </a:t>
            </a:r>
            <a:r>
              <a:rPr lang="en-US" altLang="zh-CN" sz="8000" dirty="0" smtClean="0"/>
              <a:t>--</a:t>
            </a:r>
            <a:r>
              <a:rPr lang="en-US" altLang="en-US" sz="8000" dirty="0" smtClean="0"/>
              <a:t>no-edit</a:t>
            </a:r>
            <a:endParaRPr lang="en-US" altLang="en-US" sz="8000" dirty="0"/>
          </a:p>
          <a:p>
            <a:r>
              <a:rPr lang="en-US" altLang="zh-CN" sz="8000" dirty="0" smtClean="0"/>
              <a:t># list remote repositories/branches</a:t>
            </a:r>
          </a:p>
          <a:p>
            <a:pPr marL="0" indent="0">
              <a:buNone/>
            </a:pPr>
            <a:r>
              <a:rPr lang="en-US" altLang="en-US" sz="8000" dirty="0" smtClean="0"/>
              <a:t>  </a:t>
            </a:r>
            <a:r>
              <a:rPr lang="en-US" altLang="en-US" sz="8000" dirty="0"/>
              <a:t>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en-US" sz="8000" dirty="0" smtClean="0"/>
              <a:t>remote </a:t>
            </a:r>
            <a:r>
              <a:rPr lang="en-US" altLang="zh-CN" sz="8000" dirty="0" smtClean="0"/>
              <a:t>--verbose</a:t>
            </a:r>
            <a:endParaRPr lang="en-US" altLang="en-US" sz="8000" dirty="0" smtClean="0"/>
          </a:p>
          <a:p>
            <a:pPr marL="0" indent="0">
              <a:buNone/>
            </a:pPr>
            <a:r>
              <a:rPr lang="en-US" altLang="en-US" sz="8000" dirty="0"/>
              <a:t> </a:t>
            </a:r>
            <a:r>
              <a:rPr lang="en-US" altLang="en-US" sz="8000" dirty="0" smtClean="0"/>
              <a:t>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en-US" sz="8000" dirty="0" smtClean="0"/>
              <a:t>remote show &lt;repo name&gt;</a:t>
            </a:r>
          </a:p>
          <a:p>
            <a:pPr marL="0" indent="0">
              <a:buNone/>
            </a:pPr>
            <a:r>
              <a:rPr lang="en-US" altLang="en-US" sz="8000" dirty="0"/>
              <a:t> </a:t>
            </a:r>
            <a:r>
              <a:rPr lang="en-US" altLang="en-US" sz="8000" dirty="0" smtClean="0"/>
              <a:t> $ </a:t>
            </a:r>
            <a:r>
              <a:rPr lang="en-US" altLang="en-US" sz="8000" dirty="0" err="1" smtClean="0"/>
              <a:t>git</a:t>
            </a:r>
            <a:r>
              <a:rPr lang="en-US" altLang="en-US" sz="8000" dirty="0" smtClean="0"/>
              <a:t> branch </a:t>
            </a:r>
            <a:r>
              <a:rPr lang="en-US" altLang="zh-CN" sz="8000" dirty="0" smtClean="0"/>
              <a:t>--</a:t>
            </a:r>
            <a:r>
              <a:rPr lang="en-US" altLang="en-US" sz="8000" dirty="0" smtClean="0"/>
              <a:t>remote</a:t>
            </a:r>
          </a:p>
          <a:p>
            <a:r>
              <a:rPr lang="en-US" altLang="zh-CN" sz="8000" dirty="0"/>
              <a:t># </a:t>
            </a:r>
            <a:r>
              <a:rPr lang="en-US" altLang="zh-CN" sz="8000" dirty="0" smtClean="0"/>
              <a:t>push new version on GitHub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zh-CN" sz="8000" dirty="0" smtClean="0"/>
              <a:t>push &lt;repo name&gt; &lt;branch name&gt;</a:t>
            </a:r>
            <a:r>
              <a:rPr lang="en-US" altLang="en-US" sz="8000" dirty="0" smtClean="0"/>
              <a:t> </a:t>
            </a:r>
            <a:endParaRPr lang="en-US" altLang="en-US" sz="8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4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Markdown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3300" dirty="0" smtClean="0"/>
              <a:t>Markdown is a text-to-HTML conversion tool. </a:t>
            </a:r>
          </a:p>
          <a:p>
            <a:pPr lvl="1"/>
            <a:r>
              <a:rPr lang="en-US" altLang="zh-CN" sz="3300" dirty="0" smtClean="0"/>
              <a:t>Plain text</a:t>
            </a:r>
          </a:p>
          <a:p>
            <a:pPr lvl="1"/>
            <a:r>
              <a:rPr lang="en-US" altLang="zh-CN" sz="3300" dirty="0" smtClean="0"/>
              <a:t>Punctuation characters used to format text</a:t>
            </a:r>
          </a:p>
          <a:p>
            <a:r>
              <a:rPr lang="en-US" altLang="zh-CN" dirty="0" smtClean="0"/>
              <a:t>Markdown is supported by GitHub and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Notebook.</a:t>
            </a:r>
          </a:p>
          <a:p>
            <a:r>
              <a:rPr lang="en-US" altLang="zh-CN" dirty="0" smtClean="0"/>
              <a:t>It is recommended that a README.md file is contained on each GitHub page.</a:t>
            </a: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6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Markdown Syntax – Text Styles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Headers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# H1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## H2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Emphasis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*italics*</a:t>
            </a:r>
          </a:p>
          <a:p>
            <a:pPr marL="0" indent="0">
              <a:buNone/>
            </a:pPr>
            <a:r>
              <a:rPr lang="en-US" altLang="en-US" dirty="0" smtClean="0"/>
              <a:t>   -italics_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**bold**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_ _bold_ _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**bo</a:t>
            </a:r>
            <a:r>
              <a:rPr lang="en-US" altLang="zh-CN" dirty="0" smtClean="0"/>
              <a:t>l</a:t>
            </a:r>
            <a:r>
              <a:rPr lang="en-US" altLang="en-US" dirty="0" smtClean="0"/>
              <a:t>d and _italics_</a:t>
            </a:r>
            <a:r>
              <a:rPr lang="zh-CN" altLang="en-US" dirty="0" smtClean="0"/>
              <a:t>**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  ~~strike through~~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9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Markdown Syntax: Lists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Ordered list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1. First ordered list item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2. Second ordered list item</a:t>
            </a:r>
            <a:endParaRPr lang="en-US" altLang="en-US" dirty="0"/>
          </a:p>
          <a:p>
            <a:r>
              <a:rPr lang="en-US" altLang="zh-CN" dirty="0" smtClean="0"/>
              <a:t>Unordered list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* An unordered list item</a:t>
            </a:r>
          </a:p>
          <a:p>
            <a:pPr marL="0" indent="0">
              <a:buNone/>
            </a:pPr>
            <a:r>
              <a:rPr lang="en-US" altLang="en-US" dirty="0" smtClean="0"/>
              <a:t>  * Another </a:t>
            </a:r>
            <a:r>
              <a:rPr lang="en-US" altLang="en-US" dirty="0"/>
              <a:t>unordered list </a:t>
            </a:r>
            <a:r>
              <a:rPr lang="en-US" altLang="en-US" dirty="0" smtClean="0"/>
              <a:t>item</a:t>
            </a:r>
            <a:endParaRPr lang="en-US" altLang="en-US" dirty="0"/>
          </a:p>
          <a:p>
            <a:r>
              <a:rPr lang="en-US" altLang="zh-CN" dirty="0" smtClean="0"/>
              <a:t>Nested list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zh-CN" dirty="0"/>
              <a:t>1. First ordered list item</a:t>
            </a:r>
          </a:p>
          <a:p>
            <a:pPr marL="0" indent="0">
              <a:buNone/>
            </a:pPr>
            <a:r>
              <a:rPr lang="en-US" altLang="en-US" dirty="0"/>
              <a:t>  2. Second ordered list item</a:t>
            </a:r>
          </a:p>
          <a:p>
            <a:pPr marL="0" indent="0">
              <a:buNone/>
            </a:pPr>
            <a:r>
              <a:rPr lang="en-US" altLang="en-US" dirty="0" smtClean="0"/>
              <a:t>    * Unordered sub-list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3. Third ordered list item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1. Ordered sub-list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Markdown Syntax: Links and Code 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Links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[I am an inline-style link](</a:t>
            </a:r>
            <a:r>
              <a:rPr lang="en-US" altLang="zh-CN" dirty="0" smtClean="0">
                <a:hlinkClick r:id="rId2"/>
              </a:rPr>
              <a:t>https://www.google.com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[I am </a:t>
            </a:r>
            <a:r>
              <a:rPr lang="en-US" altLang="zh-CN" dirty="0" smtClean="0"/>
              <a:t>a relative reference to a repository file](</a:t>
            </a:r>
            <a:r>
              <a:rPr lang="en-US" altLang="zh-CN" dirty="0">
                <a:hlinkClick r:id="rId3"/>
              </a:rPr>
              <a:t>https</a:t>
            </a:r>
            <a:r>
              <a:rPr lang="en-US" altLang="zh-CN" dirty="0" smtClean="0">
                <a:hlinkClick r:id="rId3"/>
              </a:rPr>
              <a:t>://gihub.com/.../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Code and Syntax Highlighting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Inline `code` has `back-ticks around it`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Code blocks are fenced by three back-ticks ```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 instance, </a:t>
            </a:r>
          </a:p>
          <a:p>
            <a:pPr marL="0" indent="0">
              <a:buNone/>
            </a:pPr>
            <a:r>
              <a:rPr lang="en-US" altLang="zh-CN" dirty="0" smtClean="0"/>
              <a:t>```python</a:t>
            </a:r>
          </a:p>
          <a:p>
            <a:pPr marL="0" indent="0">
              <a:buNone/>
            </a:pPr>
            <a:r>
              <a:rPr lang="en-US" altLang="zh-CN" dirty="0" smtClean="0"/>
              <a:t>S = “python syntax highlighting”</a:t>
            </a:r>
          </a:p>
          <a:p>
            <a:pPr marL="0" indent="0">
              <a:buNone/>
            </a:pPr>
            <a:r>
              <a:rPr lang="en-US" altLang="zh-CN" dirty="0" smtClean="0"/>
              <a:t>```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2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Git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/>
          </a:bodyPr>
          <a:lstStyle/>
          <a:p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is a free and open source distributed version control system. </a:t>
            </a:r>
          </a:p>
          <a:p>
            <a:r>
              <a:rPr lang="en-US" sz="2400" i="1" dirty="0" smtClean="0"/>
              <a:t>Version </a:t>
            </a:r>
            <a:r>
              <a:rPr lang="en-US" sz="2400" i="1" dirty="0"/>
              <a:t>control </a:t>
            </a:r>
            <a:r>
              <a:rPr lang="en-US" sz="2400" dirty="0"/>
              <a:t>is a system that records changes to a file or set of files over time so that you can recall specific versions later. </a:t>
            </a:r>
          </a:p>
          <a:p>
            <a:r>
              <a:rPr lang="en-US" altLang="en-US" sz="2400" dirty="0" smtClean="0"/>
              <a:t>A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repository</a:t>
            </a:r>
            <a:r>
              <a:rPr lang="en-US" altLang="en-US" sz="2400" dirty="0" smtClean="0"/>
              <a:t> stores all versions of the files in your project. 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39440"/>
            <a:ext cx="4572000" cy="54754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1800" y="5943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 Distributed Version Control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Workflow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953000"/>
            <a:ext cx="10515600" cy="122396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5600" dirty="0" smtClean="0"/>
              <a:t>Modify a file in a working directory. </a:t>
            </a:r>
          </a:p>
          <a:p>
            <a:r>
              <a:rPr lang="en-US" altLang="en-US" sz="5600" dirty="0" smtClean="0"/>
              <a:t>Add the changes to the staging area. </a:t>
            </a:r>
          </a:p>
          <a:p>
            <a:r>
              <a:rPr lang="en-US" altLang="en-US" sz="5600" dirty="0" smtClean="0"/>
              <a:t>Do a commit to store the snapshot permanently to </a:t>
            </a:r>
            <a:r>
              <a:rPr lang="en-US" altLang="en-US" sz="5600" dirty="0" smtClean="0"/>
              <a:t>your repository.</a:t>
            </a:r>
            <a:endParaRPr lang="en-US" altLang="en-US" sz="5600" dirty="0"/>
          </a:p>
          <a:p>
            <a:endParaRPr lang="en-US" altLang="en-US" sz="5600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6812622" cy="37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GitHub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GitHub is a </a:t>
            </a:r>
            <a:r>
              <a:rPr lang="en-US" altLang="en-US" sz="2800" dirty="0" smtClean="0"/>
              <a:t>web-based hosting </a:t>
            </a:r>
            <a:r>
              <a:rPr lang="en-US" altLang="en-US" sz="2800" dirty="0" smtClean="0"/>
              <a:t>service for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repositories.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Git</a:t>
            </a:r>
            <a:r>
              <a:rPr lang="en-US" altLang="zh-CN" sz="2800" dirty="0" smtClean="0"/>
              <a:t>Hub has become a leading software development </a:t>
            </a:r>
            <a:r>
              <a:rPr lang="en-US" altLang="zh-CN" sz="2800" dirty="0" smtClean="0"/>
              <a:t>platform and a social networking site for developers. </a:t>
            </a:r>
            <a:endParaRPr lang="en-US" altLang="en-US" sz="2800" dirty="0" smtClean="0"/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Terminology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repository</a:t>
            </a:r>
            <a:r>
              <a:rPr lang="en-US" altLang="en-US" sz="2800" dirty="0" smtClean="0"/>
              <a:t> (repo) is a folder that helps you track file changes.</a:t>
            </a:r>
            <a:endParaRPr lang="en-US" altLang="en-US" sz="2800" dirty="0" smtClean="0"/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branch</a:t>
            </a:r>
            <a:r>
              <a:rPr lang="en-US" altLang="en-US" sz="2800" dirty="0" smtClean="0"/>
              <a:t> is an independent line of development. </a:t>
            </a:r>
          </a:p>
          <a:p>
            <a:r>
              <a:rPr lang="en-US" altLang="en-US" sz="2800" i="1" dirty="0" smtClean="0"/>
              <a:t>Master</a:t>
            </a:r>
            <a:r>
              <a:rPr lang="en-US" altLang="en-US" sz="2800" dirty="0" smtClean="0"/>
              <a:t> is the default development </a:t>
            </a:r>
            <a:r>
              <a:rPr lang="en-US" altLang="zh-CN" sz="2800" dirty="0" smtClean="0"/>
              <a:t>branch.</a:t>
            </a:r>
            <a:endParaRPr lang="en-US" altLang="en-US" sz="2800" dirty="0" smtClean="0"/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fork</a:t>
            </a:r>
            <a:r>
              <a:rPr lang="en-US" altLang="en-US" sz="2800" dirty="0" smtClean="0"/>
              <a:t> is a personal copy of another user’s repository. 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clone</a:t>
            </a:r>
            <a:r>
              <a:rPr lang="en-US" altLang="en-US" sz="2800" dirty="0" smtClean="0"/>
              <a:t> is simply a copy of a repository that lives on your computer.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commit</a:t>
            </a:r>
            <a:r>
              <a:rPr lang="en-US" altLang="en-US" sz="2800" dirty="0" smtClean="0"/>
              <a:t> is a set of one or more changes to files.</a:t>
            </a:r>
            <a:endParaRPr lang="en-US" altLang="en-US" sz="2800" dirty="0" smtClean="0"/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Git</a:t>
            </a:r>
            <a:r>
              <a:rPr lang="en-US" altLang="en-US" dirty="0" smtClean="0"/>
              <a:t> Bash Commands 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# change to home directory</a:t>
            </a:r>
          </a:p>
          <a:p>
            <a:pPr marL="0" indent="0">
              <a:buNone/>
            </a:pPr>
            <a:r>
              <a:rPr lang="en-US" altLang="en-US" sz="2800" dirty="0" smtClean="0"/>
              <a:t>  $ cd ~</a:t>
            </a:r>
            <a:endParaRPr lang="en-US" altLang="en-US" sz="2800" dirty="0" smtClean="0"/>
          </a:p>
          <a:p>
            <a:r>
              <a:rPr lang="en-US" altLang="en-US" sz="2800" dirty="0" smtClean="0"/>
              <a:t># create a folder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$ </a:t>
            </a:r>
            <a:r>
              <a:rPr lang="en-US" altLang="en-US" sz="2800" dirty="0" err="1" smtClean="0"/>
              <a:t>mkdir</a:t>
            </a:r>
            <a:r>
              <a:rPr lang="en-US" altLang="en-US" sz="2800" dirty="0" smtClean="0"/>
              <a:t> &lt;folder name&gt;</a:t>
            </a:r>
            <a:endParaRPr lang="en-US" altLang="en-US" sz="2800" dirty="0" smtClean="0"/>
          </a:p>
          <a:p>
            <a:r>
              <a:rPr lang="en-US" altLang="en-US" sz="2800" dirty="0"/>
              <a:t># </a:t>
            </a:r>
            <a:r>
              <a:rPr lang="en-US" altLang="en-US" sz="2800" dirty="0" smtClean="0"/>
              <a:t>print current directory</a:t>
            </a:r>
          </a:p>
          <a:p>
            <a:pPr marL="0" indent="0">
              <a:buNone/>
            </a:pPr>
            <a:r>
              <a:rPr lang="en-US" altLang="en-US" sz="2800" dirty="0" smtClean="0"/>
              <a:t>  </a:t>
            </a:r>
            <a:r>
              <a:rPr lang="en-US" altLang="en-US" sz="2800" dirty="0"/>
              <a:t>$ </a:t>
            </a:r>
            <a:r>
              <a:rPr lang="en-US" altLang="en-US" sz="2800" dirty="0" err="1" smtClean="0"/>
              <a:t>pwd</a:t>
            </a:r>
            <a:endParaRPr lang="en-US" altLang="en-US" sz="2800" dirty="0" smtClean="0"/>
          </a:p>
          <a:p>
            <a:r>
              <a:rPr lang="en-US" altLang="en-US" sz="2800" dirty="0"/>
              <a:t># </a:t>
            </a:r>
            <a:r>
              <a:rPr lang="en-US" altLang="en-US" sz="2800" dirty="0" smtClean="0"/>
              <a:t>list contents of a directory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smtClean="0"/>
              <a:t>ls -a</a:t>
            </a: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7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Git</a:t>
            </a:r>
            <a:r>
              <a:rPr lang="en-US" altLang="en-US" dirty="0" smtClean="0"/>
              <a:t> Bash Commands (cont’d) 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en-US" sz="9600" dirty="0"/>
              <a:t># change to another directory</a:t>
            </a:r>
          </a:p>
          <a:p>
            <a:pPr marL="0" indent="0">
              <a:buNone/>
            </a:pPr>
            <a:r>
              <a:rPr lang="en-US" altLang="en-US" sz="9600" dirty="0"/>
              <a:t>  $ cd &lt;directory name&gt;</a:t>
            </a:r>
          </a:p>
          <a:p>
            <a:r>
              <a:rPr lang="en-US" altLang="en-US" sz="9600" dirty="0" smtClean="0"/>
              <a:t># insert a string into a text file</a:t>
            </a:r>
          </a:p>
          <a:p>
            <a:pPr marL="0" indent="0">
              <a:buNone/>
            </a:pPr>
            <a:r>
              <a:rPr lang="en-US" altLang="en-US" sz="9600" dirty="0" smtClean="0"/>
              <a:t>  $ echo </a:t>
            </a:r>
            <a:r>
              <a:rPr lang="zh-CN" altLang="en-US" sz="9600" dirty="0" smtClean="0"/>
              <a:t>“</a:t>
            </a:r>
            <a:r>
              <a:rPr lang="en-US" altLang="zh-CN" sz="9600" dirty="0" smtClean="0"/>
              <a:t>text</a:t>
            </a:r>
            <a:r>
              <a:rPr lang="zh-CN" altLang="en-US" sz="9600" dirty="0" smtClean="0"/>
              <a:t>” </a:t>
            </a:r>
            <a:r>
              <a:rPr lang="en-US" altLang="en-US" sz="9600" dirty="0" smtClean="0"/>
              <a:t>&gt;&gt;  &lt;filename&gt;</a:t>
            </a:r>
          </a:p>
          <a:p>
            <a:r>
              <a:rPr lang="en-US" altLang="en-US" sz="9600" dirty="0" smtClean="0"/>
              <a:t># display contents of a text file</a:t>
            </a:r>
          </a:p>
          <a:p>
            <a:pPr marL="0" indent="0">
              <a:buNone/>
            </a:pPr>
            <a:r>
              <a:rPr lang="en-US" altLang="en-US" sz="9600" dirty="0" smtClean="0"/>
              <a:t>  $ cat &lt;</a:t>
            </a:r>
            <a:r>
              <a:rPr lang="en-US" altLang="zh-CN" sz="9600" dirty="0" smtClean="0"/>
              <a:t>file</a:t>
            </a:r>
            <a:r>
              <a:rPr lang="en-US" altLang="en-US" sz="9600" dirty="0" smtClean="0"/>
              <a:t>name</a:t>
            </a:r>
            <a:r>
              <a:rPr lang="en-US" altLang="en-US" sz="9600" dirty="0"/>
              <a:t>&gt;</a:t>
            </a:r>
          </a:p>
          <a:p>
            <a:r>
              <a:rPr lang="en-US" altLang="en-US" sz="9600" dirty="0" smtClean="0"/>
              <a:t># copy a file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  $ </a:t>
            </a:r>
            <a:r>
              <a:rPr lang="en-US" altLang="en-US" sz="9600" dirty="0" err="1" smtClean="0"/>
              <a:t>cp</a:t>
            </a:r>
            <a:r>
              <a:rPr lang="en-US" altLang="en-US" sz="9600" dirty="0" smtClean="0"/>
              <a:t> &lt;</a:t>
            </a:r>
            <a:r>
              <a:rPr lang="en-US" altLang="en-US" sz="9600" dirty="0" err="1" smtClean="0"/>
              <a:t>src</a:t>
            </a:r>
            <a:r>
              <a:rPr lang="en-US" altLang="en-US" sz="9600" dirty="0" smtClean="0"/>
              <a:t>&gt; &lt;</a:t>
            </a:r>
            <a:r>
              <a:rPr lang="en-US" altLang="en-US" sz="9600" dirty="0" err="1" smtClean="0"/>
              <a:t>dst</a:t>
            </a:r>
            <a:r>
              <a:rPr lang="en-US" altLang="en-US" sz="9600" dirty="0" smtClean="0"/>
              <a:t>&gt;</a:t>
            </a:r>
            <a:endParaRPr lang="en-US" altLang="en-US" sz="9600" dirty="0"/>
          </a:p>
          <a:p>
            <a:r>
              <a:rPr lang="en-US" altLang="en-US" sz="9600" dirty="0"/>
              <a:t># </a:t>
            </a:r>
            <a:r>
              <a:rPr lang="en-US" altLang="en-US" sz="9600" dirty="0" smtClean="0"/>
              <a:t>move </a:t>
            </a:r>
            <a:r>
              <a:rPr lang="en-US" altLang="en-US" sz="9600" dirty="0"/>
              <a:t>a file</a:t>
            </a:r>
          </a:p>
          <a:p>
            <a:pPr marL="0" indent="0">
              <a:buNone/>
            </a:pPr>
            <a:r>
              <a:rPr lang="en-US" altLang="en-US" sz="9600" dirty="0"/>
              <a:t>  $ </a:t>
            </a:r>
            <a:r>
              <a:rPr lang="en-US" altLang="en-US" sz="9600" dirty="0" smtClean="0"/>
              <a:t>mv </a:t>
            </a:r>
            <a:r>
              <a:rPr lang="en-US" altLang="en-US" sz="9600" dirty="0"/>
              <a:t>&lt;</a:t>
            </a:r>
            <a:r>
              <a:rPr lang="en-US" altLang="en-US" sz="9600" dirty="0" err="1"/>
              <a:t>src</a:t>
            </a:r>
            <a:r>
              <a:rPr lang="en-US" altLang="en-US" sz="9600" dirty="0"/>
              <a:t>&gt; &lt;</a:t>
            </a:r>
            <a:r>
              <a:rPr lang="en-US" altLang="en-US" sz="9600" dirty="0" err="1"/>
              <a:t>dst</a:t>
            </a:r>
            <a:r>
              <a:rPr lang="en-US" altLang="en-US" sz="9600" dirty="0" smtClean="0"/>
              <a:t>&gt;</a:t>
            </a:r>
          </a:p>
          <a:p>
            <a:r>
              <a:rPr lang="en-US" altLang="en-US" sz="9600" dirty="0" smtClean="0"/>
              <a:t># delete </a:t>
            </a:r>
            <a:r>
              <a:rPr lang="en-US" altLang="en-US" sz="9600" dirty="0"/>
              <a:t>a file</a:t>
            </a:r>
          </a:p>
          <a:p>
            <a:pPr marL="0" indent="0">
              <a:buNone/>
            </a:pPr>
            <a:r>
              <a:rPr lang="en-US" altLang="en-US" sz="9600" dirty="0"/>
              <a:t>  $ </a:t>
            </a:r>
            <a:r>
              <a:rPr lang="en-US" altLang="en-US" sz="9600" dirty="0" err="1" smtClean="0"/>
              <a:t>rm</a:t>
            </a:r>
            <a:r>
              <a:rPr lang="en-US" altLang="en-US" sz="9600" dirty="0" smtClean="0"/>
              <a:t> &lt;filename&gt;</a:t>
            </a:r>
          </a:p>
          <a:p>
            <a:pPr marL="0" indent="0">
              <a:buNone/>
            </a:pPr>
            <a:endParaRPr lang="en-US" altLang="en-US" sz="5600" dirty="0"/>
          </a:p>
          <a:p>
            <a:pPr marL="0" indent="0">
              <a:buNone/>
            </a:pPr>
            <a:endParaRPr lang="en-US" altLang="en-US" sz="5600" dirty="0" smtClean="0"/>
          </a:p>
          <a:p>
            <a:pPr marL="0" indent="0">
              <a:buNone/>
            </a:pPr>
            <a:endParaRPr lang="en-US" altLang="en-US" sz="5600" dirty="0" smtClean="0"/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9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Configuration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# your name</a:t>
            </a:r>
          </a:p>
          <a:p>
            <a:pPr marL="0" indent="0">
              <a:buNone/>
            </a:pPr>
            <a:r>
              <a:rPr lang="en-US" altLang="en-US" sz="2800" dirty="0" smtClean="0"/>
              <a:t>  $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config</a:t>
            </a:r>
            <a:r>
              <a:rPr lang="en-US" altLang="en-US" sz="2800" dirty="0" smtClean="0"/>
              <a:t> --global user.name “</a:t>
            </a:r>
            <a:r>
              <a:rPr lang="en-US" altLang="en-US" sz="2800" dirty="0" err="1" smtClean="0"/>
              <a:t>yourname</a:t>
            </a:r>
            <a:r>
              <a:rPr lang="en-US" altLang="en-US" sz="2800" dirty="0" smtClean="0"/>
              <a:t>”</a:t>
            </a:r>
            <a:endParaRPr lang="en-US" altLang="zh-CN" sz="2800" dirty="0" smtClean="0"/>
          </a:p>
          <a:p>
            <a:endParaRPr lang="en-US" altLang="en-US" sz="2800" dirty="0" smtClean="0"/>
          </a:p>
          <a:p>
            <a:r>
              <a:rPr lang="en-US" altLang="zh-CN" sz="2800" dirty="0"/>
              <a:t># </a:t>
            </a:r>
            <a:r>
              <a:rPr lang="en-US" altLang="zh-CN" sz="2800" dirty="0" smtClean="0"/>
              <a:t>your email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config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--global </a:t>
            </a:r>
            <a:r>
              <a:rPr lang="en-US" altLang="en-US" sz="2800" dirty="0" err="1" smtClean="0"/>
              <a:t>user.email</a:t>
            </a:r>
            <a:r>
              <a:rPr lang="en-US" altLang="en-US" sz="2800" dirty="0" smtClean="0"/>
              <a:t> “your email”</a:t>
            </a:r>
            <a:endParaRPr lang="en-US" altLang="zh-CN" sz="2800" dirty="0"/>
          </a:p>
          <a:p>
            <a:endParaRPr lang="en-US" altLang="en-US" sz="2800" dirty="0" smtClean="0"/>
          </a:p>
          <a:p>
            <a:r>
              <a:rPr lang="en-US" altLang="zh-CN" sz="2800" dirty="0"/>
              <a:t># </a:t>
            </a:r>
            <a:r>
              <a:rPr lang="en-US" altLang="zh-CN" sz="2800" dirty="0" smtClean="0"/>
              <a:t>automatic command line coloring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config</a:t>
            </a:r>
            <a:r>
              <a:rPr lang="en-US" altLang="en-US" sz="2800" dirty="0"/>
              <a:t> --global </a:t>
            </a:r>
            <a:r>
              <a:rPr lang="en-US" altLang="en-US" sz="2800" dirty="0" err="1" smtClean="0"/>
              <a:t>color.ui</a:t>
            </a:r>
            <a:r>
              <a:rPr lang="en-US" altLang="en-US" sz="2800" dirty="0" smtClean="0"/>
              <a:t> auto</a:t>
            </a:r>
            <a:endParaRPr lang="en-US" altLang="zh-CN" sz="2800" dirty="0"/>
          </a:p>
          <a:p>
            <a:endParaRPr lang="en-US" altLang="en-US" sz="2800" dirty="0"/>
          </a:p>
          <a:p>
            <a:r>
              <a:rPr lang="en-US" altLang="zh-CN" sz="2800" dirty="0" smtClean="0"/>
              <a:t># list all current configuration settings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config</a:t>
            </a:r>
            <a:r>
              <a:rPr lang="en-US" altLang="en-US" sz="2800" dirty="0" smtClean="0"/>
              <a:t> --list</a:t>
            </a:r>
            <a:endParaRPr lang="en-US" altLang="zh-CN" sz="2800" dirty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Basics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# create a new repo </a:t>
            </a:r>
          </a:p>
          <a:p>
            <a:pPr marL="0" indent="0">
              <a:buNone/>
            </a:pPr>
            <a:r>
              <a:rPr lang="en-US" altLang="en-US" dirty="0" smtClean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init</a:t>
            </a:r>
            <a:endParaRPr lang="en-US" altLang="en-US" dirty="0" smtClean="0"/>
          </a:p>
          <a:p>
            <a:r>
              <a:rPr lang="en-US" altLang="zh-CN" dirty="0"/>
              <a:t># </a:t>
            </a:r>
            <a:r>
              <a:rPr lang="en-US" altLang="zh-CN" dirty="0" smtClean="0"/>
              <a:t>check working directory changes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status</a:t>
            </a:r>
            <a:endParaRPr lang="en-US" altLang="en-US" dirty="0"/>
          </a:p>
          <a:p>
            <a:r>
              <a:rPr lang="en-US" altLang="zh-CN" dirty="0" smtClean="0"/>
              <a:t># move changes to the staging area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add *</a:t>
            </a:r>
          </a:p>
          <a:p>
            <a:r>
              <a:rPr lang="en-US" altLang="zh-CN" dirty="0" smtClean="0"/>
              <a:t># view changes not yet staged</a:t>
            </a:r>
          </a:p>
          <a:p>
            <a:pPr marL="0" indent="0">
              <a:buNone/>
            </a:pPr>
            <a:r>
              <a:rPr lang="en-US" altLang="zh-CN" dirty="0" smtClean="0"/>
              <a:t>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&lt;filename&gt;</a:t>
            </a:r>
            <a:endParaRPr lang="en-US" altLang="zh-CN" dirty="0"/>
          </a:p>
          <a:p>
            <a:r>
              <a:rPr lang="en-US" altLang="zh-CN" dirty="0" smtClean="0"/>
              <a:t># view changes in the staging area and the last commit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diff --cached &lt;filename&gt;</a:t>
            </a:r>
          </a:p>
          <a:p>
            <a:r>
              <a:rPr lang="en-US" altLang="en-US" dirty="0"/>
              <a:t># commit changes to the repository</a:t>
            </a:r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commit </a:t>
            </a:r>
            <a:r>
              <a:rPr lang="en-US" altLang="zh-CN" dirty="0"/>
              <a:t>-m “commit message”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6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1023</Words>
  <Application>Microsoft Office PowerPoint</Application>
  <PresentationFormat>宽屏</PresentationFormat>
  <Paragraphs>191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Office 主题​​</vt:lpstr>
      <vt:lpstr>Chapter 1 Git, GitHub and Markdown</vt:lpstr>
      <vt:lpstr>Git</vt:lpstr>
      <vt:lpstr>Basic Git Workflow</vt:lpstr>
      <vt:lpstr>GitHub</vt:lpstr>
      <vt:lpstr>Terminology</vt:lpstr>
      <vt:lpstr>Git Bash Commands </vt:lpstr>
      <vt:lpstr>Git Bash Commands (cont’d) </vt:lpstr>
      <vt:lpstr>Git Configuration</vt:lpstr>
      <vt:lpstr>Git Commands: Basics</vt:lpstr>
      <vt:lpstr>Git Commands: Undoing Changes</vt:lpstr>
      <vt:lpstr>Git Commands: Branching and Merging</vt:lpstr>
      <vt:lpstr>Git Commands: Reverting to a Previous Commit</vt:lpstr>
      <vt:lpstr>Git Commands: Hosting Projects on GitHub</vt:lpstr>
      <vt:lpstr>Markdown</vt:lpstr>
      <vt:lpstr>Markdown Syntax – Text Styles</vt:lpstr>
      <vt:lpstr>Markdown Syntax: Lists</vt:lpstr>
      <vt:lpstr>Markdown Syntax: Links and Code 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418</cp:revision>
  <dcterms:created xsi:type="dcterms:W3CDTF">2008-11-19T17:14:25Z</dcterms:created>
  <dcterms:modified xsi:type="dcterms:W3CDTF">2019-09-10T14:53:00Z</dcterms:modified>
</cp:coreProperties>
</file>