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5"/>
  </p:notesMasterIdLst>
  <p:handoutMasterIdLst>
    <p:handoutMasterId r:id="rId36"/>
  </p:handoutMasterIdLst>
  <p:sldIdLst>
    <p:sldId id="256" r:id="rId2"/>
    <p:sldId id="257" r:id="rId3"/>
    <p:sldId id="264" r:id="rId4"/>
    <p:sldId id="280" r:id="rId5"/>
    <p:sldId id="284" r:id="rId6"/>
    <p:sldId id="271" r:id="rId7"/>
    <p:sldId id="277" r:id="rId8"/>
    <p:sldId id="278" r:id="rId9"/>
    <p:sldId id="279" r:id="rId10"/>
    <p:sldId id="285" r:id="rId11"/>
    <p:sldId id="286" r:id="rId12"/>
    <p:sldId id="273" r:id="rId13"/>
    <p:sldId id="267" r:id="rId14"/>
    <p:sldId id="265" r:id="rId15"/>
    <p:sldId id="296" r:id="rId16"/>
    <p:sldId id="268" r:id="rId17"/>
    <p:sldId id="274" r:id="rId18"/>
    <p:sldId id="260" r:id="rId19"/>
    <p:sldId id="291" r:id="rId20"/>
    <p:sldId id="295" r:id="rId21"/>
    <p:sldId id="294" r:id="rId22"/>
    <p:sldId id="292" r:id="rId23"/>
    <p:sldId id="293" r:id="rId24"/>
    <p:sldId id="262" r:id="rId25"/>
    <p:sldId id="261" r:id="rId26"/>
    <p:sldId id="287" r:id="rId27"/>
    <p:sldId id="263" r:id="rId28"/>
    <p:sldId id="288" r:id="rId29"/>
    <p:sldId id="289" r:id="rId30"/>
    <p:sldId id="290" r:id="rId31"/>
    <p:sldId id="275" r:id="rId32"/>
    <p:sldId id="297" r:id="rId33"/>
    <p:sldId id="298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CC8E88CE-1361-4814-A130-00868BFBA7FA}">
          <p14:sldIdLst>
            <p14:sldId id="256"/>
            <p14:sldId id="257"/>
            <p14:sldId id="264"/>
          </p14:sldIdLst>
        </p14:section>
        <p14:section name="mmWave" id="{725B00F3-7E9D-471A-9FCF-0CF423B8F9A2}">
          <p14:sldIdLst>
            <p14:sldId id="280"/>
            <p14:sldId id="284"/>
          </p14:sldIdLst>
        </p14:section>
        <p14:section name="HetNets" id="{1CF625B2-07F5-4EE7-BC0C-6E023D127E95}">
          <p14:sldIdLst>
            <p14:sldId id="271"/>
            <p14:sldId id="277"/>
            <p14:sldId id="278"/>
            <p14:sldId id="279"/>
          </p14:sldIdLst>
        </p14:section>
        <p14:section name="DUDe" id="{8207BED6-A752-4E78-8380-A743F737E9AB}">
          <p14:sldIdLst>
            <p14:sldId id="285"/>
            <p14:sldId id="286"/>
          </p14:sldIdLst>
        </p14:section>
        <p14:section name="System Model" id="{C909CDAE-3598-4826-A5B6-46D17A59B291}">
          <p14:sldIdLst>
            <p14:sldId id="273"/>
            <p14:sldId id="267"/>
            <p14:sldId id="265"/>
            <p14:sldId id="296"/>
            <p14:sldId id="268"/>
          </p14:sldIdLst>
        </p14:section>
        <p14:section name="Results" id="{960B441B-FD61-4016-80F5-CD3BAECCFC6B}">
          <p14:sldIdLst>
            <p14:sldId id="274"/>
            <p14:sldId id="260"/>
          </p14:sldIdLst>
        </p14:section>
        <p14:section name="New things" id="{48258854-29C2-4B32-A7DA-71B40017C74D}">
          <p14:sldIdLst>
            <p14:sldId id="291"/>
            <p14:sldId id="295"/>
            <p14:sldId id="294"/>
            <p14:sldId id="292"/>
            <p14:sldId id="293"/>
            <p14:sldId id="262"/>
          </p14:sldIdLst>
        </p14:section>
        <p14:section name="Timeline" id="{9D716F2E-C2F8-4559-AF53-106947E7839A}">
          <p14:sldIdLst>
            <p14:sldId id="261"/>
          </p14:sldIdLst>
        </p14:section>
        <p14:section name="Work Distribution" id="{1B3EBAA4-0C5D-4709-AA7B-7DC708DE067F}">
          <p14:sldIdLst>
            <p14:sldId id="287"/>
            <p14:sldId id="263"/>
          </p14:sldIdLst>
        </p14:section>
        <p14:section name="Others" id="{1D49EB3E-C3D1-4C8E-9FE1-264DC1DB20F6}">
          <p14:sldIdLst>
            <p14:sldId id="288"/>
            <p14:sldId id="289"/>
            <p14:sldId id="290"/>
            <p14:sldId id="275"/>
            <p14:sldId id="297"/>
            <p14:sldId id="29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6666"/>
    <a:srgbClr val="99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59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9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5ACF86-B329-4962-A462-6758134D3E74}" type="datetimeFigureOut">
              <a:rPr lang="en-US" smtClean="0"/>
              <a:t>18-May-17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Information Processing and Transmission Lab, SEECS, NUST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8A8D14-A556-42A5-A487-8EE3E36E2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279232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227494-850F-4E7D-A4B3-96BEDB26EF8D}" type="datetimeFigureOut">
              <a:rPr lang="en-GB" smtClean="0"/>
              <a:t>18/05/2017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GB" smtClean="0"/>
              <a:t>Information Processing and Transmission Lab, SEECS, NUST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14C24C-9058-40C8-85CC-ED91E79E5F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8650798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smtClean="0"/>
              <a:t>Information Processing and Transmission Lab, SEECS, NUST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D14C24C-9058-40C8-85CC-ED91E79E5F5E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04424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14C24C-9058-40C8-85CC-ED91E79E5F5E}" type="slidenum">
              <a:rPr lang="en-GB" smtClean="0"/>
              <a:t>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Information Processing and Transmission Lab, SEECS, NUST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26164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FD62DA-D580-40EE-977E-4B0CDC7F62E8}" type="slidenum">
              <a:rPr lang="en-US" smtClean="0"/>
              <a:t>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Information Processing and Transmission Lab, SEECS, NUST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90590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14C24C-9058-40C8-85CC-ED91E79E5F5E}" type="slidenum">
              <a:rPr lang="en-GB" smtClean="0"/>
              <a:t>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Information Processing and Transmission Lab, SEECS, NUST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38295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smtClean="0"/>
              <a:t>Information Processing and Transmission Lab, SEECS, NUST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D14C24C-9058-40C8-85CC-ED91E79E5F5E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79932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14C24C-9058-40C8-85CC-ED91E79E5F5E}" type="slidenum">
              <a:rPr lang="en-GB" smtClean="0"/>
              <a:t>30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Information Processing and Transmission Lab, SEECS, NUST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23439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74888-8E0B-42AF-9D5C-5B02AC5A5FEE}" type="datetime1">
              <a:rPr lang="en-GB" smtClean="0"/>
              <a:t>18/05/2017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Information Processing and Transmission Lab, SEECS, NUST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A9C4-493D-4BE5-AB32-879A266DEE05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7699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D51FA-FED1-4B1E-B0DA-790EA3D69235}" type="datetime1">
              <a:rPr lang="en-GB" smtClean="0"/>
              <a:t>18/05/2017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Information Processing and Transmission Lab, SEECS, NUST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A9C4-493D-4BE5-AB32-879A266DEE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5571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EE2B4-EF4B-4E0E-86D9-AFE3BDB68535}" type="datetime1">
              <a:rPr lang="en-GB" smtClean="0"/>
              <a:t>18/05/2017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Information Processing and Transmission Lab, SEECS, NUST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A9C4-493D-4BE5-AB32-879A266DEE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1309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74131-F720-4490-831E-AFA55F6756ED}" type="datetime1">
              <a:rPr lang="en-GB" smtClean="0"/>
              <a:t>18/05/2017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Information Processing and Transmission Lab, SEECS, NUST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A9C4-493D-4BE5-AB32-879A266DEE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6480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A0437-3C97-4A58-8D8A-75ACA6EA90AC}" type="datetime1">
              <a:rPr lang="en-GB" smtClean="0"/>
              <a:t>18/05/2017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Information Processing and Transmission Lab, SEECS, NUST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A9C4-493D-4BE5-AB32-879A266DEE05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4272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47493-597B-4377-8388-DF9633D626F1}" type="datetime1">
              <a:rPr lang="en-GB" smtClean="0"/>
              <a:t>18/05/2017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Information Processing and Transmission Lab, SEECS, NUST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A9C4-493D-4BE5-AB32-879A266DEE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0537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8BC09-187B-4B51-B81B-9BE7870582F5}" type="datetime1">
              <a:rPr lang="en-GB" smtClean="0"/>
              <a:t>18/05/2017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Information Processing and Transmission Lab, SEECS, NUST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A9C4-493D-4BE5-AB32-879A266DEE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7834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7D898-0CCB-4D9D-9841-133F22687247}" type="datetime1">
              <a:rPr lang="en-GB" smtClean="0"/>
              <a:t>18/05/2017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Information Processing and Transmission Lab, SEECS, NUST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A9C4-493D-4BE5-AB32-879A266DEE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1741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A10E4-D455-42BB-AE68-B2E0A350309A}" type="datetime1">
              <a:rPr lang="en-GB" smtClean="0"/>
              <a:t>18/05/2017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GB" smtClean="0"/>
              <a:t>Information Processing and Transmission Lab, SEECS, NUST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A9C4-493D-4BE5-AB32-879A266DEE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1381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743C3E1-73C3-4B57-AF27-6209630ED110}" type="datetime1">
              <a:rPr lang="en-GB" smtClean="0"/>
              <a:t>18/05/2017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GB" smtClean="0"/>
              <a:t>Information Processing and Transmission Lab, SEECS, NUST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1D1A9C4-493D-4BE5-AB32-879A266DEE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2552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F563-305D-4843-8569-0DD14A85022E}" type="datetime1">
              <a:rPr lang="en-GB" smtClean="0"/>
              <a:t>18/05/2017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Information Processing and Transmission Lab, SEECS, NUST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A9C4-493D-4BE5-AB32-879A266DEE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4089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9D728BE-9097-4D3F-8D8C-EB776CF2BFFE}" type="datetime1">
              <a:rPr lang="en-GB" smtClean="0"/>
              <a:t>18/05/2017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GB" smtClean="0"/>
              <a:t>Information Processing and Transmission Lab, SEECS, NUST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1D1A9C4-493D-4BE5-AB32-879A266DEE05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3351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e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29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6" Type="http://schemas.openxmlformats.org/officeDocument/2006/relationships/tags" Target="../tags/tag26.xml"/><Relationship Id="rId21" Type="http://schemas.openxmlformats.org/officeDocument/2006/relationships/tags" Target="../tags/tag21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63" Type="http://schemas.openxmlformats.org/officeDocument/2006/relationships/tags" Target="../tags/tag63.xml"/><Relationship Id="rId68" Type="http://schemas.openxmlformats.org/officeDocument/2006/relationships/tags" Target="../tags/tag68.xml"/><Relationship Id="rId84" Type="http://schemas.openxmlformats.org/officeDocument/2006/relationships/tags" Target="../tags/tag84.xml"/><Relationship Id="rId89" Type="http://schemas.openxmlformats.org/officeDocument/2006/relationships/tags" Target="../tags/tag89.xml"/><Relationship Id="rId16" Type="http://schemas.openxmlformats.org/officeDocument/2006/relationships/tags" Target="../tags/tag16.xml"/><Relationship Id="rId11" Type="http://schemas.openxmlformats.org/officeDocument/2006/relationships/tags" Target="../tags/tag11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53" Type="http://schemas.openxmlformats.org/officeDocument/2006/relationships/tags" Target="../tags/tag53.xml"/><Relationship Id="rId58" Type="http://schemas.openxmlformats.org/officeDocument/2006/relationships/tags" Target="../tags/tag58.xml"/><Relationship Id="rId74" Type="http://schemas.openxmlformats.org/officeDocument/2006/relationships/tags" Target="../tags/tag74.xml"/><Relationship Id="rId79" Type="http://schemas.openxmlformats.org/officeDocument/2006/relationships/tags" Target="../tags/tag79.xml"/><Relationship Id="rId5" Type="http://schemas.openxmlformats.org/officeDocument/2006/relationships/tags" Target="../tags/tag5.xml"/><Relationship Id="rId90" Type="http://schemas.openxmlformats.org/officeDocument/2006/relationships/tags" Target="../tags/tag90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56" Type="http://schemas.openxmlformats.org/officeDocument/2006/relationships/tags" Target="../tags/tag56.xml"/><Relationship Id="rId64" Type="http://schemas.openxmlformats.org/officeDocument/2006/relationships/tags" Target="../tags/tag64.xml"/><Relationship Id="rId69" Type="http://schemas.openxmlformats.org/officeDocument/2006/relationships/tags" Target="../tags/tag69.xml"/><Relationship Id="rId77" Type="http://schemas.openxmlformats.org/officeDocument/2006/relationships/tags" Target="../tags/tag77.xml"/><Relationship Id="rId8" Type="http://schemas.openxmlformats.org/officeDocument/2006/relationships/tags" Target="../tags/tag8.xml"/><Relationship Id="rId51" Type="http://schemas.openxmlformats.org/officeDocument/2006/relationships/tags" Target="../tags/tag51.xml"/><Relationship Id="rId72" Type="http://schemas.openxmlformats.org/officeDocument/2006/relationships/tags" Target="../tags/tag72.xml"/><Relationship Id="rId80" Type="http://schemas.openxmlformats.org/officeDocument/2006/relationships/tags" Target="../tags/tag80.xml"/><Relationship Id="rId85" Type="http://schemas.openxmlformats.org/officeDocument/2006/relationships/tags" Target="../tags/tag85.xml"/><Relationship Id="rId3" Type="http://schemas.openxmlformats.org/officeDocument/2006/relationships/tags" Target="../tags/tag3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46" Type="http://schemas.openxmlformats.org/officeDocument/2006/relationships/tags" Target="../tags/tag46.xml"/><Relationship Id="rId59" Type="http://schemas.openxmlformats.org/officeDocument/2006/relationships/tags" Target="../tags/tag59.xml"/><Relationship Id="rId67" Type="http://schemas.openxmlformats.org/officeDocument/2006/relationships/tags" Target="../tags/tag67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54" Type="http://schemas.openxmlformats.org/officeDocument/2006/relationships/tags" Target="../tags/tag54.xml"/><Relationship Id="rId62" Type="http://schemas.openxmlformats.org/officeDocument/2006/relationships/tags" Target="../tags/tag62.xml"/><Relationship Id="rId70" Type="http://schemas.openxmlformats.org/officeDocument/2006/relationships/tags" Target="../tags/tag70.xml"/><Relationship Id="rId75" Type="http://schemas.openxmlformats.org/officeDocument/2006/relationships/tags" Target="../tags/tag75.xml"/><Relationship Id="rId83" Type="http://schemas.openxmlformats.org/officeDocument/2006/relationships/tags" Target="../tags/tag83.xml"/><Relationship Id="rId88" Type="http://schemas.openxmlformats.org/officeDocument/2006/relationships/tags" Target="../tags/tag88.xml"/><Relationship Id="rId91" Type="http://schemas.openxmlformats.org/officeDocument/2006/relationships/tags" Target="../tags/tag91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tags" Target="../tags/tag49.xml"/><Relationship Id="rId57" Type="http://schemas.openxmlformats.org/officeDocument/2006/relationships/tags" Target="../tags/tag57.xml"/><Relationship Id="rId10" Type="http://schemas.openxmlformats.org/officeDocument/2006/relationships/tags" Target="../tags/tag10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52" Type="http://schemas.openxmlformats.org/officeDocument/2006/relationships/tags" Target="../tags/tag52.xml"/><Relationship Id="rId60" Type="http://schemas.openxmlformats.org/officeDocument/2006/relationships/tags" Target="../tags/tag60.xml"/><Relationship Id="rId65" Type="http://schemas.openxmlformats.org/officeDocument/2006/relationships/tags" Target="../tags/tag65.xml"/><Relationship Id="rId73" Type="http://schemas.openxmlformats.org/officeDocument/2006/relationships/tags" Target="../tags/tag73.xml"/><Relationship Id="rId78" Type="http://schemas.openxmlformats.org/officeDocument/2006/relationships/tags" Target="../tags/tag78.xml"/><Relationship Id="rId81" Type="http://schemas.openxmlformats.org/officeDocument/2006/relationships/tags" Target="../tags/tag81.xml"/><Relationship Id="rId86" Type="http://schemas.openxmlformats.org/officeDocument/2006/relationships/tags" Target="../tags/tag86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39" Type="http://schemas.openxmlformats.org/officeDocument/2006/relationships/tags" Target="../tags/tag39.xml"/><Relationship Id="rId34" Type="http://schemas.openxmlformats.org/officeDocument/2006/relationships/tags" Target="../tags/tag34.xml"/><Relationship Id="rId50" Type="http://schemas.openxmlformats.org/officeDocument/2006/relationships/tags" Target="../tags/tag50.xml"/><Relationship Id="rId55" Type="http://schemas.openxmlformats.org/officeDocument/2006/relationships/tags" Target="../tags/tag55.xml"/><Relationship Id="rId76" Type="http://schemas.openxmlformats.org/officeDocument/2006/relationships/tags" Target="../tags/tag76.xml"/><Relationship Id="rId7" Type="http://schemas.openxmlformats.org/officeDocument/2006/relationships/tags" Target="../tags/tag7.xml"/><Relationship Id="rId71" Type="http://schemas.openxmlformats.org/officeDocument/2006/relationships/tags" Target="../tags/tag71.xml"/><Relationship Id="rId92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29" Type="http://schemas.openxmlformats.org/officeDocument/2006/relationships/tags" Target="../tags/tag29.xml"/><Relationship Id="rId24" Type="http://schemas.openxmlformats.org/officeDocument/2006/relationships/tags" Target="../tags/tag24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66" Type="http://schemas.openxmlformats.org/officeDocument/2006/relationships/tags" Target="../tags/tag66.xml"/><Relationship Id="rId87" Type="http://schemas.openxmlformats.org/officeDocument/2006/relationships/tags" Target="../tags/tag87.xml"/><Relationship Id="rId61" Type="http://schemas.openxmlformats.org/officeDocument/2006/relationships/tags" Target="../tags/tag61.xml"/><Relationship Id="rId82" Type="http://schemas.openxmlformats.org/officeDocument/2006/relationships/tags" Target="../tags/tag82.xml"/><Relationship Id="rId19" Type="http://schemas.openxmlformats.org/officeDocument/2006/relationships/tags" Target="../tags/tag1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8701121"/>
              </p:ext>
            </p:extLst>
          </p:nvPr>
        </p:nvGraphicFramePr>
        <p:xfrm>
          <a:off x="1097275" y="4455620"/>
          <a:ext cx="10058404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29202">
                  <a:extLst>
                    <a:ext uri="{9D8B030D-6E8A-4147-A177-3AD203B41FA5}">
                      <a16:colId xmlns:a16="http://schemas.microsoft.com/office/drawing/2014/main" xmlns="" val="1299710088"/>
                    </a:ext>
                  </a:extLst>
                </a:gridCol>
                <a:gridCol w="5029202">
                  <a:extLst>
                    <a:ext uri="{9D8B030D-6E8A-4147-A177-3AD203B41FA5}">
                      <a16:colId xmlns:a16="http://schemas.microsoft.com/office/drawing/2014/main" xmlns="" val="29740461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b="1" dirty="0"/>
                        <a:t>Advisor: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b="1" dirty="0"/>
                        <a:t>Group</a:t>
                      </a:r>
                      <a:r>
                        <a:rPr lang="en-GB" b="1" baseline="0" dirty="0"/>
                        <a:t> Members:</a:t>
                      </a:r>
                      <a:endParaRPr lang="en-GB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396112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     </a:t>
                      </a:r>
                      <a:r>
                        <a:rPr lang="en-GB" dirty="0" err="1"/>
                        <a:t>Dr.</a:t>
                      </a:r>
                      <a:r>
                        <a:rPr lang="en-GB" dirty="0"/>
                        <a:t> Syed Ali Hassan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Osama </a:t>
                      </a:r>
                      <a:r>
                        <a:rPr lang="en-GB" dirty="0" err="1"/>
                        <a:t>Waqar</a:t>
                      </a:r>
                      <a:endParaRPr lang="en-GB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264467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/>
                        <a:t>Co-Advisor: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 err="1"/>
                        <a:t>Haris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Suhail</a:t>
                      </a:r>
                      <a:endParaRPr lang="en-GB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3481760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     </a:t>
                      </a:r>
                      <a:r>
                        <a:rPr lang="en-GB" dirty="0" err="1"/>
                        <a:t>Dr.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Sajid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Saleem</a:t>
                      </a:r>
                      <a:endParaRPr lang="en-GB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Uzair Akbar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432541453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Performance Analysis of Multi-Tier Hybrid Networks</a:t>
            </a:r>
          </a:p>
        </p:txBody>
      </p:sp>
    </p:spTree>
    <p:extLst>
      <p:ext uri="{BB962C8B-B14F-4D97-AF65-F5344CB8AC3E}">
        <p14:creationId xmlns:p14="http://schemas.microsoft.com/office/powerpoint/2010/main" val="4117662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Decoupled access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4860" y="916447"/>
            <a:ext cx="8557146" cy="640748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60128" y="5914748"/>
            <a:ext cx="5566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Fig. </a:t>
            </a:r>
            <a:r>
              <a:rPr lang="en-GB" dirty="0" smtClean="0"/>
              <a:t>5: </a:t>
            </a:r>
            <a:r>
              <a:rPr lang="en-GB" dirty="0"/>
              <a:t>Coupled Uplink (UL) and Downlink (DL) Connection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A9C4-493D-4BE5-AB32-879A266DEE05}" type="slidenum">
              <a:rPr lang="en-GB" smtClean="0"/>
              <a:t>10</a:t>
            </a:fld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Information Processing and Transmission Lab, SEECS, NUST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4973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4860" y="916447"/>
            <a:ext cx="8557146" cy="6407486"/>
          </a:xfrm>
        </p:spPr>
      </p:pic>
      <p:sp>
        <p:nvSpPr>
          <p:cNvPr id="7" name="TextBox 6"/>
          <p:cNvSpPr txBox="1"/>
          <p:nvPr/>
        </p:nvSpPr>
        <p:spPr>
          <a:xfrm>
            <a:off x="2960128" y="5914748"/>
            <a:ext cx="5566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Fig. </a:t>
            </a:r>
            <a:r>
              <a:rPr lang="en-GB" dirty="0" smtClean="0"/>
              <a:t>6</a:t>
            </a:r>
            <a:r>
              <a:rPr lang="en-GB" dirty="0"/>
              <a:t>: Downlink Uplink Decoupling (</a:t>
            </a:r>
            <a:r>
              <a:rPr lang="en-GB" dirty="0" err="1"/>
              <a:t>DUDe</a:t>
            </a:r>
            <a:r>
              <a:rPr lang="en-GB" dirty="0"/>
              <a:t>) Allowed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Decoupled access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A9C4-493D-4BE5-AB32-879A266DEE05}" type="slidenum">
              <a:rPr lang="en-GB" smtClean="0"/>
              <a:t>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Information Processing and Transmission Lab, SEECS, NUST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2028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System Model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5958" y="1298043"/>
            <a:ext cx="6910555" cy="517453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98105" y="5983705"/>
            <a:ext cx="3834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Fig. </a:t>
            </a:r>
            <a:r>
              <a:rPr lang="en-GB" dirty="0" smtClean="0"/>
              <a:t>7: </a:t>
            </a:r>
            <a:r>
              <a:rPr lang="en-GB" dirty="0"/>
              <a:t>System Model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sz="2400" dirty="0"/>
              <a:t>3 tier </a:t>
            </a:r>
            <a:r>
              <a:rPr lang="en-GB" sz="2400" dirty="0" smtClean="0"/>
              <a:t>system </a:t>
            </a:r>
            <a:r>
              <a:rPr lang="en-GB" sz="1800" dirty="0" smtClean="0"/>
              <a:t>(</a:t>
            </a:r>
            <a:r>
              <a:rPr lang="en-GB" sz="1800" dirty="0"/>
              <a:t>Deployed via </a:t>
            </a:r>
            <a:r>
              <a:rPr lang="en-GB" sz="1800" dirty="0" smtClean="0"/>
              <a:t>Poisson Point Process)</a:t>
            </a:r>
            <a:endParaRPr lang="en-GB" sz="2400" dirty="0"/>
          </a:p>
          <a:p>
            <a:pPr marL="749808" lvl="1" indent="-457200">
              <a:buFont typeface="+mj-lt"/>
              <a:buAutoNum type="alphaLcParenR"/>
            </a:pPr>
            <a:r>
              <a:rPr lang="en-GB" sz="2200" dirty="0"/>
              <a:t>Ultra High Frequency (UHF)</a:t>
            </a:r>
            <a:br>
              <a:rPr lang="en-GB" sz="2200" dirty="0"/>
            </a:br>
            <a:r>
              <a:rPr lang="en-GB" sz="2200" dirty="0"/>
              <a:t>macro cells (</a:t>
            </a:r>
            <a:r>
              <a:rPr lang="en-GB" sz="2200" dirty="0" err="1"/>
              <a:t>Mcells</a:t>
            </a:r>
            <a:r>
              <a:rPr lang="en-GB" sz="2200" dirty="0"/>
              <a:t>).</a:t>
            </a:r>
          </a:p>
          <a:p>
            <a:pPr marL="749808" lvl="1" indent="-457200">
              <a:buFont typeface="+mj-lt"/>
              <a:buAutoNum type="alphaLcParenR"/>
            </a:pPr>
            <a:r>
              <a:rPr lang="en-GB" sz="2200" dirty="0"/>
              <a:t>UHF small cells (</a:t>
            </a:r>
            <a:r>
              <a:rPr lang="en-GB" sz="2200" dirty="0" err="1"/>
              <a:t>Scells</a:t>
            </a:r>
            <a:r>
              <a:rPr lang="en-GB" sz="2200" dirty="0"/>
              <a:t>).</a:t>
            </a:r>
          </a:p>
          <a:p>
            <a:pPr marL="749808" lvl="1" indent="-457200">
              <a:buFont typeface="+mj-lt"/>
              <a:buAutoNum type="alphaLcParenR"/>
            </a:pPr>
            <a:r>
              <a:rPr lang="en-GB" sz="2200" dirty="0" err="1"/>
              <a:t>mmWave</a:t>
            </a:r>
            <a:r>
              <a:rPr lang="en-GB" sz="2200" dirty="0"/>
              <a:t> </a:t>
            </a:r>
            <a:r>
              <a:rPr lang="en-GB" sz="2200" dirty="0" err="1"/>
              <a:t>Scells</a:t>
            </a:r>
            <a:r>
              <a:rPr lang="en-GB" sz="2200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endParaRPr lang="en-GB" sz="2200" dirty="0"/>
          </a:p>
          <a:p>
            <a:pPr marL="457200" indent="-457200">
              <a:buFont typeface="+mj-lt"/>
              <a:buAutoNum type="arabicPeriod"/>
            </a:pPr>
            <a:r>
              <a:rPr lang="en-GB" sz="2400" dirty="0" err="1" smtClean="0"/>
              <a:t>DUDe</a:t>
            </a:r>
            <a:r>
              <a:rPr lang="en-GB" sz="2400" dirty="0" smtClean="0"/>
              <a:t> allowed.</a:t>
            </a:r>
          </a:p>
          <a:p>
            <a:pPr marL="457200" indent="-457200">
              <a:buFont typeface="+mj-lt"/>
              <a:buAutoNum type="arabicPeriod"/>
            </a:pPr>
            <a:endParaRPr lang="en-GB" sz="2400" dirty="0"/>
          </a:p>
          <a:p>
            <a:pPr marL="457200" indent="-457200">
              <a:buFont typeface="+mj-lt"/>
              <a:buAutoNum type="arabicPeriod"/>
            </a:pPr>
            <a:r>
              <a:rPr lang="en-GB" sz="2400" dirty="0"/>
              <a:t>Realistic blockage model.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A9C4-493D-4BE5-AB32-879A266DEE05}" type="slidenum">
              <a:rPr lang="en-GB" smtClean="0"/>
              <a:t>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Information Processing and Transmission Lab, SEECS, NUST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3010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Blockage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10058400" cy="402336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GB" sz="800" dirty="0"/>
              </a:p>
              <a:p>
                <a:pPr marL="0" indent="0">
                  <a:buNone/>
                </a:pPr>
                <a:r>
                  <a:rPr lang="en-GB" dirty="0"/>
                  <a:t>The </a:t>
                </a:r>
                <a:r>
                  <a:rPr lang="en-GB" dirty="0" err="1"/>
                  <a:t>LoS</a:t>
                </a:r>
                <a:r>
                  <a:rPr lang="en-GB" dirty="0"/>
                  <a:t> probability between two points a distance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GB" dirty="0"/>
                  <a:t> apart is taken as</a:t>
                </a:r>
                <a:r>
                  <a:rPr lang="en-GB" baseline="30000" dirty="0"/>
                  <a:t> </a:t>
                </a:r>
                <a:r>
                  <a:rPr lang="en-GB" baseline="30000" dirty="0" smtClean="0"/>
                  <a:t>1</a:t>
                </a:r>
                <a:r>
                  <a:rPr lang="en-GB" baseline="30000" dirty="0"/>
                  <a:t/>
                </a:r>
                <a:br>
                  <a:rPr lang="en-GB" baseline="30000" dirty="0"/>
                </a:br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sup>
                      </m:sSup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:endParaRPr lang="en-GB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  <m: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𝜂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Where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GB" dirty="0"/>
                  <a:t> Probability of link being </a:t>
                </a:r>
                <a:r>
                  <a:rPr lang="en-GB" dirty="0" err="1"/>
                  <a:t>LoS</a:t>
                </a:r>
                <a:r>
                  <a:rPr lang="en-GB" dirty="0"/>
                  <a:t>,</a:t>
                </a:r>
                <a:br>
                  <a:rPr lang="en-GB" dirty="0"/>
                </a:b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GB" dirty="0"/>
                  <a:t> link distance</a:t>
                </a:r>
                <a:r>
                  <a:rPr lang="en-GB" dirty="0" smtClean="0"/>
                  <a:t>,</a:t>
                </a:r>
                <a:r>
                  <a:rPr lang="en-GB" dirty="0"/>
                  <a:t/>
                </a:r>
                <a:br>
                  <a:rPr lang="en-GB" dirty="0"/>
                </a:b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GB" dirty="0"/>
                  <a:t> </a:t>
                </a:r>
                <a:r>
                  <a:rPr lang="en-GB" dirty="0" smtClean="0"/>
                  <a:t>2D blockage </a:t>
                </a:r>
                <a:r>
                  <a:rPr lang="en-GB" dirty="0" smtClean="0"/>
                  <a:t>parameter</a:t>
                </a:r>
                <a:r>
                  <a:rPr lang="en-GB" dirty="0"/>
                  <a:t/>
                </a:r>
                <a:br>
                  <a:rPr lang="en-GB" dirty="0"/>
                </a:b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GB" dirty="0" smtClean="0"/>
                  <a:t> = 3D blockage parameter</a:t>
                </a:r>
                <a:endParaRPr lang="en-GB" dirty="0"/>
              </a:p>
            </p:txBody>
          </p:sp>
        </mc:Choice>
        <mc:Fallback>
          <p:sp>
            <p:nvSpPr>
              <p:cNvPr id="4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10058400" cy="4023360"/>
              </a:xfrm>
              <a:blipFill rotWithShape="0">
                <a:blip r:embed="rId2"/>
                <a:stretch>
                  <a:fillRect l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0" y="5670344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baseline="30000" dirty="0" smtClean="0"/>
              <a:t>1</a:t>
            </a:r>
            <a:r>
              <a:rPr lang="en-GB" dirty="0" smtClean="0"/>
              <a:t> </a:t>
            </a:r>
            <a:r>
              <a:rPr lang="en-US" dirty="0" smtClean="0"/>
              <a:t>Analysis </a:t>
            </a:r>
            <a:r>
              <a:rPr lang="en-US" dirty="0"/>
              <a:t>of blockage effects on urban cellular </a:t>
            </a:r>
            <a:r>
              <a:rPr lang="en-US" dirty="0" smtClean="0"/>
              <a:t>networks</a:t>
            </a:r>
          </a:p>
          <a:p>
            <a:pPr algn="r"/>
            <a:r>
              <a:rPr lang="en-US" dirty="0" smtClean="0"/>
              <a:t>T Bai et al. IEEE Trans, 2014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A9C4-493D-4BE5-AB32-879A266DEE05}" type="slidenum">
              <a:rPr lang="en-GB" smtClean="0"/>
              <a:t>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Information Processing and Transmission Lab, SEECS, NUST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884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Blockage Model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393" r="61582"/>
          <a:stretch/>
        </p:blipFill>
        <p:spPr>
          <a:xfrm>
            <a:off x="1096244" y="1737360"/>
            <a:ext cx="5268540" cy="3993155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298" r="61569"/>
          <a:stretch/>
        </p:blipFill>
        <p:spPr>
          <a:xfrm>
            <a:off x="6364784" y="1764656"/>
            <a:ext cx="5246208" cy="399315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453134" y="5967663"/>
            <a:ext cx="7346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Fig. </a:t>
            </a:r>
            <a:r>
              <a:rPr lang="en-GB" dirty="0" smtClean="0"/>
              <a:t>9: </a:t>
            </a:r>
            <a:r>
              <a:rPr lang="en-GB" dirty="0"/>
              <a:t>Extracted building locations of the environments under consideration.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06191" y="5614373"/>
            <a:ext cx="4648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(a) The urban environment of Chicago City (CC).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68531" y="5614373"/>
            <a:ext cx="5237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(b) The sub-urban environment of NUST Campus (NC).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756848" y="1710064"/>
                <a:ext cx="13746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=0.0224</m:t>
                      </m:r>
                    </m:oMath>
                  </m:oMathPara>
                </a14:m>
                <a:endParaRPr lang="en-US" b="0" dirty="0" smtClean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6848" y="1710064"/>
                <a:ext cx="1374672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8135709" y="1723712"/>
                <a:ext cx="137467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=0.0014</m:t>
                      </m:r>
                    </m:oMath>
                  </m:oMathPara>
                </a14:m>
                <a:endParaRPr lang="en-US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5709" y="1723712"/>
                <a:ext cx="1374672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A9C4-493D-4BE5-AB32-879A266DEE05}" type="slidenum">
              <a:rPr lang="en-GB" smtClean="0"/>
              <a:t>14</a:t>
            </a:fld>
            <a:endParaRPr lang="en-GB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Information Processing and Transmission Lab, SEECS, NUST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9161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Blockage model continued…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2D blockage parameter: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ln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⁡(1−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den>
                    </m:f>
                  </m:oMath>
                </a14:m>
                <a:endParaRPr lang="en-US" dirty="0" smtClean="0"/>
              </a:p>
              <a:p>
                <a:r>
                  <a:rPr lang="en-US" dirty="0" smtClean="0"/>
                  <a:t>3D blockage parameter:</a:t>
                </a:r>
              </a:p>
              <a:p>
                <a:pPr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                                                               </m:t>
                    </m:r>
                    <m:r>
                      <a:rPr lang="en-US" i="1"/>
                      <m:t>𝜂</m:t>
                    </m:r>
                    <m:r>
                      <a:rPr lang="en-US" i="1"/>
                      <m:t>≔ </m:t>
                    </m:r>
                    <m:nary>
                      <m:naryPr>
                        <m:limLoc m:val="subSup"/>
                        <m:ctrlPr>
                          <a:rPr lang="en-US" i="1"/>
                        </m:ctrlPr>
                      </m:naryPr>
                      <m:sub>
                        <m:r>
                          <a:rPr lang="en-US" i="1"/>
                          <m:t>0</m:t>
                        </m:r>
                      </m:sub>
                      <m:sup>
                        <m:r>
                          <a:rPr lang="en-US" i="1"/>
                          <m:t>1</m:t>
                        </m:r>
                      </m:sup>
                      <m:e>
                        <m:func>
                          <m:funcPr>
                            <m:ctrlPr>
                              <a:rPr lang="en-US" i="1"/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/>
                              <m:t>Pr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i="1"/>
                                </m:ctrlPr>
                              </m:dPr>
                              <m:e>
                                <m:r>
                                  <a:rPr lang="en-US" i="1"/>
                                  <m:t>𝐻</m:t>
                                </m:r>
                                <m:r>
                                  <a:rPr lang="en-US" i="1"/>
                                  <m:t>≤</m:t>
                                </m:r>
                                <m:d>
                                  <m:dPr>
                                    <m:ctrlPr>
                                      <a:rPr lang="en-US" i="1"/>
                                    </m:ctrlPr>
                                  </m:dPr>
                                  <m:e>
                                    <m:r>
                                      <a:rPr lang="en-US" i="1"/>
                                      <m:t>1−</m:t>
                                    </m:r>
                                    <m:r>
                                      <a:rPr lang="en-US" i="1"/>
                                      <m:t>𝑠</m:t>
                                    </m:r>
                                  </m:e>
                                </m:d>
                                <m:r>
                                  <a:rPr lang="en-US" i="1"/>
                                  <m:t>𝐵</m:t>
                                </m:r>
                              </m:e>
                            </m:d>
                          </m:e>
                        </m:func>
                        <m:r>
                          <a:rPr lang="en-US" i="1"/>
                          <m:t>𝑑𝑠</m:t>
                        </m:r>
                      </m:e>
                    </m:nary>
                  </m:oMath>
                </a14:m>
                <a:endParaRPr lang="en-US" dirty="0" smtClean="0"/>
              </a:p>
              <a:p>
                <a:pPr/>
                <a:r>
                  <a:rPr lang="en-US" dirty="0" smtClean="0"/>
                  <a:t>Where</a:t>
                </a:r>
              </a:p>
              <a:p>
                <a:pPr/>
                <a:r>
                  <a:rPr lang="en-US" dirty="0" smtClean="0"/>
                  <a:t>A = average building area</a:t>
                </a:r>
                <a:br>
                  <a:rPr lang="en-US" dirty="0" smtClean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𝜅</m:t>
                    </m:r>
                  </m:oMath>
                </a14:m>
                <a:r>
                  <a:rPr lang="en-US" dirty="0" smtClean="0"/>
                  <a:t> = average building coverage</a:t>
                </a:r>
                <a:br>
                  <a:rPr lang="en-US" dirty="0" smtClean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dirty="0" smtClean="0"/>
                  <a:t> = average building perimeter </a:t>
                </a:r>
                <a:br>
                  <a:rPr lang="en-US" dirty="0" smtClean="0"/>
                </a:br>
                <a:r>
                  <a:rPr lang="en-US" dirty="0" smtClean="0"/>
                  <a:t>H = building height</a:t>
                </a:r>
                <a:br>
                  <a:rPr lang="en-US" dirty="0" smtClean="0"/>
                </a:br>
                <a:r>
                  <a:rPr lang="en-US" dirty="0" smtClean="0"/>
                  <a:t>B = base station height</a:t>
                </a:r>
              </a:p>
              <a:p>
                <a:pPr/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06" t="-1667" b="-1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Information Processing and Transmission Lab, SEECS, NUST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A9C4-493D-4BE5-AB32-879A266DEE05}" type="slidenum">
              <a:rPr lang="en-GB" smtClean="0"/>
              <a:t>15</a:t>
            </a:fld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0" y="5670344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baseline="30000" dirty="0" smtClean="0"/>
              <a:t>1</a:t>
            </a:r>
            <a:r>
              <a:rPr lang="en-GB" dirty="0" smtClean="0"/>
              <a:t> </a:t>
            </a:r>
            <a:r>
              <a:rPr lang="en-US" dirty="0" smtClean="0"/>
              <a:t>Analysis </a:t>
            </a:r>
            <a:r>
              <a:rPr lang="en-US" dirty="0"/>
              <a:t>of blockage effects on urban cellular </a:t>
            </a:r>
            <a:r>
              <a:rPr lang="en-US" dirty="0" smtClean="0"/>
              <a:t>networks</a:t>
            </a:r>
          </a:p>
          <a:p>
            <a:pPr algn="r"/>
            <a:r>
              <a:rPr lang="en-US" dirty="0" smtClean="0"/>
              <a:t>T Bai et al. IEEE Trans, 2014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85216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Cell Association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endParaRPr lang="en-GB" sz="2400" dirty="0"/>
          </a:p>
          <a:p>
            <a:pPr marL="457200" indent="-457200">
              <a:buFont typeface="+mj-lt"/>
              <a:buAutoNum type="arabicPeriod"/>
            </a:pPr>
            <a:r>
              <a:rPr lang="en-GB" sz="2400" dirty="0"/>
              <a:t>DL association via maximum biased received power criterion</a:t>
            </a:r>
            <a:r>
              <a:rPr lang="en-GB" sz="2400" baseline="30000" dirty="0"/>
              <a:t> 1</a:t>
            </a:r>
            <a:r>
              <a:rPr lang="en-GB" sz="2400" dirty="0"/>
              <a:t>.</a:t>
            </a:r>
          </a:p>
          <a:p>
            <a:pPr marL="457200" indent="-457200">
              <a:buFont typeface="+mj-lt"/>
              <a:buAutoNum type="arabicPeriod"/>
            </a:pPr>
            <a:endParaRPr lang="en-GB" sz="2400" dirty="0"/>
          </a:p>
          <a:p>
            <a:pPr marL="457200" indent="-457200">
              <a:buFont typeface="+mj-lt"/>
              <a:buAutoNum type="arabicPeriod"/>
            </a:pPr>
            <a:r>
              <a:rPr lang="en-GB" sz="2400" dirty="0"/>
              <a:t>UL association via minimum path loss/ distance</a:t>
            </a:r>
            <a:r>
              <a:rPr lang="en-GB" sz="2400" baseline="30000" dirty="0"/>
              <a:t> </a:t>
            </a:r>
            <a:r>
              <a:rPr lang="en-GB" sz="2400" baseline="30000" dirty="0" smtClean="0"/>
              <a:t>1</a:t>
            </a:r>
            <a:r>
              <a:rPr lang="en-GB" sz="2400" dirty="0" smtClean="0"/>
              <a:t>.</a:t>
            </a:r>
            <a:endParaRPr lang="en-GB" sz="2400" dirty="0"/>
          </a:p>
          <a:p>
            <a:pPr marL="457200" indent="-457200">
              <a:buFont typeface="+mj-lt"/>
              <a:buAutoNum type="arabicPeriod"/>
            </a:pPr>
            <a:endParaRPr lang="en-GB" sz="2400" dirty="0"/>
          </a:p>
          <a:p>
            <a:pPr marL="457200" indent="-457200">
              <a:buFont typeface="+mj-lt"/>
              <a:buAutoNum type="arabicPeriod"/>
            </a:pPr>
            <a:r>
              <a:rPr lang="en-GB" sz="2400" dirty="0"/>
              <a:t>Minimum Rate threshold required for coverage</a:t>
            </a:r>
            <a:r>
              <a:rPr lang="en-GB" sz="2400" baseline="30000" dirty="0"/>
              <a:t> </a:t>
            </a:r>
            <a:r>
              <a:rPr lang="en-GB" sz="2400" baseline="30000" dirty="0" smtClean="0"/>
              <a:t>2</a:t>
            </a:r>
            <a:r>
              <a:rPr lang="en-GB" sz="2400" dirty="0" smtClean="0"/>
              <a:t>.</a:t>
            </a:r>
            <a:endParaRPr lang="en-GB" sz="2400" dirty="0"/>
          </a:p>
          <a:p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A9C4-493D-4BE5-AB32-879A266DEE05}" type="slidenum">
              <a:rPr lang="en-GB" smtClean="0"/>
              <a:t>16</a:t>
            </a:fld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0" y="5670344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baseline="30000" dirty="0"/>
              <a:t>1</a:t>
            </a:r>
            <a:r>
              <a:rPr lang="en-GB" dirty="0"/>
              <a:t> J. G. Andrews et al., </a:t>
            </a:r>
            <a:r>
              <a:rPr lang="en-GB" i="1" dirty="0"/>
              <a:t>IEEE Trans. Wireless </a:t>
            </a:r>
            <a:r>
              <a:rPr lang="en-GB" i="1" dirty="0" err="1"/>
              <a:t>Commun</a:t>
            </a:r>
            <a:r>
              <a:rPr lang="en-GB" i="1" dirty="0"/>
              <a:t>., 2011</a:t>
            </a:r>
            <a:r>
              <a:rPr lang="en-GB" dirty="0"/>
              <a:t>.</a:t>
            </a:r>
          </a:p>
          <a:p>
            <a:pPr algn="r"/>
            <a:r>
              <a:rPr lang="en-GB" baseline="30000" dirty="0"/>
              <a:t>2</a:t>
            </a:r>
            <a:r>
              <a:rPr lang="en-GB" dirty="0"/>
              <a:t> </a:t>
            </a:r>
            <a:r>
              <a:rPr lang="en-GB" dirty="0" smtClean="0"/>
              <a:t>M. Bacha et </a:t>
            </a:r>
            <a:r>
              <a:rPr lang="en-GB" dirty="0"/>
              <a:t>al., IEEE </a:t>
            </a:r>
            <a:r>
              <a:rPr lang="en-GB" dirty="0" smtClean="0"/>
              <a:t>Trans. Wireless </a:t>
            </a:r>
            <a:r>
              <a:rPr lang="en-GB" dirty="0" err="1" smtClean="0"/>
              <a:t>Commun</a:t>
            </a:r>
            <a:r>
              <a:rPr lang="en-GB" dirty="0" smtClean="0"/>
              <a:t>., (In Press) 2017 .</a:t>
            </a:r>
            <a:endParaRPr lang="en-GB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Information Processing and Transmission Lab, SEECS, NUST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6290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023" y="1846263"/>
            <a:ext cx="4842592" cy="4022725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9015" y="1846263"/>
            <a:ext cx="4735570" cy="4022725"/>
          </a:xfrm>
        </p:spPr>
      </p:pic>
      <p:sp>
        <p:nvSpPr>
          <p:cNvPr id="3" name="TextBox 2"/>
          <p:cNvSpPr txBox="1"/>
          <p:nvPr/>
        </p:nvSpPr>
        <p:spPr>
          <a:xfrm>
            <a:off x="1103516" y="5868988"/>
            <a:ext cx="5274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Fig. </a:t>
            </a:r>
            <a:r>
              <a:rPr lang="en-GB" dirty="0" smtClean="0"/>
              <a:t>10: </a:t>
            </a:r>
            <a:r>
              <a:rPr lang="en-GB" dirty="0"/>
              <a:t>Coverage gain for different small cell densities.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19015" y="5868988"/>
            <a:ext cx="5310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Fig. </a:t>
            </a:r>
            <a:r>
              <a:rPr lang="en-GB" dirty="0" smtClean="0"/>
              <a:t>11: </a:t>
            </a:r>
            <a:r>
              <a:rPr lang="en-GB" dirty="0"/>
              <a:t>Uplink data rates with and without decoupling.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A9C4-493D-4BE5-AB32-879A266DEE05}" type="slidenum">
              <a:rPr lang="en-GB" smtClean="0"/>
              <a:t>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Information Processing and Transmission Lab, SEECS, NUST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8401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4937759" cy="1450757"/>
          </a:xfrm>
        </p:spPr>
        <p:txBody>
          <a:bodyPr/>
          <a:lstStyle/>
          <a:p>
            <a:r>
              <a:rPr lang="en-GB" dirty="0"/>
              <a:t>Conference Paper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5822136" cy="4023360"/>
          </a:xfrm>
        </p:spPr>
        <p:txBody>
          <a:bodyPr/>
          <a:lstStyle/>
          <a:p>
            <a:r>
              <a:rPr lang="en-GB" b="1" dirty="0"/>
              <a:t>Conference:</a:t>
            </a:r>
            <a:br>
              <a:rPr lang="en-GB" b="1" dirty="0"/>
            </a:br>
            <a:r>
              <a:rPr lang="en-GB" dirty="0"/>
              <a:t>     13th International Wireless Communications and Mobile Computing (IWCMC) Conference, June 2017.</a:t>
            </a:r>
          </a:p>
          <a:p>
            <a:r>
              <a:rPr lang="en-GB" b="1" dirty="0"/>
              <a:t>Submission: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     </a:t>
            </a:r>
            <a:r>
              <a:rPr lang="en-GB" dirty="0" smtClean="0"/>
              <a:t>March 6, </a:t>
            </a:r>
            <a:r>
              <a:rPr lang="en-GB" dirty="0"/>
              <a:t>2017.</a:t>
            </a:r>
          </a:p>
          <a:p>
            <a:r>
              <a:rPr lang="en-GB" b="1" dirty="0"/>
              <a:t>Result: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     </a:t>
            </a:r>
            <a:r>
              <a:rPr lang="en-GB" dirty="0" smtClean="0"/>
              <a:t>Accepted for Publication.</a:t>
            </a:r>
            <a:endParaRPr lang="en-GB" dirty="0"/>
          </a:p>
          <a:p>
            <a:r>
              <a:rPr lang="en-GB" b="1" dirty="0"/>
              <a:t>In collaboration with Lancaster University, UK:</a:t>
            </a:r>
            <a:br>
              <a:rPr lang="en-GB" b="1" dirty="0"/>
            </a:br>
            <a:r>
              <a:rPr lang="en-GB" b="1" dirty="0"/>
              <a:t>     </a:t>
            </a:r>
            <a:r>
              <a:rPr lang="en-GB" dirty="0" err="1"/>
              <a:t>Dr.</a:t>
            </a:r>
            <a:r>
              <a:rPr lang="en-GB" dirty="0"/>
              <a:t> </a:t>
            </a:r>
            <a:r>
              <a:rPr lang="en-GB" dirty="0" err="1"/>
              <a:t>Haris</a:t>
            </a:r>
            <a:r>
              <a:rPr lang="en-GB" dirty="0"/>
              <a:t> </a:t>
            </a:r>
            <a:r>
              <a:rPr lang="en-GB" dirty="0" err="1"/>
              <a:t>Pervaiz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     </a:t>
            </a:r>
            <a:r>
              <a:rPr lang="en-GB" dirty="0" err="1"/>
              <a:t>Dr.</a:t>
            </a:r>
            <a:r>
              <a:rPr lang="en-GB" dirty="0"/>
              <a:t> Leila </a:t>
            </a:r>
            <a:r>
              <a:rPr lang="en-GB" dirty="0" err="1"/>
              <a:t>Musavian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     </a:t>
            </a:r>
            <a:r>
              <a:rPr lang="en-GB" dirty="0" err="1"/>
              <a:t>Dr.</a:t>
            </a:r>
            <a:r>
              <a:rPr lang="en-GB" dirty="0"/>
              <a:t> </a:t>
            </a:r>
            <a:r>
              <a:rPr lang="en-GB" dirty="0" err="1"/>
              <a:t>Qiang</a:t>
            </a:r>
            <a:r>
              <a:rPr lang="en-GB" dirty="0"/>
              <a:t> Ni</a:t>
            </a:r>
          </a:p>
          <a:p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6687403" y="1501254"/>
            <a:ext cx="4844956" cy="47767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9415" y="578824"/>
            <a:ext cx="4236265" cy="54822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A9C4-493D-4BE5-AB32-879A266DEE05}" type="slidenum">
              <a:rPr lang="en-GB" smtClean="0"/>
              <a:t>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Information Processing and Transmission Lab, SEECS, NUST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535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1307" y="2320119"/>
            <a:ext cx="5004180" cy="37531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System Model - </a:t>
            </a:r>
            <a:r>
              <a:rPr lang="en-US" dirty="0" err="1" smtClean="0"/>
              <a:t>Pathloss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79" y="1737360"/>
            <a:ext cx="10115203" cy="719237"/>
          </a:xfrm>
        </p:spPr>
        <p:txBody>
          <a:bodyPr/>
          <a:lstStyle/>
          <a:p>
            <a:r>
              <a:rPr lang="en-US" dirty="0" smtClean="0"/>
              <a:t>New path-loss model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08503" y="6459785"/>
            <a:ext cx="4822804" cy="365125"/>
          </a:xfrm>
        </p:spPr>
        <p:txBody>
          <a:bodyPr/>
          <a:lstStyle/>
          <a:p>
            <a:r>
              <a:rPr lang="en-GB" smtClean="0"/>
              <a:t>Information Processing and Transmission Lab, SEECS, NUST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A9C4-493D-4BE5-AB32-879A266DEE05}" type="slidenum">
              <a:rPr lang="en-GB" smtClean="0"/>
              <a:t>19</a:t>
            </a:fld>
            <a:endParaRPr lang="en-GB"/>
          </a:p>
        </p:txBody>
      </p:sp>
      <p:sp>
        <p:nvSpPr>
          <p:cNvPr id="10" name="Oval 9"/>
          <p:cNvSpPr/>
          <p:nvPr/>
        </p:nvSpPr>
        <p:spPr>
          <a:xfrm>
            <a:off x="190137" y="3352722"/>
            <a:ext cx="5431809" cy="249754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>
            <a:endCxn id="10" idx="6"/>
          </p:cNvCxnSpPr>
          <p:nvPr/>
        </p:nvCxnSpPr>
        <p:spPr>
          <a:xfrm flipV="1">
            <a:off x="3484697" y="4601493"/>
            <a:ext cx="2137249" cy="14330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768457" y="4196686"/>
            <a:ext cx="14736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Critical Radius, </a:t>
            </a:r>
            <a:r>
              <a:rPr lang="en-US" sz="1400" dirty="0" err="1" smtClean="0"/>
              <a:t>Rc</a:t>
            </a:r>
            <a:endParaRPr lang="en-US" dirty="0"/>
          </a:p>
        </p:txBody>
      </p:sp>
      <p:pic>
        <p:nvPicPr>
          <p:cNvPr id="3074" name="Picture 2" descr="Image result for Base sta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406640" y="2520209"/>
            <a:ext cx="1078057" cy="2511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7926647" y="2135453"/>
            <a:ext cx="3285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Sample Path Loss with dual Slope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7607145" y="2743200"/>
            <a:ext cx="3813412" cy="27704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43" t="9455" r="12821" b="28000"/>
          <a:stretch/>
        </p:blipFill>
        <p:spPr>
          <a:xfrm>
            <a:off x="7607145" y="2902878"/>
            <a:ext cx="3684897" cy="2622380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3747351" y="448847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&lt;&gt;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585656" y="5977920"/>
            <a:ext cx="2998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&lt;&gt; - Location of measurement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154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1.11022E-16 L 0.23893 -0.02685 " pathEditMode="relative" rAng="0" ptsTypes="AA">
                                      <p:cBhvr>
                                        <p:cTn id="9" dur="3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40" y="-1343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algn="ctr"/>
            <a:r>
              <a:rPr lang="en-GB" sz="2400" dirty="0"/>
              <a:t>“The performance of next generation cellular networks and their various enablers need to be evaluated in order to assess their effectiveness towards improvement of various performance metrics.”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A9C4-493D-4BE5-AB32-879A266DEE05}" type="slidenum">
              <a:rPr lang="en-GB" smtClean="0"/>
              <a:t>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Information Processing and Transmission Lab, SEECS, NUST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3384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dual slope?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1845735"/>
            <a:ext cx="4607484" cy="402336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More Realistic!</a:t>
            </a:r>
          </a:p>
          <a:p>
            <a:endParaRPr lang="en-US" dirty="0" smtClean="0"/>
          </a:p>
          <a:p>
            <a:endParaRPr lang="en-US" i="1" dirty="0"/>
          </a:p>
          <a:p>
            <a:pPr algn="ctr"/>
            <a:r>
              <a:rPr lang="en-US" i="1" dirty="0" smtClean="0"/>
              <a:t>“While </a:t>
            </a:r>
            <a:r>
              <a:rPr lang="en-US" i="1" dirty="0"/>
              <a:t>the standard path loss model is well-motivated by the free space signal loss (also known as the </a:t>
            </a:r>
            <a:r>
              <a:rPr lang="en-US" i="1" dirty="0" err="1"/>
              <a:t>Friis</a:t>
            </a:r>
            <a:r>
              <a:rPr lang="en-US" i="1" dirty="0"/>
              <a:t> equation), it is also well-known to be quite idealized and does not capture the distance-dependence of the path loss exponent α, which </a:t>
            </a:r>
            <a:r>
              <a:rPr lang="en-US" i="1" dirty="0" smtClean="0"/>
              <a:t>is empirically known”</a:t>
            </a:r>
          </a:p>
          <a:p>
            <a:pPr algn="ctr"/>
            <a:endParaRPr lang="en-US" i="1" dirty="0"/>
          </a:p>
          <a:p>
            <a:pPr algn="ctr"/>
            <a:r>
              <a:rPr lang="en-US" sz="1600" dirty="0" smtClean="0"/>
              <a:t>-Downlink </a:t>
            </a:r>
            <a:r>
              <a:rPr lang="en-US" sz="1600" dirty="0"/>
              <a:t>Cellular Network Analysis with a Dual-slope Path Loss Model </a:t>
            </a:r>
            <a:r>
              <a:rPr lang="en-US" sz="1600" dirty="0" smtClean="0"/>
              <a:t>, </a:t>
            </a:r>
            <a:r>
              <a:rPr lang="en-US" sz="1600" dirty="0" err="1" smtClean="0"/>
              <a:t>Xinchen</a:t>
            </a:r>
            <a:r>
              <a:rPr lang="en-US" sz="1600" dirty="0" smtClean="0"/>
              <a:t> Zhang et al</a:t>
            </a:r>
            <a:endParaRPr lang="en-US" sz="1600" i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Information Processing and Transmission Lab, SEECS, NUST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A9C4-493D-4BE5-AB32-879A266DEE05}" type="slidenum">
              <a:rPr lang="en-GB" smtClean="0"/>
              <a:t>20</a:t>
            </a:fld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6240360" y="1845735"/>
            <a:ext cx="55334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Empirically Proven By Donald L. Schillings et al</a:t>
            </a:r>
          </a:p>
          <a:p>
            <a:r>
              <a:rPr lang="en-US" dirty="0" smtClean="0"/>
              <a:t>-Broadband CDMA for Personal Communication Systems, 1991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0360" y="2769065"/>
            <a:ext cx="5143480" cy="3235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020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System Model – Blockage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42373" y="5400685"/>
            <a:ext cx="2069001" cy="692750"/>
          </a:xfrm>
        </p:spPr>
        <p:txBody>
          <a:bodyPr/>
          <a:lstStyle/>
          <a:p>
            <a:r>
              <a:rPr lang="en-US" dirty="0" smtClean="0"/>
              <a:t>2D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Information Processing and Transmission Lab, SEECS, NUST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A9C4-493D-4BE5-AB32-879A266DEE05}" type="slidenum">
              <a:rPr lang="en-GB" smtClean="0"/>
              <a:t>21</a:t>
            </a:fld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2506644" y="3815746"/>
            <a:ext cx="791571" cy="7155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2" descr="Image result for Base stati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71359" y="3719141"/>
            <a:ext cx="348672" cy="812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/>
          <p:cNvGrpSpPr/>
          <p:nvPr/>
        </p:nvGrpSpPr>
        <p:grpSpPr>
          <a:xfrm>
            <a:off x="4549930" y="3725861"/>
            <a:ext cx="285822" cy="1037424"/>
            <a:chOff x="10775952" y="4560889"/>
            <a:chExt cx="214313" cy="388938"/>
          </a:xfrm>
        </p:grpSpPr>
        <p:sp>
          <p:nvSpPr>
            <p:cNvPr id="13" name="Rectangle 46"/>
            <p:cNvSpPr>
              <a:spLocks noChangeArrowheads="1"/>
            </p:cNvSpPr>
            <p:nvPr/>
          </p:nvSpPr>
          <p:spPr bwMode="auto">
            <a:xfrm>
              <a:off x="10775952" y="4687889"/>
              <a:ext cx="214313" cy="261938"/>
            </a:xfrm>
            <a:prstGeom prst="rect">
              <a:avLst/>
            </a:prstGeom>
            <a:noFill/>
            <a:ln w="7938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" name="Line 47"/>
            <p:cNvSpPr>
              <a:spLocks noChangeShapeType="1"/>
            </p:cNvSpPr>
            <p:nvPr/>
          </p:nvSpPr>
          <p:spPr bwMode="auto">
            <a:xfrm>
              <a:off x="10875965" y="4643439"/>
              <a:ext cx="0" cy="100013"/>
            </a:xfrm>
            <a:prstGeom prst="line">
              <a:avLst/>
            </a:prstGeom>
            <a:noFill/>
            <a:ln w="7938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" name="Line 48"/>
            <p:cNvSpPr>
              <a:spLocks noChangeShapeType="1"/>
            </p:cNvSpPr>
            <p:nvPr/>
          </p:nvSpPr>
          <p:spPr bwMode="auto">
            <a:xfrm flipV="1">
              <a:off x="10875965" y="4560889"/>
              <a:ext cx="76200" cy="88900"/>
            </a:xfrm>
            <a:prstGeom prst="line">
              <a:avLst/>
            </a:prstGeom>
            <a:noFill/>
            <a:ln w="7938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6" name="Line 49"/>
            <p:cNvSpPr>
              <a:spLocks noChangeShapeType="1"/>
            </p:cNvSpPr>
            <p:nvPr/>
          </p:nvSpPr>
          <p:spPr bwMode="auto">
            <a:xfrm flipH="1" flipV="1">
              <a:off x="10814052" y="4598989"/>
              <a:ext cx="61913" cy="50800"/>
            </a:xfrm>
            <a:prstGeom prst="line">
              <a:avLst/>
            </a:prstGeom>
            <a:noFill/>
            <a:ln w="7938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cxnSp>
        <p:nvCxnSpPr>
          <p:cNvPr id="18" name="Straight Arrow Connector 17"/>
          <p:cNvCxnSpPr/>
          <p:nvPr/>
        </p:nvCxnSpPr>
        <p:spPr>
          <a:xfrm>
            <a:off x="1264698" y="4257666"/>
            <a:ext cx="12419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2" descr="Image result for Base stati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656063" y="2797911"/>
            <a:ext cx="943072" cy="2196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Cube 19"/>
          <p:cNvSpPr/>
          <p:nvPr/>
        </p:nvSpPr>
        <p:spPr>
          <a:xfrm>
            <a:off x="8493639" y="3538502"/>
            <a:ext cx="623065" cy="1468403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7315200" y="3070746"/>
            <a:ext cx="3398293" cy="651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10720783" y="3718114"/>
            <a:ext cx="285822" cy="1037424"/>
            <a:chOff x="10775952" y="4560889"/>
            <a:chExt cx="214313" cy="388938"/>
          </a:xfrm>
        </p:grpSpPr>
        <p:sp>
          <p:nvSpPr>
            <p:cNvPr id="29" name="Rectangle 46"/>
            <p:cNvSpPr>
              <a:spLocks noChangeArrowheads="1"/>
            </p:cNvSpPr>
            <p:nvPr/>
          </p:nvSpPr>
          <p:spPr bwMode="auto">
            <a:xfrm>
              <a:off x="10775952" y="4687889"/>
              <a:ext cx="214313" cy="261938"/>
            </a:xfrm>
            <a:prstGeom prst="rect">
              <a:avLst/>
            </a:prstGeom>
            <a:noFill/>
            <a:ln w="7938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0" name="Line 47"/>
            <p:cNvSpPr>
              <a:spLocks noChangeShapeType="1"/>
            </p:cNvSpPr>
            <p:nvPr/>
          </p:nvSpPr>
          <p:spPr bwMode="auto">
            <a:xfrm>
              <a:off x="10875965" y="4643439"/>
              <a:ext cx="0" cy="100013"/>
            </a:xfrm>
            <a:prstGeom prst="line">
              <a:avLst/>
            </a:prstGeom>
            <a:noFill/>
            <a:ln w="7938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1" name="Line 48"/>
            <p:cNvSpPr>
              <a:spLocks noChangeShapeType="1"/>
            </p:cNvSpPr>
            <p:nvPr/>
          </p:nvSpPr>
          <p:spPr bwMode="auto">
            <a:xfrm flipV="1">
              <a:off x="10875965" y="4560889"/>
              <a:ext cx="76200" cy="88900"/>
            </a:xfrm>
            <a:prstGeom prst="line">
              <a:avLst/>
            </a:prstGeom>
            <a:noFill/>
            <a:ln w="7938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2" name="Line 49"/>
            <p:cNvSpPr>
              <a:spLocks noChangeShapeType="1"/>
            </p:cNvSpPr>
            <p:nvPr/>
          </p:nvSpPr>
          <p:spPr bwMode="auto">
            <a:xfrm flipH="1" flipV="1">
              <a:off x="10814052" y="4598989"/>
              <a:ext cx="61913" cy="50800"/>
            </a:xfrm>
            <a:prstGeom prst="line">
              <a:avLst/>
            </a:prstGeom>
            <a:noFill/>
            <a:ln w="7938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33" name="Content Placeholder 2"/>
          <p:cNvSpPr>
            <a:spLocks noGrp="1"/>
          </p:cNvSpPr>
          <p:nvPr>
            <p:ph sz="half" idx="1"/>
          </p:nvPr>
        </p:nvSpPr>
        <p:spPr>
          <a:xfrm>
            <a:off x="1249679" y="1998134"/>
            <a:ext cx="9275020" cy="692750"/>
          </a:xfrm>
        </p:spPr>
        <p:txBody>
          <a:bodyPr/>
          <a:lstStyle/>
          <a:p>
            <a:r>
              <a:rPr lang="en-US" dirty="0" smtClean="0"/>
              <a:t>New Blockage Model – Introduced the Effect of 3D</a:t>
            </a:r>
            <a:endParaRPr lang="en-US" dirty="0"/>
          </a:p>
        </p:txBody>
      </p:sp>
      <p:sp>
        <p:nvSpPr>
          <p:cNvPr id="34" name="Content Placeholder 2"/>
          <p:cNvSpPr>
            <a:spLocks noGrp="1"/>
          </p:cNvSpPr>
          <p:nvPr>
            <p:ph sz="half" idx="1"/>
          </p:nvPr>
        </p:nvSpPr>
        <p:spPr>
          <a:xfrm>
            <a:off x="8508989" y="5349998"/>
            <a:ext cx="2069001" cy="69275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3D</a:t>
            </a:r>
            <a:endParaRPr lang="en-US" dirty="0"/>
          </a:p>
        </p:txBody>
      </p:sp>
      <p:sp>
        <p:nvSpPr>
          <p:cNvPr id="35" name="Oval 34"/>
          <p:cNvSpPr/>
          <p:nvPr/>
        </p:nvSpPr>
        <p:spPr>
          <a:xfrm>
            <a:off x="3452700" y="3957677"/>
            <a:ext cx="672219" cy="6722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Can 35"/>
          <p:cNvSpPr/>
          <p:nvPr/>
        </p:nvSpPr>
        <p:spPr>
          <a:xfrm>
            <a:off x="9470259" y="3836288"/>
            <a:ext cx="570020" cy="104472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2" descr="Image result for green tick vector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0148" y="3070311"/>
            <a:ext cx="540246" cy="502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Image result for warning vector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7625" y="3190019"/>
            <a:ext cx="487497" cy="425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4081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Results </a:t>
            </a:r>
            <a:r>
              <a:rPr lang="en-GB" sz="3600" dirty="0" smtClean="0"/>
              <a:t>(2D vs 3D)</a:t>
            </a:r>
            <a:endParaRPr lang="en-GB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A9C4-493D-4BE5-AB32-879A266DEE05}" type="slidenum">
              <a:rPr lang="en-GB" smtClean="0"/>
              <a:t>22</a:t>
            </a:fld>
            <a:endParaRPr lang="en-GB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Information Processing and Transmission Lab, SEECS, NUST</a:t>
            </a:r>
            <a:endParaRPr lang="en-GB"/>
          </a:p>
        </p:txBody>
      </p:sp>
      <p:pic>
        <p:nvPicPr>
          <p:cNvPr id="204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6185" y="1888966"/>
            <a:ext cx="4760964" cy="3863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4945118" y="5904101"/>
            <a:ext cx="2597150" cy="28416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Figure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13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187533" y="128016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1187533" y="173736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1187533" y="415671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7269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Results </a:t>
            </a:r>
            <a:r>
              <a:rPr lang="en-GB" sz="3600" dirty="0" smtClean="0"/>
              <a:t>(single vs dual-slope)</a:t>
            </a:r>
            <a:endParaRPr lang="en-GB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A9C4-493D-4BE5-AB32-879A266DEE05}" type="slidenum">
              <a:rPr lang="en-GB" smtClean="0"/>
              <a:t>23</a:t>
            </a:fld>
            <a:endParaRPr lang="en-GB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Information Processing and Transmission Lab, SEECS, NUST</a:t>
            </a:r>
            <a:endParaRPr lang="en-GB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8141" y="1875368"/>
            <a:ext cx="9418891" cy="444640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492487" y="1971923"/>
            <a:ext cx="453224" cy="1231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en-US" sz="200" dirty="0"/>
          </a:p>
        </p:txBody>
      </p:sp>
    </p:spTree>
    <p:extLst>
      <p:ext uri="{BB962C8B-B14F-4D97-AF65-F5344CB8AC3E}">
        <p14:creationId xmlns:p14="http://schemas.microsoft.com/office/powerpoint/2010/main" val="3756775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08638" y="1737360"/>
            <a:ext cx="7851006" cy="4023360"/>
          </a:xfrm>
        </p:spPr>
        <p:txBody>
          <a:bodyPr anchor="ctr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sz="2400" dirty="0"/>
              <a:t>Incorporation of Multi-slope path loss model</a:t>
            </a:r>
            <a:r>
              <a:rPr lang="en-GB" sz="2400" baseline="30000" dirty="0"/>
              <a:t> 1</a:t>
            </a:r>
            <a:r>
              <a:rPr lang="en-GB" sz="2400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400" dirty="0" smtClean="0"/>
              <a:t>3D </a:t>
            </a:r>
            <a:r>
              <a:rPr lang="en-GB" sz="2400" dirty="0"/>
              <a:t>channel </a:t>
            </a:r>
            <a:r>
              <a:rPr lang="en-GB" sz="2400" dirty="0" err="1"/>
              <a:t>modeling</a:t>
            </a:r>
            <a:r>
              <a:rPr lang="en-GB" sz="2400" dirty="0"/>
              <a:t>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A9C4-493D-4BE5-AB32-879A266DEE05}" type="slidenum">
              <a:rPr lang="en-GB" smtClean="0"/>
              <a:t>24</a:t>
            </a:fld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0" y="5670344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baseline="30000" dirty="0"/>
              <a:t>1</a:t>
            </a:r>
            <a:r>
              <a:rPr lang="en-GB" dirty="0"/>
              <a:t> </a:t>
            </a:r>
            <a:r>
              <a:rPr lang="en-GB" dirty="0" smtClean="0"/>
              <a:t>M. Ding et al., </a:t>
            </a:r>
            <a:r>
              <a:rPr lang="en-GB" i="1" dirty="0" smtClean="0"/>
              <a:t>IEEE Trans. Wireless </a:t>
            </a:r>
            <a:r>
              <a:rPr lang="en-GB" i="1" dirty="0" err="1" smtClean="0"/>
              <a:t>Commun</a:t>
            </a:r>
            <a:r>
              <a:rPr lang="en-GB" i="1" dirty="0" smtClean="0"/>
              <a:t>.</a:t>
            </a:r>
            <a:r>
              <a:rPr lang="en-GB" dirty="0" smtClean="0"/>
              <a:t>, 2016.</a:t>
            </a:r>
            <a:endParaRPr lang="en-GB" dirty="0"/>
          </a:p>
          <a:p>
            <a:pPr algn="r"/>
            <a:r>
              <a:rPr lang="en-GB" baseline="30000" dirty="0"/>
              <a:t>2</a:t>
            </a:r>
            <a:r>
              <a:rPr lang="en-GB" dirty="0"/>
              <a:t> H. Munir et al., </a:t>
            </a:r>
            <a:r>
              <a:rPr lang="en-GB" i="1" dirty="0"/>
              <a:t>IEEE VTC</a:t>
            </a:r>
            <a:r>
              <a:rPr lang="en-GB" dirty="0"/>
              <a:t>, 2016.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Information Processing and Transmission Lab, SEECS, NUST</a:t>
            </a:r>
            <a:endParaRPr lang="en-GB"/>
          </a:p>
        </p:txBody>
      </p:sp>
      <p:pic>
        <p:nvPicPr>
          <p:cNvPr id="1026" name="Picture 2" descr="Image result for green tick vecto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8848" y="3246802"/>
            <a:ext cx="540246" cy="502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Image result for green tick vecto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8848" y="3775898"/>
            <a:ext cx="540246" cy="502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3809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Timeline</a:t>
            </a:r>
          </a:p>
        </p:txBody>
      </p:sp>
      <p:grpSp>
        <p:nvGrpSpPr>
          <p:cNvPr id="130" name="Group 129"/>
          <p:cNvGrpSpPr/>
          <p:nvPr/>
        </p:nvGrpSpPr>
        <p:grpSpPr>
          <a:xfrm>
            <a:off x="127000" y="1644189"/>
            <a:ext cx="12020601" cy="4527398"/>
            <a:chOff x="127000" y="1692315"/>
            <a:chExt cx="12020601" cy="4527398"/>
          </a:xfrm>
        </p:grpSpPr>
        <p:cxnSp>
          <p:nvCxnSpPr>
            <p:cNvPr id="4" name="OTLSHAPE_T_7cab774ec3024d7a9c14afdceac6c9d7_HorizontalConnector1"/>
            <p:cNvCxnSpPr/>
            <p:nvPr>
              <p:custDataLst>
                <p:tags r:id="rId1"/>
              </p:custDataLst>
            </p:nvPr>
          </p:nvCxnSpPr>
          <p:spPr>
            <a:xfrm>
              <a:off x="963972" y="6118113"/>
              <a:ext cx="8784836" cy="0"/>
            </a:xfrm>
            <a:prstGeom prst="line">
              <a:avLst/>
            </a:prstGeom>
            <a:ln w="9525" cap="flat" cmpd="sng" algn="ctr">
              <a:solidFill>
                <a:srgbClr val="CCCCCC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OTLSHAPE_T_8d8b18c7bc604713bca566f857f3e2c2_HorizontalConnector1"/>
            <p:cNvCxnSpPr/>
            <p:nvPr>
              <p:custDataLst>
                <p:tags r:id="rId2"/>
              </p:custDataLst>
            </p:nvPr>
          </p:nvCxnSpPr>
          <p:spPr>
            <a:xfrm>
              <a:off x="1373759" y="5342533"/>
              <a:ext cx="7011334" cy="0"/>
            </a:xfrm>
            <a:prstGeom prst="line">
              <a:avLst/>
            </a:prstGeom>
            <a:ln w="9525" cap="flat" cmpd="sng" algn="ctr">
              <a:solidFill>
                <a:srgbClr val="CCCCCC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OTLSHAPE_T_e5107df491d0455ea70ee9e7d93f6ff6_HorizontalConnector1"/>
            <p:cNvCxnSpPr>
              <a:endCxn id="91" idx="1"/>
            </p:cNvCxnSpPr>
            <p:nvPr>
              <p:custDataLst>
                <p:tags r:id="rId3"/>
              </p:custDataLst>
            </p:nvPr>
          </p:nvCxnSpPr>
          <p:spPr>
            <a:xfrm flipV="1">
              <a:off x="1890903" y="5677915"/>
              <a:ext cx="7435977" cy="13810"/>
            </a:xfrm>
            <a:prstGeom prst="line">
              <a:avLst/>
            </a:prstGeom>
            <a:ln w="9525" cap="flat" cmpd="sng" algn="ctr">
              <a:solidFill>
                <a:srgbClr val="CCCCCC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OTLSHAPE_T_84c6555dafbe4217b3d1267cf6d4e33e_HorizontalConnector1"/>
            <p:cNvCxnSpPr/>
            <p:nvPr>
              <p:custDataLst>
                <p:tags r:id="rId4"/>
              </p:custDataLst>
            </p:nvPr>
          </p:nvCxnSpPr>
          <p:spPr>
            <a:xfrm>
              <a:off x="2176060" y="5051313"/>
              <a:ext cx="4163461" cy="0"/>
            </a:xfrm>
            <a:prstGeom prst="line">
              <a:avLst/>
            </a:prstGeom>
            <a:ln w="9525" cap="flat" cmpd="sng" algn="ctr">
              <a:solidFill>
                <a:srgbClr val="CCCCCC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OTLSHAPE_T_48b7c702402644ce979982d6c0478fac_HorizontalConnector1"/>
            <p:cNvCxnSpPr/>
            <p:nvPr>
              <p:custDataLst>
                <p:tags r:id="rId5"/>
              </p:custDataLst>
            </p:nvPr>
          </p:nvCxnSpPr>
          <p:spPr>
            <a:xfrm>
              <a:off x="1250357" y="4784613"/>
              <a:ext cx="4407306" cy="0"/>
            </a:xfrm>
            <a:prstGeom prst="line">
              <a:avLst/>
            </a:prstGeom>
            <a:ln w="9525" cap="flat" cmpd="sng" algn="ctr">
              <a:solidFill>
                <a:srgbClr val="CCCCCC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OTLSHAPE_T_f5398961b21544bdb45aaccd46db1193_HorizontalConnector1"/>
            <p:cNvCxnSpPr/>
            <p:nvPr>
              <p:custDataLst>
                <p:tags r:id="rId6"/>
              </p:custDataLst>
            </p:nvPr>
          </p:nvCxnSpPr>
          <p:spPr>
            <a:xfrm>
              <a:off x="1896618" y="4517913"/>
              <a:ext cx="3079188" cy="0"/>
            </a:xfrm>
            <a:prstGeom prst="line">
              <a:avLst/>
            </a:prstGeom>
            <a:ln w="9525" cap="flat" cmpd="sng" algn="ctr">
              <a:solidFill>
                <a:srgbClr val="CCCCCC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OTLSHAPE_T_00d64c8602a84a4bb91786d389c0afeb_HorizontalConnector1"/>
            <p:cNvCxnSpPr/>
            <p:nvPr>
              <p:custDataLst>
                <p:tags r:id="rId7"/>
              </p:custDataLst>
            </p:nvPr>
          </p:nvCxnSpPr>
          <p:spPr>
            <a:xfrm>
              <a:off x="1147826" y="4251213"/>
              <a:ext cx="3146122" cy="0"/>
            </a:xfrm>
            <a:prstGeom prst="line">
              <a:avLst/>
            </a:prstGeom>
            <a:ln w="9525" cap="flat" cmpd="sng" algn="ctr">
              <a:solidFill>
                <a:srgbClr val="CCCCCC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OTLSHAPE_T_43117f9c14a5450e8684b63dea4c0e42_HorizontalConnector1"/>
            <p:cNvCxnSpPr/>
            <p:nvPr>
              <p:custDataLst>
                <p:tags r:id="rId8"/>
              </p:custDataLst>
            </p:nvPr>
          </p:nvCxnSpPr>
          <p:spPr>
            <a:xfrm>
              <a:off x="1136057" y="3984513"/>
              <a:ext cx="2476034" cy="0"/>
            </a:xfrm>
            <a:prstGeom prst="line">
              <a:avLst/>
            </a:prstGeom>
            <a:ln w="9525" cap="flat" cmpd="sng" algn="ctr">
              <a:solidFill>
                <a:srgbClr val="CCCCCC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OTLSHAPE_T_6d56168cb0e9433db495c4036beb0da0_HorizontalConnector1"/>
            <p:cNvCxnSpPr/>
            <p:nvPr>
              <p:custDataLst>
                <p:tags r:id="rId9"/>
              </p:custDataLst>
            </p:nvPr>
          </p:nvCxnSpPr>
          <p:spPr>
            <a:xfrm>
              <a:off x="2056130" y="3717813"/>
              <a:ext cx="874104" cy="0"/>
            </a:xfrm>
            <a:prstGeom prst="line">
              <a:avLst/>
            </a:prstGeom>
            <a:ln w="9525" cap="flat" cmpd="sng" algn="ctr">
              <a:solidFill>
                <a:srgbClr val="CCCCCC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OTLSHAPE_T_61863f8ca49542bca4bf84a3091c44ff_HorizontalConnector1"/>
            <p:cNvCxnSpPr/>
            <p:nvPr>
              <p:custDataLst>
                <p:tags r:id="rId10"/>
              </p:custDataLst>
            </p:nvPr>
          </p:nvCxnSpPr>
          <p:spPr>
            <a:xfrm>
              <a:off x="1515491" y="3451113"/>
              <a:ext cx="732885" cy="0"/>
            </a:xfrm>
            <a:prstGeom prst="line">
              <a:avLst/>
            </a:prstGeom>
            <a:ln w="9525" cap="flat" cmpd="sng" algn="ctr">
              <a:solidFill>
                <a:srgbClr val="CCCCCC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OTLSHAPE_T_41bb4c05cc804eeda51e35b3d2e55ead_HorizontalConnector1"/>
            <p:cNvCxnSpPr/>
            <p:nvPr>
              <p:custDataLst>
                <p:tags r:id="rId11"/>
              </p:custDataLst>
            </p:nvPr>
          </p:nvCxnSpPr>
          <p:spPr>
            <a:xfrm>
              <a:off x="1145413" y="3184413"/>
              <a:ext cx="421106" cy="0"/>
            </a:xfrm>
            <a:prstGeom prst="line">
              <a:avLst/>
            </a:prstGeom>
            <a:ln w="9525" cap="flat" cmpd="sng" algn="ctr">
              <a:solidFill>
                <a:srgbClr val="CCCCCC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OTLSHAPE_M_e4439b1abd6a41a5a78b671d3d09102a_Connector1"/>
            <p:cNvCxnSpPr/>
            <p:nvPr>
              <p:custDataLst>
                <p:tags r:id="rId12"/>
              </p:custDataLst>
            </p:nvPr>
          </p:nvCxnSpPr>
          <p:spPr>
            <a:xfrm>
              <a:off x="10910080" y="2931698"/>
              <a:ext cx="0" cy="442172"/>
            </a:xfrm>
            <a:prstGeom prst="line">
              <a:avLst/>
            </a:prstGeom>
            <a:ln w="9525" cap="flat" cmpd="sng" algn="ctr">
              <a:solidFill>
                <a:schemeClr val="accent5">
                  <a:alpha val="49804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OTLSHAPE_M_c46594bcb456472193ecfa3b2e4ac2d0_Connector1"/>
            <p:cNvCxnSpPr/>
            <p:nvPr>
              <p:custDataLst>
                <p:tags r:id="rId13"/>
              </p:custDataLst>
            </p:nvPr>
          </p:nvCxnSpPr>
          <p:spPr>
            <a:xfrm>
              <a:off x="6735469" y="2931698"/>
              <a:ext cx="0" cy="442172"/>
            </a:xfrm>
            <a:prstGeom prst="line">
              <a:avLst/>
            </a:prstGeom>
            <a:ln w="9525" cap="flat" cmpd="sng" algn="ctr">
              <a:solidFill>
                <a:schemeClr val="accent2">
                  <a:alpha val="49804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OTLSHAPE_M_a9e181d0f6aa42329b2c8160641027df_Connector1"/>
            <p:cNvCxnSpPr/>
            <p:nvPr>
              <p:custDataLst>
                <p:tags r:id="rId14"/>
              </p:custDataLst>
            </p:nvPr>
          </p:nvCxnSpPr>
          <p:spPr>
            <a:xfrm>
              <a:off x="6199725" y="2931698"/>
              <a:ext cx="0" cy="894715"/>
            </a:xfrm>
            <a:prstGeom prst="line">
              <a:avLst/>
            </a:prstGeom>
            <a:ln w="9525" cap="flat" cmpd="sng" algn="ctr">
              <a:solidFill>
                <a:schemeClr val="accent1">
                  <a:alpha val="49804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OTLSHAPE_M_69ad0b2253a54e8aa7406bad1ebe471a_Connector1"/>
            <p:cNvCxnSpPr/>
            <p:nvPr>
              <p:custDataLst>
                <p:tags r:id="rId15"/>
              </p:custDataLst>
            </p:nvPr>
          </p:nvCxnSpPr>
          <p:spPr>
            <a:xfrm>
              <a:off x="11264951" y="1889546"/>
              <a:ext cx="0" cy="661152"/>
            </a:xfrm>
            <a:prstGeom prst="line">
              <a:avLst/>
            </a:prstGeom>
            <a:ln w="9525" cap="flat" cmpd="sng" algn="ctr">
              <a:solidFill>
                <a:schemeClr val="accent6">
                  <a:alpha val="49804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OTLSHAPE_M_4d022b70749849daa2da302fa73fc450_Connector1"/>
            <p:cNvCxnSpPr/>
            <p:nvPr>
              <p:custDataLst>
                <p:tags r:id="rId16"/>
              </p:custDataLst>
            </p:nvPr>
          </p:nvCxnSpPr>
          <p:spPr>
            <a:xfrm>
              <a:off x="10682458" y="1963015"/>
              <a:ext cx="0" cy="587683"/>
            </a:xfrm>
            <a:prstGeom prst="line">
              <a:avLst/>
            </a:prstGeom>
            <a:ln w="9525" cap="flat" cmpd="sng" algn="ctr">
              <a:solidFill>
                <a:schemeClr val="accent4">
                  <a:alpha val="49804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OTLSHAPE_M_aa23877233324133971b132aeea8bc4e_Connector1"/>
            <p:cNvCxnSpPr/>
            <p:nvPr>
              <p:custDataLst>
                <p:tags r:id="rId17"/>
              </p:custDataLst>
            </p:nvPr>
          </p:nvCxnSpPr>
          <p:spPr>
            <a:xfrm>
              <a:off x="6151021" y="1963502"/>
              <a:ext cx="0" cy="587196"/>
            </a:xfrm>
            <a:prstGeom prst="line">
              <a:avLst/>
            </a:prstGeom>
            <a:ln w="9525" cap="flat" cmpd="sng" algn="ctr">
              <a:solidFill>
                <a:srgbClr val="0072BC">
                  <a:alpha val="49804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OTLSHAPE_M_07b6da4288b2428abb1e78d7b602edd0_Connector1"/>
            <p:cNvCxnSpPr/>
            <p:nvPr>
              <p:custDataLst>
                <p:tags r:id="rId18"/>
              </p:custDataLst>
            </p:nvPr>
          </p:nvCxnSpPr>
          <p:spPr>
            <a:xfrm>
              <a:off x="1621539" y="1963015"/>
              <a:ext cx="0" cy="587683"/>
            </a:xfrm>
            <a:prstGeom prst="line">
              <a:avLst/>
            </a:prstGeom>
            <a:ln w="9525" cap="flat" cmpd="sng" algn="ctr">
              <a:solidFill>
                <a:schemeClr val="accent1">
                  <a:alpha val="49804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TLSHAPE_TB_00000000000000000000000000000000_LeftEndCaps"/>
            <p:cNvSpPr txBox="1"/>
            <p:nvPr>
              <p:custDataLst>
                <p:tags r:id="rId19"/>
              </p:custDataLst>
            </p:nvPr>
          </p:nvSpPr>
          <p:spPr>
            <a:xfrm>
              <a:off x="317500" y="2601667"/>
              <a:ext cx="451662" cy="279061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spAutoFit/>
            </a:bodyPr>
            <a:lstStyle/>
            <a:p>
              <a:pPr algn="ctr"/>
              <a:r>
                <a:rPr lang="en-GB" b="1" spc="-38">
                  <a:solidFill>
                    <a:srgbClr val="C0504D"/>
                  </a:solidFill>
                  <a:latin typeface="Calibri" panose="020F0502020204030204" pitchFamily="34" charset="0"/>
                </a:rPr>
                <a:t>2016</a:t>
              </a:r>
            </a:p>
          </p:txBody>
        </p:sp>
        <p:sp>
          <p:nvSpPr>
            <p:cNvPr id="25" name="OTLSHAPE_TB_00000000000000000000000000000000_RightEndCaps"/>
            <p:cNvSpPr txBox="1"/>
            <p:nvPr>
              <p:custDataLst>
                <p:tags r:id="rId20"/>
              </p:custDataLst>
            </p:nvPr>
          </p:nvSpPr>
          <p:spPr>
            <a:xfrm>
              <a:off x="11411034" y="2601667"/>
              <a:ext cx="451662" cy="279061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spAutoFit/>
            </a:bodyPr>
            <a:lstStyle/>
            <a:p>
              <a:pPr algn="ctr"/>
              <a:r>
                <a:rPr lang="en-GB" b="1" spc="-38">
                  <a:solidFill>
                    <a:srgbClr val="C0504D"/>
                  </a:solidFill>
                  <a:latin typeface="Calibri" panose="020F0502020204030204" pitchFamily="34" charset="0"/>
                </a:rPr>
                <a:t>2017</a:t>
              </a:r>
            </a:p>
          </p:txBody>
        </p:sp>
        <p:sp>
          <p:nvSpPr>
            <p:cNvPr id="26" name="OTLSHAPE_TB_00000000000000000000000000000000_ScaleContainer"/>
            <p:cNvSpPr/>
            <p:nvPr>
              <p:custDataLst>
                <p:tags r:id="rId21"/>
              </p:custDataLst>
            </p:nvPr>
          </p:nvSpPr>
          <p:spPr>
            <a:xfrm>
              <a:off x="933365" y="2550698"/>
              <a:ext cx="10337800" cy="381000"/>
            </a:xfrm>
            <a:prstGeom prst="rect">
              <a:avLst/>
            </a:prstGeom>
            <a:solidFill>
              <a:srgbClr val="44546A"/>
            </a:solidFill>
            <a:ln w="15875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15875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OTLSHAPE_TB_00000000000000000000000000000000_ElapsedTime"/>
            <p:cNvSpPr/>
            <p:nvPr>
              <p:custDataLst>
                <p:tags r:id="rId22"/>
              </p:custDataLst>
            </p:nvPr>
          </p:nvSpPr>
          <p:spPr>
            <a:xfrm>
              <a:off x="933364" y="2550698"/>
              <a:ext cx="9742509" cy="54439"/>
            </a:xfrm>
            <a:prstGeom prst="rect">
              <a:avLst/>
            </a:prstGeom>
            <a:solidFill>
              <a:srgbClr val="FF0000">
                <a:alpha val="74902"/>
              </a:srgbClr>
            </a:solidFill>
            <a:ln w="15875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15875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OTLSHAPE_TB_00000000000000000000000000000000_TodayMarkerShape"/>
            <p:cNvSpPr/>
            <p:nvPr>
              <p:custDataLst>
                <p:tags r:id="rId23"/>
              </p:custDataLst>
            </p:nvPr>
          </p:nvSpPr>
          <p:spPr>
            <a:xfrm flipV="1">
              <a:off x="10612748" y="2439634"/>
              <a:ext cx="114300" cy="127000"/>
            </a:xfrm>
            <a:prstGeom prst="triangle">
              <a:avLst/>
            </a:prstGeom>
            <a:solidFill>
              <a:srgbClr val="FF0000"/>
            </a:solidFill>
            <a:ln w="15875" cap="flat" cmpd="sng" algn="ctr">
              <a:noFill/>
              <a:prstDash val="solid"/>
            </a:ln>
            <a:effectLst>
              <a:outerShdw>
                <a:scrgbClr r="0" g="0" b="0">
                  <a:alpha val="50000"/>
                </a:scrgbClr>
              </a:outerShdw>
            </a:effectLst>
            <a:extLst>
              <a:ext uri="{91240B29-F687-4F45-9708-019B960494DF}">
                <a14:hiddenLine xmlns:a14="http://schemas.microsoft.com/office/drawing/2010/main" w="15875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OTLSHAPE_TB_00000000000000000000000000000000_TodayMarkerText"/>
            <p:cNvSpPr txBox="1"/>
            <p:nvPr>
              <p:custDataLst>
                <p:tags r:id="rId24"/>
              </p:custDataLst>
            </p:nvPr>
          </p:nvSpPr>
          <p:spPr>
            <a:xfrm>
              <a:off x="10477908" y="2261130"/>
              <a:ext cx="368300" cy="186055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spAutoFit/>
            </a:bodyPr>
            <a:lstStyle/>
            <a:p>
              <a:pPr algn="ctr"/>
              <a:r>
                <a:rPr lang="en-GB" sz="1200" spc="-12" dirty="0">
                  <a:solidFill>
                    <a:schemeClr val="dk1"/>
                  </a:solidFill>
                  <a:latin typeface="Calibri" panose="020F0502020204030204" pitchFamily="34" charset="0"/>
                </a:rPr>
                <a:t>Today</a:t>
              </a:r>
            </a:p>
          </p:txBody>
        </p:sp>
        <p:sp>
          <p:nvSpPr>
            <p:cNvPr id="30" name="OTLSHAPE_TB_00000000000000000000000000000000_TimescaleInterval1"/>
            <p:cNvSpPr txBox="1"/>
            <p:nvPr>
              <p:custDataLst>
                <p:tags r:id="rId25"/>
              </p:custDataLst>
            </p:nvPr>
          </p:nvSpPr>
          <p:spPr>
            <a:xfrm>
              <a:off x="996865" y="2648171"/>
              <a:ext cx="243978" cy="186055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noAutofit/>
            </a:bodyPr>
            <a:lstStyle/>
            <a:p>
              <a:r>
                <a:rPr lang="en-GB" sz="1200" spc="-20">
                  <a:solidFill>
                    <a:schemeClr val="lt1"/>
                  </a:solidFill>
                  <a:latin typeface="Calibri" panose="020F0502020204030204" pitchFamily="34" charset="0"/>
                </a:rPr>
                <a:t>Nov</a:t>
              </a:r>
            </a:p>
          </p:txBody>
        </p:sp>
        <p:cxnSp>
          <p:nvCxnSpPr>
            <p:cNvPr id="31" name="OTLSHAPE_TB_00000000000000000000000000000000_Separator1"/>
            <p:cNvCxnSpPr/>
            <p:nvPr>
              <p:custDataLst>
                <p:tags r:id="rId26"/>
              </p:custDataLst>
            </p:nvPr>
          </p:nvCxnSpPr>
          <p:spPr>
            <a:xfrm>
              <a:off x="2394488" y="2639598"/>
              <a:ext cx="0" cy="203200"/>
            </a:xfrm>
            <a:prstGeom prst="line">
              <a:avLst/>
            </a:prstGeom>
            <a:ln w="12700" cap="flat" cmpd="sng" algn="ctr">
              <a:solidFill>
                <a:schemeClr val="lt1">
                  <a:alpha val="29804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TLSHAPE_TB_00000000000000000000000000000000_TimescaleInterval2"/>
            <p:cNvSpPr txBox="1"/>
            <p:nvPr>
              <p:custDataLst>
                <p:tags r:id="rId27"/>
              </p:custDataLst>
            </p:nvPr>
          </p:nvSpPr>
          <p:spPr>
            <a:xfrm>
              <a:off x="2457988" y="2648171"/>
              <a:ext cx="231858" cy="186055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noAutofit/>
            </a:bodyPr>
            <a:lstStyle/>
            <a:p>
              <a:r>
                <a:rPr lang="en-GB" sz="1200" spc="-22">
                  <a:solidFill>
                    <a:schemeClr val="lt1"/>
                  </a:solidFill>
                  <a:latin typeface="Calibri" panose="020F0502020204030204" pitchFamily="34" charset="0"/>
                </a:rPr>
                <a:t>Dec</a:t>
              </a:r>
            </a:p>
          </p:txBody>
        </p:sp>
        <p:cxnSp>
          <p:nvCxnSpPr>
            <p:cNvPr id="33" name="OTLSHAPE_TB_00000000000000000000000000000000_Separator2"/>
            <p:cNvCxnSpPr/>
            <p:nvPr>
              <p:custDataLst>
                <p:tags r:id="rId28"/>
              </p:custDataLst>
            </p:nvPr>
          </p:nvCxnSpPr>
          <p:spPr>
            <a:xfrm>
              <a:off x="3904315" y="2639598"/>
              <a:ext cx="0" cy="203200"/>
            </a:xfrm>
            <a:prstGeom prst="line">
              <a:avLst/>
            </a:prstGeom>
            <a:ln w="12700" cap="flat" cmpd="sng" algn="ctr">
              <a:solidFill>
                <a:schemeClr val="lt1">
                  <a:alpha val="29804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OTLSHAPE_TB_00000000000000000000000000000000_TimescaleInterval3"/>
            <p:cNvSpPr txBox="1"/>
            <p:nvPr>
              <p:custDataLst>
                <p:tags r:id="rId29"/>
              </p:custDataLst>
            </p:nvPr>
          </p:nvSpPr>
          <p:spPr>
            <a:xfrm>
              <a:off x="3967816" y="2648171"/>
              <a:ext cx="304955" cy="186055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noAutofit/>
            </a:bodyPr>
            <a:lstStyle/>
            <a:p>
              <a:r>
                <a:rPr lang="en-GB" sz="1200" spc="-20">
                  <a:solidFill>
                    <a:schemeClr val="lt1"/>
                  </a:solidFill>
                  <a:latin typeface="Calibri" panose="020F0502020204030204" pitchFamily="34" charset="0"/>
                </a:rPr>
                <a:t>2017</a:t>
              </a:r>
            </a:p>
          </p:txBody>
        </p:sp>
        <p:cxnSp>
          <p:nvCxnSpPr>
            <p:cNvPr id="35" name="OTLSHAPE_TB_00000000000000000000000000000000_Separator3"/>
            <p:cNvCxnSpPr/>
            <p:nvPr>
              <p:custDataLst>
                <p:tags r:id="rId30"/>
              </p:custDataLst>
            </p:nvPr>
          </p:nvCxnSpPr>
          <p:spPr>
            <a:xfrm>
              <a:off x="5414142" y="2639598"/>
              <a:ext cx="0" cy="203200"/>
            </a:xfrm>
            <a:prstGeom prst="line">
              <a:avLst/>
            </a:prstGeom>
            <a:ln w="12700" cap="flat" cmpd="sng" algn="ctr">
              <a:solidFill>
                <a:schemeClr val="lt1">
                  <a:alpha val="29804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TLSHAPE_TB_00000000000000000000000000000000_TimescaleInterval4"/>
            <p:cNvSpPr txBox="1"/>
            <p:nvPr>
              <p:custDataLst>
                <p:tags r:id="rId31"/>
              </p:custDataLst>
            </p:nvPr>
          </p:nvSpPr>
          <p:spPr>
            <a:xfrm>
              <a:off x="5477643" y="2648171"/>
              <a:ext cx="219227" cy="186055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noAutofit/>
            </a:bodyPr>
            <a:lstStyle/>
            <a:p>
              <a:r>
                <a:rPr lang="en-GB" sz="1200" spc="-18">
                  <a:solidFill>
                    <a:schemeClr val="lt1"/>
                  </a:solidFill>
                  <a:latin typeface="Calibri" panose="020F0502020204030204" pitchFamily="34" charset="0"/>
                </a:rPr>
                <a:t>Feb</a:t>
              </a:r>
            </a:p>
          </p:txBody>
        </p:sp>
        <p:cxnSp>
          <p:nvCxnSpPr>
            <p:cNvPr id="37" name="OTLSHAPE_TB_00000000000000000000000000000000_Separator4"/>
            <p:cNvCxnSpPr/>
            <p:nvPr>
              <p:custDataLst>
                <p:tags r:id="rId32"/>
              </p:custDataLst>
            </p:nvPr>
          </p:nvCxnSpPr>
          <p:spPr>
            <a:xfrm>
              <a:off x="6777857" y="2639598"/>
              <a:ext cx="0" cy="203200"/>
            </a:xfrm>
            <a:prstGeom prst="line">
              <a:avLst/>
            </a:prstGeom>
            <a:ln w="12700" cap="flat" cmpd="sng" algn="ctr">
              <a:solidFill>
                <a:schemeClr val="lt1">
                  <a:alpha val="29804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OTLSHAPE_TB_00000000000000000000000000000000_TimescaleInterval5"/>
            <p:cNvSpPr txBox="1"/>
            <p:nvPr>
              <p:custDataLst>
                <p:tags r:id="rId33"/>
              </p:custDataLst>
            </p:nvPr>
          </p:nvSpPr>
          <p:spPr>
            <a:xfrm>
              <a:off x="6841358" y="2648171"/>
              <a:ext cx="255776" cy="186055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noAutofit/>
            </a:bodyPr>
            <a:lstStyle/>
            <a:p>
              <a:r>
                <a:rPr lang="en-GB" sz="1200" spc="-18">
                  <a:solidFill>
                    <a:schemeClr val="lt1"/>
                  </a:solidFill>
                  <a:latin typeface="Calibri" panose="020F0502020204030204" pitchFamily="34" charset="0"/>
                </a:rPr>
                <a:t>Mar</a:t>
              </a:r>
            </a:p>
          </p:txBody>
        </p:sp>
        <p:cxnSp>
          <p:nvCxnSpPr>
            <p:cNvPr id="39" name="OTLSHAPE_TB_00000000000000000000000000000000_Separator5"/>
            <p:cNvCxnSpPr/>
            <p:nvPr>
              <p:custDataLst>
                <p:tags r:id="rId34"/>
              </p:custDataLst>
            </p:nvPr>
          </p:nvCxnSpPr>
          <p:spPr>
            <a:xfrm>
              <a:off x="8287684" y="2639598"/>
              <a:ext cx="0" cy="203200"/>
            </a:xfrm>
            <a:prstGeom prst="line">
              <a:avLst/>
            </a:prstGeom>
            <a:ln w="12700" cap="flat" cmpd="sng" algn="ctr">
              <a:solidFill>
                <a:schemeClr val="lt1">
                  <a:alpha val="29804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TLSHAPE_TB_00000000000000000000000000000000_TimescaleInterval6"/>
            <p:cNvSpPr txBox="1"/>
            <p:nvPr>
              <p:custDataLst>
                <p:tags r:id="rId35"/>
              </p:custDataLst>
            </p:nvPr>
          </p:nvSpPr>
          <p:spPr>
            <a:xfrm>
              <a:off x="8351185" y="2648171"/>
              <a:ext cx="219740" cy="186055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noAutofit/>
            </a:bodyPr>
            <a:lstStyle/>
            <a:p>
              <a:r>
                <a:rPr lang="en-GB" sz="1200" spc="-18">
                  <a:solidFill>
                    <a:schemeClr val="lt1"/>
                  </a:solidFill>
                  <a:latin typeface="Calibri" panose="020F0502020204030204" pitchFamily="34" charset="0"/>
                </a:rPr>
                <a:t>Apr</a:t>
              </a:r>
            </a:p>
          </p:txBody>
        </p:sp>
        <p:cxnSp>
          <p:nvCxnSpPr>
            <p:cNvPr id="41" name="OTLSHAPE_TB_00000000000000000000000000000000_Separator6"/>
            <p:cNvCxnSpPr/>
            <p:nvPr>
              <p:custDataLst>
                <p:tags r:id="rId36"/>
              </p:custDataLst>
            </p:nvPr>
          </p:nvCxnSpPr>
          <p:spPr>
            <a:xfrm>
              <a:off x="9748807" y="2639598"/>
              <a:ext cx="0" cy="203200"/>
            </a:xfrm>
            <a:prstGeom prst="line">
              <a:avLst/>
            </a:prstGeom>
            <a:ln w="12700" cap="flat" cmpd="sng" algn="ctr">
              <a:solidFill>
                <a:schemeClr val="lt1">
                  <a:alpha val="29804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OTLSHAPE_TB_00000000000000000000000000000000_TimescaleInterval7"/>
            <p:cNvSpPr txBox="1"/>
            <p:nvPr>
              <p:custDataLst>
                <p:tags r:id="rId37"/>
              </p:custDataLst>
            </p:nvPr>
          </p:nvSpPr>
          <p:spPr>
            <a:xfrm>
              <a:off x="9812308" y="2648171"/>
              <a:ext cx="268150" cy="186055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noAutofit/>
            </a:bodyPr>
            <a:lstStyle/>
            <a:p>
              <a:r>
                <a:rPr lang="en-GB" sz="1200" spc="-18">
                  <a:solidFill>
                    <a:schemeClr val="lt1"/>
                  </a:solidFill>
                  <a:latin typeface="Calibri" panose="020F0502020204030204" pitchFamily="34" charset="0"/>
                </a:rPr>
                <a:t>May</a:t>
              </a:r>
            </a:p>
          </p:txBody>
        </p:sp>
        <p:sp>
          <p:nvSpPr>
            <p:cNvPr id="43" name="OTLSHAPE_M_07b6da4288b2428abb1e78d7b602edd0_Title"/>
            <p:cNvSpPr txBox="1"/>
            <p:nvPr>
              <p:custDataLst>
                <p:tags r:id="rId38"/>
              </p:custDataLst>
            </p:nvPr>
          </p:nvSpPr>
          <p:spPr>
            <a:xfrm>
              <a:off x="1843789" y="1851043"/>
              <a:ext cx="723900" cy="170519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en-GB" sz="1100" b="1" spc="-6">
                  <a:solidFill>
                    <a:schemeClr val="dk1"/>
                  </a:solidFill>
                  <a:latin typeface="Calibri" panose="020F0502020204030204" pitchFamily="34" charset="0"/>
                </a:rPr>
                <a:t>Project Start</a:t>
              </a:r>
            </a:p>
          </p:txBody>
        </p:sp>
        <p:sp>
          <p:nvSpPr>
            <p:cNvPr id="44" name="OTLSHAPE_M_07b6da4288b2428abb1e78d7b602edd0_Date"/>
            <p:cNvSpPr txBox="1"/>
            <p:nvPr>
              <p:custDataLst>
                <p:tags r:id="rId39"/>
              </p:custDataLst>
            </p:nvPr>
          </p:nvSpPr>
          <p:spPr>
            <a:xfrm>
              <a:off x="1843789" y="2034262"/>
              <a:ext cx="495300" cy="155025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en-GB" sz="1000" spc="-8">
                  <a:solidFill>
                    <a:srgbClr val="1F497E"/>
                  </a:solidFill>
                  <a:latin typeface="Calibri" panose="020F0502020204030204" pitchFamily="34" charset="0"/>
                </a:rPr>
                <a:t>14/11/16</a:t>
              </a:r>
            </a:p>
          </p:txBody>
        </p:sp>
        <p:sp>
          <p:nvSpPr>
            <p:cNvPr id="45" name="OTLSHAPE_M_07b6da4288b2428abb1e78d7b602edd0_Shape"/>
            <p:cNvSpPr/>
            <p:nvPr>
              <p:custDataLst>
                <p:tags r:id="rId40"/>
              </p:custDataLst>
            </p:nvPr>
          </p:nvSpPr>
          <p:spPr>
            <a:xfrm rot="16200000">
              <a:off x="1646939" y="1963015"/>
              <a:ext cx="165100" cy="165100"/>
            </a:xfrm>
            <a:prstGeom prst="flowChartMerge">
              <a:avLst/>
            </a:prstGeom>
            <a:solidFill>
              <a:schemeClr val="accent1"/>
            </a:solidFill>
            <a:ln w="15875" cap="flat" cmpd="sng" algn="ctr">
              <a:noFill/>
              <a:prstDash val="solid"/>
            </a:ln>
            <a:effectLst>
              <a:outerShdw>
                <a:scrgbClr r="0" g="0" b="0">
                  <a:alpha val="50000"/>
                </a:scrgbClr>
              </a:outerShdw>
            </a:effectLst>
            <a:extLst>
              <a:ext uri="{91240B29-F687-4F45-9708-019B960494DF}">
                <a14:hiddenLine xmlns:a14="http://schemas.microsoft.com/office/drawing/2010/main" w="15875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" name="OTLSHAPE_M_aa23877233324133971b132aeea8bc4e_Title"/>
            <p:cNvSpPr txBox="1"/>
            <p:nvPr>
              <p:custDataLst>
                <p:tags r:id="rId41"/>
              </p:custDataLst>
            </p:nvPr>
          </p:nvSpPr>
          <p:spPr>
            <a:xfrm>
              <a:off x="6373271" y="1851530"/>
              <a:ext cx="444500" cy="170519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en-GB" sz="1100" b="1" spc="-14">
                  <a:solidFill>
                    <a:schemeClr val="dk1"/>
                  </a:solidFill>
                  <a:latin typeface="Calibri" panose="020F0502020204030204" pitchFamily="34" charset="0"/>
                </a:rPr>
                <a:t>IWCMC</a:t>
              </a:r>
            </a:p>
          </p:txBody>
        </p:sp>
        <p:sp>
          <p:nvSpPr>
            <p:cNvPr id="47" name="OTLSHAPE_M_aa23877233324133971b132aeea8bc4e_Date"/>
            <p:cNvSpPr txBox="1"/>
            <p:nvPr>
              <p:custDataLst>
                <p:tags r:id="rId42"/>
              </p:custDataLst>
            </p:nvPr>
          </p:nvSpPr>
          <p:spPr>
            <a:xfrm>
              <a:off x="6373271" y="2034749"/>
              <a:ext cx="431800" cy="155025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en-GB" sz="1000" spc="-8">
                  <a:solidFill>
                    <a:srgbClr val="1F497E"/>
                  </a:solidFill>
                  <a:latin typeface="Calibri" panose="020F0502020204030204" pitchFamily="34" charset="0"/>
                </a:rPr>
                <a:t>15/2/17</a:t>
              </a:r>
            </a:p>
          </p:txBody>
        </p:sp>
        <p:sp>
          <p:nvSpPr>
            <p:cNvPr id="48" name="OTLSHAPE_M_aa23877233324133971b132aeea8bc4e_Shape"/>
            <p:cNvSpPr/>
            <p:nvPr>
              <p:custDataLst>
                <p:tags r:id="rId43"/>
              </p:custDataLst>
            </p:nvPr>
          </p:nvSpPr>
          <p:spPr>
            <a:xfrm rot="16200000">
              <a:off x="6176421" y="1963502"/>
              <a:ext cx="165100" cy="165100"/>
            </a:xfrm>
            <a:prstGeom prst="flowChartMerge">
              <a:avLst/>
            </a:prstGeom>
            <a:solidFill>
              <a:srgbClr val="0072BC"/>
            </a:solidFill>
            <a:ln w="15875" cap="flat" cmpd="sng" algn="ctr">
              <a:noFill/>
              <a:prstDash val="solid"/>
            </a:ln>
            <a:effectLst>
              <a:outerShdw>
                <a:scrgbClr r="0" g="0" b="0">
                  <a:alpha val="50000"/>
                </a:scrgbClr>
              </a:outerShdw>
            </a:effectLst>
            <a:extLst>
              <a:ext uri="{91240B29-F687-4F45-9708-019B960494DF}">
                <a14:hiddenLine xmlns:a14="http://schemas.microsoft.com/office/drawing/2010/main" w="15875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" name="OTLSHAPE_M_4d022b70749849daa2da302fa73fc450_Title"/>
            <p:cNvSpPr txBox="1"/>
            <p:nvPr>
              <p:custDataLst>
                <p:tags r:id="rId44"/>
              </p:custDataLst>
            </p:nvPr>
          </p:nvSpPr>
          <p:spPr>
            <a:xfrm>
              <a:off x="10220895" y="1819239"/>
              <a:ext cx="800100" cy="170519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en-GB" sz="1100" b="1" spc="-6" dirty="0" smtClean="0">
                  <a:solidFill>
                    <a:schemeClr val="dk1"/>
                  </a:solidFill>
                  <a:latin typeface="Calibri" panose="020F0502020204030204" pitchFamily="34" charset="0"/>
                </a:rPr>
                <a:t>Final-Defence</a:t>
              </a:r>
              <a:endParaRPr lang="en-GB" sz="1100" b="1" spc="-6" dirty="0">
                <a:solidFill>
                  <a:schemeClr val="dk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53" name="OTLSHAPE_M_4d022b70749849daa2da302fa73fc450_Date"/>
            <p:cNvSpPr txBox="1"/>
            <p:nvPr>
              <p:custDataLst>
                <p:tags r:id="rId45"/>
              </p:custDataLst>
            </p:nvPr>
          </p:nvSpPr>
          <p:spPr>
            <a:xfrm>
              <a:off x="10220895" y="2034830"/>
              <a:ext cx="436164" cy="153888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en-GB" sz="1000" spc="-8" dirty="0" smtClean="0">
                  <a:solidFill>
                    <a:srgbClr val="1F497E"/>
                  </a:solidFill>
                  <a:latin typeface="Calibri" panose="020F0502020204030204" pitchFamily="34" charset="0"/>
                </a:rPr>
                <a:t>19/5/17</a:t>
              </a:r>
              <a:endParaRPr lang="en-GB" sz="1000" spc="-8" dirty="0">
                <a:solidFill>
                  <a:srgbClr val="1F497E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54" name="OTLSHAPE_M_4d022b70749849daa2da302fa73fc450_Shape"/>
            <p:cNvSpPr/>
            <p:nvPr>
              <p:custDataLst>
                <p:tags r:id="rId46"/>
              </p:custDataLst>
            </p:nvPr>
          </p:nvSpPr>
          <p:spPr>
            <a:xfrm rot="16200000">
              <a:off x="10684003" y="1963015"/>
              <a:ext cx="165100" cy="165100"/>
            </a:xfrm>
            <a:prstGeom prst="flowChartMerge">
              <a:avLst/>
            </a:prstGeom>
            <a:solidFill>
              <a:schemeClr val="accent4"/>
            </a:solidFill>
            <a:ln w="15875" cap="flat" cmpd="sng" algn="ctr">
              <a:noFill/>
              <a:prstDash val="solid"/>
            </a:ln>
            <a:effectLst>
              <a:outerShdw>
                <a:scrgbClr r="0" g="0" b="0">
                  <a:alpha val="50000"/>
                </a:scrgbClr>
              </a:outerShdw>
            </a:effectLst>
            <a:extLst>
              <a:ext uri="{91240B29-F687-4F45-9708-019B960494DF}">
                <a14:hiddenLine xmlns:a14="http://schemas.microsoft.com/office/drawing/2010/main" w="15875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" name="OTLSHAPE_M_69ad0b2253a54e8aa7406bad1ebe471a_Title"/>
            <p:cNvSpPr txBox="1"/>
            <p:nvPr>
              <p:custDataLst>
                <p:tags r:id="rId47"/>
              </p:custDataLst>
            </p:nvPr>
          </p:nvSpPr>
          <p:spPr>
            <a:xfrm>
              <a:off x="11487201" y="1692315"/>
              <a:ext cx="660400" cy="341037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noAutofit/>
            </a:bodyPr>
            <a:lstStyle/>
            <a:p>
              <a:r>
                <a:rPr lang="en-GB" sz="1100" b="1" spc="-6">
                  <a:solidFill>
                    <a:schemeClr val="dk1"/>
                  </a:solidFill>
                  <a:latin typeface="Calibri" panose="020F0502020204030204" pitchFamily="34" charset="0"/>
                </a:rPr>
                <a:t>Report Submission</a:t>
              </a:r>
            </a:p>
          </p:txBody>
        </p:sp>
        <p:sp>
          <p:nvSpPr>
            <p:cNvPr id="56" name="OTLSHAPE_M_69ad0b2253a54e8aa7406bad1ebe471a_Date"/>
            <p:cNvSpPr txBox="1"/>
            <p:nvPr>
              <p:custDataLst>
                <p:tags r:id="rId48"/>
              </p:custDataLst>
            </p:nvPr>
          </p:nvSpPr>
          <p:spPr>
            <a:xfrm>
              <a:off x="11487201" y="2046052"/>
              <a:ext cx="431800" cy="155025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en-GB" sz="1000" spc="-8">
                  <a:solidFill>
                    <a:srgbClr val="1F497E"/>
                  </a:solidFill>
                  <a:latin typeface="Calibri" panose="020F0502020204030204" pitchFamily="34" charset="0"/>
                </a:rPr>
                <a:t>31/5/17</a:t>
              </a:r>
            </a:p>
          </p:txBody>
        </p:sp>
        <p:sp>
          <p:nvSpPr>
            <p:cNvPr id="57" name="OTLSHAPE_M_69ad0b2253a54e8aa7406bad1ebe471a_Shape"/>
            <p:cNvSpPr/>
            <p:nvPr>
              <p:custDataLst>
                <p:tags r:id="rId49"/>
              </p:custDataLst>
            </p:nvPr>
          </p:nvSpPr>
          <p:spPr>
            <a:xfrm rot="16200000">
              <a:off x="11290351" y="1889546"/>
              <a:ext cx="165100" cy="165100"/>
            </a:xfrm>
            <a:prstGeom prst="flowChartMerge">
              <a:avLst/>
            </a:prstGeom>
            <a:solidFill>
              <a:schemeClr val="accent6"/>
            </a:solidFill>
            <a:ln w="15875" cap="flat" cmpd="sng" algn="ctr">
              <a:noFill/>
              <a:prstDash val="solid"/>
            </a:ln>
            <a:effectLst>
              <a:outerShdw>
                <a:scrgbClr r="0" g="0" b="0">
                  <a:alpha val="50000"/>
                </a:scrgbClr>
              </a:outerShdw>
            </a:effectLst>
            <a:extLst>
              <a:ext uri="{91240B29-F687-4F45-9708-019B960494DF}">
                <a14:hiddenLine xmlns:a14="http://schemas.microsoft.com/office/drawing/2010/main" w="15875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8" name="OTLSHAPE_M_a9e181d0f6aa42329b2c8160641027df_Title"/>
            <p:cNvSpPr txBox="1"/>
            <p:nvPr>
              <p:custDataLst>
                <p:tags r:id="rId50"/>
              </p:custDataLst>
            </p:nvPr>
          </p:nvSpPr>
          <p:spPr>
            <a:xfrm>
              <a:off x="6421975" y="3767866"/>
              <a:ext cx="711200" cy="170519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en-GB" sz="1100" b="1" spc="-4">
                  <a:solidFill>
                    <a:schemeClr val="dk1"/>
                  </a:solidFill>
                  <a:latin typeface="Calibri" panose="020F0502020204030204" pitchFamily="34" charset="0"/>
                </a:rPr>
                <a:t>Design Expo</a:t>
              </a:r>
            </a:p>
          </p:txBody>
        </p:sp>
        <p:sp>
          <p:nvSpPr>
            <p:cNvPr id="59" name="OTLSHAPE_M_a9e181d0f6aa42329b2c8160641027df_Date"/>
            <p:cNvSpPr txBox="1"/>
            <p:nvPr>
              <p:custDataLst>
                <p:tags r:id="rId51"/>
              </p:custDataLst>
            </p:nvPr>
          </p:nvSpPr>
          <p:spPr>
            <a:xfrm>
              <a:off x="6421975" y="3600141"/>
              <a:ext cx="431800" cy="155025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en-GB" sz="1000" spc="-8">
                  <a:solidFill>
                    <a:srgbClr val="1F497E"/>
                  </a:solidFill>
                  <a:latin typeface="Calibri" panose="020F0502020204030204" pitchFamily="34" charset="0"/>
                </a:rPr>
                <a:t>16/2/17</a:t>
              </a:r>
            </a:p>
          </p:txBody>
        </p:sp>
        <p:sp>
          <p:nvSpPr>
            <p:cNvPr id="60" name="OTLSHAPE_M_a9e181d0f6aa42329b2c8160641027df_Shape"/>
            <p:cNvSpPr/>
            <p:nvPr>
              <p:custDataLst>
                <p:tags r:id="rId52"/>
              </p:custDataLst>
            </p:nvPr>
          </p:nvSpPr>
          <p:spPr>
            <a:xfrm rot="16200000">
              <a:off x="6225125" y="3661313"/>
              <a:ext cx="165100" cy="165100"/>
            </a:xfrm>
            <a:prstGeom prst="flowChartMerge">
              <a:avLst/>
            </a:prstGeom>
            <a:solidFill>
              <a:schemeClr val="accent1"/>
            </a:solidFill>
            <a:ln w="15875" cap="flat" cmpd="sng" algn="ctr">
              <a:noFill/>
              <a:prstDash val="solid"/>
            </a:ln>
            <a:effectLst>
              <a:outerShdw>
                <a:scrgbClr r="0" g="0" b="0">
                  <a:alpha val="50000"/>
                </a:scrgbClr>
              </a:outerShdw>
            </a:effectLst>
            <a:extLst>
              <a:ext uri="{91240B29-F687-4F45-9708-019B960494DF}">
                <a14:hiddenLine xmlns:a14="http://schemas.microsoft.com/office/drawing/2010/main" w="15875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1" name="OTLSHAPE_M_c46594bcb456472193ecfa3b2e4ac2d0_Title"/>
            <p:cNvSpPr txBox="1"/>
            <p:nvPr>
              <p:custDataLst>
                <p:tags r:id="rId53"/>
              </p:custDataLst>
            </p:nvPr>
          </p:nvSpPr>
          <p:spPr>
            <a:xfrm>
              <a:off x="6957719" y="3315323"/>
              <a:ext cx="749300" cy="170519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en-GB" sz="1100" b="1" spc="-6" dirty="0" smtClean="0">
                  <a:solidFill>
                    <a:schemeClr val="dk1"/>
                  </a:solidFill>
                  <a:latin typeface="Calibri" panose="020F0502020204030204" pitchFamily="34" charset="0"/>
                </a:rPr>
                <a:t>Mid-Defence</a:t>
              </a:r>
              <a:endParaRPr lang="en-GB" sz="1100" b="1" spc="-6" dirty="0">
                <a:solidFill>
                  <a:schemeClr val="dk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62" name="OTLSHAPE_M_c46594bcb456472193ecfa3b2e4ac2d0_Date"/>
            <p:cNvSpPr txBox="1"/>
            <p:nvPr>
              <p:custDataLst>
                <p:tags r:id="rId54"/>
              </p:custDataLst>
            </p:nvPr>
          </p:nvSpPr>
          <p:spPr>
            <a:xfrm>
              <a:off x="6957719" y="3147598"/>
              <a:ext cx="431800" cy="155025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en-GB" sz="1000" spc="-8">
                  <a:solidFill>
                    <a:srgbClr val="1F497E"/>
                  </a:solidFill>
                  <a:latin typeface="Calibri" panose="020F0502020204030204" pitchFamily="34" charset="0"/>
                </a:rPr>
                <a:t>27/2/17</a:t>
              </a:r>
            </a:p>
          </p:txBody>
        </p:sp>
        <p:sp>
          <p:nvSpPr>
            <p:cNvPr id="63" name="OTLSHAPE_M_c46594bcb456472193ecfa3b2e4ac2d0_Shape"/>
            <p:cNvSpPr/>
            <p:nvPr>
              <p:custDataLst>
                <p:tags r:id="rId55"/>
              </p:custDataLst>
            </p:nvPr>
          </p:nvSpPr>
          <p:spPr>
            <a:xfrm rot="16200000">
              <a:off x="6760869" y="3208770"/>
              <a:ext cx="165100" cy="165100"/>
            </a:xfrm>
            <a:prstGeom prst="flowChartMerge">
              <a:avLst/>
            </a:prstGeom>
            <a:solidFill>
              <a:schemeClr val="accent2"/>
            </a:solidFill>
            <a:ln w="15875" cap="flat" cmpd="sng" algn="ctr">
              <a:noFill/>
              <a:prstDash val="solid"/>
            </a:ln>
            <a:effectLst>
              <a:outerShdw>
                <a:scrgbClr r="0" g="0" b="0">
                  <a:alpha val="50000"/>
                </a:scrgbClr>
              </a:outerShdw>
            </a:effectLst>
            <a:extLst>
              <a:ext uri="{91240B29-F687-4F45-9708-019B960494DF}">
                <a14:hiddenLine xmlns:a14="http://schemas.microsoft.com/office/drawing/2010/main" w="15875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4" name="OTLSHAPE_M_e4439b1abd6a41a5a78b671d3d09102a_Title"/>
            <p:cNvSpPr txBox="1"/>
            <p:nvPr>
              <p:custDataLst>
                <p:tags r:id="rId56"/>
              </p:custDataLst>
            </p:nvPr>
          </p:nvSpPr>
          <p:spPr>
            <a:xfrm>
              <a:off x="10464416" y="3363029"/>
              <a:ext cx="711200" cy="170519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en-GB" sz="1100" b="1" spc="-4" dirty="0">
                  <a:solidFill>
                    <a:schemeClr val="dk1"/>
                  </a:solidFill>
                  <a:latin typeface="Calibri" panose="020F0502020204030204" pitchFamily="34" charset="0"/>
                </a:rPr>
                <a:t>Open House</a:t>
              </a:r>
            </a:p>
          </p:txBody>
        </p:sp>
        <p:sp>
          <p:nvSpPr>
            <p:cNvPr id="65" name="OTLSHAPE_M_e4439b1abd6a41a5a78b671d3d09102a_Date"/>
            <p:cNvSpPr txBox="1"/>
            <p:nvPr>
              <p:custDataLst>
                <p:tags r:id="rId57"/>
              </p:custDataLst>
            </p:nvPr>
          </p:nvSpPr>
          <p:spPr>
            <a:xfrm>
              <a:off x="10464416" y="3147598"/>
              <a:ext cx="431800" cy="155025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en-GB" sz="1000" spc="-8" dirty="0" smtClean="0">
                  <a:solidFill>
                    <a:srgbClr val="1F497E"/>
                  </a:solidFill>
                  <a:latin typeface="Calibri" panose="020F0502020204030204" pitchFamily="34" charset="0"/>
                </a:rPr>
                <a:t>23/5/17</a:t>
              </a:r>
              <a:endParaRPr lang="en-GB" sz="1000" spc="-8" dirty="0">
                <a:solidFill>
                  <a:srgbClr val="1F497E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66" name="OTLSHAPE_M_e4439b1abd6a41a5a78b671d3d09102a_Shape"/>
            <p:cNvSpPr/>
            <p:nvPr>
              <p:custDataLst>
                <p:tags r:id="rId58"/>
              </p:custDataLst>
            </p:nvPr>
          </p:nvSpPr>
          <p:spPr>
            <a:xfrm rot="16200000">
              <a:off x="10919575" y="3208770"/>
              <a:ext cx="165100" cy="165100"/>
            </a:xfrm>
            <a:prstGeom prst="flowChartMerge">
              <a:avLst/>
            </a:prstGeom>
            <a:solidFill>
              <a:schemeClr val="accent5"/>
            </a:solidFill>
            <a:ln w="15875" cap="flat" cmpd="sng" algn="ctr">
              <a:noFill/>
              <a:prstDash val="solid"/>
            </a:ln>
            <a:effectLst>
              <a:outerShdw>
                <a:scrgbClr r="0" g="0" b="0">
                  <a:alpha val="50000"/>
                </a:scrgbClr>
              </a:outerShdw>
            </a:effectLst>
            <a:extLst>
              <a:ext uri="{91240B29-F687-4F45-9708-019B960494DF}">
                <a14:hiddenLine xmlns:a14="http://schemas.microsoft.com/office/drawing/2010/main" w="15875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7" name="OTLSHAPE_T_41bb4c05cc804eeda51e35b3d2e55ead_Shape"/>
            <p:cNvSpPr/>
            <p:nvPr>
              <p:custDataLst>
                <p:tags r:id="rId59"/>
              </p:custDataLst>
            </p:nvPr>
          </p:nvSpPr>
          <p:spPr>
            <a:xfrm>
              <a:off x="1566519" y="3082813"/>
              <a:ext cx="685800" cy="203200"/>
            </a:xfrm>
            <a:prstGeom prst="rect">
              <a:avLst/>
            </a:prstGeom>
            <a:solidFill>
              <a:srgbClr val="0072BC"/>
            </a:solidFill>
            <a:ln w="15875" cap="flat" cmpd="sng" algn="ctr">
              <a:noFill/>
              <a:prstDash val="solid"/>
            </a:ln>
            <a:effectLst>
              <a:outerShdw>
                <a:scrgbClr r="0" g="0" b="0">
                  <a:alpha val="50000"/>
                </a:scrgbClr>
              </a:outerShdw>
            </a:effectLst>
            <a:extLst>
              <a:ext uri="{91240B29-F687-4F45-9708-019B960494DF}">
                <a14:hiddenLine xmlns:a14="http://schemas.microsoft.com/office/drawing/2010/main" w="15875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8" name="OTLSHAPE_T_41bb4c05cc804eeda51e35b3d2e55ead_JoinedDate"/>
            <p:cNvSpPr txBox="1"/>
            <p:nvPr>
              <p:custDataLst>
                <p:tags r:id="rId60"/>
              </p:custDataLst>
            </p:nvPr>
          </p:nvSpPr>
          <p:spPr>
            <a:xfrm>
              <a:off x="2299142" y="3106900"/>
              <a:ext cx="1066800" cy="155025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en-GB" sz="1000" spc="-6">
                  <a:solidFill>
                    <a:srgbClr val="1F497E"/>
                  </a:solidFill>
                  <a:latin typeface="Calibri" panose="020F0502020204030204" pitchFamily="34" charset="0"/>
                </a:rPr>
                <a:t>14/11/16 - 27/11/16</a:t>
              </a:r>
            </a:p>
          </p:txBody>
        </p:sp>
        <p:sp>
          <p:nvSpPr>
            <p:cNvPr id="69" name="OTLSHAPE_T_41bb4c05cc804eeda51e35b3d2e55ead_Title"/>
            <p:cNvSpPr txBox="1"/>
            <p:nvPr>
              <p:custDataLst>
                <p:tags r:id="rId61"/>
              </p:custDataLst>
            </p:nvPr>
          </p:nvSpPr>
          <p:spPr>
            <a:xfrm>
              <a:off x="127000" y="3099153"/>
              <a:ext cx="1028700" cy="170519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en-GB" sz="1100" b="1" spc="-8">
                  <a:solidFill>
                    <a:schemeClr val="dk1"/>
                  </a:solidFill>
                  <a:latin typeface="Calibri" panose="020F0502020204030204" pitchFamily="34" charset="0"/>
                </a:rPr>
                <a:t>Literature Review</a:t>
              </a:r>
            </a:p>
          </p:txBody>
        </p:sp>
        <p:sp>
          <p:nvSpPr>
            <p:cNvPr id="70" name="OTLSHAPE_T_61863f8ca49542bca4bf84a3091c44ff_Shape"/>
            <p:cNvSpPr/>
            <p:nvPr>
              <p:custDataLst>
                <p:tags r:id="rId62"/>
              </p:custDataLst>
            </p:nvPr>
          </p:nvSpPr>
          <p:spPr>
            <a:xfrm>
              <a:off x="2248376" y="3349513"/>
              <a:ext cx="685800" cy="203200"/>
            </a:xfrm>
            <a:prstGeom prst="rect">
              <a:avLst/>
            </a:prstGeom>
            <a:solidFill>
              <a:schemeClr val="accent1"/>
            </a:solidFill>
            <a:ln w="15875" cap="flat" cmpd="sng" algn="ctr">
              <a:noFill/>
              <a:prstDash val="solid"/>
            </a:ln>
            <a:effectLst>
              <a:outerShdw>
                <a:scrgbClr r="0" g="0" b="0">
                  <a:alpha val="50000"/>
                </a:scrgbClr>
              </a:outerShdw>
            </a:effectLst>
            <a:extLst>
              <a:ext uri="{91240B29-F687-4F45-9708-019B960494DF}">
                <a14:hiddenLine xmlns:a14="http://schemas.microsoft.com/office/drawing/2010/main" w="15875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1" name="OTLSHAPE_T_61863f8ca49542bca4bf84a3091c44ff_JoinedDate"/>
            <p:cNvSpPr txBox="1"/>
            <p:nvPr>
              <p:custDataLst>
                <p:tags r:id="rId63"/>
              </p:custDataLst>
            </p:nvPr>
          </p:nvSpPr>
          <p:spPr>
            <a:xfrm>
              <a:off x="2981000" y="3373600"/>
              <a:ext cx="1066800" cy="155025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en-GB" sz="1000" spc="-6">
                  <a:solidFill>
                    <a:srgbClr val="1F497E"/>
                  </a:solidFill>
                  <a:latin typeface="Calibri" panose="020F0502020204030204" pitchFamily="34" charset="0"/>
                </a:rPr>
                <a:t>28/11/16 - 11/12/16</a:t>
              </a:r>
            </a:p>
          </p:txBody>
        </p:sp>
        <p:sp>
          <p:nvSpPr>
            <p:cNvPr id="72" name="OTLSHAPE_T_61863f8ca49542bca4bf84a3091c44ff_Title"/>
            <p:cNvSpPr txBox="1"/>
            <p:nvPr>
              <p:custDataLst>
                <p:tags r:id="rId64"/>
              </p:custDataLst>
            </p:nvPr>
          </p:nvSpPr>
          <p:spPr>
            <a:xfrm>
              <a:off x="127000" y="3365853"/>
              <a:ext cx="1397000" cy="170519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en-GB" sz="1100" b="1" spc="-4">
                  <a:solidFill>
                    <a:schemeClr val="dk1"/>
                  </a:solidFill>
                  <a:latin typeface="Calibri" panose="020F0502020204030204" pitchFamily="34" charset="0"/>
                </a:rPr>
                <a:t>2 Tier Model Simulation</a:t>
              </a:r>
            </a:p>
          </p:txBody>
        </p:sp>
        <p:sp>
          <p:nvSpPr>
            <p:cNvPr id="73" name="OTLSHAPE_T_6d56168cb0e9433db495c4036beb0da0_Shape"/>
            <p:cNvSpPr/>
            <p:nvPr>
              <p:custDataLst>
                <p:tags r:id="rId65"/>
              </p:custDataLst>
            </p:nvPr>
          </p:nvSpPr>
          <p:spPr>
            <a:xfrm>
              <a:off x="2930234" y="3616213"/>
              <a:ext cx="685800" cy="203200"/>
            </a:xfrm>
            <a:prstGeom prst="rect">
              <a:avLst/>
            </a:prstGeom>
            <a:solidFill>
              <a:schemeClr val="accent2"/>
            </a:solidFill>
            <a:ln w="15875" cap="flat" cmpd="sng" algn="ctr">
              <a:noFill/>
              <a:prstDash val="solid"/>
            </a:ln>
            <a:effectLst>
              <a:outerShdw>
                <a:scrgbClr r="0" g="0" b="0">
                  <a:alpha val="50000"/>
                </a:scrgbClr>
              </a:outerShdw>
            </a:effectLst>
            <a:extLst>
              <a:ext uri="{91240B29-F687-4F45-9708-019B960494DF}">
                <a14:hiddenLine xmlns:a14="http://schemas.microsoft.com/office/drawing/2010/main" w="15875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4" name="OTLSHAPE_T_6d56168cb0e9433db495c4036beb0da0_JoinedDate"/>
            <p:cNvSpPr txBox="1"/>
            <p:nvPr>
              <p:custDataLst>
                <p:tags r:id="rId66"/>
              </p:custDataLst>
            </p:nvPr>
          </p:nvSpPr>
          <p:spPr>
            <a:xfrm>
              <a:off x="3662857" y="3640300"/>
              <a:ext cx="1066800" cy="155025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en-GB" sz="1000" spc="-6">
                  <a:solidFill>
                    <a:srgbClr val="1F497E"/>
                  </a:solidFill>
                  <a:latin typeface="Calibri" panose="020F0502020204030204" pitchFamily="34" charset="0"/>
                </a:rPr>
                <a:t>12/12/16 - 25/12/16</a:t>
              </a:r>
            </a:p>
          </p:txBody>
        </p:sp>
        <p:sp>
          <p:nvSpPr>
            <p:cNvPr id="75" name="OTLSHAPE_T_6d56168cb0e9433db495c4036beb0da0_Title"/>
            <p:cNvSpPr txBox="1"/>
            <p:nvPr>
              <p:custDataLst>
                <p:tags r:id="rId67"/>
              </p:custDataLst>
            </p:nvPr>
          </p:nvSpPr>
          <p:spPr>
            <a:xfrm>
              <a:off x="127000" y="3632553"/>
              <a:ext cx="1930400" cy="170519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en-GB" sz="1100" b="1" spc="-4">
                  <a:solidFill>
                    <a:schemeClr val="dk1"/>
                  </a:solidFill>
                  <a:latin typeface="Calibri" panose="020F0502020204030204" pitchFamily="34" charset="0"/>
                </a:rPr>
                <a:t>2D Blockage Model Development</a:t>
              </a:r>
            </a:p>
          </p:txBody>
        </p:sp>
        <p:sp>
          <p:nvSpPr>
            <p:cNvPr id="76" name="OTLSHAPE_T_43117f9c14a5450e8684b63dea4c0e42_Shape"/>
            <p:cNvSpPr/>
            <p:nvPr>
              <p:custDataLst>
                <p:tags r:id="rId68"/>
              </p:custDataLst>
            </p:nvPr>
          </p:nvSpPr>
          <p:spPr>
            <a:xfrm>
              <a:off x="3612091" y="3882913"/>
              <a:ext cx="685800" cy="203200"/>
            </a:xfrm>
            <a:prstGeom prst="rect">
              <a:avLst/>
            </a:prstGeom>
            <a:solidFill>
              <a:srgbClr val="6F3198"/>
            </a:solidFill>
            <a:ln w="15875" cap="flat" cmpd="sng" algn="ctr">
              <a:noFill/>
              <a:prstDash val="solid"/>
            </a:ln>
            <a:effectLst>
              <a:outerShdw>
                <a:scrgbClr r="0" g="0" b="0">
                  <a:alpha val="50000"/>
                </a:scrgbClr>
              </a:outerShdw>
            </a:effectLst>
            <a:extLst>
              <a:ext uri="{91240B29-F687-4F45-9708-019B960494DF}">
                <a14:hiddenLine xmlns:a14="http://schemas.microsoft.com/office/drawing/2010/main" w="15875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7" name="OTLSHAPE_T_43117f9c14a5450e8684b63dea4c0e42_JoinedDate"/>
            <p:cNvSpPr txBox="1"/>
            <p:nvPr>
              <p:custDataLst>
                <p:tags r:id="rId69"/>
              </p:custDataLst>
            </p:nvPr>
          </p:nvSpPr>
          <p:spPr>
            <a:xfrm>
              <a:off x="4344715" y="3907000"/>
              <a:ext cx="939800" cy="155025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en-GB" sz="1000" spc="-6" dirty="0">
                  <a:solidFill>
                    <a:srgbClr val="1F497E"/>
                  </a:solidFill>
                  <a:latin typeface="Calibri" panose="020F0502020204030204" pitchFamily="34" charset="0"/>
                </a:rPr>
                <a:t>26/12/16 - 8/1/17</a:t>
              </a:r>
            </a:p>
          </p:txBody>
        </p:sp>
        <p:sp>
          <p:nvSpPr>
            <p:cNvPr id="78" name="OTLSHAPE_T_43117f9c14a5450e8684b63dea4c0e42_Title"/>
            <p:cNvSpPr txBox="1"/>
            <p:nvPr>
              <p:custDataLst>
                <p:tags r:id="rId70"/>
              </p:custDataLst>
            </p:nvPr>
          </p:nvSpPr>
          <p:spPr>
            <a:xfrm>
              <a:off x="127000" y="3899253"/>
              <a:ext cx="1016000" cy="170519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en-GB" sz="1100" b="1" spc="-4">
                  <a:solidFill>
                    <a:schemeClr val="dk1"/>
                  </a:solidFill>
                  <a:latin typeface="Calibri" panose="020F0502020204030204" pitchFamily="34" charset="0"/>
                </a:rPr>
                <a:t>Addition of Tier 3</a:t>
              </a:r>
            </a:p>
          </p:txBody>
        </p:sp>
        <p:sp>
          <p:nvSpPr>
            <p:cNvPr id="79" name="OTLSHAPE_T_00d64c8602a84a4bb91786d389c0afeb_Shape"/>
            <p:cNvSpPr/>
            <p:nvPr>
              <p:custDataLst>
                <p:tags r:id="rId71"/>
              </p:custDataLst>
            </p:nvPr>
          </p:nvSpPr>
          <p:spPr>
            <a:xfrm>
              <a:off x="4293948" y="4149613"/>
              <a:ext cx="685800" cy="203200"/>
            </a:xfrm>
            <a:prstGeom prst="rect">
              <a:avLst/>
            </a:prstGeom>
            <a:solidFill>
              <a:schemeClr val="accent4"/>
            </a:solidFill>
            <a:ln w="15875" cap="flat" cmpd="sng" algn="ctr">
              <a:noFill/>
              <a:prstDash val="solid"/>
            </a:ln>
            <a:effectLst>
              <a:outerShdw>
                <a:scrgbClr r="0" g="0" b="0">
                  <a:alpha val="50000"/>
                </a:scrgbClr>
              </a:outerShdw>
            </a:effectLst>
            <a:extLst>
              <a:ext uri="{91240B29-F687-4F45-9708-019B960494DF}">
                <a14:hiddenLine xmlns:a14="http://schemas.microsoft.com/office/drawing/2010/main" w="15875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0" name="OTLSHAPE_T_00d64c8602a84a4bb91786d389c0afeb_JoinedDate"/>
            <p:cNvSpPr txBox="1"/>
            <p:nvPr>
              <p:custDataLst>
                <p:tags r:id="rId72"/>
              </p:custDataLst>
            </p:nvPr>
          </p:nvSpPr>
          <p:spPr>
            <a:xfrm>
              <a:off x="5026572" y="4173700"/>
              <a:ext cx="876300" cy="155025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en-GB" sz="1000" spc="-6">
                  <a:solidFill>
                    <a:srgbClr val="1F497E"/>
                  </a:solidFill>
                  <a:latin typeface="Calibri" panose="020F0502020204030204" pitchFamily="34" charset="0"/>
                </a:rPr>
                <a:t>9/1/17 - 22/1/17</a:t>
              </a:r>
            </a:p>
          </p:txBody>
        </p:sp>
        <p:sp>
          <p:nvSpPr>
            <p:cNvPr id="81" name="OTLSHAPE_T_00d64c8602a84a4bb91786d389c0afeb_Title"/>
            <p:cNvSpPr txBox="1"/>
            <p:nvPr>
              <p:custDataLst>
                <p:tags r:id="rId73"/>
              </p:custDataLst>
            </p:nvPr>
          </p:nvSpPr>
          <p:spPr>
            <a:xfrm>
              <a:off x="127000" y="4165953"/>
              <a:ext cx="1028700" cy="170519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en-GB" sz="1100" b="1" spc="-4">
                  <a:solidFill>
                    <a:schemeClr val="dk1"/>
                  </a:solidFill>
                  <a:latin typeface="Calibri" panose="020F0502020204030204" pitchFamily="34" charset="0"/>
                </a:rPr>
                <a:t>Addition of DUDe</a:t>
              </a:r>
            </a:p>
          </p:txBody>
        </p:sp>
        <p:sp>
          <p:nvSpPr>
            <p:cNvPr id="82" name="OTLSHAPE_T_f5398961b21544bdb45aaccd46db1193_Shape"/>
            <p:cNvSpPr/>
            <p:nvPr>
              <p:custDataLst>
                <p:tags r:id="rId74"/>
              </p:custDataLst>
            </p:nvPr>
          </p:nvSpPr>
          <p:spPr>
            <a:xfrm>
              <a:off x="4975806" y="4416313"/>
              <a:ext cx="685800" cy="203200"/>
            </a:xfrm>
            <a:prstGeom prst="rect">
              <a:avLst/>
            </a:prstGeom>
            <a:solidFill>
              <a:schemeClr val="accent3"/>
            </a:solidFill>
            <a:ln w="15875" cap="flat" cmpd="sng" algn="ctr">
              <a:noFill/>
              <a:prstDash val="solid"/>
            </a:ln>
            <a:effectLst>
              <a:outerShdw>
                <a:scrgbClr r="0" g="0" b="0">
                  <a:alpha val="50000"/>
                </a:scrgbClr>
              </a:outerShdw>
            </a:effectLst>
            <a:extLst>
              <a:ext uri="{91240B29-F687-4F45-9708-019B960494DF}">
                <a14:hiddenLine xmlns:a14="http://schemas.microsoft.com/office/drawing/2010/main" w="15875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3" name="OTLSHAPE_T_f5398961b21544bdb45aaccd46db1193_JoinedDate"/>
            <p:cNvSpPr txBox="1"/>
            <p:nvPr>
              <p:custDataLst>
                <p:tags r:id="rId75"/>
              </p:custDataLst>
            </p:nvPr>
          </p:nvSpPr>
          <p:spPr>
            <a:xfrm>
              <a:off x="5708429" y="4440400"/>
              <a:ext cx="876300" cy="155025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en-GB" sz="1000" spc="-6">
                  <a:solidFill>
                    <a:srgbClr val="1F497E"/>
                  </a:solidFill>
                  <a:latin typeface="Calibri" panose="020F0502020204030204" pitchFamily="34" charset="0"/>
                </a:rPr>
                <a:t>23/1/17 - 5/2/17</a:t>
              </a:r>
            </a:p>
          </p:txBody>
        </p:sp>
        <p:sp>
          <p:nvSpPr>
            <p:cNvPr id="84" name="OTLSHAPE_T_f5398961b21544bdb45aaccd46db1193_Title"/>
            <p:cNvSpPr txBox="1"/>
            <p:nvPr>
              <p:custDataLst>
                <p:tags r:id="rId76"/>
              </p:custDataLst>
            </p:nvPr>
          </p:nvSpPr>
          <p:spPr>
            <a:xfrm>
              <a:off x="127000" y="4432653"/>
              <a:ext cx="1778000" cy="170519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en-GB" sz="1100" b="1" spc="-4">
                  <a:solidFill>
                    <a:schemeClr val="dk1"/>
                  </a:solidFill>
                  <a:latin typeface="Calibri" panose="020F0502020204030204" pitchFamily="34" charset="0"/>
                </a:rPr>
                <a:t>Detailed Performance Analysis</a:t>
              </a:r>
            </a:p>
          </p:txBody>
        </p:sp>
        <p:sp>
          <p:nvSpPr>
            <p:cNvPr id="85" name="OTLSHAPE_T_48b7c702402644ce979982d6c0478fac_Shape"/>
            <p:cNvSpPr/>
            <p:nvPr>
              <p:custDataLst>
                <p:tags r:id="rId77"/>
              </p:custDataLst>
            </p:nvPr>
          </p:nvSpPr>
          <p:spPr>
            <a:xfrm>
              <a:off x="5657663" y="4683013"/>
              <a:ext cx="1268306" cy="203200"/>
            </a:xfrm>
            <a:prstGeom prst="rect">
              <a:avLst/>
            </a:prstGeom>
            <a:solidFill>
              <a:srgbClr val="FEBA0A"/>
            </a:solidFill>
            <a:ln w="15875" cap="flat" cmpd="sng" algn="ctr">
              <a:noFill/>
              <a:prstDash val="solid"/>
            </a:ln>
            <a:effectLst>
              <a:outerShdw>
                <a:scrgbClr r="0" g="0" b="0">
                  <a:alpha val="50000"/>
                </a:scrgbClr>
              </a:outerShdw>
            </a:effectLst>
            <a:extLst>
              <a:ext uri="{91240B29-F687-4F45-9708-019B960494DF}">
                <a14:hiddenLine xmlns:a14="http://schemas.microsoft.com/office/drawing/2010/main" w="15875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6" name="OTLSHAPE_T_48b7c702402644ce979982d6c0478fac_JoinedDate"/>
            <p:cNvSpPr txBox="1"/>
            <p:nvPr>
              <p:custDataLst>
                <p:tags r:id="rId78"/>
              </p:custDataLst>
            </p:nvPr>
          </p:nvSpPr>
          <p:spPr>
            <a:xfrm>
              <a:off x="6969246" y="4681451"/>
              <a:ext cx="876300" cy="155025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en-GB" sz="1000" spc="-6" dirty="0">
                  <a:solidFill>
                    <a:srgbClr val="1F497E"/>
                  </a:solidFill>
                  <a:latin typeface="Calibri" panose="020F0502020204030204" pitchFamily="34" charset="0"/>
                </a:rPr>
                <a:t>6/2/17 - </a:t>
              </a:r>
              <a:r>
                <a:rPr lang="en-GB" sz="1000" spc="-6" dirty="0" smtClean="0">
                  <a:solidFill>
                    <a:srgbClr val="1F497E"/>
                  </a:solidFill>
                  <a:latin typeface="Calibri" panose="020F0502020204030204" pitchFamily="34" charset="0"/>
                </a:rPr>
                <a:t>6/3/17</a:t>
              </a:r>
              <a:endParaRPr lang="en-GB" sz="1000" spc="-6" dirty="0">
                <a:solidFill>
                  <a:srgbClr val="1F497E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87" name="OTLSHAPE_T_48b7c702402644ce979982d6c0478fac_Title"/>
            <p:cNvSpPr txBox="1"/>
            <p:nvPr>
              <p:custDataLst>
                <p:tags r:id="rId79"/>
              </p:custDataLst>
            </p:nvPr>
          </p:nvSpPr>
          <p:spPr>
            <a:xfrm>
              <a:off x="127000" y="4699353"/>
              <a:ext cx="1130300" cy="170519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en-GB" sz="1100" b="1" spc="-6">
                  <a:solidFill>
                    <a:schemeClr val="dk1"/>
                  </a:solidFill>
                  <a:latin typeface="Calibri" panose="020F0502020204030204" pitchFamily="34" charset="0"/>
                </a:rPr>
                <a:t>IWCMC Submission</a:t>
              </a:r>
            </a:p>
          </p:txBody>
        </p:sp>
        <p:sp>
          <p:nvSpPr>
            <p:cNvPr id="88" name="OTLSHAPE_T_84c6555dafbe4217b3d1267cf6d4e33e_Shape"/>
            <p:cNvSpPr/>
            <p:nvPr>
              <p:custDataLst>
                <p:tags r:id="rId80"/>
              </p:custDataLst>
            </p:nvPr>
          </p:nvSpPr>
          <p:spPr>
            <a:xfrm>
              <a:off x="6339521" y="4949713"/>
              <a:ext cx="2045572" cy="203200"/>
            </a:xfrm>
            <a:prstGeom prst="rect">
              <a:avLst/>
            </a:prstGeom>
            <a:solidFill>
              <a:schemeClr val="accent5"/>
            </a:solidFill>
            <a:ln w="15875" cap="flat" cmpd="sng" algn="ctr">
              <a:noFill/>
              <a:prstDash val="solid"/>
            </a:ln>
            <a:effectLst>
              <a:outerShdw>
                <a:scrgbClr r="0" g="0" b="0">
                  <a:alpha val="50000"/>
                </a:scrgbClr>
              </a:outerShdw>
            </a:effectLst>
            <a:extLst>
              <a:ext uri="{91240B29-F687-4F45-9708-019B960494DF}">
                <a14:hiddenLine xmlns:a14="http://schemas.microsoft.com/office/drawing/2010/main" w="15875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9" name="OTLSHAPE_T_84c6555dafbe4217b3d1267cf6d4e33e_JoinedDate"/>
            <p:cNvSpPr txBox="1"/>
            <p:nvPr>
              <p:custDataLst>
                <p:tags r:id="rId81"/>
              </p:custDataLst>
            </p:nvPr>
          </p:nvSpPr>
          <p:spPr>
            <a:xfrm>
              <a:off x="8450654" y="4966621"/>
              <a:ext cx="1035251" cy="153888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en-GB" sz="1000" spc="-6" dirty="0">
                  <a:solidFill>
                    <a:srgbClr val="1F497E"/>
                  </a:solidFill>
                  <a:latin typeface="Calibri" panose="020F0502020204030204" pitchFamily="34" charset="0"/>
                </a:rPr>
                <a:t>20/2/17 - </a:t>
              </a:r>
              <a:r>
                <a:rPr lang="en-GB" sz="1000" spc="-6" dirty="0" smtClean="0">
                  <a:solidFill>
                    <a:srgbClr val="1F497E"/>
                  </a:solidFill>
                  <a:latin typeface="Calibri" panose="020F0502020204030204" pitchFamily="34" charset="0"/>
                </a:rPr>
                <a:t>23/4/17</a:t>
              </a:r>
              <a:endParaRPr lang="en-GB" sz="1000" spc="-6" dirty="0">
                <a:solidFill>
                  <a:srgbClr val="1F497E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90" name="OTLSHAPE_T_84c6555dafbe4217b3d1267cf6d4e33e_Title"/>
            <p:cNvSpPr txBox="1"/>
            <p:nvPr>
              <p:custDataLst>
                <p:tags r:id="rId82"/>
              </p:custDataLst>
            </p:nvPr>
          </p:nvSpPr>
          <p:spPr>
            <a:xfrm>
              <a:off x="127000" y="4966053"/>
              <a:ext cx="2057400" cy="170519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en-GB" sz="1100" b="1" spc="-4" dirty="0" err="1">
                  <a:solidFill>
                    <a:schemeClr val="dk1"/>
                  </a:solidFill>
                  <a:latin typeface="Calibri" panose="020F0502020204030204" pitchFamily="34" charset="0"/>
                </a:rPr>
                <a:t>Multislope</a:t>
              </a:r>
              <a:r>
                <a:rPr lang="en-GB" sz="1100" b="1" spc="-4" dirty="0">
                  <a:solidFill>
                    <a:schemeClr val="dk1"/>
                  </a:solidFill>
                  <a:latin typeface="Calibri" panose="020F0502020204030204" pitchFamily="34" charset="0"/>
                </a:rPr>
                <a:t> Path  Loss Incorporation</a:t>
              </a:r>
            </a:p>
          </p:txBody>
        </p:sp>
        <p:sp>
          <p:nvSpPr>
            <p:cNvPr id="91" name="OTLSHAPE_T_e5107df491d0455ea70ee9e7d93f6ff6_Shape"/>
            <p:cNvSpPr/>
            <p:nvPr>
              <p:custDataLst>
                <p:tags r:id="rId83"/>
              </p:custDataLst>
            </p:nvPr>
          </p:nvSpPr>
          <p:spPr>
            <a:xfrm>
              <a:off x="9326880" y="5576315"/>
              <a:ext cx="1285868" cy="203200"/>
            </a:xfrm>
            <a:prstGeom prst="rect">
              <a:avLst/>
            </a:prstGeom>
            <a:solidFill>
              <a:schemeClr val="accent6"/>
            </a:solidFill>
            <a:ln w="15875" cap="flat" cmpd="sng" algn="ctr">
              <a:noFill/>
              <a:prstDash val="solid"/>
            </a:ln>
            <a:effectLst>
              <a:outerShdw>
                <a:scrgbClr r="0" g="0" b="0">
                  <a:alpha val="50000"/>
                </a:scrgbClr>
              </a:outerShdw>
            </a:effectLst>
            <a:extLst>
              <a:ext uri="{91240B29-F687-4F45-9708-019B960494DF}">
                <a14:hiddenLine xmlns:a14="http://schemas.microsoft.com/office/drawing/2010/main" w="15875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2" name="OTLSHAPE_T_e5107df491d0455ea70ee9e7d93f6ff6_JoinedDate"/>
            <p:cNvSpPr txBox="1"/>
            <p:nvPr>
              <p:custDataLst>
                <p:tags r:id="rId84"/>
              </p:custDataLst>
            </p:nvPr>
          </p:nvSpPr>
          <p:spPr>
            <a:xfrm>
              <a:off x="10669897" y="5568418"/>
              <a:ext cx="1026471" cy="153888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en-GB" sz="1000" spc="-6" dirty="0" smtClean="0">
                  <a:solidFill>
                    <a:srgbClr val="1F497E"/>
                  </a:solidFill>
                  <a:latin typeface="Calibri" panose="020F0502020204030204" pitchFamily="34" charset="0"/>
                </a:rPr>
                <a:t>16/4/17 </a:t>
              </a:r>
              <a:r>
                <a:rPr lang="en-GB" sz="1000" spc="-6" dirty="0">
                  <a:solidFill>
                    <a:srgbClr val="1F497E"/>
                  </a:solidFill>
                  <a:latin typeface="Calibri" panose="020F0502020204030204" pitchFamily="34" charset="0"/>
                </a:rPr>
                <a:t>- </a:t>
              </a:r>
              <a:r>
                <a:rPr lang="en-GB" sz="1000" spc="-6" dirty="0" smtClean="0">
                  <a:solidFill>
                    <a:srgbClr val="1F497E"/>
                  </a:solidFill>
                  <a:latin typeface="Calibri" panose="020F0502020204030204" pitchFamily="34" charset="0"/>
                </a:rPr>
                <a:t>present</a:t>
              </a:r>
              <a:endParaRPr lang="en-GB" sz="1000" spc="-6" dirty="0">
                <a:solidFill>
                  <a:srgbClr val="1F497E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93" name="OTLSHAPE_T_e5107df491d0455ea70ee9e7d93f6ff6_Title"/>
            <p:cNvSpPr txBox="1"/>
            <p:nvPr>
              <p:custDataLst>
                <p:tags r:id="rId85"/>
              </p:custDataLst>
            </p:nvPr>
          </p:nvSpPr>
          <p:spPr>
            <a:xfrm>
              <a:off x="127000" y="5606465"/>
              <a:ext cx="1765300" cy="170519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en-GB" sz="1100" b="1" spc="-4" dirty="0">
                  <a:solidFill>
                    <a:schemeClr val="dk1"/>
                  </a:solidFill>
                  <a:latin typeface="Calibri" panose="020F0502020204030204" pitchFamily="34" charset="0"/>
                </a:rPr>
                <a:t>Optimization via Game Theory</a:t>
              </a:r>
            </a:p>
          </p:txBody>
        </p:sp>
        <p:sp>
          <p:nvSpPr>
            <p:cNvPr id="97" name="OTLSHAPE_T_8d8b18c7bc604713bca566f857f3e2c2_Shape"/>
            <p:cNvSpPr/>
            <p:nvPr>
              <p:custDataLst>
                <p:tags r:id="rId86"/>
              </p:custDataLst>
            </p:nvPr>
          </p:nvSpPr>
          <p:spPr>
            <a:xfrm>
              <a:off x="8385092" y="5240933"/>
              <a:ext cx="1695365" cy="203200"/>
            </a:xfrm>
            <a:prstGeom prst="rect">
              <a:avLst/>
            </a:prstGeom>
            <a:solidFill>
              <a:schemeClr val="dk2"/>
            </a:solidFill>
            <a:ln w="15875" cap="flat" cmpd="sng" algn="ctr">
              <a:noFill/>
              <a:prstDash val="solid"/>
            </a:ln>
            <a:effectLst>
              <a:outerShdw>
                <a:scrgbClr r="0" g="0" b="0">
                  <a:alpha val="50000"/>
                </a:scrgbClr>
              </a:outerShdw>
            </a:effectLst>
            <a:extLst>
              <a:ext uri="{91240B29-F687-4F45-9708-019B960494DF}">
                <a14:hiddenLine xmlns:a14="http://schemas.microsoft.com/office/drawing/2010/main" w="15875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8" name="OTLSHAPE_T_8d8b18c7bc604713bca566f857f3e2c2_JoinedDate"/>
            <p:cNvSpPr txBox="1"/>
            <p:nvPr>
              <p:custDataLst>
                <p:tags r:id="rId87"/>
              </p:custDataLst>
            </p:nvPr>
          </p:nvSpPr>
          <p:spPr>
            <a:xfrm>
              <a:off x="10109046" y="5265588"/>
              <a:ext cx="1046634" cy="153888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en-GB" sz="1000" spc="-6" dirty="0" smtClean="0">
                  <a:solidFill>
                    <a:srgbClr val="1F497E"/>
                  </a:solidFill>
                  <a:latin typeface="Calibri" panose="020F0502020204030204" pitchFamily="34" charset="0"/>
                </a:rPr>
                <a:t>3/4/17 </a:t>
              </a:r>
              <a:r>
                <a:rPr lang="en-GB" sz="1000" spc="-6" dirty="0">
                  <a:solidFill>
                    <a:srgbClr val="1F497E"/>
                  </a:solidFill>
                  <a:latin typeface="Calibri" panose="020F0502020204030204" pitchFamily="34" charset="0"/>
                </a:rPr>
                <a:t>- </a:t>
              </a:r>
              <a:r>
                <a:rPr lang="en-GB" sz="1000" spc="-6" dirty="0" smtClean="0">
                  <a:solidFill>
                    <a:srgbClr val="1F497E"/>
                  </a:solidFill>
                  <a:latin typeface="Calibri" panose="020F0502020204030204" pitchFamily="34" charset="0"/>
                </a:rPr>
                <a:t>2/5/17</a:t>
              </a:r>
              <a:endParaRPr lang="en-GB" sz="1000" spc="-6" dirty="0">
                <a:solidFill>
                  <a:srgbClr val="1F497E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99" name="OTLSHAPE_T_8d8b18c7bc604713bca566f857f3e2c2_Title"/>
            <p:cNvSpPr txBox="1"/>
            <p:nvPr>
              <p:custDataLst>
                <p:tags r:id="rId88"/>
              </p:custDataLst>
            </p:nvPr>
          </p:nvSpPr>
          <p:spPr>
            <a:xfrm>
              <a:off x="127000" y="5257273"/>
              <a:ext cx="1257300" cy="170519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en-GB" sz="1100" b="1" spc="-4" dirty="0">
                  <a:solidFill>
                    <a:schemeClr val="dk1"/>
                  </a:solidFill>
                  <a:latin typeface="Calibri" panose="020F0502020204030204" pitchFamily="34" charset="0"/>
                </a:rPr>
                <a:t>3D Channel </a:t>
              </a:r>
              <a:r>
                <a:rPr lang="en-GB" sz="1100" b="1" spc="-4" dirty="0" err="1">
                  <a:solidFill>
                    <a:schemeClr val="dk1"/>
                  </a:solidFill>
                  <a:latin typeface="Calibri" panose="020F0502020204030204" pitchFamily="34" charset="0"/>
                </a:rPr>
                <a:t>Modeling</a:t>
              </a:r>
              <a:endParaRPr lang="en-GB" sz="1100" b="1" spc="-4" dirty="0">
                <a:solidFill>
                  <a:schemeClr val="dk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00" name="OTLSHAPE_T_7cab774ec3024d7a9c14afdceac6c9d7_Shape"/>
            <p:cNvSpPr/>
            <p:nvPr>
              <p:custDataLst>
                <p:tags r:id="rId89"/>
              </p:custDataLst>
            </p:nvPr>
          </p:nvSpPr>
          <p:spPr>
            <a:xfrm>
              <a:off x="9748807" y="6016513"/>
              <a:ext cx="1272187" cy="203200"/>
            </a:xfrm>
            <a:prstGeom prst="rect">
              <a:avLst/>
            </a:prstGeom>
            <a:solidFill>
              <a:srgbClr val="1AAA42"/>
            </a:solidFill>
            <a:ln w="15875" cap="flat" cmpd="sng" algn="ctr">
              <a:noFill/>
              <a:prstDash val="solid"/>
            </a:ln>
            <a:effectLst>
              <a:outerShdw>
                <a:scrgbClr r="0" g="0" b="0">
                  <a:alpha val="50000"/>
                </a:scrgbClr>
              </a:outerShdw>
            </a:effectLst>
            <a:extLst>
              <a:ext uri="{91240B29-F687-4F45-9708-019B960494DF}">
                <a14:hiddenLine xmlns:a14="http://schemas.microsoft.com/office/drawing/2010/main" w="15875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1" name="OTLSHAPE_T_7cab774ec3024d7a9c14afdceac6c9d7_JoinedDate"/>
            <p:cNvSpPr txBox="1"/>
            <p:nvPr>
              <p:custDataLst>
                <p:tags r:id="rId90"/>
              </p:custDataLst>
            </p:nvPr>
          </p:nvSpPr>
          <p:spPr>
            <a:xfrm>
              <a:off x="11053429" y="6032853"/>
              <a:ext cx="876300" cy="155025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en-GB" sz="1000" spc="-6" dirty="0">
                  <a:solidFill>
                    <a:srgbClr val="1F497E"/>
                  </a:solidFill>
                  <a:latin typeface="Calibri" panose="020F0502020204030204" pitchFamily="34" charset="0"/>
                </a:rPr>
                <a:t>1/5/17 - 14/5/17</a:t>
              </a:r>
            </a:p>
          </p:txBody>
        </p:sp>
        <p:sp>
          <p:nvSpPr>
            <p:cNvPr id="102" name="OTLSHAPE_T_7cab774ec3024d7a9c14afdceac6c9d7_Title"/>
            <p:cNvSpPr txBox="1"/>
            <p:nvPr>
              <p:custDataLst>
                <p:tags r:id="rId91"/>
              </p:custDataLst>
            </p:nvPr>
          </p:nvSpPr>
          <p:spPr>
            <a:xfrm>
              <a:off x="127000" y="6032853"/>
              <a:ext cx="838200" cy="170519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en-GB" sz="1100" b="1" spc="-6">
                  <a:solidFill>
                    <a:schemeClr val="dk1"/>
                  </a:solidFill>
                  <a:latin typeface="Calibri" panose="020F0502020204030204" pitchFamily="34" charset="0"/>
                </a:rPr>
                <a:t>Project Report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A9C4-493D-4BE5-AB32-879A266DEE05}" type="slidenum">
              <a:rPr lang="en-GB" smtClean="0"/>
              <a:t>25</a:t>
            </a:fld>
            <a:endParaRPr lang="en-GB"/>
          </a:p>
        </p:txBody>
      </p:sp>
      <p:sp>
        <p:nvSpPr>
          <p:cNvPr id="103" name="Footer Placeholder 10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Information Processing and Transmission Lab, SEECS, NUST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3548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Information Processing and Transmission Lab, SEECS, NUST</a:t>
            </a:r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A9C4-493D-4BE5-AB32-879A266DEE05}" type="slidenum">
              <a:rPr lang="en-GB" smtClean="0"/>
              <a:t>26</a:t>
            </a:fld>
            <a:endParaRPr lang="en-GB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154083" y="944377"/>
            <a:ext cx="10058400" cy="76427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Work Distribution</a:t>
            </a:r>
            <a:endParaRPr lang="en-GB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2697453"/>
              </p:ext>
            </p:extLst>
          </p:nvPr>
        </p:nvGraphicFramePr>
        <p:xfrm>
          <a:off x="2033587" y="2166329"/>
          <a:ext cx="8127999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2709333"/>
                <a:gridCol w="2709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Work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Leader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Members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Literature Review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Haris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Uzair, Osama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Problem Formulation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Uzair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Osama,</a:t>
                      </a:r>
                      <a:r>
                        <a:rPr lang="en-US" baseline="0" dirty="0" smtClean="0"/>
                        <a:t> Uzair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Deciding system</a:t>
                      </a:r>
                      <a:r>
                        <a:rPr lang="en-US" baseline="0" dirty="0" smtClean="0"/>
                        <a:t> 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Osama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Uzair, Haris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Extracting blockage environments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Uzair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Haris, Osama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Generating</a:t>
                      </a:r>
                      <a:r>
                        <a:rPr lang="en-US" baseline="0" dirty="0" smtClean="0"/>
                        <a:t> results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Haris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Uzair,</a:t>
                      </a:r>
                      <a:r>
                        <a:rPr lang="en-US" baseline="0" dirty="0" smtClean="0"/>
                        <a:t> Osama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Analyzing results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Osama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Haris, Uzair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Paper</a:t>
                      </a:r>
                      <a:r>
                        <a:rPr lang="en-US" baseline="0" dirty="0" smtClean="0"/>
                        <a:t> Writing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Uzair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Osama, Haris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7965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066800" y="1645920"/>
            <a:ext cx="10058400" cy="3566160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dirty="0" smtClean="0"/>
              <a:t>THANK YOU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A9C4-493D-4BE5-AB32-879A266DEE05}" type="slidenum">
              <a:rPr lang="en-GB" smtClean="0"/>
              <a:t>27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Information Processing and Transmission Lab, SEECS, NUST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3259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5393703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aseline="30000" dirty="0"/>
              <a:t> </a:t>
            </a:r>
            <a:endParaRPr lang="en-GB" dirty="0"/>
          </a:p>
          <a:p>
            <a:r>
              <a:rPr lang="en-GB" baseline="30000" dirty="0"/>
              <a:t>1</a:t>
            </a:r>
            <a:r>
              <a:rPr lang="en-GB" dirty="0"/>
              <a:t> J. G. Andrews et al.,</a:t>
            </a:r>
          </a:p>
          <a:p>
            <a:r>
              <a:rPr lang="en-GB" i="1" dirty="0"/>
              <a:t>IEEE Trans. Wireless </a:t>
            </a:r>
            <a:r>
              <a:rPr lang="en-GB" i="1" dirty="0" err="1"/>
              <a:t>Commun</a:t>
            </a:r>
            <a:r>
              <a:rPr lang="en-GB" i="1" dirty="0"/>
              <a:t>.</a:t>
            </a:r>
            <a:r>
              <a:rPr lang="en-GB" dirty="0"/>
              <a:t>, 2011</a:t>
            </a:r>
            <a:r>
              <a:rPr lang="en-GB" dirty="0" smtClean="0"/>
              <a:t>.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Spatial Distributions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046" r="8824"/>
          <a:stretch/>
        </p:blipFill>
        <p:spPr>
          <a:xfrm>
            <a:off x="6132938" y="1561615"/>
            <a:ext cx="5135035" cy="4293753"/>
          </a:xfrm>
        </p:spPr>
      </p:pic>
      <p:sp>
        <p:nvSpPr>
          <p:cNvPr id="3" name="TextBox 2"/>
          <p:cNvSpPr txBox="1"/>
          <p:nvPr/>
        </p:nvSpPr>
        <p:spPr>
          <a:xfrm>
            <a:off x="5758627" y="5743075"/>
            <a:ext cx="58714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Fig. </a:t>
            </a:r>
            <a:r>
              <a:rPr lang="en-GB" dirty="0" smtClean="0"/>
              <a:t>8: </a:t>
            </a:r>
            <a:r>
              <a:rPr lang="en-GB" dirty="0"/>
              <a:t>Illustration of Macro and Micro Base Stations (BS) spatially distributed via poison point processes (PPP).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400" dirty="0"/>
              <a:t>Users and base stations distributed</a:t>
            </a:r>
            <a:br>
              <a:rPr lang="en-GB" sz="2400" dirty="0"/>
            </a:br>
            <a:r>
              <a:rPr lang="en-GB" sz="2400" dirty="0"/>
              <a:t>via poison point process (PPP)</a:t>
            </a:r>
            <a:r>
              <a:rPr lang="en-GB" sz="2400" baseline="30000" dirty="0"/>
              <a:t> 1</a:t>
            </a:r>
            <a:r>
              <a:rPr lang="en-GB" sz="2400" dirty="0"/>
              <a:t>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A9C4-493D-4BE5-AB32-879A266DEE05}" type="slidenum">
              <a:rPr lang="en-GB" smtClean="0"/>
              <a:t>28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Information Processing and Transmission Lab, SEECS, NUST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3283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Path Loss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10058400" cy="402336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GB" sz="800" dirty="0"/>
              </a:p>
              <a:p>
                <a:pPr marL="0" indent="0">
                  <a:buNone/>
                </a:pPr>
                <a:r>
                  <a:rPr lang="en-GB" sz="2400" dirty="0"/>
                  <a:t>For UHF</a:t>
                </a:r>
                <a:r>
                  <a:rPr lang="en-GB" sz="2400" baseline="30000" dirty="0"/>
                  <a:t> 1</a:t>
                </a:r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𝑈𝐻𝐹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)=20</m:t>
                      </m:r>
                      <m:func>
                        <m:func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𝑈𝐻𝐹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func>
                      <m:r>
                        <a:rPr lang="en-GB" i="1">
                          <a:latin typeface="Cambria Math" panose="02040503050406030204" pitchFamily="18" charset="0"/>
                        </a:rPr>
                        <m:t>+10</m:t>
                      </m:r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func>
                        <m:func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d>
                        </m:e>
                      </m:func>
                      <m:r>
                        <a:rPr lang="en-GB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𝑈𝐻𝐹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Where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𝑈𝐻𝐹</m:t>
                        </m:r>
                      </m:sub>
                    </m:sSub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GB" dirty="0"/>
                  <a:t> Path loss for UHF link,</a:t>
                </a:r>
                <a:br>
                  <a:rPr lang="en-GB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𝑈𝐻𝐹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GB" dirty="0"/>
                  <a:t> Wavelength of UHF,</a:t>
                </a:r>
                <a:br>
                  <a:rPr lang="en-GB" dirty="0"/>
                </a:b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GB" dirty="0"/>
                  <a:t> UHF path loss exponent,</a:t>
                </a:r>
                <a:br>
                  <a:rPr lang="en-GB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𝑈𝐻𝐹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GB" dirty="0"/>
                  <a:t> UHF log normal shadowing.</a:t>
                </a:r>
              </a:p>
            </p:txBody>
          </p:sp>
        </mc:Choice>
        <mc:Fallback xmlns="">
          <p:sp>
            <p:nvSpPr>
              <p:cNvPr id="4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10058400" cy="4023360"/>
              </a:xfrm>
              <a:blipFill>
                <a:blip r:embed="rId2"/>
                <a:stretch>
                  <a:fillRect l="-181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0" y="5407429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baseline="30000" dirty="0"/>
              <a:t> </a:t>
            </a:r>
            <a:endParaRPr lang="en-GB" dirty="0"/>
          </a:p>
          <a:p>
            <a:pPr algn="r"/>
            <a:r>
              <a:rPr lang="en-GB" baseline="30000" dirty="0"/>
              <a:t>1</a:t>
            </a:r>
            <a:r>
              <a:rPr lang="en-GB" dirty="0"/>
              <a:t> Rappaport, </a:t>
            </a:r>
            <a:r>
              <a:rPr lang="en-GB" i="1" dirty="0"/>
              <a:t>Wireless Communications</a:t>
            </a:r>
            <a:r>
              <a:rPr lang="en-GB" dirty="0"/>
              <a:t>,</a:t>
            </a:r>
          </a:p>
          <a:p>
            <a:pPr algn="r"/>
            <a:r>
              <a:rPr lang="en-GB" dirty="0"/>
              <a:t>Prentice Hall PTR, 2002.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A9C4-493D-4BE5-AB32-879A266DEE05}" type="slidenum">
              <a:rPr lang="en-GB" smtClean="0"/>
              <a:t>29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Information Processing and Transmission Lab, SEECS, NUST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8667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358" r="2946"/>
          <a:stretch/>
        </p:blipFill>
        <p:spPr>
          <a:xfrm>
            <a:off x="5999747" y="1737362"/>
            <a:ext cx="5655440" cy="425210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721641" y="5823285"/>
            <a:ext cx="4056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Fig. 1: Predicted demand for connectivity.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97280" y="1937982"/>
            <a:ext cx="490246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Need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High data rates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Low latency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Longer battery life</a:t>
            </a:r>
          </a:p>
          <a:p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A9C4-493D-4BE5-AB32-879A266DEE05}" type="slidenum">
              <a:rPr lang="en-GB" smtClean="0"/>
              <a:t>3</a:t>
            </a:fld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Information Processing and Transmission Lab, SEECS, NUST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18399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Path Loss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10058400" cy="402336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GB" sz="800" dirty="0"/>
              </a:p>
              <a:p>
                <a:pPr marL="0" indent="0">
                  <a:buNone/>
                </a:pPr>
                <a:r>
                  <a:rPr lang="en-GB" sz="2400" dirty="0"/>
                  <a:t>For </a:t>
                </a:r>
                <a:r>
                  <a:rPr lang="en-GB" sz="2400" dirty="0" err="1"/>
                  <a:t>mmWave</a:t>
                </a:r>
                <a:r>
                  <a:rPr lang="en-GB" sz="2400" baseline="30000" dirty="0"/>
                  <a:t> 1</a:t>
                </a:r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𝑚𝑚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20</m:t>
                              </m:r>
                              <m:func>
                                <m:func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GB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type m:val="lin"/>
                                          <m:ctrlP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GB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𝜆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  <m:t>𝑚𝑚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+10</m:t>
                              </m:r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GB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𝜒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b>
                              </m:sSub>
                              <m:r>
                                <a:rPr lang="en-GB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         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𝐿𝑜𝑆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  <m:e>
                              <m:r>
                                <a:rPr lang="en-GB" i="1" smtClean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20</m:t>
                              </m:r>
                              <m:func>
                                <m:func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GB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type m:val="lin"/>
                                          <m:ctrlP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GB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𝜆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  <m:t>𝑚𝑚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+10</m:t>
                              </m:r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GB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𝜒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  <m:r>
                                <a:rPr lang="en-GB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𝑜𝑡h𝑒𝑟𝑤𝑖𝑠𝑒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Where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𝑚𝑚</m:t>
                        </m:r>
                      </m:sub>
                    </m:sSub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GB" dirty="0"/>
                  <a:t> Path loss for </a:t>
                </a:r>
                <a:r>
                  <a:rPr lang="en-GB" dirty="0" err="1"/>
                  <a:t>mmWave</a:t>
                </a:r>
                <a:r>
                  <a:rPr lang="en-GB" dirty="0"/>
                  <a:t> link,</a:t>
                </a:r>
                <a:br>
                  <a:rPr lang="en-GB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𝑚𝑚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GB" dirty="0"/>
                  <a:t> Wavelength of </a:t>
                </a:r>
                <a:r>
                  <a:rPr lang="en-GB" dirty="0" err="1"/>
                  <a:t>mmWave</a:t>
                </a:r>
                <a:r>
                  <a:rPr lang="en-GB" dirty="0"/>
                  <a:t>,</a:t>
                </a:r>
                <a:br>
                  <a:rPr lang="en-GB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GB" dirty="0"/>
                  <a:t> </a:t>
                </a:r>
                <a:r>
                  <a:rPr lang="en-GB" dirty="0" err="1"/>
                  <a:t>mmWave</a:t>
                </a:r>
                <a:r>
                  <a:rPr lang="en-GB" dirty="0"/>
                  <a:t> </a:t>
                </a:r>
                <a:r>
                  <a:rPr lang="en-GB" dirty="0" err="1"/>
                  <a:t>LoS</a:t>
                </a:r>
                <a:r>
                  <a:rPr lang="en-GB" dirty="0"/>
                  <a:t> path loss exponent,</a:t>
                </a:r>
                <a:br>
                  <a:rPr lang="en-GB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GB" dirty="0"/>
                  <a:t> </a:t>
                </a:r>
                <a:r>
                  <a:rPr lang="en-GB" dirty="0" err="1"/>
                  <a:t>mmWave</a:t>
                </a:r>
                <a:r>
                  <a:rPr lang="en-GB" dirty="0"/>
                  <a:t> </a:t>
                </a:r>
                <a:r>
                  <a:rPr lang="en-GB" dirty="0" err="1"/>
                  <a:t>NLoS</a:t>
                </a:r>
                <a:r>
                  <a:rPr lang="en-GB" dirty="0"/>
                  <a:t> path loss exponent,</a:t>
                </a:r>
                <a:br>
                  <a:rPr lang="en-GB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GB" dirty="0"/>
                  <a:t> </a:t>
                </a:r>
                <a:r>
                  <a:rPr lang="en-GB" dirty="0" err="1"/>
                  <a:t>LoS</a:t>
                </a:r>
                <a:r>
                  <a:rPr lang="en-GB" dirty="0"/>
                  <a:t> </a:t>
                </a:r>
                <a:r>
                  <a:rPr lang="en-GB" dirty="0" err="1"/>
                  <a:t>mmWave</a:t>
                </a:r>
                <a:r>
                  <a:rPr lang="en-GB" dirty="0"/>
                  <a:t> log normal shadowing,</a:t>
                </a:r>
                <a:br>
                  <a:rPr lang="en-GB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GB" dirty="0"/>
                  <a:t> </a:t>
                </a:r>
                <a:r>
                  <a:rPr lang="en-GB" dirty="0" err="1"/>
                  <a:t>NLoS</a:t>
                </a:r>
                <a:r>
                  <a:rPr lang="en-GB" dirty="0"/>
                  <a:t> </a:t>
                </a:r>
                <a:r>
                  <a:rPr lang="en-GB" dirty="0" err="1"/>
                  <a:t>mmWave</a:t>
                </a:r>
                <a:r>
                  <a:rPr lang="en-GB" dirty="0"/>
                  <a:t> log normal shadowing.</a:t>
                </a:r>
              </a:p>
            </p:txBody>
          </p:sp>
        </mc:Choice>
        <mc:Fallback xmlns="">
          <p:sp>
            <p:nvSpPr>
              <p:cNvPr id="4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10058400" cy="4023360"/>
              </a:xfrm>
              <a:blipFill>
                <a:blip r:embed="rId3"/>
                <a:stretch>
                  <a:fillRect l="-181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0" y="5670344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baseline="30000" dirty="0"/>
              <a:t> </a:t>
            </a:r>
            <a:endParaRPr lang="en-GB" dirty="0"/>
          </a:p>
          <a:p>
            <a:pPr algn="r"/>
            <a:r>
              <a:rPr lang="en-GB" baseline="30000" dirty="0"/>
              <a:t>1</a:t>
            </a:r>
            <a:r>
              <a:rPr lang="en-GB" dirty="0"/>
              <a:t> T. S. Rappaport et al., </a:t>
            </a:r>
            <a:r>
              <a:rPr lang="en-GB" i="1" dirty="0"/>
              <a:t>IEEE Trans. Antennas </a:t>
            </a:r>
            <a:r>
              <a:rPr lang="en-GB" i="1" dirty="0" err="1"/>
              <a:t>Propag</a:t>
            </a:r>
            <a:r>
              <a:rPr lang="en-GB" i="1" dirty="0"/>
              <a:t>.</a:t>
            </a:r>
            <a:r>
              <a:rPr lang="en-GB" dirty="0"/>
              <a:t>, </a:t>
            </a:r>
            <a:r>
              <a:rPr lang="en-GB" dirty="0" smtClean="0"/>
              <a:t>2013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A9C4-493D-4BE5-AB32-879A266DEE05}" type="slidenum">
              <a:rPr lang="en-GB" smtClean="0"/>
              <a:t>30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Information Processing and Transmission Lab, SEECS, NUST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0508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9" t="48624" r="3401" b="685"/>
          <a:stretch/>
        </p:blipFill>
        <p:spPr>
          <a:xfrm>
            <a:off x="1097280" y="1846263"/>
            <a:ext cx="5221735" cy="4022725"/>
          </a:xfrm>
          <a:prstGeom prst="rect">
            <a:avLst/>
          </a:prstGeom>
        </p:spPr>
      </p:pic>
      <p:pic>
        <p:nvPicPr>
          <p:cNvPr id="12" name="Content Placeholder 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9" t="48462" r="8372" b="1026"/>
          <a:stretch/>
        </p:blipFill>
        <p:spPr>
          <a:xfrm>
            <a:off x="5987615" y="1846262"/>
            <a:ext cx="5168065" cy="402272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Results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1123882" y="5868988"/>
            <a:ext cx="5168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Fig. 12: DL and UL data rates with and without </a:t>
            </a:r>
            <a:r>
              <a:rPr lang="en-GB" dirty="0" err="1"/>
              <a:t>DUDe</a:t>
            </a:r>
            <a:r>
              <a:rPr lang="en-GB" dirty="0"/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92413" y="5868988"/>
            <a:ext cx="4825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Fig. 13: Fraction of decoupled users in NC and CC.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62455" y="5653663"/>
            <a:ext cx="2759986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600" dirty="0" smtClean="0"/>
              <a:t>Ratio of UHF </a:t>
            </a:r>
            <a:r>
              <a:rPr lang="en-US" sz="1600" dirty="0" err="1" smtClean="0"/>
              <a:t>Scells</a:t>
            </a:r>
            <a:r>
              <a:rPr lang="en-US" sz="1600" dirty="0" smtClean="0"/>
              <a:t> to total </a:t>
            </a:r>
            <a:r>
              <a:rPr lang="en-US" sz="1600" dirty="0" err="1" smtClean="0"/>
              <a:t>Scells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13" name="Rectangle 12"/>
          <p:cNvSpPr/>
          <p:nvPr/>
        </p:nvSpPr>
        <p:spPr>
          <a:xfrm>
            <a:off x="7228876" y="5663600"/>
            <a:ext cx="2599494" cy="30777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1400" dirty="0"/>
              <a:t>Ratio of UHF </a:t>
            </a:r>
            <a:r>
              <a:rPr lang="en-US" sz="1400" dirty="0" err="1"/>
              <a:t>Scells</a:t>
            </a:r>
            <a:r>
              <a:rPr lang="en-US" sz="1400" dirty="0"/>
              <a:t> to </a:t>
            </a:r>
            <a:r>
              <a:rPr lang="en-US" sz="1400" dirty="0" smtClean="0"/>
              <a:t>total </a:t>
            </a:r>
            <a:r>
              <a:rPr lang="en-US" sz="1400" dirty="0" err="1"/>
              <a:t>Scells</a:t>
            </a:r>
            <a:r>
              <a:rPr lang="en-US" sz="1400" dirty="0"/>
              <a:t> 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A9C4-493D-4BE5-AB32-879A266DEE05}" type="slidenum">
              <a:rPr lang="en-GB" smtClean="0"/>
              <a:t>31</a:t>
            </a:fld>
            <a:endParaRPr lang="en-GB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Information Processing and Transmission Lab, SEECS, NUST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6306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 parameters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Information Processing and Transmission Lab, SEECS, NUST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A9C4-493D-4BE5-AB32-879A266DEE05}" type="slidenum">
              <a:rPr lang="en-GB" smtClean="0"/>
              <a:t>32</a:t>
            </a:fld>
            <a:endParaRPr lang="en-GB"/>
          </a:p>
        </p:txBody>
      </p:sp>
      <p:pic>
        <p:nvPicPr>
          <p:cNvPr id="7" name="Content Placeholder 6"/>
          <p:cNvPicPr>
            <a:picLocks noGrp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381369" y="1904337"/>
            <a:ext cx="4933950" cy="381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5400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 Park, S L Kim, J Zander, “Tractable resource management with uplink decoupled millimeter-wave overlay in ultra-dense cellular networks” IEEE </a:t>
            </a:r>
            <a:r>
              <a:rPr lang="en-US" dirty="0" err="1" smtClean="0"/>
              <a:t>Transcations</a:t>
            </a:r>
            <a:r>
              <a:rPr lang="en-US" dirty="0" smtClean="0"/>
              <a:t> on wireless communications, VOL. 15 No. 6 Jun 16.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Information Processing and Transmission Lab, SEECS, NUST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A9C4-493D-4BE5-AB32-879A266DEE05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8296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86603"/>
            <a:ext cx="10058400" cy="7531606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Millimeter</a:t>
            </a:r>
            <a:r>
              <a:rPr lang="en-GB" dirty="0" smtClean="0"/>
              <a:t> wave </a:t>
            </a:r>
            <a:endParaRPr lang="en-GB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400" dirty="0"/>
              <a:t>More bandwidth means higher data rates</a:t>
            </a:r>
            <a:r>
              <a:rPr lang="en-GB" sz="2400" baseline="30000" dirty="0"/>
              <a:t> 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565430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baseline="30000" dirty="0"/>
              <a:t> </a:t>
            </a:r>
            <a:endParaRPr lang="en-GB" dirty="0"/>
          </a:p>
          <a:p>
            <a:pPr algn="r"/>
            <a:r>
              <a:rPr lang="en-GB" baseline="30000" dirty="0"/>
              <a:t>1</a:t>
            </a:r>
            <a:r>
              <a:rPr lang="en-GB" dirty="0"/>
              <a:t> </a:t>
            </a:r>
            <a:r>
              <a:rPr lang="en-GB" dirty="0" smtClean="0"/>
              <a:t>T S Rappaport et al. IEEE Access 2013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A9C4-493D-4BE5-AB32-879A266DEE05}" type="slidenum">
              <a:rPr lang="en-GB" smtClean="0"/>
              <a:t>4</a:t>
            </a:fld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4109141" y="4853431"/>
            <a:ext cx="3973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Fig. </a:t>
            </a:r>
            <a:r>
              <a:rPr lang="en-GB" dirty="0" smtClean="0"/>
              <a:t>2: </a:t>
            </a:r>
            <a:r>
              <a:rPr lang="en-GB" dirty="0" err="1" smtClean="0"/>
              <a:t>mmWave</a:t>
            </a:r>
            <a:r>
              <a:rPr lang="en-GB" dirty="0" smtClean="0"/>
              <a:t> Bandwidth opportunity.</a:t>
            </a:r>
            <a:endParaRPr lang="en-GB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Information Processing and Transmission Lab, SEECS, NUST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7946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7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814126" y="1895969"/>
                <a:ext cx="10058400" cy="402336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GB" sz="24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𝑟𝑒𝑒</m:t>
                            </m:r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𝑆𝑝𝑎𝑐𝑒</m:t>
                            </m:r>
                          </m:e>
                        </m:mr>
                        <m:mr>
                          <m:e>
                            <m:sSup>
                              <m:sSupPr>
                                <m:ctrlPr>
                                  <a:rPr lang="en-GB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𝑃𝑎𝑡h</m:t>
                                </m:r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𝐿𝑜𝑠𝑠</m:t>
                                </m:r>
                              </m:e>
                              <m:sup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 1</m:t>
                                </m:r>
                              </m:sup>
                            </m:sSup>
                          </m:e>
                        </m:mr>
                      </m:m>
                      <m:r>
                        <a:rPr lang="en-GB" sz="2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𝑟𝑓</m:t>
                                  </m:r>
                                </m:num>
                                <m:den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GB" sz="2400" dirty="0"/>
              </a:p>
              <a:p>
                <a:pPr marL="0" indent="0">
                  <a:buNone/>
                </a:pPr>
                <a:r>
                  <a:rPr lang="en-GB" dirty="0"/>
                  <a:t>Where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GB" dirty="0"/>
                  <a:t> Distance to the base station,</a:t>
                </a:r>
                <a:br>
                  <a:rPr lang="en-GB" dirty="0"/>
                </a:b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GB" dirty="0"/>
                  <a:t> operating frequency.</a:t>
                </a:r>
              </a:p>
            </p:txBody>
          </p:sp>
        </mc:Choice>
        <mc:Fallback xmlns="">
          <p:sp>
            <p:nvSpPr>
              <p:cNvPr id="67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14126" y="1895969"/>
                <a:ext cx="10058400" cy="4023360"/>
              </a:xfrm>
              <a:blipFill rotWithShape="0">
                <a:blip r:embed="rId3"/>
                <a:stretch>
                  <a:fillRect l="-1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/>
          <a:srcRect t="3428"/>
          <a:stretch/>
        </p:blipFill>
        <p:spPr>
          <a:xfrm>
            <a:off x="3100497" y="4504262"/>
            <a:ext cx="6062857" cy="133497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475153" y="3830463"/>
            <a:ext cx="48105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F &gt; 24Ghz  (</a:t>
            </a:r>
            <a:r>
              <a:rPr lang="en-US" sz="3600" dirty="0" err="1"/>
              <a:t>mmWave</a:t>
            </a:r>
            <a:r>
              <a:rPr lang="en-US" sz="3600" dirty="0"/>
              <a:t>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475153" y="1844846"/>
            <a:ext cx="67363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F &lt; 6 </a:t>
            </a:r>
            <a:r>
              <a:rPr lang="en-US" sz="3600" dirty="0" err="1"/>
              <a:t>Ghz</a:t>
            </a:r>
            <a:r>
              <a:rPr lang="en-US" sz="3600" dirty="0"/>
              <a:t>  (Traditional)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00497" y="2639165"/>
            <a:ext cx="6062857" cy="919160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2181759" y="4578846"/>
            <a:ext cx="620713" cy="1160463"/>
            <a:chOff x="9631365" y="3748089"/>
            <a:chExt cx="620713" cy="1160463"/>
          </a:xfrm>
        </p:grpSpPr>
        <p:sp>
          <p:nvSpPr>
            <p:cNvPr id="17" name="Freeform 11"/>
            <p:cNvSpPr>
              <a:spLocks/>
            </p:cNvSpPr>
            <p:nvPr/>
          </p:nvSpPr>
          <p:spPr bwMode="auto">
            <a:xfrm>
              <a:off x="9799640" y="3840164"/>
              <a:ext cx="452438" cy="1068388"/>
            </a:xfrm>
            <a:custGeom>
              <a:avLst/>
              <a:gdLst>
                <a:gd name="T0" fmla="*/ 0 w 635"/>
                <a:gd name="T1" fmla="*/ 1506 h 1506"/>
                <a:gd name="T2" fmla="*/ 635 w 635"/>
                <a:gd name="T3" fmla="*/ 1302 h 1506"/>
                <a:gd name="T4" fmla="*/ 0 w 635"/>
                <a:gd name="T5" fmla="*/ 0 h 1506"/>
                <a:gd name="T6" fmla="*/ 0 w 635"/>
                <a:gd name="T7" fmla="*/ 1506 h 1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5" h="1506">
                  <a:moveTo>
                    <a:pt x="0" y="1506"/>
                  </a:moveTo>
                  <a:lnTo>
                    <a:pt x="635" y="1302"/>
                  </a:lnTo>
                  <a:lnTo>
                    <a:pt x="0" y="0"/>
                  </a:lnTo>
                  <a:lnTo>
                    <a:pt x="0" y="1506"/>
                  </a:ln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" name="Freeform 12"/>
            <p:cNvSpPr>
              <a:spLocks/>
            </p:cNvSpPr>
            <p:nvPr/>
          </p:nvSpPr>
          <p:spPr bwMode="auto">
            <a:xfrm>
              <a:off x="9799640" y="3840164"/>
              <a:ext cx="452438" cy="1068388"/>
            </a:xfrm>
            <a:custGeom>
              <a:avLst/>
              <a:gdLst>
                <a:gd name="T0" fmla="*/ 0 w 635"/>
                <a:gd name="T1" fmla="*/ 1506 h 1506"/>
                <a:gd name="T2" fmla="*/ 635 w 635"/>
                <a:gd name="T3" fmla="*/ 1302 h 1506"/>
                <a:gd name="T4" fmla="*/ 0 w 635"/>
                <a:gd name="T5" fmla="*/ 0 h 1506"/>
                <a:gd name="T6" fmla="*/ 0 w 635"/>
                <a:gd name="T7" fmla="*/ 1506 h 1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5" h="1506">
                  <a:moveTo>
                    <a:pt x="0" y="1506"/>
                  </a:moveTo>
                  <a:lnTo>
                    <a:pt x="635" y="1302"/>
                  </a:lnTo>
                  <a:lnTo>
                    <a:pt x="0" y="0"/>
                  </a:lnTo>
                  <a:lnTo>
                    <a:pt x="0" y="1506"/>
                  </a:lnTo>
                  <a:close/>
                </a:path>
              </a:pathLst>
            </a:custGeom>
            <a:noFill/>
            <a:ln w="7938" cap="flat">
              <a:solidFill>
                <a:srgbClr val="E6913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9" name="Freeform 13"/>
            <p:cNvSpPr>
              <a:spLocks/>
            </p:cNvSpPr>
            <p:nvPr/>
          </p:nvSpPr>
          <p:spPr bwMode="auto">
            <a:xfrm>
              <a:off x="9631365" y="3840164"/>
              <a:ext cx="169863" cy="1068388"/>
            </a:xfrm>
            <a:custGeom>
              <a:avLst/>
              <a:gdLst>
                <a:gd name="T0" fmla="*/ 238 w 238"/>
                <a:gd name="T1" fmla="*/ 0 h 1506"/>
                <a:gd name="T2" fmla="*/ 0 w 238"/>
                <a:gd name="T3" fmla="*/ 1282 h 1506"/>
                <a:gd name="T4" fmla="*/ 238 w 238"/>
                <a:gd name="T5" fmla="*/ 1506 h 1506"/>
                <a:gd name="T6" fmla="*/ 238 w 238"/>
                <a:gd name="T7" fmla="*/ 0 h 1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8" h="1506">
                  <a:moveTo>
                    <a:pt x="238" y="0"/>
                  </a:moveTo>
                  <a:lnTo>
                    <a:pt x="0" y="1282"/>
                  </a:lnTo>
                  <a:lnTo>
                    <a:pt x="238" y="1506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" name="Freeform 14"/>
            <p:cNvSpPr>
              <a:spLocks/>
            </p:cNvSpPr>
            <p:nvPr/>
          </p:nvSpPr>
          <p:spPr bwMode="auto">
            <a:xfrm>
              <a:off x="9631365" y="3840164"/>
              <a:ext cx="169863" cy="1068388"/>
            </a:xfrm>
            <a:custGeom>
              <a:avLst/>
              <a:gdLst>
                <a:gd name="T0" fmla="*/ 238 w 238"/>
                <a:gd name="T1" fmla="*/ 0 h 1506"/>
                <a:gd name="T2" fmla="*/ 0 w 238"/>
                <a:gd name="T3" fmla="*/ 1282 h 1506"/>
                <a:gd name="T4" fmla="*/ 238 w 238"/>
                <a:gd name="T5" fmla="*/ 1506 h 1506"/>
                <a:gd name="T6" fmla="*/ 238 w 238"/>
                <a:gd name="T7" fmla="*/ 0 h 1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8" h="1506">
                  <a:moveTo>
                    <a:pt x="238" y="0"/>
                  </a:moveTo>
                  <a:lnTo>
                    <a:pt x="0" y="1282"/>
                  </a:lnTo>
                  <a:lnTo>
                    <a:pt x="238" y="1506"/>
                  </a:lnTo>
                  <a:lnTo>
                    <a:pt x="238" y="0"/>
                  </a:lnTo>
                  <a:close/>
                </a:path>
              </a:pathLst>
            </a:custGeom>
            <a:noFill/>
            <a:ln w="7938" cap="flat">
              <a:solidFill>
                <a:srgbClr val="B45F0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" name="Freeform 30"/>
            <p:cNvSpPr>
              <a:spLocks/>
            </p:cNvSpPr>
            <p:nvPr/>
          </p:nvSpPr>
          <p:spPr bwMode="auto">
            <a:xfrm>
              <a:off x="9882190" y="3748089"/>
              <a:ext cx="79375" cy="95250"/>
            </a:xfrm>
            <a:custGeom>
              <a:avLst/>
              <a:gdLst>
                <a:gd name="T0" fmla="*/ 0 w 113"/>
                <a:gd name="T1" fmla="*/ 0 h 134"/>
                <a:gd name="T2" fmla="*/ 80 w 113"/>
                <a:gd name="T3" fmla="*/ 39 h 134"/>
                <a:gd name="T4" fmla="*/ 113 w 113"/>
                <a:gd name="T5" fmla="*/ 134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" h="134">
                  <a:moveTo>
                    <a:pt x="0" y="0"/>
                  </a:moveTo>
                  <a:cubicBezTo>
                    <a:pt x="30" y="0"/>
                    <a:pt x="59" y="14"/>
                    <a:pt x="80" y="39"/>
                  </a:cubicBezTo>
                  <a:cubicBezTo>
                    <a:pt x="101" y="64"/>
                    <a:pt x="113" y="98"/>
                    <a:pt x="113" y="134"/>
                  </a:cubicBezTo>
                </a:path>
              </a:pathLst>
            </a:custGeom>
            <a:noFill/>
            <a:ln w="7938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" name="Freeform 31"/>
            <p:cNvSpPr>
              <a:spLocks/>
            </p:cNvSpPr>
            <p:nvPr/>
          </p:nvSpPr>
          <p:spPr bwMode="auto">
            <a:xfrm>
              <a:off x="9882190" y="3841751"/>
              <a:ext cx="79375" cy="95250"/>
            </a:xfrm>
            <a:custGeom>
              <a:avLst/>
              <a:gdLst>
                <a:gd name="T0" fmla="*/ 0 w 113"/>
                <a:gd name="T1" fmla="*/ 134 h 134"/>
                <a:gd name="T2" fmla="*/ 80 w 113"/>
                <a:gd name="T3" fmla="*/ 95 h 134"/>
                <a:gd name="T4" fmla="*/ 113 w 113"/>
                <a:gd name="T5" fmla="*/ 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" h="134">
                  <a:moveTo>
                    <a:pt x="0" y="134"/>
                  </a:moveTo>
                  <a:cubicBezTo>
                    <a:pt x="30" y="134"/>
                    <a:pt x="59" y="120"/>
                    <a:pt x="80" y="95"/>
                  </a:cubicBezTo>
                  <a:cubicBezTo>
                    <a:pt x="101" y="70"/>
                    <a:pt x="113" y="36"/>
                    <a:pt x="113" y="0"/>
                  </a:cubicBezTo>
                </a:path>
              </a:pathLst>
            </a:custGeom>
            <a:noFill/>
            <a:ln w="7938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" name="Freeform 32"/>
            <p:cNvSpPr>
              <a:spLocks/>
            </p:cNvSpPr>
            <p:nvPr/>
          </p:nvSpPr>
          <p:spPr bwMode="auto">
            <a:xfrm>
              <a:off x="9863140" y="3770314"/>
              <a:ext cx="60325" cy="71438"/>
            </a:xfrm>
            <a:custGeom>
              <a:avLst/>
              <a:gdLst>
                <a:gd name="T0" fmla="*/ 0 w 86"/>
                <a:gd name="T1" fmla="*/ 0 h 100"/>
                <a:gd name="T2" fmla="*/ 61 w 86"/>
                <a:gd name="T3" fmla="*/ 29 h 100"/>
                <a:gd name="T4" fmla="*/ 86 w 86"/>
                <a:gd name="T5" fmla="*/ 10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6" h="100">
                  <a:moveTo>
                    <a:pt x="0" y="0"/>
                  </a:moveTo>
                  <a:cubicBezTo>
                    <a:pt x="23" y="0"/>
                    <a:pt x="45" y="10"/>
                    <a:pt x="61" y="29"/>
                  </a:cubicBezTo>
                  <a:cubicBezTo>
                    <a:pt x="77" y="48"/>
                    <a:pt x="86" y="74"/>
                    <a:pt x="86" y="100"/>
                  </a:cubicBezTo>
                </a:path>
              </a:pathLst>
            </a:custGeom>
            <a:noFill/>
            <a:ln w="7938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4" name="Freeform 33"/>
            <p:cNvSpPr>
              <a:spLocks/>
            </p:cNvSpPr>
            <p:nvPr/>
          </p:nvSpPr>
          <p:spPr bwMode="auto">
            <a:xfrm>
              <a:off x="9863140" y="3841751"/>
              <a:ext cx="60325" cy="71438"/>
            </a:xfrm>
            <a:custGeom>
              <a:avLst/>
              <a:gdLst>
                <a:gd name="T0" fmla="*/ 0 w 86"/>
                <a:gd name="T1" fmla="*/ 101 h 101"/>
                <a:gd name="T2" fmla="*/ 61 w 86"/>
                <a:gd name="T3" fmla="*/ 72 h 101"/>
                <a:gd name="T4" fmla="*/ 86 w 86"/>
                <a:gd name="T5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6" h="101">
                  <a:moveTo>
                    <a:pt x="0" y="101"/>
                  </a:moveTo>
                  <a:cubicBezTo>
                    <a:pt x="23" y="101"/>
                    <a:pt x="45" y="91"/>
                    <a:pt x="61" y="72"/>
                  </a:cubicBezTo>
                  <a:cubicBezTo>
                    <a:pt x="77" y="53"/>
                    <a:pt x="86" y="27"/>
                    <a:pt x="86" y="0"/>
                  </a:cubicBezTo>
                </a:path>
              </a:pathLst>
            </a:custGeom>
            <a:noFill/>
            <a:ln w="7938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5" name="Freeform 34"/>
            <p:cNvSpPr>
              <a:spLocks/>
            </p:cNvSpPr>
            <p:nvPr/>
          </p:nvSpPr>
          <p:spPr bwMode="auto">
            <a:xfrm>
              <a:off x="9645652" y="3748089"/>
              <a:ext cx="80963" cy="95250"/>
            </a:xfrm>
            <a:custGeom>
              <a:avLst/>
              <a:gdLst>
                <a:gd name="T0" fmla="*/ 113 w 113"/>
                <a:gd name="T1" fmla="*/ 0 h 134"/>
                <a:gd name="T2" fmla="*/ 33 w 113"/>
                <a:gd name="T3" fmla="*/ 39 h 134"/>
                <a:gd name="T4" fmla="*/ 0 w 113"/>
                <a:gd name="T5" fmla="*/ 134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" h="134">
                  <a:moveTo>
                    <a:pt x="113" y="0"/>
                  </a:moveTo>
                  <a:cubicBezTo>
                    <a:pt x="83" y="0"/>
                    <a:pt x="55" y="14"/>
                    <a:pt x="33" y="39"/>
                  </a:cubicBezTo>
                  <a:cubicBezTo>
                    <a:pt x="12" y="64"/>
                    <a:pt x="0" y="98"/>
                    <a:pt x="0" y="134"/>
                  </a:cubicBezTo>
                </a:path>
              </a:pathLst>
            </a:custGeom>
            <a:noFill/>
            <a:ln w="7938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6" name="Freeform 35"/>
            <p:cNvSpPr>
              <a:spLocks/>
            </p:cNvSpPr>
            <p:nvPr/>
          </p:nvSpPr>
          <p:spPr bwMode="auto">
            <a:xfrm>
              <a:off x="9645652" y="3841751"/>
              <a:ext cx="80963" cy="95250"/>
            </a:xfrm>
            <a:custGeom>
              <a:avLst/>
              <a:gdLst>
                <a:gd name="T0" fmla="*/ 113 w 113"/>
                <a:gd name="T1" fmla="*/ 134 h 134"/>
                <a:gd name="T2" fmla="*/ 33 w 113"/>
                <a:gd name="T3" fmla="*/ 95 h 134"/>
                <a:gd name="T4" fmla="*/ 0 w 113"/>
                <a:gd name="T5" fmla="*/ 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" h="134">
                  <a:moveTo>
                    <a:pt x="113" y="134"/>
                  </a:moveTo>
                  <a:cubicBezTo>
                    <a:pt x="83" y="134"/>
                    <a:pt x="55" y="120"/>
                    <a:pt x="33" y="95"/>
                  </a:cubicBezTo>
                  <a:cubicBezTo>
                    <a:pt x="12" y="70"/>
                    <a:pt x="0" y="36"/>
                    <a:pt x="0" y="0"/>
                  </a:cubicBezTo>
                </a:path>
              </a:pathLst>
            </a:custGeom>
            <a:noFill/>
            <a:ln w="7938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7" name="Freeform 36"/>
            <p:cNvSpPr>
              <a:spLocks/>
            </p:cNvSpPr>
            <p:nvPr/>
          </p:nvSpPr>
          <p:spPr bwMode="auto">
            <a:xfrm>
              <a:off x="9686927" y="3770314"/>
              <a:ext cx="60325" cy="71438"/>
            </a:xfrm>
            <a:custGeom>
              <a:avLst/>
              <a:gdLst>
                <a:gd name="T0" fmla="*/ 86 w 86"/>
                <a:gd name="T1" fmla="*/ 0 h 100"/>
                <a:gd name="T2" fmla="*/ 25 w 86"/>
                <a:gd name="T3" fmla="*/ 29 h 100"/>
                <a:gd name="T4" fmla="*/ 0 w 86"/>
                <a:gd name="T5" fmla="*/ 10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6" h="100">
                  <a:moveTo>
                    <a:pt x="86" y="0"/>
                  </a:moveTo>
                  <a:cubicBezTo>
                    <a:pt x="63" y="0"/>
                    <a:pt x="41" y="10"/>
                    <a:pt x="25" y="29"/>
                  </a:cubicBezTo>
                  <a:cubicBezTo>
                    <a:pt x="9" y="48"/>
                    <a:pt x="0" y="74"/>
                    <a:pt x="0" y="100"/>
                  </a:cubicBezTo>
                </a:path>
              </a:pathLst>
            </a:custGeom>
            <a:noFill/>
            <a:ln w="7938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8" name="Freeform 37"/>
            <p:cNvSpPr>
              <a:spLocks/>
            </p:cNvSpPr>
            <p:nvPr/>
          </p:nvSpPr>
          <p:spPr bwMode="auto">
            <a:xfrm>
              <a:off x="9686927" y="3841751"/>
              <a:ext cx="60325" cy="71438"/>
            </a:xfrm>
            <a:custGeom>
              <a:avLst/>
              <a:gdLst>
                <a:gd name="T0" fmla="*/ 86 w 86"/>
                <a:gd name="T1" fmla="*/ 101 h 101"/>
                <a:gd name="T2" fmla="*/ 25 w 86"/>
                <a:gd name="T3" fmla="*/ 72 h 101"/>
                <a:gd name="T4" fmla="*/ 0 w 86"/>
                <a:gd name="T5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6" h="101">
                  <a:moveTo>
                    <a:pt x="86" y="101"/>
                  </a:moveTo>
                  <a:cubicBezTo>
                    <a:pt x="63" y="101"/>
                    <a:pt x="41" y="91"/>
                    <a:pt x="25" y="72"/>
                  </a:cubicBezTo>
                  <a:cubicBezTo>
                    <a:pt x="9" y="53"/>
                    <a:pt x="0" y="27"/>
                    <a:pt x="0" y="0"/>
                  </a:cubicBezTo>
                </a:path>
              </a:pathLst>
            </a:custGeom>
            <a:noFill/>
            <a:ln w="7938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9246813" y="4460284"/>
            <a:ext cx="571643" cy="1037424"/>
            <a:chOff x="10775952" y="4560889"/>
            <a:chExt cx="214313" cy="388938"/>
          </a:xfrm>
        </p:grpSpPr>
        <p:sp>
          <p:nvSpPr>
            <p:cNvPr id="30" name="Rectangle 46"/>
            <p:cNvSpPr>
              <a:spLocks noChangeArrowheads="1"/>
            </p:cNvSpPr>
            <p:nvPr/>
          </p:nvSpPr>
          <p:spPr bwMode="auto">
            <a:xfrm>
              <a:off x="10775952" y="4687889"/>
              <a:ext cx="214313" cy="261938"/>
            </a:xfrm>
            <a:prstGeom prst="rect">
              <a:avLst/>
            </a:prstGeom>
            <a:noFill/>
            <a:ln w="7938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1" name="Line 47"/>
            <p:cNvSpPr>
              <a:spLocks noChangeShapeType="1"/>
            </p:cNvSpPr>
            <p:nvPr/>
          </p:nvSpPr>
          <p:spPr bwMode="auto">
            <a:xfrm>
              <a:off x="10875965" y="4643439"/>
              <a:ext cx="0" cy="100013"/>
            </a:xfrm>
            <a:prstGeom prst="line">
              <a:avLst/>
            </a:prstGeom>
            <a:noFill/>
            <a:ln w="7938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2" name="Line 48"/>
            <p:cNvSpPr>
              <a:spLocks noChangeShapeType="1"/>
            </p:cNvSpPr>
            <p:nvPr/>
          </p:nvSpPr>
          <p:spPr bwMode="auto">
            <a:xfrm flipV="1">
              <a:off x="10875965" y="4560889"/>
              <a:ext cx="76200" cy="88900"/>
            </a:xfrm>
            <a:prstGeom prst="line">
              <a:avLst/>
            </a:prstGeom>
            <a:noFill/>
            <a:ln w="7938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3" name="Line 49"/>
            <p:cNvSpPr>
              <a:spLocks noChangeShapeType="1"/>
            </p:cNvSpPr>
            <p:nvPr/>
          </p:nvSpPr>
          <p:spPr bwMode="auto">
            <a:xfrm flipH="1" flipV="1">
              <a:off x="10814052" y="4598989"/>
              <a:ext cx="61913" cy="50800"/>
            </a:xfrm>
            <a:prstGeom prst="line">
              <a:avLst/>
            </a:prstGeom>
            <a:noFill/>
            <a:ln w="7938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9246813" y="2412520"/>
            <a:ext cx="571643" cy="1037424"/>
            <a:chOff x="10775952" y="4560889"/>
            <a:chExt cx="214313" cy="388938"/>
          </a:xfrm>
        </p:grpSpPr>
        <p:sp>
          <p:nvSpPr>
            <p:cNvPr id="35" name="Rectangle 46"/>
            <p:cNvSpPr>
              <a:spLocks noChangeArrowheads="1"/>
            </p:cNvSpPr>
            <p:nvPr/>
          </p:nvSpPr>
          <p:spPr bwMode="auto">
            <a:xfrm>
              <a:off x="10775952" y="4687889"/>
              <a:ext cx="214313" cy="261938"/>
            </a:xfrm>
            <a:prstGeom prst="rect">
              <a:avLst/>
            </a:prstGeom>
            <a:noFill/>
            <a:ln w="7938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6" name="Line 47"/>
            <p:cNvSpPr>
              <a:spLocks noChangeShapeType="1"/>
            </p:cNvSpPr>
            <p:nvPr/>
          </p:nvSpPr>
          <p:spPr bwMode="auto">
            <a:xfrm>
              <a:off x="10875965" y="4643439"/>
              <a:ext cx="0" cy="100013"/>
            </a:xfrm>
            <a:prstGeom prst="line">
              <a:avLst/>
            </a:prstGeom>
            <a:noFill/>
            <a:ln w="7938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7" name="Line 48"/>
            <p:cNvSpPr>
              <a:spLocks noChangeShapeType="1"/>
            </p:cNvSpPr>
            <p:nvPr/>
          </p:nvSpPr>
          <p:spPr bwMode="auto">
            <a:xfrm flipV="1">
              <a:off x="10875965" y="4560889"/>
              <a:ext cx="76200" cy="88900"/>
            </a:xfrm>
            <a:prstGeom prst="line">
              <a:avLst/>
            </a:prstGeom>
            <a:noFill/>
            <a:ln w="7938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8" name="Line 49"/>
            <p:cNvSpPr>
              <a:spLocks noChangeShapeType="1"/>
            </p:cNvSpPr>
            <p:nvPr/>
          </p:nvSpPr>
          <p:spPr bwMode="auto">
            <a:xfrm flipH="1" flipV="1">
              <a:off x="10814052" y="4598989"/>
              <a:ext cx="61913" cy="50800"/>
            </a:xfrm>
            <a:prstGeom prst="line">
              <a:avLst/>
            </a:prstGeom>
            <a:noFill/>
            <a:ln w="7938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2150812" y="2501522"/>
            <a:ext cx="620713" cy="1160463"/>
            <a:chOff x="2533496" y="2543212"/>
            <a:chExt cx="620713" cy="1160463"/>
          </a:xfrm>
        </p:grpSpPr>
        <p:sp>
          <p:nvSpPr>
            <p:cNvPr id="40" name="Freeform 11"/>
            <p:cNvSpPr>
              <a:spLocks/>
            </p:cNvSpPr>
            <p:nvPr/>
          </p:nvSpPr>
          <p:spPr bwMode="auto">
            <a:xfrm>
              <a:off x="2701771" y="2635287"/>
              <a:ext cx="452438" cy="1068388"/>
            </a:xfrm>
            <a:custGeom>
              <a:avLst/>
              <a:gdLst>
                <a:gd name="T0" fmla="*/ 0 w 635"/>
                <a:gd name="T1" fmla="*/ 1506 h 1506"/>
                <a:gd name="T2" fmla="*/ 635 w 635"/>
                <a:gd name="T3" fmla="*/ 1302 h 1506"/>
                <a:gd name="T4" fmla="*/ 0 w 635"/>
                <a:gd name="T5" fmla="*/ 0 h 1506"/>
                <a:gd name="T6" fmla="*/ 0 w 635"/>
                <a:gd name="T7" fmla="*/ 1506 h 1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5" h="1506">
                  <a:moveTo>
                    <a:pt x="0" y="1506"/>
                  </a:moveTo>
                  <a:lnTo>
                    <a:pt x="635" y="1302"/>
                  </a:lnTo>
                  <a:lnTo>
                    <a:pt x="0" y="0"/>
                  </a:lnTo>
                  <a:lnTo>
                    <a:pt x="0" y="1506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1" name="Freeform 12"/>
            <p:cNvSpPr>
              <a:spLocks/>
            </p:cNvSpPr>
            <p:nvPr/>
          </p:nvSpPr>
          <p:spPr bwMode="auto">
            <a:xfrm>
              <a:off x="2701771" y="2635287"/>
              <a:ext cx="452438" cy="1068388"/>
            </a:xfrm>
            <a:custGeom>
              <a:avLst/>
              <a:gdLst>
                <a:gd name="T0" fmla="*/ 0 w 635"/>
                <a:gd name="T1" fmla="*/ 1506 h 1506"/>
                <a:gd name="T2" fmla="*/ 635 w 635"/>
                <a:gd name="T3" fmla="*/ 1302 h 1506"/>
                <a:gd name="T4" fmla="*/ 0 w 635"/>
                <a:gd name="T5" fmla="*/ 0 h 1506"/>
                <a:gd name="T6" fmla="*/ 0 w 635"/>
                <a:gd name="T7" fmla="*/ 1506 h 1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5" h="1506">
                  <a:moveTo>
                    <a:pt x="0" y="1506"/>
                  </a:moveTo>
                  <a:lnTo>
                    <a:pt x="635" y="1302"/>
                  </a:lnTo>
                  <a:lnTo>
                    <a:pt x="0" y="0"/>
                  </a:lnTo>
                  <a:lnTo>
                    <a:pt x="0" y="1506"/>
                  </a:lnTo>
                  <a:close/>
                </a:path>
              </a:pathLst>
            </a:custGeom>
            <a:noFill/>
            <a:ln w="7938" cap="flat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42" name="Freeform 13"/>
            <p:cNvSpPr>
              <a:spLocks/>
            </p:cNvSpPr>
            <p:nvPr/>
          </p:nvSpPr>
          <p:spPr bwMode="auto">
            <a:xfrm>
              <a:off x="2533496" y="2635287"/>
              <a:ext cx="169863" cy="1068388"/>
            </a:xfrm>
            <a:custGeom>
              <a:avLst/>
              <a:gdLst>
                <a:gd name="T0" fmla="*/ 238 w 238"/>
                <a:gd name="T1" fmla="*/ 0 h 1506"/>
                <a:gd name="T2" fmla="*/ 0 w 238"/>
                <a:gd name="T3" fmla="*/ 1282 h 1506"/>
                <a:gd name="T4" fmla="*/ 238 w 238"/>
                <a:gd name="T5" fmla="*/ 1506 h 1506"/>
                <a:gd name="T6" fmla="*/ 238 w 238"/>
                <a:gd name="T7" fmla="*/ 0 h 1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8" h="1506">
                  <a:moveTo>
                    <a:pt x="238" y="0"/>
                  </a:moveTo>
                  <a:lnTo>
                    <a:pt x="0" y="1282"/>
                  </a:lnTo>
                  <a:lnTo>
                    <a:pt x="238" y="1506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666666"/>
            </a:solidFill>
            <a:ln>
              <a:solidFill>
                <a:srgbClr val="666666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3" name="Freeform 14"/>
            <p:cNvSpPr>
              <a:spLocks/>
            </p:cNvSpPr>
            <p:nvPr/>
          </p:nvSpPr>
          <p:spPr bwMode="auto">
            <a:xfrm>
              <a:off x="2533496" y="2635287"/>
              <a:ext cx="169863" cy="1068388"/>
            </a:xfrm>
            <a:custGeom>
              <a:avLst/>
              <a:gdLst>
                <a:gd name="T0" fmla="*/ 238 w 238"/>
                <a:gd name="T1" fmla="*/ 0 h 1506"/>
                <a:gd name="T2" fmla="*/ 0 w 238"/>
                <a:gd name="T3" fmla="*/ 1282 h 1506"/>
                <a:gd name="T4" fmla="*/ 238 w 238"/>
                <a:gd name="T5" fmla="*/ 1506 h 1506"/>
                <a:gd name="T6" fmla="*/ 238 w 238"/>
                <a:gd name="T7" fmla="*/ 0 h 1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8" h="1506">
                  <a:moveTo>
                    <a:pt x="238" y="0"/>
                  </a:moveTo>
                  <a:lnTo>
                    <a:pt x="0" y="1282"/>
                  </a:lnTo>
                  <a:lnTo>
                    <a:pt x="238" y="1506"/>
                  </a:lnTo>
                  <a:lnTo>
                    <a:pt x="238" y="0"/>
                  </a:lnTo>
                  <a:close/>
                </a:path>
              </a:pathLst>
            </a:custGeom>
            <a:noFill/>
            <a:ln w="7938" cap="flat">
              <a:solidFill>
                <a:srgbClr val="66666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4" name="Freeform 30"/>
            <p:cNvSpPr>
              <a:spLocks/>
            </p:cNvSpPr>
            <p:nvPr/>
          </p:nvSpPr>
          <p:spPr bwMode="auto">
            <a:xfrm>
              <a:off x="2784321" y="2543212"/>
              <a:ext cx="79375" cy="95250"/>
            </a:xfrm>
            <a:custGeom>
              <a:avLst/>
              <a:gdLst>
                <a:gd name="T0" fmla="*/ 0 w 113"/>
                <a:gd name="T1" fmla="*/ 0 h 134"/>
                <a:gd name="T2" fmla="*/ 80 w 113"/>
                <a:gd name="T3" fmla="*/ 39 h 134"/>
                <a:gd name="T4" fmla="*/ 113 w 113"/>
                <a:gd name="T5" fmla="*/ 134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" h="134">
                  <a:moveTo>
                    <a:pt x="0" y="0"/>
                  </a:moveTo>
                  <a:cubicBezTo>
                    <a:pt x="30" y="0"/>
                    <a:pt x="59" y="14"/>
                    <a:pt x="80" y="39"/>
                  </a:cubicBezTo>
                  <a:cubicBezTo>
                    <a:pt x="101" y="64"/>
                    <a:pt x="113" y="98"/>
                    <a:pt x="113" y="134"/>
                  </a:cubicBezTo>
                </a:path>
              </a:pathLst>
            </a:custGeom>
            <a:noFill/>
            <a:ln w="7938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5" name="Freeform 31"/>
            <p:cNvSpPr>
              <a:spLocks/>
            </p:cNvSpPr>
            <p:nvPr/>
          </p:nvSpPr>
          <p:spPr bwMode="auto">
            <a:xfrm>
              <a:off x="2784321" y="2636874"/>
              <a:ext cx="79375" cy="95250"/>
            </a:xfrm>
            <a:custGeom>
              <a:avLst/>
              <a:gdLst>
                <a:gd name="T0" fmla="*/ 0 w 113"/>
                <a:gd name="T1" fmla="*/ 134 h 134"/>
                <a:gd name="T2" fmla="*/ 80 w 113"/>
                <a:gd name="T3" fmla="*/ 95 h 134"/>
                <a:gd name="T4" fmla="*/ 113 w 113"/>
                <a:gd name="T5" fmla="*/ 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" h="134">
                  <a:moveTo>
                    <a:pt x="0" y="134"/>
                  </a:moveTo>
                  <a:cubicBezTo>
                    <a:pt x="30" y="134"/>
                    <a:pt x="59" y="120"/>
                    <a:pt x="80" y="95"/>
                  </a:cubicBezTo>
                  <a:cubicBezTo>
                    <a:pt x="101" y="70"/>
                    <a:pt x="113" y="36"/>
                    <a:pt x="113" y="0"/>
                  </a:cubicBezTo>
                </a:path>
              </a:pathLst>
            </a:custGeom>
            <a:noFill/>
            <a:ln w="7938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6" name="Freeform 32"/>
            <p:cNvSpPr>
              <a:spLocks/>
            </p:cNvSpPr>
            <p:nvPr/>
          </p:nvSpPr>
          <p:spPr bwMode="auto">
            <a:xfrm>
              <a:off x="2765271" y="2565437"/>
              <a:ext cx="60325" cy="71438"/>
            </a:xfrm>
            <a:custGeom>
              <a:avLst/>
              <a:gdLst>
                <a:gd name="T0" fmla="*/ 0 w 86"/>
                <a:gd name="T1" fmla="*/ 0 h 100"/>
                <a:gd name="T2" fmla="*/ 61 w 86"/>
                <a:gd name="T3" fmla="*/ 29 h 100"/>
                <a:gd name="T4" fmla="*/ 86 w 86"/>
                <a:gd name="T5" fmla="*/ 10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6" h="100">
                  <a:moveTo>
                    <a:pt x="0" y="0"/>
                  </a:moveTo>
                  <a:cubicBezTo>
                    <a:pt x="23" y="0"/>
                    <a:pt x="45" y="10"/>
                    <a:pt x="61" y="29"/>
                  </a:cubicBezTo>
                  <a:cubicBezTo>
                    <a:pt x="77" y="48"/>
                    <a:pt x="86" y="74"/>
                    <a:pt x="86" y="100"/>
                  </a:cubicBezTo>
                </a:path>
              </a:pathLst>
            </a:custGeom>
            <a:noFill/>
            <a:ln w="7938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7" name="Freeform 33"/>
            <p:cNvSpPr>
              <a:spLocks/>
            </p:cNvSpPr>
            <p:nvPr/>
          </p:nvSpPr>
          <p:spPr bwMode="auto">
            <a:xfrm>
              <a:off x="2765271" y="2636874"/>
              <a:ext cx="60325" cy="71438"/>
            </a:xfrm>
            <a:custGeom>
              <a:avLst/>
              <a:gdLst>
                <a:gd name="T0" fmla="*/ 0 w 86"/>
                <a:gd name="T1" fmla="*/ 101 h 101"/>
                <a:gd name="T2" fmla="*/ 61 w 86"/>
                <a:gd name="T3" fmla="*/ 72 h 101"/>
                <a:gd name="T4" fmla="*/ 86 w 86"/>
                <a:gd name="T5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6" h="101">
                  <a:moveTo>
                    <a:pt x="0" y="101"/>
                  </a:moveTo>
                  <a:cubicBezTo>
                    <a:pt x="23" y="101"/>
                    <a:pt x="45" y="91"/>
                    <a:pt x="61" y="72"/>
                  </a:cubicBezTo>
                  <a:cubicBezTo>
                    <a:pt x="77" y="53"/>
                    <a:pt x="86" y="27"/>
                    <a:pt x="86" y="0"/>
                  </a:cubicBezTo>
                </a:path>
              </a:pathLst>
            </a:custGeom>
            <a:noFill/>
            <a:ln w="7938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8" name="Freeform 34"/>
            <p:cNvSpPr>
              <a:spLocks/>
            </p:cNvSpPr>
            <p:nvPr/>
          </p:nvSpPr>
          <p:spPr bwMode="auto">
            <a:xfrm>
              <a:off x="2547783" y="2543212"/>
              <a:ext cx="80963" cy="95250"/>
            </a:xfrm>
            <a:custGeom>
              <a:avLst/>
              <a:gdLst>
                <a:gd name="T0" fmla="*/ 113 w 113"/>
                <a:gd name="T1" fmla="*/ 0 h 134"/>
                <a:gd name="T2" fmla="*/ 33 w 113"/>
                <a:gd name="T3" fmla="*/ 39 h 134"/>
                <a:gd name="T4" fmla="*/ 0 w 113"/>
                <a:gd name="T5" fmla="*/ 134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" h="134">
                  <a:moveTo>
                    <a:pt x="113" y="0"/>
                  </a:moveTo>
                  <a:cubicBezTo>
                    <a:pt x="83" y="0"/>
                    <a:pt x="55" y="14"/>
                    <a:pt x="33" y="39"/>
                  </a:cubicBezTo>
                  <a:cubicBezTo>
                    <a:pt x="12" y="64"/>
                    <a:pt x="0" y="98"/>
                    <a:pt x="0" y="134"/>
                  </a:cubicBezTo>
                </a:path>
              </a:pathLst>
            </a:custGeom>
            <a:noFill/>
            <a:ln w="7938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9" name="Freeform 35"/>
            <p:cNvSpPr>
              <a:spLocks/>
            </p:cNvSpPr>
            <p:nvPr/>
          </p:nvSpPr>
          <p:spPr bwMode="auto">
            <a:xfrm>
              <a:off x="2547783" y="2636874"/>
              <a:ext cx="80963" cy="95250"/>
            </a:xfrm>
            <a:custGeom>
              <a:avLst/>
              <a:gdLst>
                <a:gd name="T0" fmla="*/ 113 w 113"/>
                <a:gd name="T1" fmla="*/ 134 h 134"/>
                <a:gd name="T2" fmla="*/ 33 w 113"/>
                <a:gd name="T3" fmla="*/ 95 h 134"/>
                <a:gd name="T4" fmla="*/ 0 w 113"/>
                <a:gd name="T5" fmla="*/ 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" h="134">
                  <a:moveTo>
                    <a:pt x="113" y="134"/>
                  </a:moveTo>
                  <a:cubicBezTo>
                    <a:pt x="83" y="134"/>
                    <a:pt x="55" y="120"/>
                    <a:pt x="33" y="95"/>
                  </a:cubicBezTo>
                  <a:cubicBezTo>
                    <a:pt x="12" y="70"/>
                    <a:pt x="0" y="36"/>
                    <a:pt x="0" y="0"/>
                  </a:cubicBezTo>
                </a:path>
              </a:pathLst>
            </a:custGeom>
            <a:noFill/>
            <a:ln w="7938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0" name="Freeform 36"/>
            <p:cNvSpPr>
              <a:spLocks/>
            </p:cNvSpPr>
            <p:nvPr/>
          </p:nvSpPr>
          <p:spPr bwMode="auto">
            <a:xfrm>
              <a:off x="2589058" y="2565437"/>
              <a:ext cx="60325" cy="71438"/>
            </a:xfrm>
            <a:custGeom>
              <a:avLst/>
              <a:gdLst>
                <a:gd name="T0" fmla="*/ 86 w 86"/>
                <a:gd name="T1" fmla="*/ 0 h 100"/>
                <a:gd name="T2" fmla="*/ 25 w 86"/>
                <a:gd name="T3" fmla="*/ 29 h 100"/>
                <a:gd name="T4" fmla="*/ 0 w 86"/>
                <a:gd name="T5" fmla="*/ 10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6" h="100">
                  <a:moveTo>
                    <a:pt x="86" y="0"/>
                  </a:moveTo>
                  <a:cubicBezTo>
                    <a:pt x="63" y="0"/>
                    <a:pt x="41" y="10"/>
                    <a:pt x="25" y="29"/>
                  </a:cubicBezTo>
                  <a:cubicBezTo>
                    <a:pt x="9" y="48"/>
                    <a:pt x="0" y="74"/>
                    <a:pt x="0" y="100"/>
                  </a:cubicBezTo>
                </a:path>
              </a:pathLst>
            </a:custGeom>
            <a:noFill/>
            <a:ln w="7938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1" name="Freeform 37"/>
            <p:cNvSpPr>
              <a:spLocks/>
            </p:cNvSpPr>
            <p:nvPr/>
          </p:nvSpPr>
          <p:spPr bwMode="auto">
            <a:xfrm>
              <a:off x="2589058" y="2636874"/>
              <a:ext cx="60325" cy="71438"/>
            </a:xfrm>
            <a:custGeom>
              <a:avLst/>
              <a:gdLst>
                <a:gd name="T0" fmla="*/ 86 w 86"/>
                <a:gd name="T1" fmla="*/ 101 h 101"/>
                <a:gd name="T2" fmla="*/ 25 w 86"/>
                <a:gd name="T3" fmla="*/ 72 h 101"/>
                <a:gd name="T4" fmla="*/ 0 w 86"/>
                <a:gd name="T5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6" h="101">
                  <a:moveTo>
                    <a:pt x="86" y="101"/>
                  </a:moveTo>
                  <a:cubicBezTo>
                    <a:pt x="63" y="101"/>
                    <a:pt x="41" y="91"/>
                    <a:pt x="25" y="72"/>
                  </a:cubicBezTo>
                  <a:cubicBezTo>
                    <a:pt x="9" y="53"/>
                    <a:pt x="0" y="27"/>
                    <a:pt x="0" y="0"/>
                  </a:cubicBezTo>
                </a:path>
              </a:pathLst>
            </a:custGeom>
            <a:noFill/>
            <a:ln w="7938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pic>
        <p:nvPicPr>
          <p:cNvPr id="1026" name="Picture 2" descr="Image result for warning vector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1956" y="4935497"/>
            <a:ext cx="487497" cy="425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TextBox 51"/>
          <p:cNvSpPr txBox="1"/>
          <p:nvPr/>
        </p:nvSpPr>
        <p:spPr>
          <a:xfrm>
            <a:off x="0" y="5671619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GB" baseline="30000" dirty="0"/>
              <a:t> 1</a:t>
            </a:r>
            <a:r>
              <a:rPr lang="en-GB" dirty="0"/>
              <a:t> Rappaport, </a:t>
            </a:r>
            <a:r>
              <a:rPr lang="en-GB" i="1" dirty="0"/>
              <a:t>Wireless Communications</a:t>
            </a:r>
            <a:r>
              <a:rPr lang="en-GB" dirty="0"/>
              <a:t>,</a:t>
            </a:r>
          </a:p>
          <a:p>
            <a:pPr algn="r"/>
            <a:r>
              <a:rPr lang="en-GB" dirty="0"/>
              <a:t>Prentice Hall PTR, 2002.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A9C4-493D-4BE5-AB32-879A266DEE05}" type="slidenum">
              <a:rPr lang="en-GB" smtClean="0"/>
              <a:t>5</a:t>
            </a:fld>
            <a:endParaRPr lang="en-GB"/>
          </a:p>
        </p:txBody>
      </p:sp>
      <p:sp>
        <p:nvSpPr>
          <p:cNvPr id="54" name="TextBox 53"/>
          <p:cNvSpPr txBox="1"/>
          <p:nvPr/>
        </p:nvSpPr>
        <p:spPr>
          <a:xfrm>
            <a:off x="4677945" y="5749307"/>
            <a:ext cx="2404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Fig. </a:t>
            </a:r>
            <a:r>
              <a:rPr lang="en-GB" dirty="0" smtClean="0"/>
              <a:t>3: Penetration loss.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Millimeter</a:t>
            </a:r>
            <a:r>
              <a:rPr lang="en-GB" dirty="0"/>
              <a:t> wave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Information Processing and Transmission Lab, SEECS, NUST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7477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000"/>
                            </p:stCondLst>
                            <p:childTnLst>
                              <p:par>
                                <p:cTn id="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uiExpand="1" build="p"/>
      <p:bldP spid="67" grpId="1" build="p"/>
      <p:bldP spid="7" grpId="0"/>
      <p:bldP spid="9" grpId="0"/>
      <p:bldP spid="53" grpId="0"/>
      <p:bldP spid="53" grpId="1"/>
      <p:bldP spid="5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949" y="749123"/>
            <a:ext cx="9251945" cy="69277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Heterogeneous Networks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3545305" y="5277854"/>
            <a:ext cx="5278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Fig. </a:t>
            </a:r>
            <a:r>
              <a:rPr lang="en-GB" dirty="0" smtClean="0"/>
              <a:t>4: </a:t>
            </a:r>
            <a:r>
              <a:rPr lang="en-GB" dirty="0"/>
              <a:t>Example of a Heterogeneous Network (</a:t>
            </a:r>
            <a:r>
              <a:rPr lang="en-GB" dirty="0" err="1"/>
              <a:t>HetNet</a:t>
            </a:r>
            <a:r>
              <a:rPr lang="en-GB" dirty="0"/>
              <a:t>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A9C4-493D-4BE5-AB32-879A266DEE05}" type="slidenum">
              <a:rPr lang="en-GB" smtClean="0"/>
              <a:t>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Information Processing and Transmission Lab, SEECS, NUST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3859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889" y="748199"/>
            <a:ext cx="9253182" cy="692867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Heterogeneous Networks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545305" y="5277854"/>
            <a:ext cx="5278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Fig. </a:t>
            </a:r>
            <a:r>
              <a:rPr lang="en-GB" dirty="0" smtClean="0"/>
              <a:t>4: </a:t>
            </a:r>
            <a:r>
              <a:rPr lang="en-GB" dirty="0"/>
              <a:t>Example of a Heterogeneous Network (</a:t>
            </a:r>
            <a:r>
              <a:rPr lang="en-GB" dirty="0" err="1"/>
              <a:t>HetNet</a:t>
            </a:r>
            <a:r>
              <a:rPr lang="en-GB" dirty="0"/>
              <a:t>).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A9C4-493D-4BE5-AB32-879A266DEE05}" type="slidenum">
              <a:rPr lang="en-GB" smtClean="0"/>
              <a:t>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Information Processing and Transmission Lab, SEECS, NUST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1354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Heterogeneous Networks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889" y="744774"/>
            <a:ext cx="9257758" cy="693209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545305" y="5277854"/>
            <a:ext cx="5278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Fig. </a:t>
            </a:r>
            <a:r>
              <a:rPr lang="en-GB" dirty="0" smtClean="0"/>
              <a:t>4: </a:t>
            </a:r>
            <a:r>
              <a:rPr lang="en-GB" dirty="0"/>
              <a:t>Example of a Heterogeneous Network (</a:t>
            </a:r>
            <a:r>
              <a:rPr lang="en-GB" dirty="0" err="1"/>
              <a:t>HetNet</a:t>
            </a:r>
            <a:r>
              <a:rPr lang="en-GB" dirty="0"/>
              <a:t>).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A9C4-493D-4BE5-AB32-879A266DEE05}" type="slidenum">
              <a:rPr lang="en-GB" smtClean="0"/>
              <a:t>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Information Processing and Transmission Lab, SEECS, NUST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1406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Heterogeneous Networks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889" y="749127"/>
            <a:ext cx="9253182" cy="6928669"/>
          </a:xfrm>
        </p:spPr>
      </p:pic>
      <p:sp>
        <p:nvSpPr>
          <p:cNvPr id="4" name="TextBox 3"/>
          <p:cNvSpPr txBox="1"/>
          <p:nvPr/>
        </p:nvSpPr>
        <p:spPr>
          <a:xfrm>
            <a:off x="3545305" y="5277854"/>
            <a:ext cx="5278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Fig. </a:t>
            </a:r>
            <a:r>
              <a:rPr lang="en-GB" dirty="0" smtClean="0"/>
              <a:t>4: </a:t>
            </a:r>
            <a:r>
              <a:rPr lang="en-GB" dirty="0"/>
              <a:t>Example of a Heterogeneous Network (</a:t>
            </a:r>
            <a:r>
              <a:rPr lang="en-GB" dirty="0" err="1"/>
              <a:t>HetNet</a:t>
            </a:r>
            <a:r>
              <a:rPr lang="en-GB" dirty="0"/>
              <a:t>).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A9C4-493D-4BE5-AB32-879A266DEE05}" type="slidenum">
              <a:rPr lang="en-GB" smtClean="0"/>
              <a:t>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Information Processing and Transmission Lab, SEECS, NUST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4967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7025</TotalTime>
  <Words>1344</Words>
  <Application>Microsoft Office PowerPoint</Application>
  <PresentationFormat>Widescreen</PresentationFormat>
  <Paragraphs>306</Paragraphs>
  <Slides>33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Calibri</vt:lpstr>
      <vt:lpstr>Calibri Light</vt:lpstr>
      <vt:lpstr>Cambria Math</vt:lpstr>
      <vt:lpstr>Times New Roman</vt:lpstr>
      <vt:lpstr>Retrospect</vt:lpstr>
      <vt:lpstr>Performance Analysis of Multi-Tier Hybrid Networks</vt:lpstr>
      <vt:lpstr>Problem Statement</vt:lpstr>
      <vt:lpstr>Introduction</vt:lpstr>
      <vt:lpstr>Millimeter wave </vt:lpstr>
      <vt:lpstr>Millimeter wave </vt:lpstr>
      <vt:lpstr>Heterogeneous Networks</vt:lpstr>
      <vt:lpstr>Heterogeneous Networks</vt:lpstr>
      <vt:lpstr>Heterogeneous Networks</vt:lpstr>
      <vt:lpstr>Heterogeneous Networks</vt:lpstr>
      <vt:lpstr>Decoupled access</vt:lpstr>
      <vt:lpstr>Decoupled access</vt:lpstr>
      <vt:lpstr>System Model</vt:lpstr>
      <vt:lpstr>Blockage Model</vt:lpstr>
      <vt:lpstr>Blockage Model</vt:lpstr>
      <vt:lpstr>Blockage model continued…</vt:lpstr>
      <vt:lpstr>Cell Association</vt:lpstr>
      <vt:lpstr>Results</vt:lpstr>
      <vt:lpstr>Conference Paper</vt:lpstr>
      <vt:lpstr>New System Model - Pathloss</vt:lpstr>
      <vt:lpstr>Why dual slope?</vt:lpstr>
      <vt:lpstr>New System Model – Blockage Model</vt:lpstr>
      <vt:lpstr>Results (2D vs 3D)</vt:lpstr>
      <vt:lpstr>Results (single vs dual-slope)</vt:lpstr>
      <vt:lpstr>Future Work</vt:lpstr>
      <vt:lpstr>Timeline</vt:lpstr>
      <vt:lpstr>PowerPoint Presentation</vt:lpstr>
      <vt:lpstr>PowerPoint Presentation</vt:lpstr>
      <vt:lpstr>Spatial Distributions</vt:lpstr>
      <vt:lpstr>Path Loss Model</vt:lpstr>
      <vt:lpstr>Path Loss Model</vt:lpstr>
      <vt:lpstr>Results</vt:lpstr>
      <vt:lpstr>Simulation parameters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Performance Analysis of Multi-Tier Hybrid Networks</dc:title>
  <dc:creator>Uzair Akbar</dc:creator>
  <cp:lastModifiedBy>Osama Waqar</cp:lastModifiedBy>
  <cp:revision>140</cp:revision>
  <dcterms:created xsi:type="dcterms:W3CDTF">2017-02-24T09:47:44Z</dcterms:created>
  <dcterms:modified xsi:type="dcterms:W3CDTF">2017-05-19T04:52:07Z</dcterms:modified>
</cp:coreProperties>
</file>