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78" r:id="rId13"/>
    <p:sldId id="277" r:id="rId14"/>
    <p:sldId id="276" r:id="rId15"/>
    <p:sldId id="273" r:id="rId16"/>
    <p:sldId id="275" r:id="rId17"/>
    <p:sldId id="274" r:id="rId18"/>
    <p:sldId id="272" r:id="rId19"/>
    <p:sldId id="268" r:id="rId20"/>
    <p:sldId id="271" r:id="rId21"/>
    <p:sldId id="270" r:id="rId22"/>
    <p:sldId id="269" r:id="rId23"/>
    <p:sldId id="279" r:id="rId24"/>
    <p:sldId id="284" r:id="rId25"/>
    <p:sldId id="283" r:id="rId26"/>
    <p:sldId id="282" r:id="rId27"/>
    <p:sldId id="281" r:id="rId28"/>
    <p:sldId id="280" r:id="rId29"/>
    <p:sldId id="285" r:id="rId30"/>
    <p:sldId id="286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033"/>
    <a:srgbClr val="00E6F2"/>
    <a:srgbClr val="FF015C"/>
    <a:srgbClr val="E50D79"/>
    <a:srgbClr val="CC0099"/>
    <a:srgbClr val="E2109C"/>
    <a:srgbClr val="99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>
      <p:cViewPr varScale="1">
        <p:scale>
          <a:sx n="143" d="100"/>
          <a:sy n="143" d="100"/>
        </p:scale>
        <p:origin x="73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08225"/>
            <a:ext cx="8094242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87980"/>
            <a:ext cx="8229600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00254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03" y="36992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04" y="1191095"/>
            <a:ext cx="625267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ospitalsantamonica.com.br/saude-mental-o-impacto-e-desafios-nas-empresas/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ospitalsantamonica.com.br/afinal-quais-sao-os-sintomas-do-transtorno-bipolar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 </a:t>
            </a:r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saúde mental e a importância </a:t>
            </a:r>
            <a:b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 na vida das pessoas.</a:t>
            </a:r>
            <a:b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9782742-908B-4DFD-9978-BA8C3751FE0A}"/>
              </a:ext>
            </a:extLst>
          </p:cNvPr>
          <p:cNvSpPr/>
          <p:nvPr/>
        </p:nvSpPr>
        <p:spPr>
          <a:xfrm>
            <a:off x="296259" y="1808225"/>
            <a:ext cx="87041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A2A2A"/>
                </a:solidFill>
                <a:latin typeface="Nunito Sans"/>
              </a:rPr>
              <a:t>Nesse sentido, os familiares precisam buscar ajuda e encaminhar a pessoa para o tratamento mais adequado. De igual modo, as instituições também são responsáveis pela promoção da saúde mental de seus funcionários.</a:t>
            </a:r>
          </a:p>
          <a:p>
            <a:r>
              <a:rPr lang="pt-BR" dirty="0">
                <a:solidFill>
                  <a:srgbClr val="2A2A2A"/>
                </a:solidFill>
                <a:latin typeface="Nunito Sans"/>
              </a:rPr>
              <a:t>Como os colaboradores são os ativos mais importantes das empresas, manter uma visão estratégica sinaliza um diferencial competitivo em termos de produtividade. Assim,</a:t>
            </a:r>
            <a:r>
              <a:rPr lang="pt-BR" dirty="0">
                <a:latin typeface="Nunito Sans"/>
              </a:rPr>
              <a:t> </a:t>
            </a:r>
            <a:r>
              <a:rPr lang="pt-BR" dirty="0">
                <a:latin typeface="Nuni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saúde mental nas empresas</a:t>
            </a:r>
            <a:r>
              <a:rPr lang="pt-BR" dirty="0">
                <a:solidFill>
                  <a:srgbClr val="2A2A2A"/>
                </a:solidFill>
                <a:latin typeface="Nunito Sans"/>
              </a:rPr>
              <a:t> deve ser considerada como um critério singular e fundamental à saúde individual e corporativa.</a:t>
            </a:r>
            <a:endParaRPr lang="pt-BR" b="0" i="0" dirty="0">
              <a:solidFill>
                <a:srgbClr val="2A2A2A"/>
              </a:solidFill>
              <a:effectLst/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8784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2C18823-3FE8-4940-B4C8-DD11D60F9AC8}"/>
              </a:ext>
            </a:extLst>
          </p:cNvPr>
          <p:cNvSpPr/>
          <p:nvPr/>
        </p:nvSpPr>
        <p:spPr>
          <a:xfrm>
            <a:off x="907080" y="433880"/>
            <a:ext cx="3445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Políticas de saúde mental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3D0F9D8-A419-499D-B0CA-77609C4AEE4E}"/>
              </a:ext>
            </a:extLst>
          </p:cNvPr>
          <p:cNvSpPr/>
          <p:nvPr/>
        </p:nvSpPr>
        <p:spPr>
          <a:xfrm>
            <a:off x="448965" y="1655520"/>
            <a:ext cx="68717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A legislação atual está pautada na concessão de valores para que os pacientes psiquiátricos recebam tratamento em uma ala específica dos hospitais gerais. No entanto, a verba destinada aos hospitais não garantem a assistência necessária ao doente.</a:t>
            </a:r>
          </a:p>
          <a:p>
            <a:pPr algn="just"/>
            <a:endParaRPr lang="pt-BR" dirty="0">
              <a:latin typeface="Bahnschrift SemiBold Condensed" panose="020B0502040204020203" pitchFamily="34" charset="0"/>
            </a:endParaRPr>
          </a:p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Assim, é urgente a necessidade de reformulação de políticas públicas que viabilizem condições e critérios para a promoção da saúde mental. É preciso estabelecer ações com viabilidade prática para transformar a atual conjuntura que envolve a realidade dos tratamentos de problemas mentais no país.</a:t>
            </a:r>
          </a:p>
        </p:txBody>
      </p:sp>
    </p:spTree>
    <p:extLst>
      <p:ext uri="{BB962C8B-B14F-4D97-AF65-F5344CB8AC3E}">
        <p14:creationId xmlns:p14="http://schemas.microsoft.com/office/powerpoint/2010/main" val="318810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E3862AA-0DE5-42F7-B3C6-37466AAB5081}"/>
              </a:ext>
            </a:extLst>
          </p:cNvPr>
          <p:cNvSpPr/>
          <p:nvPr/>
        </p:nvSpPr>
        <p:spPr>
          <a:xfrm>
            <a:off x="296259" y="1502815"/>
            <a:ext cx="73298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A inexistência de um sistema que respeite e garanta os direitos civis e socioeconômicos contribui para o agravamento das doenças mentais e eleva o percentual de indivíduos sem a devida assistência.</a:t>
            </a:r>
          </a:p>
          <a:p>
            <a:pPr algn="just"/>
            <a:endParaRPr lang="pt-BR" dirty="0">
              <a:latin typeface="Bahnschrift SemiBold Condensed" panose="020B0502040204020203" pitchFamily="34" charset="0"/>
            </a:endParaRPr>
          </a:p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Com um sistema falho, muitos pacientes que poderiam ser recuperados evoluem para quadros mais graves. Representam, assim, um crescente ônus financeiro aos cofres públicos devido à incapacidade mental e física, medicamentos de alto custo e aposentadoria precoce.</a:t>
            </a:r>
          </a:p>
        </p:txBody>
      </p:sp>
    </p:spTree>
    <p:extLst>
      <p:ext uri="{BB962C8B-B14F-4D97-AF65-F5344CB8AC3E}">
        <p14:creationId xmlns:p14="http://schemas.microsoft.com/office/powerpoint/2010/main" val="148105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80C83BB-17C4-4298-926B-B8184A491F26}"/>
              </a:ext>
            </a:extLst>
          </p:cNvPr>
          <p:cNvSpPr/>
          <p:nvPr/>
        </p:nvSpPr>
        <p:spPr>
          <a:xfrm>
            <a:off x="448965" y="1694587"/>
            <a:ext cx="64090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Porém, o maior prejuízo resulta da não garantia do cumprimento de seus direitos fundamentais: coloca em xeque a dignidade humana, acentua o sofrimento deles e reduz cada vez mais as chances de reintegração social.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879F1D-B415-453E-B12F-A2EFA85C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24455"/>
            <a:ext cx="4195487" cy="196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5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9E88F20-1539-4EAB-A152-39BC6072086A}"/>
              </a:ext>
            </a:extLst>
          </p:cNvPr>
          <p:cNvSpPr/>
          <p:nvPr/>
        </p:nvSpPr>
        <p:spPr>
          <a:xfrm>
            <a:off x="606427" y="433880"/>
            <a:ext cx="5359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Hábitos prejudiciais ao equilíbrio mental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50C87AD-30C9-465D-9360-CAD8DB521DC8}"/>
              </a:ext>
            </a:extLst>
          </p:cNvPr>
          <p:cNvSpPr/>
          <p:nvPr/>
        </p:nvSpPr>
        <p:spPr>
          <a:xfrm>
            <a:off x="448965" y="1502815"/>
            <a:ext cx="76352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Como parte importante das medidas de prevenção às doenças mentais, a atenção primária a alguns hábitos do cotidiano precisam ser considerados. Muito provavelmente ocorrerá um aumento expressivo do número de doentes dessa natureza — e isso em caráter global.</a:t>
            </a:r>
          </a:p>
          <a:p>
            <a:pPr algn="just"/>
            <a:endParaRPr lang="pt-BR" dirty="0">
              <a:latin typeface="Bahnschrift SemiBold Condensed" panose="020B0502040204020203" pitchFamily="34" charset="0"/>
            </a:endParaRPr>
          </a:p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Fatores como o envelhecimento da população, a acentuação dos problemas sociais e econômicos e os desajustes familiares concorrem para o surgimento de desequilíbrios emocionais. Em geral, eles evoluem para transtornos mentais e físicos cada vez mais desafiadores</a:t>
            </a:r>
          </a:p>
        </p:txBody>
      </p:sp>
    </p:spTree>
    <p:extLst>
      <p:ext uri="{BB962C8B-B14F-4D97-AF65-F5344CB8AC3E}">
        <p14:creationId xmlns:p14="http://schemas.microsoft.com/office/powerpoint/2010/main" val="393513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48BE410-2EF8-4C19-94E0-8B96F6E7ABC5}"/>
              </a:ext>
            </a:extLst>
          </p:cNvPr>
          <p:cNvSpPr/>
          <p:nvPr/>
        </p:nvSpPr>
        <p:spPr>
          <a:xfrm>
            <a:off x="754375" y="433880"/>
            <a:ext cx="3207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Pensamentos</a:t>
            </a:r>
            <a:r>
              <a:rPr lang="pt-BR" dirty="0"/>
              <a:t> </a:t>
            </a:r>
            <a:r>
              <a:rPr lang="pt-BR" sz="2400" dirty="0">
                <a:latin typeface="Impact" panose="020B0806030902050204" pitchFamily="34" charset="0"/>
              </a:rPr>
              <a:t>negativos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520212F-F961-479A-BCAA-204C1ACD3FC9}"/>
              </a:ext>
            </a:extLst>
          </p:cNvPr>
          <p:cNvSpPr/>
          <p:nvPr/>
        </p:nvSpPr>
        <p:spPr>
          <a:xfrm>
            <a:off x="601669" y="1604315"/>
            <a:ext cx="73298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A maneira de enfrentar os desafios da vida torna-se uma linha tênue entre a sanidade mental e a dificuldade em alcançar o equilíbrio necessário ao viver saudável. Pessoas que mantêm pensamentos ou atitudes negativas tendem a desenvolver distúrbios físicos e mentais mais graves.</a:t>
            </a:r>
          </a:p>
          <a:p>
            <a:pPr algn="just"/>
            <a:endParaRPr lang="pt-BR" dirty="0">
              <a:latin typeface="Bahnschrift SemiBold Condensed" panose="020B0502040204020203" pitchFamily="34" charset="0"/>
            </a:endParaRPr>
          </a:p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Dentre os problemas mais preocupantes estão as crises de ansiedade e o maior risco para a depressão. Essa doença é mais presente em pessoas queixosas e tristes. Ela surge mediante constantes flutuações de humor e como respostas emocionais aos desafios do cotidiano.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18483A-8EEA-45D1-9BCA-A8AC34F13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870" y="3694132"/>
            <a:ext cx="2434130" cy="12779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79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F3FF088-3B08-4826-85D3-131B9DCE962B}"/>
              </a:ext>
            </a:extLst>
          </p:cNvPr>
          <p:cNvSpPr/>
          <p:nvPr/>
        </p:nvSpPr>
        <p:spPr>
          <a:xfrm>
            <a:off x="601670" y="2266340"/>
            <a:ext cx="65617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Para evitar esses desequilíbrios, convém buscar ajuda profissional para recuperar a performance mental e conter os pensamentos negativos. A depressão tem aumentado muito nas últimas décadas e tem sido motivo de desordens tanto no âmbito pessoal quanto no profissional.</a:t>
            </a:r>
          </a:p>
        </p:txBody>
      </p:sp>
    </p:spTree>
    <p:extLst>
      <p:ext uri="{BB962C8B-B14F-4D97-AF65-F5344CB8AC3E}">
        <p14:creationId xmlns:p14="http://schemas.microsoft.com/office/powerpoint/2010/main" val="34096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A923EAF-59D0-4789-8E9B-5998CAB82B79}"/>
              </a:ext>
            </a:extLst>
          </p:cNvPr>
          <p:cNvSpPr/>
          <p:nvPr/>
        </p:nvSpPr>
        <p:spPr>
          <a:xfrm>
            <a:off x="601670" y="433880"/>
            <a:ext cx="40863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Vício em jogos, álcool e drogas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13225CE-F8B9-4EB0-A4D0-D4613AA19A33}"/>
              </a:ext>
            </a:extLst>
          </p:cNvPr>
          <p:cNvSpPr/>
          <p:nvPr/>
        </p:nvSpPr>
        <p:spPr>
          <a:xfrm>
            <a:off x="448965" y="1655520"/>
            <a:ext cx="74825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A Organização Mundial da Saúde (OMS) afirma que a dependência em jogos virtuais é uma das doenças mentais da modernidade. Como reflexo do avanço tecnológico e da facilidade de acesso aos recursos digitais, o número de adeptos aos videojogos adquire uma dimensão cada vez mais expressiva.</a:t>
            </a:r>
          </a:p>
          <a:p>
            <a:pPr algn="just"/>
            <a:endParaRPr lang="pt-BR" dirty="0">
              <a:latin typeface="Bahnschrift SemiBold Condensed" panose="020B0502040204020203" pitchFamily="34" charset="0"/>
            </a:endParaRPr>
          </a:p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Além de fomentar a necessidade de criar políticas específicas voltadas ao controle dessa questão, a OMS adverte sobre os riscos à saúde das pessoas que passam horas jogando e se isolam da família e dos amigos.</a:t>
            </a:r>
          </a:p>
        </p:txBody>
      </p:sp>
    </p:spTree>
    <p:extLst>
      <p:ext uri="{BB962C8B-B14F-4D97-AF65-F5344CB8AC3E}">
        <p14:creationId xmlns:p14="http://schemas.microsoft.com/office/powerpoint/2010/main" val="317321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F0008ED-EB8A-4222-BFAB-E61BF271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1655520"/>
            <a:ext cx="3167157" cy="241904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9113457-C6B1-440E-BDAD-F211882E9376}"/>
              </a:ext>
            </a:extLst>
          </p:cNvPr>
          <p:cNvSpPr/>
          <p:nvPr/>
        </p:nvSpPr>
        <p:spPr>
          <a:xfrm>
            <a:off x="3961180" y="1502815"/>
            <a:ext cx="49570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A compulsão por drogas e álcool também figura como fator de influência para o surgimento de complicações no âmbito psicológico e mental. Tais vícios afetam a capacidade de concentração, de memória e sinalizam o mal desempenho das atividades cerebrais.</a:t>
            </a:r>
          </a:p>
          <a:p>
            <a:pPr algn="just"/>
            <a:endParaRPr lang="pt-BR" dirty="0">
              <a:latin typeface="Bahnschrift SemiBold Condensed" panose="020B0502040204020203" pitchFamily="34" charset="0"/>
            </a:endParaRPr>
          </a:p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As perturbações decorrentes da relação entre o álcool e a saúde mental desafiam a saúde pública e exigem um controle mais eficiente desse problema. Tanto o álcool como o abuso de tóxicos comprometem a qualidade de vida dos usuários de todas as idades, gênero e classe socioeconômica.</a:t>
            </a:r>
          </a:p>
        </p:txBody>
      </p:sp>
    </p:spTree>
    <p:extLst>
      <p:ext uri="{BB962C8B-B14F-4D97-AF65-F5344CB8AC3E}">
        <p14:creationId xmlns:p14="http://schemas.microsoft.com/office/powerpoint/2010/main" val="272435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9C1B59E-9F89-43DE-8351-3317A62BA05D}"/>
              </a:ext>
            </a:extLst>
          </p:cNvPr>
          <p:cNvSpPr/>
          <p:nvPr/>
        </p:nvSpPr>
        <p:spPr>
          <a:xfrm>
            <a:off x="448965" y="1502815"/>
            <a:ext cx="70244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A dificuldade em admitir a necessidade de ajuda especializada contribui para acentuar a doença e pode evoluir para quadros mais alarmantes. Os mais comuns são a incapacidade mental e a tentativa de suicídio entre jovens, principalmente.</a:t>
            </a:r>
          </a:p>
          <a:p>
            <a:pPr algn="just"/>
            <a:endParaRPr lang="pt-BR" dirty="0">
              <a:latin typeface="Bahnschrift SemiBold Condensed" panose="020B0502040204020203" pitchFamily="34" charset="0"/>
            </a:endParaRPr>
          </a:p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Dentre os problemas resultantes desses vícios destacam-se a má qualidade do sono, a alimentação inadequada e a redução no desempenho escolar ou laboral. Além desses, há outros aspectos relevantes que complementam a lista do diagnóstico de quem enfrenta esses transtornos.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37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Impact" panose="020B0806030902050204" pitchFamily="34" charset="0"/>
              </a:rPr>
              <a:t>O que é saúde mental?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30" y="1808225"/>
            <a:ext cx="8246070" cy="3264446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 saúde mental é um importante fator que possibilita o ajuste necessário para lidar com as emoções positivas e negativas. Investir em estratégias que possibilitem o equilíbrio das funções mentais é essencial para um convívio social mais saudável.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Além de ser determinante para a estabilidade física, a saúde mental está relacionada à qualidade da interação individual e coletiva. No cenário atual, buscar alternativas que possibilitem a harmonia nessas relações é uma urgente necessidade.</a:t>
            </a: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C720CC5-C1FE-473B-911F-A2EC714AD350}"/>
              </a:ext>
            </a:extLst>
          </p:cNvPr>
          <p:cNvSpPr/>
          <p:nvPr/>
        </p:nvSpPr>
        <p:spPr>
          <a:xfrm>
            <a:off x="613865" y="281175"/>
            <a:ext cx="3958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Impact" panose="020B0806030902050204" pitchFamily="34" charset="0"/>
              </a:rPr>
              <a:t>Uso excessivo de internet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CD545E-AD76-47F8-8BA0-A72513796B40}"/>
              </a:ext>
            </a:extLst>
          </p:cNvPr>
          <p:cNvSpPr/>
          <p:nvPr/>
        </p:nvSpPr>
        <p:spPr>
          <a:xfrm>
            <a:off x="143555" y="1350110"/>
            <a:ext cx="56455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 sociedade atual construiu uma espécie de “obrigatoriedade” em estar sempre online e querer saber, em tempo real, os principais acontecimentos do mundo. Porém, quando a falta da internet gerar sofrimento, a situação pode evoluir para uma patologia considerada um transtorno mental.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Embora atinja os adultos, a dificuldade para controlar esses impulsos é mais difícil em crianças e adolescentes, pois eles já nasceram na era da conectividade. Entretanto, esse hábito de “viver online” compromete as funções cognitivas, que nessa idade ainda não estão totalmente formadas.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CB2FB1-2AE4-45A8-B0CC-02F2FBC93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50" y="2266340"/>
            <a:ext cx="2705100" cy="16859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0311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A65670-276E-48E2-B911-8355A7E7DF9B}"/>
              </a:ext>
            </a:extLst>
          </p:cNvPr>
          <p:cNvSpPr/>
          <p:nvPr/>
        </p:nvSpPr>
        <p:spPr>
          <a:xfrm>
            <a:off x="448965" y="1655520"/>
            <a:ext cx="76352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Além de causar baixo rendimento escolar em crianças e prejudicar o desempenho profissional em adultos, o uso excessivo da web implica outros desajustes. Influencia o comportamento, as decisões importantes, o planejamento das tarefas e a organização do tempo.</a:t>
            </a:r>
          </a:p>
          <a:p>
            <a:pPr algn="just"/>
            <a:endParaRPr lang="pt-BR" dirty="0">
              <a:latin typeface="Bahnschrift SemiBold Condensed" panose="020B0502040204020203" pitchFamily="34" charset="0"/>
            </a:endParaRPr>
          </a:p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Viver conectado não só afeta a estabilidade mental, como também colabora para o surgimento precoce da depressão em crianças e jovens. Tendo isso em vista, é preciso buscar alternativas viáveis — como ajuda profissional — para conter os efeitos negativos desses problemas e evitar a sua evolução.</a:t>
            </a:r>
          </a:p>
        </p:txBody>
      </p:sp>
    </p:spTree>
    <p:extLst>
      <p:ext uri="{BB962C8B-B14F-4D97-AF65-F5344CB8AC3E}">
        <p14:creationId xmlns:p14="http://schemas.microsoft.com/office/powerpoint/2010/main" val="242579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8DD05D8-8516-4512-B989-A53BA2058F80}"/>
              </a:ext>
            </a:extLst>
          </p:cNvPr>
          <p:cNvSpPr/>
          <p:nvPr/>
        </p:nvSpPr>
        <p:spPr>
          <a:xfrm>
            <a:off x="448965" y="281175"/>
            <a:ext cx="8093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Medidas que influenciam positivamente a qualidade da saúde mental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4985D07-98BF-4C33-BEBC-2A6409D9C452}"/>
              </a:ext>
            </a:extLst>
          </p:cNvPr>
          <p:cNvSpPr/>
          <p:nvPr/>
        </p:nvSpPr>
        <p:spPr>
          <a:xfrm>
            <a:off x="296260" y="1655520"/>
            <a:ext cx="77879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Numa perspectiva de saúde pública, buscar medidas que sinalizem condições de assegurar o bem-estar da sociedade é um dos aspectos mais relevantes para minimizar os efeitos negativos das perturbações mentais.</a:t>
            </a:r>
          </a:p>
          <a:p>
            <a:pPr algn="just"/>
            <a:endParaRPr lang="pt-BR" dirty="0">
              <a:latin typeface="Bahnschrift SemiBold Condensed" panose="020B0502040204020203" pitchFamily="34" charset="0"/>
            </a:endParaRPr>
          </a:p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Sob a expectativa humana, a adoção de uma postura determinada por um estilo de vida mais natural e saudável influencia positivamente a manutenção da saúde mental.</a:t>
            </a:r>
          </a:p>
        </p:txBody>
      </p:sp>
    </p:spTree>
    <p:extLst>
      <p:ext uri="{BB962C8B-B14F-4D97-AF65-F5344CB8AC3E}">
        <p14:creationId xmlns:p14="http://schemas.microsoft.com/office/powerpoint/2010/main" val="235623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960FA79-AD72-4422-BA71-7E59A8B4877A}"/>
              </a:ext>
            </a:extLst>
          </p:cNvPr>
          <p:cNvSpPr/>
          <p:nvPr/>
        </p:nvSpPr>
        <p:spPr>
          <a:xfrm>
            <a:off x="31891" y="1350110"/>
            <a:ext cx="88568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Para alcançar esses objetivos e promover meios para conter esse problema, alguns fatores precisam ser considerados. Veja quais são:</a:t>
            </a:r>
          </a:p>
          <a:p>
            <a:pPr algn="just"/>
            <a:endParaRPr lang="pt-BR" dirty="0"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Bahnschrift SemiBold Condensed" panose="020B0502040204020203" pitchFamily="34" charset="0"/>
              </a:rPr>
              <a:t>adequar políticas que garantam a atenção primária à saúde mental em toda as esferas sociais;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Bahnschrift SemiBold Condensed" panose="020B0502040204020203" pitchFamily="34" charset="0"/>
              </a:rPr>
              <a:t>assegurar o acesso universal aos serviços de promoção da saúde mental;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Bahnschrift SemiBold Condensed" panose="020B0502040204020203" pitchFamily="34" charset="0"/>
              </a:rPr>
              <a:t>divulgar e estimular medidas de prevenção, principalmente entre as camadas populares;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Bahnschrift SemiBold Condensed" panose="020B0502040204020203" pitchFamily="34" charset="0"/>
              </a:rPr>
              <a:t>estabelecer meios de monitorar a qualidade da saúde mental entre crianças, jovens, usuários de drogas e pessoas idosas;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Bahnschrift SemiBold Condensed" panose="020B0502040204020203" pitchFamily="34" charset="0"/>
              </a:rPr>
              <a:t>incentivar um estilo de vida saudável a fim de reduzir a ocorrência de desordens mentais e físicas;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Bahnschrift SemiBold Condensed" panose="020B0502040204020203" pitchFamily="34" charset="0"/>
              </a:rPr>
              <a:t>desmistificar conceitos e estigmas equivocados sobre a recuperação de pacientes com transtornos mentais;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Bahnschrift SemiBold Condensed" panose="020B0502040204020203" pitchFamily="34" charset="0"/>
              </a:rPr>
              <a:t>apoiar e promover a estabilidade familiar, a integração social e o desenvolvimento humano de acordo com os direitos sociais constitucionalmente estabelecidos.</a:t>
            </a:r>
          </a:p>
        </p:txBody>
      </p:sp>
    </p:spTree>
    <p:extLst>
      <p:ext uri="{BB962C8B-B14F-4D97-AF65-F5344CB8AC3E}">
        <p14:creationId xmlns:p14="http://schemas.microsoft.com/office/powerpoint/2010/main" val="243307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3432D90-6536-48F1-8CE0-08C3CD9CDC9A}"/>
              </a:ext>
            </a:extLst>
          </p:cNvPr>
          <p:cNvSpPr/>
          <p:nvPr/>
        </p:nvSpPr>
        <p:spPr>
          <a:xfrm>
            <a:off x="601670" y="433880"/>
            <a:ext cx="7329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Dicas para a boa manutenção das funções mentais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1F256DB-E0A5-400C-AB3F-F753FFBF4747}"/>
              </a:ext>
            </a:extLst>
          </p:cNvPr>
          <p:cNvSpPr/>
          <p:nvPr/>
        </p:nvSpPr>
        <p:spPr>
          <a:xfrm>
            <a:off x="525317" y="1655520"/>
            <a:ext cx="8093365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latin typeface="Bahnschrift SemiBold Condensed" panose="020B0502040204020203" pitchFamily="34" charset="0"/>
              </a:rPr>
              <a:t>Procure relaxar alguns minutos por dia</a:t>
            </a:r>
          </a:p>
          <a:p>
            <a:pPr algn="just"/>
            <a:endParaRPr lang="pt-BR" sz="2000" b="1" dirty="0">
              <a:latin typeface="Bahnschrift SemiBold Condensed" panose="020B0502040204020203" pitchFamily="34" charset="0"/>
            </a:endParaRPr>
          </a:p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Priorizar atitudes para aliviar o estresse é fundamental para tornar o cotidiano mais leve e promover o equilíbrio físico e mental. É preciso ter cuidado porque a defesa do organismo pode ser prejudicada e abrir portas a algumas doenças oportunistas que surgem mediante estresse excessivo.</a:t>
            </a:r>
          </a:p>
          <a:p>
            <a:pPr algn="just"/>
            <a:endParaRPr lang="pt-BR" dirty="0">
              <a:latin typeface="Bahnschrift SemiBold Condensed" panose="020B0502040204020203" pitchFamily="34" charset="0"/>
            </a:endParaRPr>
          </a:p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De modo geral, isso ocorre porque a nossa cabeça vive constantemente ocupada por pensamentos e preocupações. Tais fatores reduzem a função das substâncias de defesa do organismo e colocam a pessoa em situação de vulnerabilidade.</a:t>
            </a:r>
          </a:p>
        </p:txBody>
      </p:sp>
    </p:spTree>
    <p:extLst>
      <p:ext uri="{BB962C8B-B14F-4D97-AF65-F5344CB8AC3E}">
        <p14:creationId xmlns:p14="http://schemas.microsoft.com/office/powerpoint/2010/main" val="169706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4138FFA-77EE-40F7-9338-7ADA62A937CF}"/>
              </a:ext>
            </a:extLst>
          </p:cNvPr>
          <p:cNvSpPr/>
          <p:nvPr/>
        </p:nvSpPr>
        <p:spPr>
          <a:xfrm>
            <a:off x="448965" y="2266340"/>
            <a:ext cx="44284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Assim, é necessário buscar formas de aquietar a mente e relaxar alguns momentos durante o dia: meditação, alongamento e a leitura de um bom livro são excelentes alternativas para deixar a mente descansar e atingir um estágio de positividade.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BAD578-BFB9-4AC2-9C39-EC30486F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35" y="2100129"/>
            <a:ext cx="2524125" cy="18097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9062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1F6DA59-1370-432D-AFDC-3AA08D5C92BF}"/>
              </a:ext>
            </a:extLst>
          </p:cNvPr>
          <p:cNvSpPr/>
          <p:nvPr/>
        </p:nvSpPr>
        <p:spPr>
          <a:xfrm>
            <a:off x="448965" y="1502815"/>
            <a:ext cx="763525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latin typeface="Bahnschrift SemiBold Condensed" panose="020B0502040204020203" pitchFamily="34" charset="0"/>
              </a:rPr>
              <a:t>Controle a ansiedade</a:t>
            </a:r>
          </a:p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Controlar a ansiedade é um grande desafio. Mas isso pode ser possível até mesmo naquelas situações muito difíceis. No entanto, é preciso treinar o cérebro para que ele aprenda a lidar com o que aparentemente nos domina.</a:t>
            </a:r>
          </a:p>
          <a:p>
            <a:pPr algn="just"/>
            <a:endParaRPr lang="pt-BR" dirty="0">
              <a:latin typeface="Bahnschrift SemiBold Condensed" panose="020B0502040204020203" pitchFamily="34" charset="0"/>
            </a:endParaRPr>
          </a:p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Nesse sentido, é válida a antiga premissa de Sócrates — o filósofo grego — que aconselhava: “Conhece-te a ti mesmo”. Conhecer a si mesmo é ter a sabedoria necessária para identificar os pontos fortes que nos tornam vencedores. É ter a certeza de conseguir dominar os pensamentos e conduzi-los para o bem.</a:t>
            </a:r>
          </a:p>
        </p:txBody>
      </p:sp>
    </p:spTree>
    <p:extLst>
      <p:ext uri="{BB962C8B-B14F-4D97-AF65-F5344CB8AC3E}">
        <p14:creationId xmlns:p14="http://schemas.microsoft.com/office/powerpoint/2010/main" val="296618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FD30F0-5A94-4C3D-A966-1CB79DD1FE3A}"/>
              </a:ext>
            </a:extLst>
          </p:cNvPr>
          <p:cNvSpPr/>
          <p:nvPr/>
        </p:nvSpPr>
        <p:spPr>
          <a:xfrm>
            <a:off x="448965" y="165552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O primeiro passo para alcançar esse estágio é encontrar uma maneira própria de enfrentar os momentos desafiadores que a vida coloca diante de nós. E também aprender a controlar as emoções negativas que resultam em insegurança em determinadas circunstâncias.</a:t>
            </a:r>
          </a:p>
          <a:p>
            <a:pPr algn="just"/>
            <a:endParaRPr lang="pt-BR" dirty="0">
              <a:latin typeface="Bahnschrift SemiBold Condensed" panose="020B0502040204020203" pitchFamily="34" charset="0"/>
            </a:endParaRPr>
          </a:p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Vencer a ansiedade exige, pois, a conscientização da necessidade de adotar uma postura mental diferente para estar preparado quando os problemas — ou os motivos que causam a ansiedade — surgirem.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D16465-C09D-4363-9BD3-2632DC01D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35" y="1808225"/>
            <a:ext cx="2381250" cy="23812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40193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62CDBE4-F5CE-433B-85AE-28C31932E069}"/>
              </a:ext>
            </a:extLst>
          </p:cNvPr>
          <p:cNvSpPr/>
          <p:nvPr/>
        </p:nvSpPr>
        <p:spPr>
          <a:xfrm>
            <a:off x="601670" y="1502815"/>
            <a:ext cx="4121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/>
              <a:t>Treine a sua mente de forma positiva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9E678F9-9B62-4066-950F-28DCA4EA127E}"/>
              </a:ext>
            </a:extLst>
          </p:cNvPr>
          <p:cNvSpPr/>
          <p:nvPr/>
        </p:nvSpPr>
        <p:spPr>
          <a:xfrm>
            <a:off x="601670" y="1902925"/>
            <a:ext cx="81374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Procure dominar os seus pensamentos e conduzi-los para algo positivo e que torne a sua trajetória cada vez melhor. Hábitos, costumes e escolhas definem quem somos e onde chegaremos. Por isso, treinar a mente de forma positiva é fundamental para superar problemas como ansiedade, tristeza e frustração.</a:t>
            </a:r>
          </a:p>
          <a:p>
            <a:pPr algn="just"/>
            <a:endParaRPr lang="pt-BR" dirty="0">
              <a:latin typeface="Bahnschrift SemiBold Condensed" panose="020B0502040204020203" pitchFamily="34" charset="0"/>
            </a:endParaRPr>
          </a:p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Vale destacar, também, a importância de respeitar o ritmo de sua mente. Cada pessoa tem suas peculiaridades e limitações determinadas naturalmente pela própria fisiologia. Tenha calma e procure se ajustar a esses detalhes.</a:t>
            </a:r>
          </a:p>
          <a:p>
            <a:pPr algn="just"/>
            <a:endParaRPr lang="pt-BR" dirty="0">
              <a:latin typeface="Bahnschrift SemiBold Condensed" panose="020B0502040204020203" pitchFamily="34" charset="0"/>
            </a:endParaRPr>
          </a:p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Logo, tente observar o ritmo de seu metabolismo mental e dê uma pausa para que a sua mente trabalhe no tempo adequado à restauração das funções cognitivas com vistas à recuperação de sua saúde.</a:t>
            </a:r>
          </a:p>
        </p:txBody>
      </p:sp>
    </p:spTree>
    <p:extLst>
      <p:ext uri="{BB962C8B-B14F-4D97-AF65-F5344CB8AC3E}">
        <p14:creationId xmlns:p14="http://schemas.microsoft.com/office/powerpoint/2010/main" val="69480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3F8E1A7-7C61-4782-9564-8AC492545C6D}"/>
              </a:ext>
            </a:extLst>
          </p:cNvPr>
          <p:cNvSpPr/>
          <p:nvPr/>
        </p:nvSpPr>
        <p:spPr>
          <a:xfrm>
            <a:off x="448965" y="1502815"/>
            <a:ext cx="855148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latin typeface="Bahnschrift SemiBold Condensed" panose="020B0502040204020203" pitchFamily="34" charset="0"/>
              </a:rPr>
              <a:t>Busque tratamento, se necessário</a:t>
            </a:r>
          </a:p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O Governo deveria promover campanhas de educação com o intuito de sensibilizar a sociedade quanto à importância da necessidade de tratamento precoce para a saúde mental.</a:t>
            </a:r>
          </a:p>
          <a:p>
            <a:pPr algn="just"/>
            <a:endParaRPr lang="pt-BR" dirty="0">
              <a:latin typeface="Bahnschrift SemiBold Condensed" panose="020B0502040204020203" pitchFamily="34" charset="0"/>
            </a:endParaRPr>
          </a:p>
          <a:p>
            <a:pPr algn="just"/>
            <a:endParaRPr lang="pt-BR" dirty="0">
              <a:latin typeface="Bahnschrift SemiBold Condensed" panose="020B0502040204020203" pitchFamily="34" charset="0"/>
            </a:endParaRPr>
          </a:p>
          <a:p>
            <a:pPr algn="just"/>
            <a:endParaRPr lang="pt-BR" dirty="0">
              <a:latin typeface="Bahnschrift SemiBold Condensed" panose="020B0502040204020203" pitchFamily="34" charset="0"/>
            </a:endParaRPr>
          </a:p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A conscientização do problema é um dos pontos mais relevantes para alcançar o sucesso na recuperação dos sintomas e na minimização dos riscos que envolvem a doença.</a:t>
            </a:r>
          </a:p>
          <a:p>
            <a:pPr algn="just"/>
            <a:endParaRPr lang="pt-BR" dirty="0">
              <a:latin typeface="Bahnschrift SemiBold Condensed" panose="020B0502040204020203" pitchFamily="34" charset="0"/>
            </a:endParaRPr>
          </a:p>
          <a:p>
            <a:pPr algn="just"/>
            <a:r>
              <a:rPr lang="pt-BR" dirty="0">
                <a:latin typeface="Bahnschrift SemiBold Condensed" panose="020B0502040204020203" pitchFamily="34" charset="0"/>
              </a:rPr>
              <a:t>Atualmente, há alternativas para garantir a promoção da estabilidade emocional e psíquica de quem está em busca de auxílio profissional. Assim, procure ajuda o quanto antes e conheça as soluções que possibilitam a promoção da saúde mental e física, assim como a recuperação do bem-estar e da qualidade vida.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ACD391-426D-47D2-B931-AA9EE155A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460" y="2266340"/>
            <a:ext cx="2137870" cy="9002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506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>
                <a:effectLst/>
              </a:rPr>
            </a:br>
            <a:r>
              <a:rPr lang="pt-BR" dirty="0">
                <a:effectLst/>
                <a:latin typeface="Impact" panose="020B0806030902050204" pitchFamily="34" charset="0"/>
              </a:rPr>
              <a:t>A importância da saúde mental para o bem-estar</a:t>
            </a:r>
            <a:br>
              <a:rPr lang="pt-BR" dirty="0">
                <a:effectLst/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502815"/>
            <a:ext cx="6258609" cy="326444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A Organização Mundial de Saúde (OMS) aponta que o conceito de saúde é bem mais abrangente que a simples ausência de doença: é um completo estado de bem-estar físico, mental e social e, dessa forma, merece atenção em todos as suas vertentes.</a:t>
            </a:r>
          </a:p>
          <a:p>
            <a:r>
              <a:rPr lang="pt-BR" dirty="0"/>
              <a:t>Assim como a física, a saúde mental é uma parte integrante e complementar à manutenção das funções orgânicas. Nesse contexto, a promoção da saúde mental é essencial para que o indivíduo tenha a capacidade necessária de executar suas habilidades pessoais e profissionais.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382F01E-E047-4050-86AB-EFB4AF1A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20" y="1960930"/>
            <a:ext cx="4535730" cy="268563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F5C83B1-AE74-402F-830F-89362C3F8DF7}"/>
              </a:ext>
            </a:extLst>
          </p:cNvPr>
          <p:cNvSpPr txBox="1"/>
          <p:nvPr/>
        </p:nvSpPr>
        <p:spPr>
          <a:xfrm>
            <a:off x="4113885" y="496940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lgerian" panose="04020705040A02060702" pitchFamily="82" charset="0"/>
              </a:rPr>
              <a:t>FIM</a:t>
            </a:r>
            <a:endParaRPr lang="pt-BR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56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8966" y="1808225"/>
            <a:ext cx="7940658" cy="259598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Sumariamente, o bom estado mental confere ao homem o amplo exercício de seus direitos sociais e de cidadania. Assegura ainda as condições de interação social para uma convivência familiar mais harmônica e segura.</a:t>
            </a:r>
          </a:p>
          <a:p>
            <a:r>
              <a:rPr lang="pt-BR" dirty="0"/>
              <a:t>Desse modo, entender a importância da estabilidade mental e sua intensa relação com o bem-estar é fundamental. Possibilita, assim, a compreensão da importância de utilizar a capacidade individual para a percepção de valores e virtudes inerentes à construção da coletividade.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70D30-CEF6-4260-9A85-B30C27E5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>
                <a:latin typeface="Impact" panose="020B0806030902050204" pitchFamily="34" charset="0"/>
              </a:rPr>
              <a:t>Mitos e verdades sobre a saúde 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BF464-E533-4ADF-82B6-11D158B0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04" y="1191095"/>
            <a:ext cx="7171196" cy="3576168"/>
          </a:xfrm>
        </p:spPr>
        <p:txBody>
          <a:bodyPr>
            <a:normAutofit fontScale="62500" lnSpcReduction="20000"/>
          </a:bodyPr>
          <a:lstStyle/>
          <a:p>
            <a:pPr marL="285750" indent="-285750"/>
            <a:endParaRPr lang="pt-BR" dirty="0">
              <a:solidFill>
                <a:srgbClr val="2A2A2A"/>
              </a:solidFill>
              <a:latin typeface="Nunito Sans"/>
            </a:endParaRPr>
          </a:p>
          <a:p>
            <a:pPr marL="285750" indent="-285750"/>
            <a:endParaRPr lang="pt-BR" dirty="0">
              <a:solidFill>
                <a:srgbClr val="2A2A2A"/>
              </a:solidFill>
              <a:latin typeface="Nunito Sans"/>
            </a:endParaRPr>
          </a:p>
          <a:p>
            <a:pPr marL="285750" indent="-285750"/>
            <a:r>
              <a:rPr lang="pt-BR" dirty="0">
                <a:solidFill>
                  <a:srgbClr val="2A2A2A"/>
                </a:solidFill>
                <a:latin typeface="Nunito Sans"/>
              </a:rPr>
              <a:t>Um dos problemas que merecem atenção são os</a:t>
            </a:r>
            <a:r>
              <a:rPr lang="pt-BR" dirty="0">
                <a:latin typeface="Nunito Sans"/>
              </a:rPr>
              <a:t> mitos</a:t>
            </a:r>
            <a:r>
              <a:rPr lang="pt-BR" u="sng" dirty="0">
                <a:latin typeface="Nunito Sans"/>
              </a:rPr>
              <a:t> e </a:t>
            </a:r>
            <a:r>
              <a:rPr lang="pt-BR" dirty="0">
                <a:latin typeface="Nunito Sans"/>
              </a:rPr>
              <a:t>verdades que envolvem a</a:t>
            </a:r>
            <a:r>
              <a:rPr lang="pt-BR" u="sng" dirty="0">
                <a:latin typeface="Nunito Sans"/>
              </a:rPr>
              <a:t> </a:t>
            </a:r>
            <a:r>
              <a:rPr lang="pt-BR" dirty="0">
                <a:latin typeface="Nunito Sans"/>
              </a:rPr>
              <a:t>saúde mental. </a:t>
            </a:r>
            <a:r>
              <a:rPr lang="pt-BR" dirty="0">
                <a:solidFill>
                  <a:srgbClr val="2A2A2A"/>
                </a:solidFill>
                <a:latin typeface="Nunito Sans"/>
              </a:rPr>
              <a:t>Alguns estigmas e preconceitos ainda são muito presentes na realidade de quem enfrenta problemas em relação à saúde mental.</a:t>
            </a:r>
            <a:r>
              <a:rPr lang="pt-BR" dirty="0"/>
              <a:t> Familiares e pacientes são muitas vezes incompreendidos ou até mesmo marginalizados devido à expressão de ideias baseadas em conceitos mal formulados ou não esclarecidos.</a:t>
            </a:r>
          </a:p>
          <a:p>
            <a:pPr marL="285750" indent="-285750"/>
            <a:r>
              <a:rPr lang="pt-BR" dirty="0"/>
              <a:t>É preciso compreender que as disfunções orgânicas podem acontecer por diversos motivos e, por isso, as desordens mentais e físicas podem surgir. Logo, os problemas mentais como o</a:t>
            </a:r>
            <a:r>
              <a:rPr lang="pt-BR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transtorno bipolar</a:t>
            </a:r>
            <a:r>
              <a:rPr lang="pt-BR" dirty="0"/>
              <a:t>, tendências depressivas e picos de ansiedade se expressam como um reflexo de fatores internos e externos.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482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B71667B-7080-4FF9-BA7D-FA9567D61842}"/>
              </a:ext>
            </a:extLst>
          </p:cNvPr>
          <p:cNvSpPr/>
          <p:nvPr/>
        </p:nvSpPr>
        <p:spPr>
          <a:xfrm>
            <a:off x="448965" y="1655520"/>
            <a:ext cx="80933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A2A2A"/>
                </a:solidFill>
                <a:latin typeface="Nunito Sans"/>
              </a:rPr>
              <a:t>Tais questões não podem ser interpretadas como sinal de fraqueza ou falha de caráter. A verdade é que surgem por influência genética ou oriundas de alterações clínicas, sociais e de problemas familiares originados na infância ou na adolescência.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A272DA2-1A63-492F-9934-FB193D34BD13}"/>
              </a:ext>
            </a:extLst>
          </p:cNvPr>
          <p:cNvSpPr/>
          <p:nvPr/>
        </p:nvSpPr>
        <p:spPr>
          <a:xfrm>
            <a:off x="448965" y="2571750"/>
            <a:ext cx="8246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A2A2A"/>
                </a:solidFill>
                <a:latin typeface="Nunito Sans"/>
              </a:rPr>
              <a:t>Contextualmente, a maior verdade sobre a saúde mental é a necessidade de superar esses mitos e conceitos errôneos. A falta de conhecimento pode ser muito prejudicial à recuperação do paciente, porque impede a busca de soluções adequadas para minimizar os efeitos do problema.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D20E086-E6D0-47F4-B37E-F5FD783AD948}"/>
              </a:ext>
            </a:extLst>
          </p:cNvPr>
          <p:cNvSpPr/>
          <p:nvPr/>
        </p:nvSpPr>
        <p:spPr>
          <a:xfrm>
            <a:off x="754375" y="3764979"/>
            <a:ext cx="77879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Assim, é preciso ter cuidado com ideias falaciosas e que colocam em xeque o trabalho de profissionais capacitados e dedicados à recuperação da saúde mental. Dentre os conceitos equivocados mais preocupantes destacam-se: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0331A8F-0AF7-425F-A6F3-E32AD17FE6F6}"/>
              </a:ext>
            </a:extLst>
          </p:cNvPr>
          <p:cNvSpPr/>
          <p:nvPr/>
        </p:nvSpPr>
        <p:spPr>
          <a:xfrm>
            <a:off x="601670" y="1655520"/>
            <a:ext cx="79406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rgbClr val="2A2A2A"/>
              </a:solidFill>
              <a:latin typeface="Nunito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A2A2A"/>
                </a:solidFill>
                <a:latin typeface="Nunito Sans"/>
              </a:rPr>
              <a:t>doenças mentais são frutos da imaginação de quem tem a mente confusa;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rgbClr val="2A2A2A"/>
              </a:solidFill>
              <a:latin typeface="Nunito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A2A2A"/>
                </a:solidFill>
                <a:latin typeface="Nunito Sans"/>
              </a:rPr>
              <a:t>todos os distúrbios psicológicos levam à loucura;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rgbClr val="2A2A2A"/>
              </a:solidFill>
              <a:latin typeface="Nunito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A2A2A"/>
                </a:solidFill>
                <a:latin typeface="Nunito Sans"/>
              </a:rPr>
              <a:t>nem adianta procurar ajuda psiquiátrica, pois nenhum desajuste mental tem cura;</a:t>
            </a:r>
          </a:p>
          <a:p>
            <a:endParaRPr lang="pt-BR" dirty="0">
              <a:solidFill>
                <a:srgbClr val="2A2A2A"/>
              </a:solidFill>
              <a:latin typeface="Nunito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A2A2A"/>
                </a:solidFill>
                <a:latin typeface="Nunito Sans"/>
              </a:rPr>
              <a:t>pacientes com problemas mentais são todos igualmente imprevisíveis ou perigosos.</a:t>
            </a:r>
            <a:endParaRPr lang="pt-BR" b="0" i="0" dirty="0">
              <a:solidFill>
                <a:srgbClr val="2A2A2A"/>
              </a:solidFill>
              <a:effectLst/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3141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8E67E96-4CC9-47B7-8015-4AE713B652BD}"/>
              </a:ext>
            </a:extLst>
          </p:cNvPr>
          <p:cNvSpPr/>
          <p:nvPr/>
        </p:nvSpPr>
        <p:spPr>
          <a:xfrm>
            <a:off x="272146" y="1655520"/>
            <a:ext cx="88477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A2A2A"/>
                </a:solidFill>
                <a:latin typeface="Nunito Sans"/>
              </a:rPr>
              <a:t>Logo, é necessário combater o quanto antes a disseminação desses estigmas e mitos, pois eles colaboram para aumentar a discriminação associada à doença mental. Por conseguinte, muitas pessoas que precisam de orientação ou de tratamento são ignoradas ou desencorajadas à busca de auxílio.</a:t>
            </a:r>
          </a:p>
          <a:p>
            <a:endParaRPr lang="pt-BR" dirty="0">
              <a:solidFill>
                <a:srgbClr val="2A2A2A"/>
              </a:solidFill>
              <a:latin typeface="Nunito Sans"/>
            </a:endParaRPr>
          </a:p>
          <a:p>
            <a:r>
              <a:rPr lang="pt-BR" dirty="0">
                <a:solidFill>
                  <a:srgbClr val="2A2A2A"/>
                </a:solidFill>
                <a:latin typeface="Nunito Sans"/>
              </a:rPr>
              <a:t>Vale destacar que quanto mais precoce for o tratamento, melhor e mais rápida será a superação da doença. Ainda que sejam problemas graves, com o auxílio profissional adequado, há possibilidade de encontrar uma solução eficaz e melhorar a qualidade de vida.</a:t>
            </a:r>
          </a:p>
          <a:p>
            <a:r>
              <a:rPr lang="pt-BR" dirty="0">
                <a:solidFill>
                  <a:srgbClr val="305041"/>
                </a:solidFill>
                <a:latin typeface="Nunito Sans"/>
              </a:rPr>
              <a:t>Aspectos determinantes da saúde mental.</a:t>
            </a:r>
            <a:endParaRPr lang="pt-BR" b="0" i="0" dirty="0">
              <a:solidFill>
                <a:srgbClr val="305041"/>
              </a:solidFill>
              <a:effectLst/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827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1F24DEF-39E4-438F-87AC-3B07E674CE04}"/>
              </a:ext>
            </a:extLst>
          </p:cNvPr>
          <p:cNvSpPr txBox="1"/>
          <p:nvPr/>
        </p:nvSpPr>
        <p:spPr>
          <a:xfrm>
            <a:off x="601670" y="433880"/>
            <a:ext cx="5426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Aspectos determinantes da saúde mental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26894BF-23FA-4A0C-8A36-08EF11B56AD3}"/>
              </a:ext>
            </a:extLst>
          </p:cNvPr>
          <p:cNvSpPr/>
          <p:nvPr/>
        </p:nvSpPr>
        <p:spPr>
          <a:xfrm>
            <a:off x="143555" y="1556088"/>
            <a:ext cx="87041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A2A2A"/>
                </a:solidFill>
                <a:latin typeface="Nunito Sans"/>
              </a:rPr>
              <a:t>Os transtornos mentais surgem pela influência de múltiplos fatores sociais, genéticos, psicológicos e ambientais. As pressões socioeconômicas influenciam continuamente os riscos para a saúde mental individual e coletiva, sobretudo sobre as camadas mais populares.</a:t>
            </a:r>
            <a:r>
              <a:rPr lang="pt-BR" dirty="0"/>
              <a:t> Uma saúde mental debilitada também colabora para significativas alterações sociais e condições de trabalho precárias. Também acentua a exclusão social e expõe o indivíduo ao risco de violência em virtude da incapacidade mental de autodefesa.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AE9287D-28CE-4A09-9A68-13953AFCEAE0}"/>
              </a:ext>
            </a:extLst>
          </p:cNvPr>
          <p:cNvSpPr/>
          <p:nvPr/>
        </p:nvSpPr>
        <p:spPr>
          <a:xfrm>
            <a:off x="143556" y="3487980"/>
            <a:ext cx="88568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A2A2A"/>
                </a:solidFill>
                <a:latin typeface="Nunito Sans"/>
              </a:rPr>
              <a:t>Questões psicológicas e de personalidade também tornam as pessoas mais susceptíveis aos desequilíbrios mentais. Além disso, as causas biológicas também contribuem para a desordem química das células cerebrais e aumentam a ocorrência da doença.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73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2551</Words>
  <Application>Microsoft Office PowerPoint</Application>
  <PresentationFormat>Apresentação na tela (16:9)</PresentationFormat>
  <Paragraphs>110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Algerian</vt:lpstr>
      <vt:lpstr>Arial</vt:lpstr>
      <vt:lpstr>Bahnschrift SemiBold Condensed</vt:lpstr>
      <vt:lpstr>Calibri</vt:lpstr>
      <vt:lpstr>Impact</vt:lpstr>
      <vt:lpstr>Nunito Sans</vt:lpstr>
      <vt:lpstr>Office Theme</vt:lpstr>
      <vt:lpstr> A saúde mental e a importância  dela na vida das pessoas. </vt:lpstr>
      <vt:lpstr>O que é saúde mental?</vt:lpstr>
      <vt:lpstr> A importância da saúde mental para o bem-estar </vt:lpstr>
      <vt:lpstr>Apresentação do PowerPoint</vt:lpstr>
      <vt:lpstr> Mitos e verdades sobre a saúde mental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2023-01-23T11:05:58Z</dcterms:modified>
</cp:coreProperties>
</file>