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5" r:id="rId5"/>
    <p:sldId id="264" r:id="rId6"/>
    <p:sldId id="266" r:id="rId7"/>
    <p:sldId id="263" r:id="rId8"/>
    <p:sldId id="262" r:id="rId9"/>
    <p:sldId id="267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6" d="100"/>
          <a:sy n="66" d="100"/>
        </p:scale>
        <p:origin x="58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5/12/2017</a:t>
            </a:fld>
            <a:endParaRPr 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直线连接符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椭圆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椭圆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幻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5/12/2017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直线连接符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椭圆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椭圆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5/12/2017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5/12/2017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5/12/2017</a:t>
            </a:fld>
            <a:endParaRPr lang="en-US"/>
          </a:p>
        </p:txBody>
      </p:sp>
      <p:sp>
        <p:nvSpPr>
          <p:cNvPr id="8" name="直线连接符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椭圆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椭圆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5/12/2017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8" name="直线连接符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内容占位符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12" name="内容占位符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线连接符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5/12/2017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直线连接符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内容占位符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26" name="内容占位符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25" name="椭圆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椭圆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标题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5/12/2017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5/12/2017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直线连接符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内容占位符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10" name="椭圆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椭圆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5/12/2017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直线连接符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椭圆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椭圆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将图片拖动到占位符，或单击添加图标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5/12/2017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5/12/2017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直线连接符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椭圆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椭圆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幻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二级</a:t>
            </a:r>
          </a:p>
          <a:p>
            <a:pPr lvl="2" eaLnBrk="1" latinLnBrk="0" hangingPunct="1"/>
            <a:r>
              <a:rPr kumimoji="0" lang="zh-CN" altLang="en-US" smtClean="0"/>
              <a:t>三级</a:t>
            </a:r>
          </a:p>
          <a:p>
            <a:pPr lvl="3" eaLnBrk="1" latinLnBrk="0" hangingPunct="1"/>
            <a:r>
              <a:rPr kumimoji="0" lang="zh-CN" altLang="en-US" smtClean="0"/>
              <a:t>四级</a:t>
            </a:r>
          </a:p>
          <a:p>
            <a:pPr lvl="4" eaLnBrk="1" latinLnBrk="0" hangingPunct="1"/>
            <a:r>
              <a:rPr kumimoji="0" lang="zh-CN" altLang="en-US" smtClean="0"/>
              <a:t>五级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hyperlink" Target="http://en.wikipedia.org/wiki/Pairing_function" TargetMode="External"/><Relationship Id="rId4" Type="http://schemas.openxmlformats.org/officeDocument/2006/relationships/image" Target="../media/image3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2093495" y="2835442"/>
            <a:ext cx="5799222" cy="1965158"/>
          </a:xfrm>
        </p:spPr>
        <p:txBody>
          <a:bodyPr>
            <a:normAutofit/>
          </a:bodyPr>
          <a:lstStyle/>
          <a:p>
            <a:pPr algn="l"/>
            <a:r>
              <a:rPr kumimoji="1" lang="zh-CN" altLang="en-US" sz="2400" dirty="0" smtClean="0">
                <a:latin typeface="Times New Roman" panose="02020603050405020304" pitchFamily="18" charset="0"/>
              </a:rPr>
              <a:t>   队名：寻幽 </a:t>
            </a:r>
            <a:r>
              <a:rPr kumimoji="1" lang="en-US" altLang="zh-CN" sz="2400" dirty="0" smtClean="0">
                <a:latin typeface="Times New Roman" panose="02020603050405020304" pitchFamily="18" charset="0"/>
              </a:rPr>
              <a:t>(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迪杰斯特拉</a:t>
            </a:r>
            <a:r>
              <a:rPr kumimoji="1" lang="zh-CN" altLang="en-US" sz="2400" dirty="0" smtClean="0">
                <a:latin typeface="Times New Roman" panose="02020603050405020304" pitchFamily="18" charset="0"/>
              </a:rPr>
              <a:t>派</a:t>
            </a:r>
            <a:r>
              <a:rPr kumimoji="1" lang="en-US" altLang="zh-CN" sz="2400" dirty="0" smtClean="0">
                <a:latin typeface="Times New Roman" panose="02020603050405020304" pitchFamily="18" charset="0"/>
              </a:rPr>
              <a:t>)</a:t>
            </a:r>
            <a:endParaRPr kumimoji="1" lang="en-US" altLang="zh-CN" sz="2400" dirty="0">
              <a:latin typeface="Times New Roman" panose="02020603050405020304" pitchFamily="18" charset="0"/>
            </a:endParaRPr>
          </a:p>
          <a:p>
            <a:pPr algn="l"/>
            <a:r>
              <a:rPr kumimoji="1" lang="en-US" altLang="zh-CN" sz="2400" dirty="0" smtClean="0">
                <a:latin typeface="Times New Roman" panose="02020603050405020304" pitchFamily="18" charset="0"/>
              </a:rPr>
              <a:t>   </a:t>
            </a:r>
            <a:r>
              <a:rPr kumimoji="1" lang="zh-CN" altLang="en-US" sz="2400" dirty="0" smtClean="0">
                <a:latin typeface="Times New Roman" panose="02020603050405020304" pitchFamily="18" charset="0"/>
              </a:rPr>
              <a:t>成员</a:t>
            </a:r>
            <a:r>
              <a:rPr kumimoji="1" lang="zh-CN" altLang="zh-CN" sz="2400" dirty="0" smtClean="0">
                <a:latin typeface="Times New Roman" panose="02020603050405020304" pitchFamily="18" charset="0"/>
              </a:rPr>
              <a:t>：</a:t>
            </a:r>
            <a:r>
              <a:rPr kumimoji="1" lang="zh-CN" altLang="en-US" sz="2400" dirty="0" smtClean="0">
                <a:latin typeface="Times New Roman" panose="02020603050405020304" pitchFamily="18" charset="0"/>
              </a:rPr>
              <a:t>季冲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400" dirty="0" smtClean="0">
                <a:latin typeface="Times New Roman" panose="02020603050405020304" pitchFamily="18" charset="0"/>
              </a:rPr>
              <a:t>(320582199301296018)</a:t>
            </a:r>
          </a:p>
          <a:p>
            <a:pPr algn="l"/>
            <a:r>
              <a:rPr kumimoji="1" lang="zh-CN" altLang="zh-CN" sz="2400" dirty="0">
                <a:latin typeface="Times New Roman" panose="02020603050405020304" pitchFamily="18" charset="0"/>
              </a:rPr>
              <a:t> </a:t>
            </a:r>
            <a:r>
              <a:rPr kumimoji="1" lang="zh-CN" altLang="en-US" sz="2400" dirty="0" smtClean="0">
                <a:latin typeface="Times New Roman" panose="02020603050405020304" pitchFamily="18" charset="0"/>
              </a:rPr>
              <a:t>      </a:t>
            </a:r>
            <a:r>
              <a:rPr kumimoji="1" lang="en-US" altLang="zh-CN" sz="2400" dirty="0" smtClean="0">
                <a:latin typeface="Times New Roman" panose="02020603050405020304" pitchFamily="18" charset="0"/>
              </a:rPr>
              <a:t>     </a:t>
            </a:r>
            <a:r>
              <a:rPr kumimoji="1" lang="zh-CN" altLang="en-US" sz="2400" dirty="0" smtClean="0">
                <a:latin typeface="Times New Roman" panose="02020603050405020304" pitchFamily="18" charset="0"/>
              </a:rPr>
              <a:t>王颖 </a:t>
            </a:r>
            <a:r>
              <a:rPr kumimoji="1" lang="en-US" altLang="zh-CN" sz="2400" dirty="0" smtClean="0">
                <a:latin typeface="Times New Roman" panose="02020603050405020304" pitchFamily="18" charset="0"/>
              </a:rPr>
              <a:t>(321084199302034825)</a:t>
            </a:r>
          </a:p>
          <a:p>
            <a:pPr algn="l"/>
            <a:r>
              <a:rPr kumimoji="1" lang="en-US" altLang="zh-CN" sz="2400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400" dirty="0" smtClean="0">
                <a:latin typeface="Times New Roman" panose="02020603050405020304" pitchFamily="18" charset="0"/>
              </a:rPr>
              <a:t>  </a:t>
            </a:r>
            <a:r>
              <a:rPr kumimoji="1" lang="zh-CN" altLang="en-US" sz="2400" dirty="0" smtClean="0">
                <a:latin typeface="Times New Roman" panose="02020603050405020304" pitchFamily="18" charset="0"/>
              </a:rPr>
              <a:t>学校：南京理工大学</a:t>
            </a:r>
            <a:r>
              <a:rPr lang="zh-CN" altLang="en-US" sz="2400" dirty="0" smtClean="0">
                <a:solidFill>
                  <a:srgbClr val="000066"/>
                </a:solidFill>
                <a:latin typeface="Times New Roman" panose="02020603050405020304" pitchFamily="18" charset="0"/>
                <a:ea typeface="黑体" charset="0"/>
                <a:cs typeface="黑体" charset="0"/>
              </a:rPr>
              <a:t>  </a:t>
            </a:r>
          </a:p>
          <a:p>
            <a:pPr algn="l">
              <a:buClr>
                <a:schemeClr val="folHlink"/>
              </a:buClr>
              <a:buSzPct val="60000"/>
            </a:pPr>
            <a:endParaRPr kumimoji="1" lang="zh-CN" altLang="en-US" dirty="0"/>
          </a:p>
          <a:p>
            <a:pPr algn="l"/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独辟蹊径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6343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内容提要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89817" y="1756150"/>
            <a:ext cx="779180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dirty="0" smtClean="0"/>
              <a:t>算法原理：</a:t>
            </a:r>
            <a:r>
              <a:rPr kumimoji="1" lang="zh-CN" altLang="en-US" dirty="0" smtClean="0"/>
              <a:t>图深度优先搜索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</a:t>
            </a:r>
            <a:r>
              <a:rPr lang="zh-CN" altLang="en-US" dirty="0" smtClean="0">
                <a:latin typeface="Times New Roman" charset="0"/>
                <a:cs typeface="Times New Roman" charset="0"/>
              </a:rPr>
              <a:t>剪枝 </a:t>
            </a:r>
            <a:r>
              <a:rPr lang="en-US" altLang="zh-CN" dirty="0">
                <a:latin typeface="Times New Roman" charset="0"/>
                <a:cs typeface="Times New Roman" charset="0"/>
              </a:rPr>
              <a:t>+ </a:t>
            </a:r>
            <a:r>
              <a:rPr lang="zh-CN" altLang="en-US" dirty="0" smtClean="0">
                <a:latin typeface="Times New Roman" charset="0"/>
                <a:cs typeface="Times New Roman" charset="0"/>
              </a:rPr>
              <a:t>启发式搜索</a:t>
            </a:r>
            <a:endParaRPr kumimoji="1" lang="en-US" altLang="zh-CN" dirty="0" smtClean="0"/>
          </a:p>
          <a:p>
            <a:pPr>
              <a:lnSpc>
                <a:spcPct val="150000"/>
              </a:lnSpc>
            </a:pPr>
            <a:r>
              <a:rPr kumimoji="1" lang="zh-CN" altLang="en-US" sz="3600" dirty="0" smtClean="0"/>
              <a:t>算法实现：</a:t>
            </a:r>
            <a:r>
              <a:rPr kumimoji="1" lang="en-US" altLang="zh-CN" dirty="0" smtClean="0"/>
              <a:t>C++</a:t>
            </a:r>
          </a:p>
          <a:p>
            <a:pPr>
              <a:lnSpc>
                <a:spcPct val="150000"/>
              </a:lnSpc>
            </a:pPr>
            <a:r>
              <a:rPr kumimoji="1" lang="zh-CN" altLang="en-US" sz="3600" dirty="0" smtClean="0"/>
              <a:t>程序说明：</a:t>
            </a:r>
            <a:r>
              <a:rPr kumimoji="1" lang="zh-CN" altLang="en-US" dirty="0" smtClean="0"/>
              <a:t>输入输出格式说明、数据存储</a:t>
            </a:r>
            <a:endParaRPr kumimoji="1" lang="en-US" altLang="zh-CN" dirty="0" smtClean="0"/>
          </a:p>
          <a:p>
            <a:pPr>
              <a:lnSpc>
                <a:spcPct val="150000"/>
              </a:lnSpc>
            </a:pPr>
            <a:r>
              <a:rPr kumimoji="1" lang="zh-CN" altLang="en-US" sz="3600" dirty="0" smtClean="0"/>
              <a:t>结果分析：</a:t>
            </a:r>
            <a:r>
              <a:rPr kumimoji="1" lang="zh-CN" altLang="en-US" dirty="0" smtClean="0"/>
              <a:t>根据实验结果分析效率及准确度</a:t>
            </a:r>
            <a:endParaRPr kumimoji="1" lang="en-US" altLang="zh-CN" dirty="0" smtClean="0"/>
          </a:p>
          <a:p>
            <a:pPr>
              <a:lnSpc>
                <a:spcPct val="150000"/>
              </a:lnSpc>
            </a:pPr>
            <a:r>
              <a:rPr kumimoji="1" lang="zh-CN" altLang="en-US" sz="3600" smtClean="0"/>
              <a:t>总结</a:t>
            </a:r>
            <a:r>
              <a:rPr kumimoji="1" lang="zh-CN" altLang="en-US" sz="3600" smtClean="0"/>
              <a:t>：        </a:t>
            </a:r>
            <a:r>
              <a:rPr kumimoji="1" lang="zh-CN" altLang="en-US" smtClean="0"/>
              <a:t>对</a:t>
            </a:r>
            <a:r>
              <a:rPr kumimoji="1" lang="zh-CN" altLang="en-US" dirty="0" smtClean="0"/>
              <a:t>比及可优化部分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3375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算法原理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zh-CN" altLang="en-US" dirty="0" smtClean="0"/>
              <a:t>图的深度优先搜索能够通盘地读取图信息：主要需要决定从哪里开始读，依照什么顺序读，到哪里为止。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这里，选择源点作为搜索的开始点，按照深度优先的顺序，到终点则得到一条路径，而后评估当前路径是否符合题目的各项要求，存储结果。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而后回溯递归，当目前的不完整路径的评价指标已经不如存储的完整路径则剪枝，继续回溯返回。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细节：当访问过一个节点后并不像传统</a:t>
            </a:r>
            <a:r>
              <a:rPr kumimoji="1" lang="en-US" altLang="zh-CN" dirty="0" smtClean="0"/>
              <a:t>DFS</a:t>
            </a:r>
            <a:r>
              <a:rPr kumimoji="1" lang="zh-CN" altLang="en-US" dirty="0" smtClean="0"/>
              <a:t>标记</a:t>
            </a:r>
            <a:r>
              <a:rPr kumimoji="1" lang="en-US" altLang="zh-CN" dirty="0" smtClean="0"/>
              <a:t>visited</a:t>
            </a:r>
            <a:r>
              <a:rPr kumimoji="1" lang="zh-CN" altLang="en-US" dirty="0" smtClean="0"/>
              <a:t>防止重复访问。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889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算法原理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zh-CN" altLang="en-US" dirty="0" smtClean="0"/>
              <a:t>剪枝策略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搜索过程中维护一个当前最优解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每次进行下一步搜索前比较一下</a:t>
            </a:r>
            <a:endParaRPr kumimoji="1" lang="en-US" altLang="zh-CN" dirty="0" smtClean="0"/>
          </a:p>
          <a:p>
            <a:pPr marL="594360" lvl="2" indent="0">
              <a:buNone/>
            </a:pPr>
            <a:r>
              <a:rPr kumimoji="1" lang="zh-CN" altLang="en-US" dirty="0" smtClean="0">
                <a:solidFill>
                  <a:schemeClr val="tx2"/>
                </a:solidFill>
              </a:rPr>
              <a:t> 若</a:t>
            </a:r>
            <a:r>
              <a:rPr kumimoji="1" lang="en-US" altLang="zh-CN" dirty="0" smtClean="0">
                <a:solidFill>
                  <a:schemeClr val="tx2"/>
                </a:solidFill>
              </a:rPr>
              <a:t>Cost of</a:t>
            </a:r>
            <a:r>
              <a:rPr kumimoji="1" lang="zh-CN" altLang="en-US" dirty="0" smtClean="0">
                <a:solidFill>
                  <a:schemeClr val="tx2"/>
                </a:solidFill>
              </a:rPr>
              <a:t>当前已走路径  </a:t>
            </a:r>
            <a:r>
              <a:rPr kumimoji="1" lang="en-US" altLang="zh-CN" dirty="0" smtClean="0">
                <a:solidFill>
                  <a:schemeClr val="tx2"/>
                </a:solidFill>
              </a:rPr>
              <a:t>&gt;  Cost of </a:t>
            </a:r>
            <a:r>
              <a:rPr kumimoji="1" lang="zh-CN" altLang="en-US" dirty="0" smtClean="0">
                <a:solidFill>
                  <a:schemeClr val="tx2"/>
                </a:solidFill>
              </a:rPr>
              <a:t>当前最优解，直接回溯</a:t>
            </a:r>
            <a:endParaRPr kumimoji="1" lang="en-US" altLang="zh-CN" dirty="0" smtClean="0">
              <a:solidFill>
                <a:schemeClr val="tx2"/>
              </a:solidFill>
            </a:endParaRPr>
          </a:p>
          <a:p>
            <a:r>
              <a:rPr kumimoji="1" lang="zh-CN" altLang="en-US" dirty="0" smtClean="0"/>
              <a:t>启发式搜索</a:t>
            </a:r>
            <a:endParaRPr kumimoji="1" lang="en-US" altLang="zh-CN" dirty="0"/>
          </a:p>
          <a:p>
            <a:pPr marL="274320" lvl="1" indent="0">
              <a:buNone/>
            </a:pPr>
            <a:r>
              <a:rPr kumimoji="1" lang="zh-CN" altLang="en-US" dirty="0"/>
              <a:t>下一跳节点优先级排序策略：</a:t>
            </a:r>
            <a:r>
              <a:rPr kumimoji="1" lang="en-US" altLang="zh-CN" dirty="0"/>
              <a:t> (</a:t>
            </a:r>
            <a:r>
              <a:rPr kumimoji="1" lang="zh-CN" altLang="en-US" dirty="0"/>
              <a:t>从高到低）</a:t>
            </a:r>
            <a:endParaRPr kumimoji="1" lang="en-US" altLang="zh-CN" dirty="0"/>
          </a:p>
          <a:p>
            <a:pPr marL="731520" lvl="1" indent="-457200">
              <a:buAutoNum type="arabicPeriod"/>
            </a:pPr>
            <a:r>
              <a:rPr kumimoji="1" lang="en-US" altLang="zh-CN" dirty="0"/>
              <a:t>End</a:t>
            </a:r>
            <a:r>
              <a:rPr kumimoji="1" lang="zh-CN" altLang="en-US" dirty="0"/>
              <a:t>节点</a:t>
            </a:r>
            <a:endParaRPr kumimoji="1" lang="en-US" altLang="zh-CN" dirty="0"/>
          </a:p>
          <a:p>
            <a:pPr marL="731520" lvl="1" indent="-457200">
              <a:buAutoNum type="arabicPeriod"/>
            </a:pPr>
            <a:r>
              <a:rPr kumimoji="1" lang="zh-CN" altLang="en-US" dirty="0"/>
              <a:t>构成绿边</a:t>
            </a:r>
            <a:endParaRPr kumimoji="1" lang="en-US" altLang="zh-CN" dirty="0"/>
          </a:p>
          <a:p>
            <a:pPr marL="731520" lvl="1" indent="-457200">
              <a:buAutoNum type="arabicPeriod"/>
            </a:pPr>
            <a:r>
              <a:rPr kumimoji="1" lang="zh-CN" altLang="en-US" dirty="0"/>
              <a:t>绿色节点</a:t>
            </a:r>
            <a:endParaRPr kumimoji="1" lang="en-US" altLang="zh-CN" dirty="0"/>
          </a:p>
          <a:p>
            <a:pPr marL="731520" lvl="1" indent="-457200">
              <a:buAutoNum type="arabicPeriod"/>
            </a:pPr>
            <a:r>
              <a:rPr kumimoji="1" lang="en-US" altLang="zh-CN" dirty="0"/>
              <a:t>Cost</a:t>
            </a:r>
            <a:r>
              <a:rPr kumimoji="1" lang="zh-CN" altLang="en-US" dirty="0" smtClean="0"/>
              <a:t>较小</a:t>
            </a:r>
            <a:endParaRPr kumimoji="1" lang="en-US" altLang="zh-CN" dirty="0" smtClean="0"/>
          </a:p>
          <a:p>
            <a:pPr marL="594360" lvl="2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838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程序实现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zh-CN" altLang="en-US" dirty="0" smtClean="0"/>
              <a:t>输入输出</a:t>
            </a:r>
            <a:endParaRPr kumimoji="1" lang="en-US" altLang="zh-CN" dirty="0" smtClean="0"/>
          </a:p>
          <a:p>
            <a:r>
              <a:rPr kumimoji="1" lang="zh-CN" altLang="en-US" dirty="0"/>
              <a:t>图</a:t>
            </a:r>
            <a:r>
              <a:rPr kumimoji="1" lang="zh-CN" altLang="en-US" dirty="0" smtClean="0"/>
              <a:t>存储</a:t>
            </a:r>
            <a:r>
              <a:rPr kumimoji="1" lang="en-US" altLang="zh-CN" dirty="0" smtClean="0"/>
              <a:t>	           </a:t>
            </a:r>
            <a:r>
              <a:rPr kumimoji="1" lang="zh-CN" altLang="en-US" sz="1800" dirty="0" smtClean="0">
                <a:solidFill>
                  <a:schemeClr val="tx2"/>
                </a:solidFill>
              </a:rPr>
              <a:t>采用邻接矩阵</a:t>
            </a:r>
            <a:endParaRPr kumimoji="1" lang="en-US" altLang="zh-CN" sz="1800" dirty="0" smtClean="0">
              <a:solidFill>
                <a:schemeClr val="tx2"/>
              </a:solidFill>
            </a:endParaRPr>
          </a:p>
          <a:p>
            <a:r>
              <a:rPr kumimoji="1" lang="zh-CN" altLang="en-US" dirty="0" smtClean="0"/>
              <a:t>约束条件存储</a:t>
            </a:r>
            <a:r>
              <a:rPr kumimoji="1" lang="en-US" altLang="zh-CN" dirty="0" smtClean="0"/>
              <a:t>	</a:t>
            </a:r>
            <a:r>
              <a:rPr kumimoji="1" lang="zh-CN" altLang="en-US" sz="1800" dirty="0" smtClean="0">
                <a:solidFill>
                  <a:schemeClr val="tx2"/>
                </a:solidFill>
              </a:rPr>
              <a:t>采用数组 </a:t>
            </a:r>
            <a:r>
              <a:rPr kumimoji="1" lang="en-US" altLang="zh-CN" sz="1800" dirty="0" smtClean="0">
                <a:solidFill>
                  <a:schemeClr val="tx2"/>
                </a:solidFill>
              </a:rPr>
              <a:t>vector&lt;</a:t>
            </a:r>
            <a:r>
              <a:rPr kumimoji="1" lang="en-US" altLang="zh-CN" sz="1800" dirty="0" err="1" smtClean="0">
                <a:solidFill>
                  <a:schemeClr val="tx2"/>
                </a:solidFill>
              </a:rPr>
              <a:t>int</a:t>
            </a:r>
            <a:r>
              <a:rPr kumimoji="1" lang="en-US" altLang="zh-CN" sz="1800" dirty="0">
                <a:solidFill>
                  <a:schemeClr val="tx2"/>
                </a:solidFill>
              </a:rPr>
              <a:t>&gt; constraints;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906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程序实现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zh-CN" altLang="en-US" dirty="0" smtClean="0"/>
              <a:t>输入输出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输入：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节点数目</a:t>
            </a:r>
            <a:r>
              <a:rPr kumimoji="1" lang="en-US" altLang="zh-CN" dirty="0"/>
              <a:t> </a:t>
            </a:r>
            <a:r>
              <a:rPr kumimoji="1" lang="en-US" altLang="zh-CN" i="1" dirty="0" smtClean="0"/>
              <a:t>N  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所有节点编号从</a:t>
            </a:r>
            <a:r>
              <a:rPr kumimoji="1" lang="en-US" altLang="zh-CN" i="1" dirty="0" smtClean="0"/>
              <a:t>0</a:t>
            </a:r>
            <a:r>
              <a:rPr kumimoji="1" lang="en-US" altLang="zh-CN" dirty="0" smtClean="0"/>
              <a:t>~</a:t>
            </a:r>
            <a:r>
              <a:rPr kumimoji="1" lang="en-US" altLang="zh-CN" i="1" dirty="0" smtClean="0"/>
              <a:t>N-1)</a:t>
            </a:r>
          </a:p>
          <a:p>
            <a:pPr lvl="2"/>
            <a:r>
              <a:rPr kumimoji="1" lang="zh-CN" altLang="en-US" dirty="0" smtClean="0"/>
              <a:t>图的邻接矩阵 </a:t>
            </a:r>
            <a:r>
              <a:rPr kumimoji="1" lang="en-US" altLang="zh-CN" dirty="0" smtClean="0"/>
              <a:t>board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(</a:t>
            </a:r>
            <a:r>
              <a:rPr kumimoji="1" lang="en-US" altLang="zh-CN" dirty="0"/>
              <a:t>board[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][j</a:t>
            </a:r>
            <a:r>
              <a:rPr kumimoji="1" lang="en-US" altLang="zh-CN" dirty="0" smtClean="0"/>
              <a:t>]=cost </a:t>
            </a:r>
            <a:r>
              <a:rPr kumimoji="1" lang="en-US" altLang="zh-CN" dirty="0"/>
              <a:t>of </a:t>
            </a:r>
            <a:r>
              <a:rPr kumimoji="1" lang="en-US" altLang="zh-CN" i="1" dirty="0" smtClean="0"/>
              <a:t>edge</a:t>
            </a:r>
            <a:r>
              <a:rPr kumimoji="1" lang="en-US" altLang="zh-CN" dirty="0" smtClean="0"/>
              <a:t>(</a:t>
            </a:r>
            <a:r>
              <a:rPr kumimoji="1" lang="en-US" altLang="zh-CN" i="1" dirty="0" err="1"/>
              <a:t>i</a:t>
            </a:r>
            <a:r>
              <a:rPr kumimoji="1" lang="en-US" altLang="zh-CN" i="1" dirty="0" smtClean="0"/>
              <a:t>, j</a:t>
            </a:r>
            <a:r>
              <a:rPr kumimoji="1" lang="en-US" altLang="zh-CN" dirty="0"/>
              <a:t>), </a:t>
            </a:r>
            <a:r>
              <a:rPr kumimoji="1" lang="en-US" altLang="zh-CN" dirty="0" smtClean="0"/>
              <a:t>board[</a:t>
            </a:r>
            <a:r>
              <a:rPr kumimoji="1" lang="en-US" altLang="zh-CN" dirty="0" err="1" smtClean="0"/>
              <a:t>i</a:t>
            </a:r>
            <a:r>
              <a:rPr kumimoji="1" lang="en-US" altLang="zh-CN" dirty="0"/>
              <a:t>][j</a:t>
            </a:r>
            <a:r>
              <a:rPr kumimoji="1" lang="en-US" altLang="zh-CN" dirty="0" smtClean="0"/>
              <a:t>]=-</a:t>
            </a:r>
            <a:r>
              <a:rPr kumimoji="1" lang="en-US" altLang="zh-CN" dirty="0"/>
              <a:t>1 means </a:t>
            </a:r>
            <a:r>
              <a:rPr kumimoji="1" lang="en-US" altLang="zh-CN" dirty="0" smtClean="0"/>
              <a:t>blocked)</a:t>
            </a:r>
          </a:p>
          <a:p>
            <a:pPr lvl="2"/>
            <a:r>
              <a:rPr kumimoji="1" lang="zh-CN" altLang="en-US" dirty="0" smtClean="0"/>
              <a:t>起点和终点 </a:t>
            </a:r>
            <a:r>
              <a:rPr kumimoji="1" lang="en-US" altLang="zh-CN" dirty="0" smtClean="0"/>
              <a:t>(start, end)</a:t>
            </a:r>
          </a:p>
          <a:p>
            <a:pPr lvl="2"/>
            <a:r>
              <a:rPr kumimoji="1" lang="zh-CN" altLang="en-US" dirty="0" smtClean="0"/>
              <a:t>红边 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禁止通行</a:t>
            </a:r>
            <a:r>
              <a:rPr kumimoji="1" lang="en-US" altLang="zh-CN" dirty="0" smtClean="0"/>
              <a:t>,  board[</a:t>
            </a:r>
            <a:r>
              <a:rPr kumimoji="1" lang="en-US" altLang="zh-CN" dirty="0" err="1" smtClean="0"/>
              <a:t>i</a:t>
            </a:r>
            <a:r>
              <a:rPr kumimoji="1" lang="en-US" altLang="zh-CN" dirty="0"/>
              <a:t>][j]=-1 </a:t>
            </a:r>
            <a:r>
              <a:rPr kumimoji="1" lang="en-US" altLang="zh-CN" dirty="0" smtClean="0"/>
              <a:t>)</a:t>
            </a:r>
          </a:p>
          <a:p>
            <a:pPr lvl="2"/>
            <a:r>
              <a:rPr kumimoji="1" lang="zh-CN" altLang="en-US" dirty="0"/>
              <a:t>绿</a:t>
            </a:r>
            <a:r>
              <a:rPr kumimoji="1" lang="zh-CN" altLang="en-US" dirty="0" smtClean="0"/>
              <a:t>边 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必经</a:t>
            </a:r>
            <a:r>
              <a:rPr kumimoji="1" lang="zh-CN" altLang="en-US" dirty="0"/>
              <a:t>边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pPr lvl="2"/>
            <a:r>
              <a:rPr kumimoji="1" lang="zh-CN" altLang="en-US" dirty="0"/>
              <a:t>绿</a:t>
            </a:r>
            <a:r>
              <a:rPr kumimoji="1" lang="zh-CN" altLang="en-US" dirty="0" smtClean="0"/>
              <a:t>点 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必经点</a:t>
            </a:r>
            <a:r>
              <a:rPr kumimoji="1" lang="en-US" altLang="zh-CN" dirty="0" smtClean="0"/>
              <a:t>)</a:t>
            </a:r>
          </a:p>
          <a:p>
            <a:pPr lvl="2"/>
            <a:r>
              <a:rPr kumimoji="1" lang="zh-CN" altLang="en-US" dirty="0" smtClean="0"/>
              <a:t>最大跳数 </a:t>
            </a:r>
            <a:r>
              <a:rPr kumimoji="1" lang="en-US" altLang="zh-CN" i="1" dirty="0" err="1" smtClean="0"/>
              <a:t>maxHop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最多经过的储物间个数</a:t>
            </a:r>
            <a:r>
              <a:rPr kumimoji="1" lang="en-US" altLang="zh-CN" dirty="0" smtClean="0"/>
              <a:t>)</a:t>
            </a:r>
          </a:p>
          <a:p>
            <a:pPr lvl="1"/>
            <a:r>
              <a:rPr kumimoji="1" lang="zh-CN" altLang="en-US" dirty="0" smtClean="0"/>
              <a:t>输出：</a:t>
            </a:r>
            <a:endParaRPr kumimoji="1" lang="en-US" altLang="zh-CN" dirty="0" smtClean="0"/>
          </a:p>
          <a:p>
            <a:pPr lvl="2"/>
            <a:r>
              <a:rPr kumimoji="1" lang="zh-CN" altLang="en-US" dirty="0"/>
              <a:t>最</a:t>
            </a:r>
            <a:r>
              <a:rPr kumimoji="1" lang="zh-CN" altLang="en-US" dirty="0" smtClean="0"/>
              <a:t>优路径，若无解则输出</a:t>
            </a:r>
            <a:r>
              <a:rPr kumimoji="1" lang="en-US" altLang="zh-CN" dirty="0" smtClean="0"/>
              <a:t>No Paths</a:t>
            </a:r>
            <a:r>
              <a:rPr kumimoji="1" lang="zh-CN" altLang="en-US" dirty="0" smtClean="0"/>
              <a:t>！</a:t>
            </a:r>
            <a:endParaRPr kumimoji="1" lang="en-US" altLang="zh-CN" dirty="0" smtClean="0"/>
          </a:p>
          <a:p>
            <a:pPr lvl="2"/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0327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程序实现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zh-CN" altLang="en-US" dirty="0"/>
              <a:t>约束条件存储</a:t>
            </a:r>
          </a:p>
          <a:p>
            <a:pPr marL="0" indent="0">
              <a:buNone/>
            </a:pPr>
            <a:r>
              <a:rPr kumimoji="1" lang="zh-CN" altLang="en-US" sz="2400" dirty="0" smtClean="0"/>
              <a:t>采用数组表示 </a:t>
            </a:r>
            <a:r>
              <a:rPr kumimoji="1" lang="en-US" altLang="zh-CN" sz="2400" dirty="0" smtClean="0"/>
              <a:t>vector&lt;</a:t>
            </a:r>
            <a:r>
              <a:rPr kumimoji="1" lang="en-US" altLang="zh-CN" sz="2400" dirty="0" err="1" smtClean="0"/>
              <a:t>int</a:t>
            </a:r>
            <a:r>
              <a:rPr kumimoji="1" lang="en-US" altLang="zh-CN" sz="2400" dirty="0"/>
              <a:t>&gt; constraints</a:t>
            </a:r>
            <a:r>
              <a:rPr kumimoji="1" lang="en-US" altLang="zh-CN" sz="2400" dirty="0" smtClean="0"/>
              <a:t>;</a:t>
            </a:r>
          </a:p>
          <a:p>
            <a:pPr marL="0" indent="0">
              <a:buNone/>
            </a:pPr>
            <a:r>
              <a:rPr kumimoji="1" lang="zh-CN" altLang="en-US" sz="2400" dirty="0"/>
              <a:t>用</a:t>
            </a:r>
            <a:r>
              <a:rPr kumimoji="1" lang="en-US" altLang="zh-CN" sz="2400" dirty="0" smtClean="0"/>
              <a:t>-1</a:t>
            </a:r>
            <a:r>
              <a:rPr kumimoji="1" lang="zh-CN" altLang="en-US" sz="2400" dirty="0" smtClean="0"/>
              <a:t>表示非约束，</a:t>
            </a:r>
            <a:r>
              <a:rPr kumimoji="1" lang="en-US" altLang="zh-CN" sz="2400" i="1" dirty="0" smtClean="0"/>
              <a:t>0</a:t>
            </a:r>
            <a:r>
              <a:rPr kumimoji="1" lang="zh-CN" altLang="en-US" sz="2400" dirty="0" smtClean="0"/>
              <a:t>表示是约束，</a:t>
            </a:r>
            <a:r>
              <a:rPr kumimoji="1" lang="zh-CN" altLang="en-US" sz="2400" dirty="0"/>
              <a:t>大于</a:t>
            </a:r>
            <a:r>
              <a:rPr kumimoji="1" lang="en-US" altLang="zh-CN" sz="2400" i="1" dirty="0" smtClean="0"/>
              <a:t>0</a:t>
            </a:r>
            <a:r>
              <a:rPr kumimoji="1" lang="zh-CN" altLang="en-US" sz="2400" dirty="0" smtClean="0"/>
              <a:t>表示约束已满足</a:t>
            </a:r>
            <a:endParaRPr kumimoji="1" lang="en-US" altLang="zh-CN" sz="2400" dirty="0"/>
          </a:p>
          <a:p>
            <a:pPr marL="0" indent="0">
              <a:buNone/>
            </a:pPr>
            <a:r>
              <a:rPr kumimoji="1" lang="zh-CN" altLang="en-US" sz="2400" dirty="0" smtClean="0"/>
              <a:t>利用</a:t>
            </a:r>
            <a:r>
              <a:rPr kumimoji="1" lang="en-US" altLang="zh-CN" sz="2400" dirty="0" smtClean="0"/>
              <a:t>Cantor </a:t>
            </a:r>
            <a:r>
              <a:rPr kumimoji="1" lang="en-US" altLang="zh-CN" sz="2400" dirty="0"/>
              <a:t>pairing </a:t>
            </a:r>
            <a:r>
              <a:rPr kumimoji="1" lang="en-US" altLang="zh-CN" sz="2400" dirty="0" smtClean="0"/>
              <a:t>function</a:t>
            </a:r>
            <a:r>
              <a:rPr kumimoji="1" lang="en-US" altLang="zh-CN" sz="2400" baseline="30000" dirty="0" smtClean="0"/>
              <a:t>[1]</a:t>
            </a:r>
            <a:r>
              <a:rPr kumimoji="1" lang="en-US" altLang="zh-CN" sz="2400" dirty="0" smtClean="0"/>
              <a:t>:</a:t>
            </a:r>
          </a:p>
          <a:p>
            <a:pPr marL="0" indent="0">
              <a:buNone/>
            </a:pPr>
            <a:endParaRPr kumimoji="1" lang="en-US" altLang="zh-CN" sz="2400" dirty="0" smtClean="0"/>
          </a:p>
          <a:p>
            <a:pPr marL="0" indent="0">
              <a:buNone/>
            </a:pPr>
            <a:endParaRPr kumimoji="1" lang="en-US" altLang="zh-CN" sz="2400" dirty="0" smtClean="0"/>
          </a:p>
          <a:p>
            <a:pPr marL="0" indent="0">
              <a:buNone/>
            </a:pPr>
            <a:r>
              <a:rPr kumimoji="1" lang="zh-CN" altLang="en-US" sz="2400" dirty="0" smtClean="0"/>
              <a:t>从而将</a:t>
            </a:r>
            <a:r>
              <a:rPr kumimoji="1" lang="en-US" altLang="zh-CN" sz="2400" i="1" dirty="0" smtClean="0"/>
              <a:t>edge</a:t>
            </a:r>
            <a:r>
              <a:rPr kumimoji="1" lang="en-US" altLang="zh-CN" sz="2400" dirty="0" smtClean="0"/>
              <a:t>(</a:t>
            </a:r>
            <a:r>
              <a:rPr kumimoji="1" lang="en-US" altLang="zh-CN" sz="2400" i="1" dirty="0" err="1" smtClean="0"/>
              <a:t>i</a:t>
            </a:r>
            <a:r>
              <a:rPr kumimoji="1" lang="en-US" altLang="zh-CN" sz="2400" dirty="0" smtClean="0"/>
              <a:t>, </a:t>
            </a:r>
            <a:r>
              <a:rPr kumimoji="1" lang="en-US" altLang="zh-CN" sz="2400" i="1" dirty="0" smtClean="0"/>
              <a:t>j</a:t>
            </a:r>
            <a:r>
              <a:rPr kumimoji="1" lang="en-US" altLang="zh-CN" sz="2400" dirty="0" smtClean="0"/>
              <a:t>)</a:t>
            </a:r>
            <a:r>
              <a:rPr kumimoji="1" lang="zh-CN" altLang="en-US" sz="2400" dirty="0" smtClean="0"/>
              <a:t>编码成一个唯一的非负整数</a:t>
            </a:r>
            <a:endParaRPr kumimoji="1" lang="en-US" altLang="zh-CN" sz="2400" dirty="0" smtClean="0"/>
          </a:p>
          <a:p>
            <a:pPr marL="0" indent="0">
              <a:buNone/>
            </a:pPr>
            <a:endParaRPr kumimoji="1" lang="en-US" altLang="zh-CN" sz="2400" dirty="0" smtClean="0"/>
          </a:p>
          <a:p>
            <a:pPr marL="0" indent="0">
              <a:buNone/>
            </a:pPr>
            <a:r>
              <a:rPr kumimoji="1" lang="zh-CN" altLang="en-US" sz="2400" dirty="0" smtClean="0"/>
              <a:t>如</a:t>
            </a:r>
            <a:r>
              <a:rPr kumimoji="1" lang="en-US" altLang="zh-CN" sz="2400" i="1" dirty="0" smtClean="0"/>
              <a:t>edge(2, 4)</a:t>
            </a:r>
            <a:r>
              <a:rPr kumimoji="1" lang="zh-CN" altLang="en-US" sz="2400" dirty="0" smtClean="0"/>
              <a:t>为一条绿边，则</a:t>
            </a:r>
            <a:r>
              <a:rPr kumimoji="1" lang="en-US" altLang="zh-CN" sz="2400" dirty="0" smtClean="0"/>
              <a:t>constraints[π(2, 4)+</a:t>
            </a:r>
            <a:r>
              <a:rPr kumimoji="1" lang="en-US" altLang="zh-CN" sz="2400" i="1" dirty="0" smtClean="0"/>
              <a:t>N</a:t>
            </a:r>
            <a:r>
              <a:rPr kumimoji="1" lang="en-US" altLang="zh-CN" sz="2400" dirty="0" smtClean="0"/>
              <a:t>] = 0;</a:t>
            </a:r>
          </a:p>
          <a:p>
            <a:pPr marL="0" indent="0">
              <a:buNone/>
            </a:pPr>
            <a:r>
              <a:rPr kumimoji="1" lang="zh-CN" altLang="en-US" sz="2400" dirty="0" smtClean="0"/>
              <a:t>如</a:t>
            </a:r>
            <a:r>
              <a:rPr kumimoji="1" lang="en-US" altLang="zh-CN" sz="2400" i="1" dirty="0" smtClean="0"/>
              <a:t>node(7)    </a:t>
            </a:r>
            <a:r>
              <a:rPr kumimoji="1" lang="zh-CN" altLang="en-US" sz="2400" dirty="0" smtClean="0"/>
              <a:t>为一个绿</a:t>
            </a:r>
            <a:r>
              <a:rPr kumimoji="1" lang="zh-CN" altLang="en-US" sz="2400" dirty="0"/>
              <a:t>点</a:t>
            </a:r>
            <a:r>
              <a:rPr kumimoji="1" lang="zh-CN" altLang="en-US" sz="2400" dirty="0" smtClean="0"/>
              <a:t>，</a:t>
            </a:r>
            <a:r>
              <a:rPr kumimoji="1" lang="zh-CN" altLang="en-US" sz="2400" dirty="0"/>
              <a:t>则</a:t>
            </a:r>
            <a:r>
              <a:rPr kumimoji="1" lang="en-US" altLang="zh-CN" sz="2400" dirty="0" smtClean="0"/>
              <a:t>constraints[7] = </a:t>
            </a:r>
            <a:r>
              <a:rPr kumimoji="1" lang="en-US" altLang="zh-CN" sz="2400" dirty="0"/>
              <a:t>0;</a:t>
            </a:r>
          </a:p>
          <a:p>
            <a:pPr marL="0" indent="0">
              <a:buNone/>
            </a:pPr>
            <a:endParaRPr kumimoji="1" lang="en-US" altLang="zh-CN" dirty="0" smtClean="0"/>
          </a:p>
        </p:txBody>
      </p:sp>
      <p:graphicFrame>
        <p:nvGraphicFramePr>
          <p:cNvPr id="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0524683"/>
              </p:ext>
            </p:extLst>
          </p:nvPr>
        </p:nvGraphicFramePr>
        <p:xfrm>
          <a:off x="845312" y="3260292"/>
          <a:ext cx="6906616" cy="9159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0" name="Equation" r:id="rId3" imgW="2425680" imgH="393480" progId="Equation.DSMT4">
                  <p:embed/>
                </p:oleObj>
              </mc:Choice>
              <mc:Fallback>
                <p:oleObj name="Equation" r:id="rId3" imgW="2425680" imgH="393480" progId="Equation.DSMT4">
                  <p:embed/>
                  <p:pic>
                    <p:nvPicPr>
                      <p:cNvPr id="38916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5312" y="3260292"/>
                        <a:ext cx="6906616" cy="9159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1456475" y="6347191"/>
            <a:ext cx="64508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/>
              <a:t>[1] </a:t>
            </a:r>
            <a:r>
              <a:rPr lang="zh-CN" altLang="en-US" dirty="0" smtClean="0"/>
              <a:t>Reference </a:t>
            </a:r>
            <a:r>
              <a:rPr lang="zh-CN" altLang="en-US" dirty="0">
                <a:hlinkClick r:id="rId5"/>
              </a:rPr>
              <a:t>http://en.wikipedia.org/wiki/Pairing_function</a:t>
            </a:r>
            <a:endParaRPr lang="zh-CN" altLang="en-US" dirty="0"/>
          </a:p>
        </p:txBody>
      </p:sp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0994442"/>
              </p:ext>
            </p:extLst>
          </p:nvPr>
        </p:nvGraphicFramePr>
        <p:xfrm>
          <a:off x="4681904" y="2845285"/>
          <a:ext cx="1844733" cy="434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1" name="Equation" r:id="rId6" imgW="736560" imgH="203040" progId="Equation.DSMT4">
                  <p:embed/>
                </p:oleObj>
              </mc:Choice>
              <mc:Fallback>
                <p:oleObj name="Equation" r:id="rId6" imgW="736560" imgH="203040" progId="Equation.DSMT4">
                  <p:embed/>
                  <p:pic>
                    <p:nvPicPr>
                      <p:cNvPr id="4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1904" y="2845285"/>
                        <a:ext cx="1844733" cy="4349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2450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总结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zh-CN" altLang="en-US" dirty="0" smtClean="0"/>
              <a:t>利用深度优先搜索 </a:t>
            </a:r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r>
              <a:rPr lang="zh-CN" altLang="en-US" dirty="0">
                <a:latin typeface="Times New Roman" charset="0"/>
                <a:cs typeface="Times New Roman" charset="0"/>
              </a:rPr>
              <a:t>剪枝 </a:t>
            </a:r>
            <a:r>
              <a:rPr lang="en-US" altLang="zh-CN" dirty="0">
                <a:latin typeface="Times New Roman" charset="0"/>
                <a:cs typeface="Times New Roman" charset="0"/>
              </a:rPr>
              <a:t>+ </a:t>
            </a:r>
            <a:r>
              <a:rPr lang="zh-CN" altLang="en-US" dirty="0" smtClean="0">
                <a:latin typeface="Times New Roman" charset="0"/>
                <a:cs typeface="Times New Roman" charset="0"/>
              </a:rPr>
              <a:t>启发式搜索的策略可以</a:t>
            </a:r>
            <a:r>
              <a:rPr lang="zh-CN" altLang="en-US" dirty="0" smtClean="0">
                <a:solidFill>
                  <a:srgbClr val="C00000"/>
                </a:solidFill>
                <a:latin typeface="Times New Roman" charset="0"/>
                <a:cs typeface="Times New Roman" charset="0"/>
              </a:rPr>
              <a:t>较快地找到满足的要求的解</a:t>
            </a:r>
            <a:r>
              <a:rPr lang="zh-CN" altLang="en-US" dirty="0" smtClean="0">
                <a:latin typeface="Times New Roman" charset="0"/>
                <a:cs typeface="Times New Roman" charset="0"/>
              </a:rPr>
              <a:t>，但是由于启发式搜索策略带来了额外的开销，相比不用启发式策略，</a:t>
            </a:r>
            <a:r>
              <a:rPr lang="zh-CN" altLang="en-US" dirty="0" smtClean="0">
                <a:solidFill>
                  <a:srgbClr val="C00000"/>
                </a:solidFill>
                <a:latin typeface="Times New Roman" charset="0"/>
                <a:cs typeface="Times New Roman" charset="0"/>
              </a:rPr>
              <a:t>得出最优解的效率降低了</a:t>
            </a:r>
            <a:r>
              <a:rPr lang="zh-CN" altLang="en-US" dirty="0" smtClean="0">
                <a:latin typeface="Times New Roman" charset="0"/>
                <a:cs typeface="Times New Roman" charset="0"/>
              </a:rPr>
              <a:t>。</a:t>
            </a:r>
            <a:endParaRPr lang="en-US" altLang="zh-CN" dirty="0" smtClean="0">
              <a:latin typeface="Times New Roman" charset="0"/>
              <a:cs typeface="Times New Roman" charset="0"/>
            </a:endParaRPr>
          </a:p>
          <a:p>
            <a:r>
              <a:rPr kumimoji="1" lang="zh-CN" altLang="en-US" dirty="0" smtClean="0">
                <a:latin typeface="Times New Roman" charset="0"/>
                <a:cs typeface="Times New Roman" charset="0"/>
              </a:rPr>
              <a:t>程序实现中利用</a:t>
            </a:r>
            <a:r>
              <a:rPr kumimoji="1" lang="en-US" altLang="zh-CN" dirty="0" smtClean="0">
                <a:latin typeface="Times New Roman" charset="0"/>
                <a:cs typeface="Times New Roman" charset="0"/>
              </a:rPr>
              <a:t>pair function</a:t>
            </a:r>
            <a:r>
              <a:rPr kumimoji="1" lang="zh-CN" altLang="en-US" dirty="0" smtClean="0">
                <a:latin typeface="Times New Roman" charset="0"/>
                <a:cs typeface="Times New Roman" charset="0"/>
              </a:rPr>
              <a:t>使用数组方式存储约束条件的方法，相比使用其他数据结构去存储，</a:t>
            </a:r>
            <a:r>
              <a:rPr kumimoji="1" lang="zh-CN" altLang="en-US" dirty="0" smtClean="0">
                <a:solidFill>
                  <a:srgbClr val="C00000"/>
                </a:solidFill>
                <a:latin typeface="Times New Roman" charset="0"/>
                <a:cs typeface="Times New Roman" charset="0"/>
              </a:rPr>
              <a:t>大大提高了效率</a:t>
            </a:r>
            <a:r>
              <a:rPr kumimoji="1" lang="zh-CN" altLang="en-US" dirty="0" smtClean="0">
                <a:latin typeface="Times New Roman" charset="0"/>
                <a:cs typeface="Times New Roman" charset="0"/>
              </a:rPr>
              <a:t>。</a:t>
            </a:r>
            <a:endParaRPr kumimoji="1" lang="en-US" altLang="zh-CN" dirty="0" smtClean="0">
              <a:latin typeface="Times New Roman" charset="0"/>
              <a:cs typeface="Times New Roman" charset="0"/>
            </a:endParaRPr>
          </a:p>
          <a:p>
            <a:r>
              <a:rPr kumimoji="1" lang="zh-CN" altLang="en-US" dirty="0">
                <a:latin typeface="Times New Roman" charset="0"/>
                <a:cs typeface="Times New Roman" charset="0"/>
              </a:rPr>
              <a:t>进一步</a:t>
            </a:r>
            <a:r>
              <a:rPr kumimoji="1" lang="zh-CN" altLang="en-US" dirty="0" smtClean="0">
                <a:latin typeface="Times New Roman" charset="0"/>
                <a:cs typeface="Times New Roman" charset="0"/>
              </a:rPr>
              <a:t>工作展望</a:t>
            </a:r>
            <a:endParaRPr kumimoji="1" lang="en-US" altLang="zh-CN" dirty="0" smtClean="0">
              <a:latin typeface="Times New Roman" charset="0"/>
              <a:cs typeface="Times New Roman" charset="0"/>
            </a:endParaRPr>
          </a:p>
          <a:p>
            <a:pPr lvl="1"/>
            <a:r>
              <a:rPr kumimoji="1" lang="zh-CN" altLang="en-US" dirty="0" smtClean="0">
                <a:solidFill>
                  <a:schemeClr val="tx1"/>
                </a:solidFill>
              </a:rPr>
              <a:t>考虑动态规划的实现方式，用</a:t>
            </a:r>
            <a:r>
              <a:rPr kumimoji="1" lang="en-US" altLang="zh-CN" dirty="0" smtClean="0">
                <a:solidFill>
                  <a:schemeClr val="tx1"/>
                </a:solidFill>
              </a:rPr>
              <a:t>F(</a:t>
            </a:r>
            <a:r>
              <a:rPr kumimoji="1" lang="en-US" altLang="zh-CN" i="1" dirty="0" err="1" smtClean="0">
                <a:solidFill>
                  <a:schemeClr val="tx1"/>
                </a:solidFill>
              </a:rPr>
              <a:t>st</a:t>
            </a:r>
            <a:r>
              <a:rPr kumimoji="1" lang="en-US" altLang="zh-CN" i="1" dirty="0" smtClean="0">
                <a:solidFill>
                  <a:schemeClr val="tx1"/>
                </a:solidFill>
              </a:rPr>
              <a:t>, end, cons</a:t>
            </a:r>
            <a:r>
              <a:rPr kumimoji="1" lang="en-US" altLang="zh-CN" dirty="0" smtClean="0">
                <a:solidFill>
                  <a:schemeClr val="tx1"/>
                </a:solidFill>
              </a:rPr>
              <a:t>)</a:t>
            </a:r>
            <a:r>
              <a:rPr kumimoji="1" lang="zh-CN" altLang="en-US" dirty="0" smtClean="0">
                <a:solidFill>
                  <a:schemeClr val="tx1"/>
                </a:solidFill>
              </a:rPr>
              <a:t>表示约束集为</a:t>
            </a:r>
            <a:r>
              <a:rPr kumimoji="1" lang="en-US" altLang="zh-CN" dirty="0">
                <a:solidFill>
                  <a:schemeClr val="tx1"/>
                </a:solidFill>
              </a:rPr>
              <a:t>c</a:t>
            </a:r>
            <a:r>
              <a:rPr kumimoji="1" lang="en-US" altLang="zh-CN" dirty="0" smtClean="0">
                <a:solidFill>
                  <a:schemeClr val="tx1"/>
                </a:solidFill>
              </a:rPr>
              <a:t>ons</a:t>
            </a:r>
            <a:r>
              <a:rPr kumimoji="1" lang="zh-CN" altLang="en-US" dirty="0" smtClean="0">
                <a:solidFill>
                  <a:schemeClr val="tx1"/>
                </a:solidFill>
              </a:rPr>
              <a:t>下从</a:t>
            </a:r>
            <a:r>
              <a:rPr kumimoji="1" lang="zh-CN" altLang="en-US" dirty="0">
                <a:solidFill>
                  <a:schemeClr val="tx1"/>
                </a:solidFill>
              </a:rPr>
              <a:t>节点</a:t>
            </a:r>
            <a:r>
              <a:rPr kumimoji="1" lang="en-US" altLang="zh-CN" i="1" dirty="0" err="1" smtClean="0">
                <a:solidFill>
                  <a:schemeClr val="tx1"/>
                </a:solidFill>
              </a:rPr>
              <a:t>st</a:t>
            </a:r>
            <a:r>
              <a:rPr kumimoji="1" lang="en-US" altLang="zh-CN" dirty="0" smtClean="0">
                <a:solidFill>
                  <a:schemeClr val="tx1"/>
                </a:solidFill>
              </a:rPr>
              <a:t>-&gt;</a:t>
            </a:r>
            <a:r>
              <a:rPr kumimoji="1" lang="en-US" altLang="zh-CN" i="1" dirty="0" smtClean="0">
                <a:solidFill>
                  <a:schemeClr val="tx1"/>
                </a:solidFill>
              </a:rPr>
              <a:t>end</a:t>
            </a:r>
            <a:r>
              <a:rPr kumimoji="1" lang="zh-CN" altLang="en-US" dirty="0" smtClean="0">
                <a:solidFill>
                  <a:schemeClr val="tx1"/>
                </a:solidFill>
              </a:rPr>
              <a:t>的最优解</a:t>
            </a:r>
            <a:endParaRPr kumimoji="1" lang="en-US" altLang="zh-CN" dirty="0" smtClean="0">
              <a:solidFill>
                <a:schemeClr val="tx1"/>
              </a:solidFill>
            </a:endParaRPr>
          </a:p>
          <a:p>
            <a:pPr lvl="2"/>
            <a:endParaRPr kumimoji="1" lang="zh-CN" altLang="en-US" dirty="0"/>
          </a:p>
        </p:txBody>
      </p:sp>
      <p:graphicFrame>
        <p:nvGraphicFramePr>
          <p:cNvPr id="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7337231"/>
              </p:ext>
            </p:extLst>
          </p:nvPr>
        </p:nvGraphicFramePr>
        <p:xfrm>
          <a:off x="585914" y="5651500"/>
          <a:ext cx="8250238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Equation" r:id="rId3" imgW="3327120" imgH="253800" progId="Equation.DSMT4">
                  <p:embed/>
                </p:oleObj>
              </mc:Choice>
              <mc:Fallback>
                <p:oleObj name="Equation" r:id="rId3" imgW="3327120" imgH="253800" progId="Equation.DSMT4">
                  <p:embed/>
                  <p:pic>
                    <p:nvPicPr>
                      <p:cNvPr id="4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914" y="5651500"/>
                        <a:ext cx="8250238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91289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总结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zh-CN" altLang="en-US" dirty="0" smtClean="0"/>
              <a:t>分工情况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>
                <a:solidFill>
                  <a:schemeClr val="tx1"/>
                </a:solidFill>
              </a:rPr>
              <a:t>建模：季冲，王颖</a:t>
            </a:r>
            <a:endParaRPr kumimoji="1" lang="en-US" altLang="zh-CN" dirty="0" smtClean="0">
              <a:solidFill>
                <a:schemeClr val="tx1"/>
              </a:solidFill>
            </a:endParaRPr>
          </a:p>
          <a:p>
            <a:pPr lvl="1"/>
            <a:r>
              <a:rPr kumimoji="1" lang="zh-CN" altLang="en-US" dirty="0" smtClean="0">
                <a:solidFill>
                  <a:schemeClr val="tx1"/>
                </a:solidFill>
              </a:rPr>
              <a:t>程序：季冲</a:t>
            </a:r>
            <a:endParaRPr kumimoji="1" lang="en-US" altLang="zh-CN" dirty="0" smtClean="0">
              <a:solidFill>
                <a:schemeClr val="tx1"/>
              </a:solidFill>
            </a:endParaRPr>
          </a:p>
          <a:p>
            <a:pPr lvl="1"/>
            <a:r>
              <a:rPr kumimoji="1" lang="zh-CN" altLang="en-US" dirty="0" smtClean="0">
                <a:solidFill>
                  <a:schemeClr val="tx1"/>
                </a:solidFill>
              </a:rPr>
              <a:t>报告：季冲王颖</a:t>
            </a:r>
            <a:endParaRPr kumimoji="1" lang="en-US" altLang="zh-CN" dirty="0" smtClean="0">
              <a:solidFill>
                <a:schemeClr val="tx1"/>
              </a:solidFill>
            </a:endParaRPr>
          </a:p>
          <a:p>
            <a:r>
              <a:rPr kumimoji="1" lang="zh-CN" altLang="en-US" sz="2400" dirty="0">
                <a:latin typeface="Times New Roman" panose="02020603050405020304" pitchFamily="18" charset="0"/>
              </a:rPr>
              <a:t> 队名：寻</a:t>
            </a:r>
            <a:r>
              <a:rPr kumimoji="1" lang="zh-CN" altLang="en-US" sz="2400" dirty="0" smtClean="0">
                <a:latin typeface="Times New Roman" panose="02020603050405020304" pitchFamily="18" charset="0"/>
              </a:rPr>
              <a:t>幽</a:t>
            </a:r>
            <a:endParaRPr kumimoji="1" lang="en-US" altLang="zh-CN" sz="2400" dirty="0">
              <a:latin typeface="Times New Roman" panose="02020603050405020304" pitchFamily="18" charset="0"/>
            </a:endParaRPr>
          </a:p>
          <a:p>
            <a:r>
              <a:rPr kumimoji="1" lang="en-US" altLang="zh-CN" sz="2400" dirty="0">
                <a:latin typeface="Times New Roman" panose="02020603050405020304" pitchFamily="18" charset="0"/>
              </a:rPr>
              <a:t> </a:t>
            </a:r>
            <a:r>
              <a:rPr kumimoji="1" lang="zh-CN" altLang="en-US" sz="2400" dirty="0" smtClean="0">
                <a:latin typeface="Times New Roman" panose="02020603050405020304" pitchFamily="18" charset="0"/>
              </a:rPr>
              <a:t>成员</a:t>
            </a:r>
            <a:r>
              <a:rPr kumimoji="1" lang="zh-CN" altLang="zh-CN" sz="2400" dirty="0">
                <a:latin typeface="Times New Roman" panose="02020603050405020304" pitchFamily="18" charset="0"/>
              </a:rPr>
              <a:t>：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季冲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 (320582199301296018)</a:t>
            </a:r>
          </a:p>
          <a:p>
            <a:r>
              <a:rPr kumimoji="1" lang="zh-CN" altLang="zh-CN" sz="2400" dirty="0">
                <a:latin typeface="Times New Roman" panose="02020603050405020304" pitchFamily="18" charset="0"/>
              </a:rPr>
              <a:t> 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      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     </a:t>
            </a:r>
            <a:r>
              <a:rPr kumimoji="1" lang="en-US" altLang="zh-CN" sz="2400" dirty="0" smtClean="0">
                <a:latin typeface="Times New Roman" panose="02020603050405020304" pitchFamily="18" charset="0"/>
              </a:rPr>
              <a:t> </a:t>
            </a:r>
            <a:r>
              <a:rPr kumimoji="1" lang="zh-CN" altLang="en-US" sz="2400" dirty="0" smtClean="0">
                <a:latin typeface="Times New Roman" panose="02020603050405020304" pitchFamily="18" charset="0"/>
              </a:rPr>
              <a:t>王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颖 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(321084199302034825)</a:t>
            </a:r>
          </a:p>
          <a:p>
            <a:r>
              <a:rPr kumimoji="1" lang="en-US" altLang="zh-CN" sz="2400" dirty="0">
                <a:latin typeface="Times New Roman" panose="02020603050405020304" pitchFamily="18" charset="0"/>
              </a:rPr>
              <a:t> </a:t>
            </a:r>
            <a:r>
              <a:rPr kumimoji="1" lang="zh-CN" altLang="en-US" sz="2400" dirty="0" smtClean="0">
                <a:latin typeface="Times New Roman" panose="02020603050405020304" pitchFamily="18" charset="0"/>
              </a:rPr>
              <a:t>学校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：南京理工大学</a:t>
            </a:r>
            <a:r>
              <a:rPr lang="zh-CN" altLang="en-US" sz="2400" dirty="0">
                <a:solidFill>
                  <a:srgbClr val="000066"/>
                </a:solidFill>
                <a:latin typeface="Times New Roman" panose="02020603050405020304" pitchFamily="18" charset="0"/>
                <a:ea typeface="黑体" charset="0"/>
                <a:cs typeface="黑体" charset="0"/>
              </a:rPr>
              <a:t>  </a:t>
            </a:r>
            <a:endParaRPr kumimoji="1" lang="en-US" altLang="zh-CN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086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市镇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市镇.thmx</Template>
  <TotalTime>460</TotalTime>
  <Words>582</Words>
  <Application>Microsoft Office PowerPoint</Application>
  <PresentationFormat>全屏显示(4:3)</PresentationFormat>
  <Paragraphs>69</Paragraphs>
  <Slides>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黑体</vt:lpstr>
      <vt:lpstr>华文新魏</vt:lpstr>
      <vt:lpstr>Georgia</vt:lpstr>
      <vt:lpstr>Times New Roman</vt:lpstr>
      <vt:lpstr>Wingdings</vt:lpstr>
      <vt:lpstr>Wingdings 2</vt:lpstr>
      <vt:lpstr>市镇</vt:lpstr>
      <vt:lpstr>Equation</vt:lpstr>
      <vt:lpstr>独辟蹊径</vt:lpstr>
      <vt:lpstr>内容提要</vt:lpstr>
      <vt:lpstr>算法原理</vt:lpstr>
      <vt:lpstr>算法原理</vt:lpstr>
      <vt:lpstr>程序实现</vt:lpstr>
      <vt:lpstr>程序实现</vt:lpstr>
      <vt:lpstr>程序实现</vt:lpstr>
      <vt:lpstr>总结</vt:lpstr>
      <vt:lpstr>总结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独辟蹊径</dc:title>
  <dc:creator>Jic</dc:creator>
  <cp:lastModifiedBy>Microsoft</cp:lastModifiedBy>
  <cp:revision>55</cp:revision>
  <dcterms:created xsi:type="dcterms:W3CDTF">2017-05-11T12:09:46Z</dcterms:created>
  <dcterms:modified xsi:type="dcterms:W3CDTF">2017-05-12T07:08:28Z</dcterms:modified>
</cp:coreProperties>
</file>