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PT Sans Narrow"/>
      <p:regular r:id="rId44"/>
      <p:bold r:id="rId45"/>
    </p:embeddedFont>
    <p:embeddedFont>
      <p:font typeface="Open Sans"/>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8787FAD-8211-4782-AF30-3B9E41D571F7}">
  <a:tblStyle styleId="{D8787FAD-8211-4782-AF30-3B9E41D571F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PTSansNarrow-regular.fntdata"/><Relationship Id="rId43" Type="http://schemas.openxmlformats.org/officeDocument/2006/relationships/slide" Target="slides/slide37.xml"/><Relationship Id="rId46" Type="http://schemas.openxmlformats.org/officeDocument/2006/relationships/font" Target="fonts/OpenSans-regular.fntdata"/><Relationship Id="rId45" Type="http://schemas.openxmlformats.org/officeDocument/2006/relationships/font" Target="fonts/PTSansNarrow-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OpenSans-italic.fntdata"/><Relationship Id="rId47" Type="http://schemas.openxmlformats.org/officeDocument/2006/relationships/font" Target="fonts/OpenSans-bold.fntdata"/><Relationship Id="rId49" Type="http://schemas.openxmlformats.org/officeDocument/2006/relationships/font" Target="fonts/Open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6bcb11c3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bcb11c3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6bd29f3207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bd29f3207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6bcb11c34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bcb11c34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bcb11c34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bcb11c34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bcb11c34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bcb11c34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bcb11c34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bcb11c34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bcb11c34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bcb11c34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bcb11c34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bcb11c34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bcb11c34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bcb11c34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6bd29f2755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bd29f275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bbbf30c1a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bbbf30c1a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bd29f275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bd29f275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6bd29f275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bd29f275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bd29f2755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bd29f2755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6bd29f275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6bd29f275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6bd29f2755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6bd29f2755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6bcb11c34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6bcb11c34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6bcb11c34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6bcb11c34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6bcb11c34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6bcb11c34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6bcb11c34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6bcb11c34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6bd29f2755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6bd29f2755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bbbf30c1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bbbf30c1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6bd29f2755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6bd29f2755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6bd29f2755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6bd29f2755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6bd29f2755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6bd29f2755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6bcb11c34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6bcb11c34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6bcb11c34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6bcb11c34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6be128756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6be128756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6bcb11c34a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6bcb11c34a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75bf9c541d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75bf9c541d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bbbf30c1a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bbbf30c1a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bbbf30c1a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bbbf30c1a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bbbf30c1a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bbbf30c1a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bbbf30c1a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bbbf30c1a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bbbf30c1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bbbf30c1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bbbf30c1a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bbbf30c1a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papers.nips.cc/paper/6907-lightgbm-a-highly-efficient-gradient-boosting-decision-tree.pdf" TargetMode="External"/><Relationship Id="rId4" Type="http://schemas.openxmlformats.org/officeDocument/2006/relationships/hyperlink" Target="https://machinelearningmastery.com/time-series-prediction-lstm-recurrent-neural-networks-python-keras/" TargetMode="External"/><Relationship Id="rId5" Type="http://schemas.openxmlformats.org/officeDocument/2006/relationships/hyperlink" Target="https://medium.com/@pushkarmandot/https-medium-com-pushkarmandot-what-is-lightgbm-how-to-implement-it-how-to-fine-tune-the-parameters-60347819b7fc" TargetMode="External"/><Relationship Id="rId6" Type="http://schemas.openxmlformats.org/officeDocument/2006/relationships/hyperlink" Target="https://towardsdatascience.com/understanding-gradient-boosting-machines-9be756fe76ab" TargetMode="External"/><Relationship Id="rId7" Type="http://schemas.openxmlformats.org/officeDocument/2006/relationships/hyperlink" Target="https://buildmedia.readthedocs.org/media/pdf/windrose/latest/windrose.pdf"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c/ashrae-energy-prediction/dat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highlight>
                  <a:srgbClr val="FFFFFF"/>
                </a:highlight>
              </a:rPr>
              <a:t>Multivariate Time-Series Forecasting for</a:t>
            </a:r>
            <a:r>
              <a:rPr lang="en" sz="3000">
                <a:highlight>
                  <a:srgbClr val="FFFFFF"/>
                </a:highlight>
              </a:rPr>
              <a:t> </a:t>
            </a:r>
            <a:endParaRPr sz="3000">
              <a:highlight>
                <a:srgbClr val="FFFFFF"/>
              </a:highlight>
            </a:endParaRPr>
          </a:p>
          <a:p>
            <a:pPr indent="0" lvl="0" marL="0" rtl="0" algn="ctr">
              <a:spcBef>
                <a:spcPts val="0"/>
              </a:spcBef>
              <a:spcAft>
                <a:spcPts val="0"/>
              </a:spcAft>
              <a:buNone/>
            </a:pPr>
            <a:r>
              <a:rPr b="1" i="1" lang="en" sz="3800">
                <a:highlight>
                  <a:srgbClr val="FFFFFF"/>
                </a:highlight>
              </a:rPr>
              <a:t>Energy Consumption Prediction</a:t>
            </a:r>
            <a:endParaRPr b="1" i="1" sz="3800"/>
          </a:p>
        </p:txBody>
      </p:sp>
      <p:sp>
        <p:nvSpPr>
          <p:cNvPr id="67" name="Google Shape;67;p13"/>
          <p:cNvSpPr txBox="1"/>
          <p:nvPr>
            <p:ph idx="4294967295" type="subTitle"/>
          </p:nvPr>
        </p:nvSpPr>
        <p:spPr>
          <a:xfrm>
            <a:off x="6009225" y="2709925"/>
            <a:ext cx="3027300" cy="1573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i="1" lang="en" sz="1600" u="sng">
                <a:solidFill>
                  <a:srgbClr val="FFFFFF"/>
                </a:solidFill>
              </a:rPr>
              <a:t>Authors</a:t>
            </a:r>
            <a:endParaRPr b="1" i="1" sz="1600" u="sng">
              <a:solidFill>
                <a:srgbClr val="FFFFFF"/>
              </a:solidFill>
            </a:endParaRPr>
          </a:p>
          <a:p>
            <a:pPr indent="0" lvl="0" marL="0" rtl="0" algn="r">
              <a:spcBef>
                <a:spcPts val="1600"/>
              </a:spcBef>
              <a:spcAft>
                <a:spcPts val="0"/>
              </a:spcAft>
              <a:buNone/>
            </a:pPr>
            <a:r>
              <a:rPr b="1" i="1" lang="en" sz="1600">
                <a:solidFill>
                  <a:srgbClr val="FFFFFF"/>
                </a:solidFill>
              </a:rPr>
              <a:t>Saurabh Parkar</a:t>
            </a:r>
            <a:endParaRPr b="1" i="1" sz="1600">
              <a:solidFill>
                <a:srgbClr val="FFFFFF"/>
              </a:solidFill>
            </a:endParaRPr>
          </a:p>
          <a:p>
            <a:pPr indent="0" lvl="0" marL="0" rtl="0" algn="r">
              <a:spcBef>
                <a:spcPts val="1600"/>
              </a:spcBef>
              <a:spcAft>
                <a:spcPts val="0"/>
              </a:spcAft>
              <a:buNone/>
            </a:pPr>
            <a:r>
              <a:rPr b="1" i="1" lang="en" sz="1600">
                <a:solidFill>
                  <a:srgbClr val="FFFFFF"/>
                </a:solidFill>
              </a:rPr>
              <a:t>Vaibhav Saraf </a:t>
            </a:r>
            <a:endParaRPr b="1" i="1" sz="1600">
              <a:solidFill>
                <a:srgbClr val="FFFFFF"/>
              </a:solidFill>
            </a:endParaRPr>
          </a:p>
          <a:p>
            <a:pPr indent="0" lvl="0" marL="0" rtl="0" algn="r">
              <a:spcBef>
                <a:spcPts val="1600"/>
              </a:spcBef>
              <a:spcAft>
                <a:spcPts val="0"/>
              </a:spcAft>
              <a:buNone/>
            </a:pPr>
            <a:r>
              <a:rPr b="1" i="1" lang="en" sz="1600">
                <a:solidFill>
                  <a:srgbClr val="FFFFFF"/>
                </a:solidFill>
              </a:rPr>
              <a:t>Sanjan Vijayakumar </a:t>
            </a:r>
            <a:endParaRPr b="1" i="1" sz="1600">
              <a:solidFill>
                <a:srgbClr val="FFFFFF"/>
              </a:solidFill>
            </a:endParaRPr>
          </a:p>
          <a:p>
            <a:pPr indent="0" lvl="0" marL="0" rtl="0" algn="r">
              <a:spcBef>
                <a:spcPts val="1600"/>
              </a:spcBef>
              <a:spcAft>
                <a:spcPts val="1600"/>
              </a:spcAft>
              <a:buNone/>
            </a:pPr>
            <a:r>
              <a:rPr b="1" i="1" lang="en" sz="1600">
                <a:solidFill>
                  <a:srgbClr val="FFFFFF"/>
                </a:solidFill>
              </a:rPr>
              <a:t>Kyu Ha, Kim</a:t>
            </a:r>
            <a:endParaRPr b="1" i="1" sz="16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85438" y="1072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Missing Value Imputations</a:t>
            </a:r>
            <a:endParaRPr/>
          </a:p>
          <a:p>
            <a:pPr indent="0" lvl="0" marL="0" rtl="0" algn="l">
              <a:spcBef>
                <a:spcPts val="0"/>
              </a:spcBef>
              <a:spcAft>
                <a:spcPts val="0"/>
              </a:spcAft>
              <a:buNone/>
            </a:pPr>
            <a:r>
              <a:t/>
            </a:r>
            <a:endParaRPr/>
          </a:p>
        </p:txBody>
      </p:sp>
      <p:pic>
        <p:nvPicPr>
          <p:cNvPr id="126" name="Google Shape;126;p22"/>
          <p:cNvPicPr preferRelativeResize="0"/>
          <p:nvPr/>
        </p:nvPicPr>
        <p:blipFill>
          <a:blip r:embed="rId3">
            <a:alphaModFix/>
          </a:blip>
          <a:stretch>
            <a:fillRect/>
          </a:stretch>
        </p:blipFill>
        <p:spPr>
          <a:xfrm>
            <a:off x="1819663" y="814650"/>
            <a:ext cx="5052174" cy="4206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pic>
        <p:nvPicPr>
          <p:cNvPr id="131" name="Google Shape;131;p23"/>
          <p:cNvPicPr preferRelativeResize="0"/>
          <p:nvPr/>
        </p:nvPicPr>
        <p:blipFill>
          <a:blip r:embed="rId3">
            <a:alphaModFix/>
          </a:blip>
          <a:stretch>
            <a:fillRect/>
          </a:stretch>
        </p:blipFill>
        <p:spPr>
          <a:xfrm>
            <a:off x="1238250" y="514350"/>
            <a:ext cx="6667500" cy="4114800"/>
          </a:xfrm>
          <a:prstGeom prst="rect">
            <a:avLst/>
          </a:prstGeom>
          <a:noFill/>
          <a:ln>
            <a:noFill/>
          </a:ln>
        </p:spPr>
      </p:pic>
      <p:sp>
        <p:nvSpPr>
          <p:cNvPr id="132" name="Google Shape;132;p23"/>
          <p:cNvSpPr txBox="1"/>
          <p:nvPr/>
        </p:nvSpPr>
        <p:spPr>
          <a:xfrm>
            <a:off x="445250" y="0"/>
            <a:ext cx="63105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accent1"/>
                </a:solidFill>
                <a:latin typeface="PT Sans Narrow"/>
                <a:ea typeface="PT Sans Narrow"/>
                <a:cs typeface="PT Sans Narrow"/>
                <a:sym typeface="PT Sans Narrow"/>
              </a:rPr>
              <a:t>EDA</a:t>
            </a:r>
            <a:endParaRPr b="1" sz="3600">
              <a:solidFill>
                <a:schemeClr val="accent1"/>
              </a:solidFill>
              <a:latin typeface="PT Sans Narrow"/>
              <a:ea typeface="PT Sans Narrow"/>
              <a:cs typeface="PT Sans Narrow"/>
              <a:sym typeface="PT Sans Narro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pic>
        <p:nvPicPr>
          <p:cNvPr id="137" name="Google Shape;137;p24"/>
          <p:cNvPicPr preferRelativeResize="0"/>
          <p:nvPr/>
        </p:nvPicPr>
        <p:blipFill>
          <a:blip r:embed="rId3">
            <a:alphaModFix/>
          </a:blip>
          <a:stretch>
            <a:fillRect/>
          </a:stretch>
        </p:blipFill>
        <p:spPr>
          <a:xfrm>
            <a:off x="460600" y="0"/>
            <a:ext cx="8209971" cy="5066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4" name="Google Shape;144;p25"/>
          <p:cNvPicPr preferRelativeResize="0"/>
          <p:nvPr/>
        </p:nvPicPr>
        <p:blipFill>
          <a:blip r:embed="rId3">
            <a:alphaModFix/>
          </a:blip>
          <a:stretch>
            <a:fillRect/>
          </a:stretch>
        </p:blipFill>
        <p:spPr>
          <a:xfrm>
            <a:off x="0" y="0"/>
            <a:ext cx="9143998" cy="51435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1" name="Google Shape;151;p26"/>
          <p:cNvPicPr preferRelativeResize="0"/>
          <p:nvPr/>
        </p:nvPicPr>
        <p:blipFill>
          <a:blip r:embed="rId3">
            <a:alphaModFix/>
          </a:blip>
          <a:stretch>
            <a:fillRect/>
          </a:stretch>
        </p:blipFill>
        <p:spPr>
          <a:xfrm>
            <a:off x="0" y="0"/>
            <a:ext cx="9144000" cy="5143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8" name="Google Shape;158;p27"/>
          <p:cNvPicPr preferRelativeResize="0"/>
          <p:nvPr/>
        </p:nvPicPr>
        <p:blipFill>
          <a:blip r:embed="rId3">
            <a:alphaModFix/>
          </a:blip>
          <a:stretch>
            <a:fillRect/>
          </a:stretch>
        </p:blipFill>
        <p:spPr>
          <a:xfrm>
            <a:off x="0" y="0"/>
            <a:ext cx="9144000" cy="5143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5" name="Google Shape;165;p28"/>
          <p:cNvPicPr preferRelativeResize="0"/>
          <p:nvPr/>
        </p:nvPicPr>
        <p:blipFill>
          <a:blip r:embed="rId3">
            <a:alphaModFix/>
          </a:blip>
          <a:stretch>
            <a:fillRect/>
          </a:stretch>
        </p:blipFill>
        <p:spPr>
          <a:xfrm>
            <a:off x="0" y="0"/>
            <a:ext cx="9144002" cy="51435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2" name="Google Shape;172;p29"/>
          <p:cNvPicPr preferRelativeResize="0"/>
          <p:nvPr/>
        </p:nvPicPr>
        <p:blipFill>
          <a:blip r:embed="rId3">
            <a:alphaModFix/>
          </a:blip>
          <a:stretch>
            <a:fillRect/>
          </a:stretch>
        </p:blipFill>
        <p:spPr>
          <a:xfrm>
            <a:off x="0" y="0"/>
            <a:ext cx="9144002" cy="51435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pic>
        <p:nvPicPr>
          <p:cNvPr id="177" name="Google Shape;177;p30"/>
          <p:cNvPicPr preferRelativeResize="0"/>
          <p:nvPr/>
        </p:nvPicPr>
        <p:blipFill>
          <a:blip r:embed="rId3">
            <a:alphaModFix/>
          </a:blip>
          <a:stretch>
            <a:fillRect/>
          </a:stretch>
        </p:blipFill>
        <p:spPr>
          <a:xfrm>
            <a:off x="1876800" y="984400"/>
            <a:ext cx="4985925" cy="4025676"/>
          </a:xfrm>
          <a:prstGeom prst="rect">
            <a:avLst/>
          </a:prstGeom>
          <a:noFill/>
          <a:ln>
            <a:noFill/>
          </a:ln>
        </p:spPr>
      </p:pic>
      <p:sp>
        <p:nvSpPr>
          <p:cNvPr id="178" name="Google Shape;178;p30"/>
          <p:cNvSpPr txBox="1"/>
          <p:nvPr>
            <p:ph type="title"/>
          </p:nvPr>
        </p:nvSpPr>
        <p:spPr>
          <a:xfrm>
            <a:off x="311700" y="1939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Wind Speed and Wind Direction</a:t>
            </a:r>
            <a:endParaRPr>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5" name="Google Shape;185;p31"/>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Index</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Introduction</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Dataset</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Relation between datasets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Missing Value Imputations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EDA</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Feature Engineering</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Time Series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General Time Series Forecasting Methods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Challenges faced during the implementation</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LSTM</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Light GBM</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Model Comparison</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References</a:t>
            </a:r>
            <a:endParaRPr sz="1400">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11700" y="791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Mean meter reading by site_id</a:t>
            </a:r>
            <a:endParaRPr/>
          </a:p>
        </p:txBody>
      </p:sp>
      <p:pic>
        <p:nvPicPr>
          <p:cNvPr id="191" name="Google Shape;191;p32"/>
          <p:cNvPicPr preferRelativeResize="0"/>
          <p:nvPr/>
        </p:nvPicPr>
        <p:blipFill>
          <a:blip r:embed="rId3">
            <a:alphaModFix/>
          </a:blip>
          <a:stretch>
            <a:fillRect/>
          </a:stretch>
        </p:blipFill>
        <p:spPr>
          <a:xfrm>
            <a:off x="706012" y="693500"/>
            <a:ext cx="7731976" cy="43492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311700" y="468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Mean meter reading by primary_use for site_id=13</a:t>
            </a:r>
            <a:endParaRPr sz="3000"/>
          </a:p>
          <a:p>
            <a:pPr indent="0" lvl="0" marL="0" rtl="0" algn="l">
              <a:spcBef>
                <a:spcPts val="0"/>
              </a:spcBef>
              <a:spcAft>
                <a:spcPts val="0"/>
              </a:spcAft>
              <a:buNone/>
            </a:pPr>
            <a:r>
              <a:t/>
            </a:r>
            <a:endParaRPr/>
          </a:p>
        </p:txBody>
      </p:sp>
      <p:pic>
        <p:nvPicPr>
          <p:cNvPr id="197" name="Google Shape;197;p33"/>
          <p:cNvPicPr preferRelativeResize="0"/>
          <p:nvPr/>
        </p:nvPicPr>
        <p:blipFill>
          <a:blip r:embed="rId3">
            <a:alphaModFix/>
          </a:blip>
          <a:stretch>
            <a:fillRect/>
          </a:stretch>
        </p:blipFill>
        <p:spPr>
          <a:xfrm>
            <a:off x="709513" y="754275"/>
            <a:ext cx="7724979" cy="4282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4" name="Google Shape;204;p34"/>
          <p:cNvPicPr preferRelativeResize="0"/>
          <p:nvPr/>
        </p:nvPicPr>
        <p:blipFill>
          <a:blip r:embed="rId3">
            <a:alphaModFix/>
          </a:blip>
          <a:stretch>
            <a:fillRect/>
          </a:stretch>
        </p:blipFill>
        <p:spPr>
          <a:xfrm>
            <a:off x="0" y="0"/>
            <a:ext cx="9144001" cy="50820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5"/>
          <p:cNvSpPr txBox="1"/>
          <p:nvPr>
            <p:ph type="title"/>
          </p:nvPr>
        </p:nvSpPr>
        <p:spPr>
          <a:xfrm>
            <a:off x="387000" y="-430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Mean meter reading by building_id for site_id=13, primary_use = Education, meter_id = 2</a:t>
            </a:r>
            <a:endParaRPr sz="2800"/>
          </a:p>
          <a:p>
            <a:pPr indent="0" lvl="0" marL="0" rtl="0" algn="l">
              <a:spcBef>
                <a:spcPts val="0"/>
              </a:spcBef>
              <a:spcAft>
                <a:spcPts val="0"/>
              </a:spcAft>
              <a:buNone/>
            </a:pPr>
            <a:r>
              <a:t/>
            </a:r>
            <a:endParaRPr sz="2400"/>
          </a:p>
        </p:txBody>
      </p:sp>
      <p:pic>
        <p:nvPicPr>
          <p:cNvPr id="210" name="Google Shape;210;p35"/>
          <p:cNvPicPr preferRelativeResize="0"/>
          <p:nvPr/>
        </p:nvPicPr>
        <p:blipFill>
          <a:blip r:embed="rId3">
            <a:alphaModFix/>
          </a:blip>
          <a:stretch>
            <a:fillRect/>
          </a:stretch>
        </p:blipFill>
        <p:spPr>
          <a:xfrm>
            <a:off x="840875" y="933300"/>
            <a:ext cx="7462249" cy="41348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7" name="Google Shape;217;p36"/>
          <p:cNvPicPr preferRelativeResize="0"/>
          <p:nvPr/>
        </p:nvPicPr>
        <p:blipFill>
          <a:blip r:embed="rId3">
            <a:alphaModFix/>
          </a:blip>
          <a:stretch>
            <a:fillRect/>
          </a:stretch>
        </p:blipFill>
        <p:spPr>
          <a:xfrm>
            <a:off x="0" y="0"/>
            <a:ext cx="9144000" cy="50820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a:t>
            </a:r>
            <a:endParaRPr/>
          </a:p>
        </p:txBody>
      </p:sp>
      <p:sp>
        <p:nvSpPr>
          <p:cNvPr id="223" name="Google Shape;223;p3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Building metadata and weather data were combined with train dataset</a:t>
            </a:r>
            <a:endParaRPr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Label Encoding was performed for feature - primary_use</a:t>
            </a:r>
            <a:r>
              <a:rPr lang="en" sz="2000">
                <a:solidFill>
                  <a:srgbClr val="000000"/>
                </a:solidFill>
                <a:latin typeface="Arial"/>
                <a:ea typeface="Arial"/>
                <a:cs typeface="Arial"/>
                <a:sym typeface="Arial"/>
              </a:rPr>
              <a:t> </a:t>
            </a:r>
            <a:endParaRPr sz="2000">
              <a:solidFill>
                <a:srgbClr val="000000"/>
              </a:solidFill>
              <a:latin typeface="Arial"/>
              <a:ea typeface="Arial"/>
              <a:cs typeface="Arial"/>
              <a:sym typeface="Arial"/>
            </a:endParaRPr>
          </a:p>
          <a:p>
            <a:pPr indent="-355600" lvl="0" marL="457200" rtl="0" algn="just">
              <a:spcBef>
                <a:spcPts val="0"/>
              </a:spcBef>
              <a:spcAft>
                <a:spcPts val="0"/>
              </a:spcAft>
              <a:buClr>
                <a:srgbClr val="000000"/>
              </a:buClr>
              <a:buSzPts val="2000"/>
              <a:buFont typeface="Lato"/>
              <a:buChar char="●"/>
            </a:pPr>
            <a:r>
              <a:rPr lang="en" sz="2000">
                <a:solidFill>
                  <a:srgbClr val="000000"/>
                </a:solidFill>
                <a:latin typeface="Arial"/>
                <a:ea typeface="Arial"/>
                <a:cs typeface="Arial"/>
                <a:sym typeface="Arial"/>
              </a:rPr>
              <a:t>Meter Reading values upto building #104 had value 0. Thus these readings were dropped</a:t>
            </a:r>
            <a:endParaRPr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Log transformation was performed on meter readings</a:t>
            </a:r>
            <a:endParaRPr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Building #1099 was dropped</a:t>
            </a:r>
            <a:endParaRPr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Imputations were performed on missing values</a:t>
            </a:r>
            <a:endParaRPr sz="2000">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Series</a:t>
            </a:r>
            <a:endParaRPr/>
          </a:p>
        </p:txBody>
      </p:sp>
      <p:sp>
        <p:nvSpPr>
          <p:cNvPr id="229" name="Google Shape;229;p38"/>
          <p:cNvSpPr txBox="1"/>
          <p:nvPr>
            <p:ph idx="1" type="body"/>
          </p:nvPr>
        </p:nvSpPr>
        <p:spPr>
          <a:xfrm>
            <a:off x="311700" y="964950"/>
            <a:ext cx="8520600" cy="3324300"/>
          </a:xfrm>
          <a:prstGeom prst="rect">
            <a:avLst/>
          </a:prstGeom>
        </p:spPr>
        <p:txBody>
          <a:bodyPr anchorCtr="0" anchor="t" bIns="91425" lIns="91425" spcFirstLastPara="1" rIns="91425" wrap="square" tIns="91425">
            <a:noAutofit/>
          </a:bodyPr>
          <a:lstStyle/>
          <a:p>
            <a:pPr indent="0" lvl="0" marL="0" rtl="0" algn="l">
              <a:lnSpc>
                <a:spcPct val="115000"/>
              </a:lnSpc>
              <a:spcBef>
                <a:spcPts val="3200"/>
              </a:spcBef>
              <a:spcAft>
                <a:spcPts val="0"/>
              </a:spcAft>
              <a:buNone/>
            </a:pPr>
            <a:r>
              <a:rPr b="1" lang="en" sz="1600">
                <a:solidFill>
                  <a:srgbClr val="000000"/>
                </a:solidFill>
                <a:highlight>
                  <a:srgbClr val="FFFFFF"/>
                </a:highlight>
                <a:latin typeface="Arial"/>
                <a:ea typeface="Arial"/>
                <a:cs typeface="Arial"/>
                <a:sym typeface="Arial"/>
              </a:rPr>
              <a:t>What is a time series?</a:t>
            </a:r>
            <a:endParaRPr b="1" sz="1600">
              <a:solidFill>
                <a:srgbClr val="000000"/>
              </a:solidFill>
              <a:highlight>
                <a:srgbClr val="FFFFFF"/>
              </a:highlight>
              <a:latin typeface="Arial"/>
              <a:ea typeface="Arial"/>
              <a:cs typeface="Arial"/>
              <a:sym typeface="Arial"/>
            </a:endParaRPr>
          </a:p>
          <a:p>
            <a:pPr indent="0" lvl="0" marL="0" rtl="0" algn="just">
              <a:lnSpc>
                <a:spcPct val="115000"/>
              </a:lnSpc>
              <a:spcBef>
                <a:spcPts val="3200"/>
              </a:spcBef>
              <a:spcAft>
                <a:spcPts val="0"/>
              </a:spcAft>
              <a:buNone/>
            </a:pPr>
            <a:r>
              <a:rPr i="1" lang="en" sz="1600">
                <a:solidFill>
                  <a:srgbClr val="000000"/>
                </a:solidFill>
                <a:highlight>
                  <a:srgbClr val="FFFFFF"/>
                </a:highlight>
                <a:latin typeface="Arial"/>
                <a:ea typeface="Arial"/>
                <a:cs typeface="Arial"/>
                <a:sym typeface="Arial"/>
              </a:rPr>
              <a:t>“A time series is a set of regular time-ordered observations of a quantitative characteristic of an individual or collective phenomenon taken at successive, in most cases equidistant, periods / points of time.”</a:t>
            </a:r>
            <a:endParaRPr i="1" sz="1600">
              <a:solidFill>
                <a:srgbClr val="000000"/>
              </a:solidFill>
              <a:highlight>
                <a:srgbClr val="FFFFFF"/>
              </a:highlight>
              <a:latin typeface="Arial"/>
              <a:ea typeface="Arial"/>
              <a:cs typeface="Arial"/>
              <a:sym typeface="Arial"/>
            </a:endParaRPr>
          </a:p>
          <a:p>
            <a:pPr indent="0" lvl="0" marL="0" rtl="0" algn="just">
              <a:lnSpc>
                <a:spcPct val="115000"/>
              </a:lnSpc>
              <a:spcBef>
                <a:spcPts val="3200"/>
              </a:spcBef>
              <a:spcAft>
                <a:spcPts val="0"/>
              </a:spcAft>
              <a:buNone/>
            </a:pPr>
            <a:r>
              <a:rPr b="1" lang="en" sz="1600">
                <a:solidFill>
                  <a:srgbClr val="000000"/>
                </a:solidFill>
                <a:highlight>
                  <a:srgbClr val="FFFFFF"/>
                </a:highlight>
                <a:latin typeface="Arial"/>
                <a:ea typeface="Arial"/>
                <a:cs typeface="Arial"/>
                <a:sym typeface="Arial"/>
              </a:rPr>
              <a:t>A time series is usually modelled through a stochastic process </a:t>
            </a:r>
            <a:r>
              <a:rPr b="1" i="1" lang="en" sz="1600">
                <a:solidFill>
                  <a:srgbClr val="000000"/>
                </a:solidFill>
                <a:highlight>
                  <a:srgbClr val="FFFFFF"/>
                </a:highlight>
                <a:latin typeface="Arial"/>
                <a:ea typeface="Arial"/>
                <a:cs typeface="Arial"/>
                <a:sym typeface="Arial"/>
              </a:rPr>
              <a:t>Y(t), </a:t>
            </a:r>
            <a:r>
              <a:rPr b="1" lang="en" sz="1600">
                <a:solidFill>
                  <a:srgbClr val="000000"/>
                </a:solidFill>
                <a:highlight>
                  <a:srgbClr val="FFFFFF"/>
                </a:highlight>
                <a:latin typeface="Arial"/>
                <a:ea typeface="Arial"/>
                <a:cs typeface="Arial"/>
                <a:sym typeface="Arial"/>
              </a:rPr>
              <a:t>i.e. a sequence of random variables. In a forecasting setting we find ourselves at time</a:t>
            </a:r>
            <a:r>
              <a:rPr b="1" i="1" lang="en" sz="1600">
                <a:solidFill>
                  <a:srgbClr val="000000"/>
                </a:solidFill>
                <a:highlight>
                  <a:srgbClr val="FFFFFF"/>
                </a:highlight>
                <a:latin typeface="Arial"/>
                <a:ea typeface="Arial"/>
                <a:cs typeface="Arial"/>
                <a:sym typeface="Arial"/>
              </a:rPr>
              <a:t> t</a:t>
            </a:r>
            <a:r>
              <a:rPr b="1" lang="en" sz="1600">
                <a:solidFill>
                  <a:srgbClr val="000000"/>
                </a:solidFill>
                <a:highlight>
                  <a:srgbClr val="FFFFFF"/>
                </a:highlight>
                <a:latin typeface="Arial"/>
                <a:ea typeface="Arial"/>
                <a:cs typeface="Arial"/>
                <a:sym typeface="Arial"/>
              </a:rPr>
              <a:t> and we are interested in estimating </a:t>
            </a:r>
            <a:r>
              <a:rPr b="1" i="1" lang="en" sz="1600">
                <a:solidFill>
                  <a:srgbClr val="000000"/>
                </a:solidFill>
                <a:highlight>
                  <a:srgbClr val="FFFFFF"/>
                </a:highlight>
                <a:latin typeface="Arial"/>
                <a:ea typeface="Arial"/>
                <a:cs typeface="Arial"/>
                <a:sym typeface="Arial"/>
              </a:rPr>
              <a:t>Y(t+h), </a:t>
            </a:r>
            <a:r>
              <a:rPr b="1" lang="en" sz="1600">
                <a:solidFill>
                  <a:srgbClr val="000000"/>
                </a:solidFill>
                <a:highlight>
                  <a:srgbClr val="FFFFFF"/>
                </a:highlight>
                <a:latin typeface="Arial"/>
                <a:ea typeface="Arial"/>
                <a:cs typeface="Arial"/>
                <a:sym typeface="Arial"/>
              </a:rPr>
              <a:t>using only information available at time</a:t>
            </a:r>
            <a:r>
              <a:rPr b="1" i="1" lang="en" sz="1600">
                <a:solidFill>
                  <a:srgbClr val="000000"/>
                </a:solidFill>
                <a:highlight>
                  <a:srgbClr val="FFFFFF"/>
                </a:highlight>
                <a:latin typeface="Arial"/>
                <a:ea typeface="Arial"/>
                <a:cs typeface="Arial"/>
                <a:sym typeface="Arial"/>
              </a:rPr>
              <a:t> t.</a:t>
            </a:r>
            <a:r>
              <a:rPr b="1" lang="en" sz="1600">
                <a:solidFill>
                  <a:srgbClr val="000000"/>
                </a:solidFill>
                <a:highlight>
                  <a:srgbClr val="FFFFFF"/>
                </a:highlight>
                <a:latin typeface="Arial"/>
                <a:ea typeface="Arial"/>
                <a:cs typeface="Arial"/>
                <a:sym typeface="Arial"/>
              </a:rPr>
              <a:t>.</a:t>
            </a:r>
            <a:endParaRPr b="1" i="1" sz="160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Time Series Forecasting Methods</a:t>
            </a:r>
            <a:endParaRPr sz="2400">
              <a:latin typeface="Arial"/>
              <a:ea typeface="Arial"/>
              <a:cs typeface="Arial"/>
              <a:sym typeface="Arial"/>
            </a:endParaRPr>
          </a:p>
        </p:txBody>
      </p:sp>
      <p:sp>
        <p:nvSpPr>
          <p:cNvPr id="235" name="Google Shape;235;p3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30200" lvl="0" marL="457200" rtl="0" algn="just">
              <a:lnSpc>
                <a:spcPct val="100000"/>
              </a:lnSpc>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Auto Regressive (AR) </a:t>
            </a:r>
            <a:r>
              <a:rPr lang="en" sz="1600">
                <a:solidFill>
                  <a:srgbClr val="000000"/>
                </a:solidFill>
                <a:latin typeface="Arial"/>
                <a:ea typeface="Arial"/>
                <a:cs typeface="Arial"/>
                <a:sym typeface="Arial"/>
              </a:rPr>
              <a:t>method try to describe a model to predict the target only using its past values. </a:t>
            </a:r>
            <a:r>
              <a:rPr b="1" lang="en" sz="1600">
                <a:solidFill>
                  <a:srgbClr val="000000"/>
                </a:solidFill>
                <a:latin typeface="Arial"/>
                <a:ea typeface="Arial"/>
                <a:cs typeface="Arial"/>
                <a:sym typeface="Arial"/>
              </a:rPr>
              <a:t>The moving average (MA) </a:t>
            </a:r>
            <a:r>
              <a:rPr lang="en" sz="1600">
                <a:solidFill>
                  <a:srgbClr val="000000"/>
                </a:solidFill>
                <a:latin typeface="Arial"/>
                <a:ea typeface="Arial"/>
                <a:cs typeface="Arial"/>
                <a:sym typeface="Arial"/>
              </a:rPr>
              <a:t>is a technical analysis tool that smooths out data by creating a constantly updated average using previous errors.</a:t>
            </a:r>
            <a:endParaRPr sz="1600">
              <a:solidFill>
                <a:srgbClr val="000000"/>
              </a:solidFill>
              <a:latin typeface="Arial"/>
              <a:ea typeface="Arial"/>
              <a:cs typeface="Arial"/>
              <a:sym typeface="Arial"/>
            </a:endParaRPr>
          </a:p>
          <a:p>
            <a:pPr indent="0" lvl="0" marL="457200" rtl="0" algn="just">
              <a:lnSpc>
                <a:spcPct val="100000"/>
              </a:lnSpc>
              <a:spcBef>
                <a:spcPts val="0"/>
              </a:spcBef>
              <a:spcAft>
                <a:spcPts val="0"/>
              </a:spcAft>
              <a:buNone/>
            </a:pPr>
            <a:r>
              <a:rPr b="1" lang="en" sz="1600">
                <a:solidFill>
                  <a:srgbClr val="000000"/>
                </a:solidFill>
                <a:latin typeface="Arial"/>
                <a:ea typeface="Arial"/>
                <a:cs typeface="Arial"/>
                <a:sym typeface="Arial"/>
              </a:rPr>
              <a:t>ARMA </a:t>
            </a:r>
            <a:r>
              <a:rPr lang="en" sz="1600">
                <a:solidFill>
                  <a:srgbClr val="000000"/>
                </a:solidFill>
                <a:latin typeface="Arial"/>
                <a:ea typeface="Arial"/>
                <a:cs typeface="Arial"/>
                <a:sym typeface="Arial"/>
              </a:rPr>
              <a:t>model attempts to capture both of these aspects.</a:t>
            </a:r>
            <a:endParaRPr sz="1600">
              <a:solidFill>
                <a:srgbClr val="000000"/>
              </a:solidFill>
              <a:latin typeface="Arial"/>
              <a:ea typeface="Arial"/>
              <a:cs typeface="Arial"/>
              <a:sym typeface="Arial"/>
            </a:endParaRPr>
          </a:p>
          <a:p>
            <a:pPr indent="0" lvl="0" marL="457200" rtl="0" algn="just">
              <a:lnSpc>
                <a:spcPct val="100000"/>
              </a:lnSpc>
              <a:spcBef>
                <a:spcPts val="0"/>
              </a:spcBef>
              <a:spcAft>
                <a:spcPts val="0"/>
              </a:spcAft>
              <a:buNone/>
            </a:pPr>
            <a:r>
              <a:t/>
            </a:r>
            <a:endParaRPr b="1" sz="1600">
              <a:solidFill>
                <a:srgbClr val="000000"/>
              </a:solidFill>
              <a:latin typeface="Arial"/>
              <a:ea typeface="Arial"/>
              <a:cs typeface="Arial"/>
              <a:sym typeface="Arial"/>
            </a:endParaRPr>
          </a:p>
          <a:p>
            <a:pPr indent="-330200" lvl="0" marL="457200" rtl="0" algn="just">
              <a:lnSpc>
                <a:spcPct val="100000"/>
              </a:lnSpc>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VARMA </a:t>
            </a:r>
            <a:r>
              <a:rPr lang="en" sz="1600">
                <a:solidFill>
                  <a:srgbClr val="000000"/>
                </a:solidFill>
                <a:latin typeface="Arial"/>
                <a:ea typeface="Arial"/>
                <a:cs typeface="Arial"/>
                <a:sym typeface="Arial"/>
              </a:rPr>
              <a:t>is the generalization of ARMA to multivariate time series. Multivariate time series data means data where there is more than one observation for each time step.</a:t>
            </a:r>
            <a:endParaRPr sz="1600">
              <a:solidFill>
                <a:srgbClr val="000000"/>
              </a:solidFill>
              <a:latin typeface="Arial"/>
              <a:ea typeface="Arial"/>
              <a:cs typeface="Arial"/>
              <a:sym typeface="Arial"/>
            </a:endParaRPr>
          </a:p>
          <a:p>
            <a:pPr indent="0" lvl="0" marL="457200" rtl="0" algn="just">
              <a:lnSpc>
                <a:spcPct val="100000"/>
              </a:lnSpc>
              <a:spcBef>
                <a:spcPts val="0"/>
              </a:spcBef>
              <a:spcAft>
                <a:spcPts val="0"/>
              </a:spcAft>
              <a:buNone/>
            </a:pPr>
            <a:r>
              <a:t/>
            </a:r>
            <a:endParaRPr sz="1600">
              <a:solidFill>
                <a:srgbClr val="000000"/>
              </a:solidFill>
              <a:latin typeface="Arial"/>
              <a:ea typeface="Arial"/>
              <a:cs typeface="Arial"/>
              <a:sym typeface="Arial"/>
            </a:endParaRPr>
          </a:p>
          <a:p>
            <a:pPr indent="-330200" lvl="0" marL="457200" rtl="0" algn="just">
              <a:lnSpc>
                <a:spcPct val="100000"/>
              </a:lnSpc>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The Long Short Term Memory </a:t>
            </a:r>
            <a:r>
              <a:rPr lang="en" sz="1600">
                <a:solidFill>
                  <a:srgbClr val="000000"/>
                </a:solidFill>
                <a:latin typeface="Arial"/>
                <a:ea typeface="Arial"/>
                <a:cs typeface="Arial"/>
                <a:sym typeface="Arial"/>
              </a:rPr>
              <a:t>neural network is a type of a Recurrent Neural Network (RNN) which use previous time events to inform the later ones. RNNs work well if the problem requires only short term dependencies to perform the present task.</a:t>
            </a:r>
            <a:endParaRPr sz="16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4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faced during the implementation</a:t>
            </a:r>
            <a:endParaRPr/>
          </a:p>
        </p:txBody>
      </p:sp>
      <p:sp>
        <p:nvSpPr>
          <p:cNvPr id="241" name="Google Shape;241;p40"/>
          <p:cNvSpPr txBox="1"/>
          <p:nvPr>
            <p:ph idx="1" type="body"/>
          </p:nvPr>
        </p:nvSpPr>
        <p:spPr>
          <a:xfrm>
            <a:off x="311700" y="1404036"/>
            <a:ext cx="8520600" cy="31740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Small amount of Training Data for Time Series Modeling as Time Series Modeling requires Seasonality and Trend in the data, which cannot be observed in only one year of data.</a:t>
            </a:r>
            <a:endParaRPr>
              <a:solidFill>
                <a:srgbClr val="000000"/>
              </a:solidFill>
              <a:latin typeface="Arial"/>
              <a:ea typeface="Arial"/>
              <a:cs typeface="Arial"/>
              <a:sym typeface="Arial"/>
            </a:endParaRPr>
          </a:p>
          <a:p>
            <a:pPr indent="-342900" lvl="0" marL="457200" rtl="0" algn="just">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Hierarchical Time Series Dataset: The dataset contains 1449 number of time-series data of one year duration for each of 4 types of meters. This implies that performing any time-series forecasting will require us to fit 1449*4 models, which is computationally impractical. To overcome this, we can treat the problem as a regular regression problem and apply classical models.</a:t>
            </a:r>
            <a:endParaRPr>
              <a:solidFill>
                <a:srgbClr val="000000"/>
              </a:solidFill>
              <a:latin typeface="Arial"/>
              <a:ea typeface="Arial"/>
              <a:cs typeface="Arial"/>
              <a:sym typeface="Arial"/>
            </a:endParaRPr>
          </a:p>
          <a:p>
            <a:pPr indent="-342900" lvl="0" marL="457200" rtl="0" algn="just">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If we use time series forecasting methods, we have to consider individual buildings which results in a loss of metadata features</a:t>
            </a:r>
            <a:endParaRPr>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4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LSTM Implementation (Data Preparation)</a:t>
            </a:r>
            <a:endParaRPr/>
          </a:p>
        </p:txBody>
      </p:sp>
      <p:pic>
        <p:nvPicPr>
          <p:cNvPr id="247" name="Google Shape;247;p41"/>
          <p:cNvPicPr preferRelativeResize="0"/>
          <p:nvPr/>
        </p:nvPicPr>
        <p:blipFill>
          <a:blip r:embed="rId3">
            <a:alphaModFix/>
          </a:blip>
          <a:stretch>
            <a:fillRect/>
          </a:stretch>
        </p:blipFill>
        <p:spPr>
          <a:xfrm>
            <a:off x="1351675" y="1277100"/>
            <a:ext cx="6440650" cy="35490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just">
              <a:spcBef>
                <a:spcPts val="1200"/>
              </a:spcBef>
              <a:spcAft>
                <a:spcPts val="0"/>
              </a:spcAft>
              <a:buClr>
                <a:srgbClr val="000000"/>
              </a:buClr>
              <a:buSzPts val="1800"/>
              <a:buFont typeface="Arial"/>
              <a:buChar char="●"/>
            </a:pPr>
            <a:r>
              <a:rPr lang="en">
                <a:solidFill>
                  <a:srgbClr val="000000"/>
                </a:solidFill>
                <a:latin typeface="Arial"/>
                <a:ea typeface="Arial"/>
                <a:cs typeface="Arial"/>
                <a:sym typeface="Arial"/>
              </a:rPr>
              <a:t>The project seeks to predict the energy meter reading of buildings across four energy types – chilled water, electric, hot water, and steam meters based on historic usage rates and observed weather over a one year time-frame.</a:t>
            </a:r>
            <a:endParaRPr>
              <a:solidFill>
                <a:srgbClr val="000000"/>
              </a:solidFill>
              <a:latin typeface="Arial"/>
              <a:ea typeface="Arial"/>
              <a:cs typeface="Arial"/>
              <a:sym typeface="Arial"/>
            </a:endParaRPr>
          </a:p>
          <a:p>
            <a:pPr indent="0" lvl="0" marL="457200" rtl="0" algn="just">
              <a:spcBef>
                <a:spcPts val="1200"/>
              </a:spcBef>
              <a:spcAft>
                <a:spcPts val="0"/>
              </a:spcAft>
              <a:buNone/>
            </a:pPr>
            <a:r>
              <a:t/>
            </a:r>
            <a:endParaRPr>
              <a:solidFill>
                <a:srgbClr val="000000"/>
              </a:solidFill>
              <a:latin typeface="Arial"/>
              <a:ea typeface="Arial"/>
              <a:cs typeface="Arial"/>
              <a:sym typeface="Arial"/>
            </a:endParaRPr>
          </a:p>
          <a:p>
            <a:pPr indent="-342900" lvl="0" marL="457200" rtl="0" algn="just">
              <a:spcBef>
                <a:spcPts val="1200"/>
              </a:spcBef>
              <a:spcAft>
                <a:spcPts val="0"/>
              </a:spcAft>
              <a:buClr>
                <a:srgbClr val="000000"/>
              </a:buClr>
              <a:buSzPts val="1800"/>
              <a:buFont typeface="Arial"/>
              <a:buChar char="●"/>
            </a:pPr>
            <a:r>
              <a:rPr lang="en">
                <a:solidFill>
                  <a:srgbClr val="000000"/>
                </a:solidFill>
                <a:highlight>
                  <a:srgbClr val="FFFFFF"/>
                </a:highlight>
                <a:latin typeface="Arial"/>
                <a:ea typeface="Arial"/>
                <a:cs typeface="Arial"/>
                <a:sym typeface="Arial"/>
              </a:rPr>
              <a:t>With better estimates of these energy-saving investments, large scale investors and financial institutions will be more inclined to invest in this area to enable progress in building efficiencies.</a:t>
            </a:r>
            <a:endParaRPr>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LSTM Implementation </a:t>
            </a:r>
            <a:r>
              <a:rPr lang="en"/>
              <a:t>(Data Preparation)</a:t>
            </a:r>
            <a:endParaRPr/>
          </a:p>
        </p:txBody>
      </p:sp>
      <p:pic>
        <p:nvPicPr>
          <p:cNvPr id="253" name="Google Shape;253;p42"/>
          <p:cNvPicPr preferRelativeResize="0"/>
          <p:nvPr/>
        </p:nvPicPr>
        <p:blipFill>
          <a:blip r:embed="rId3">
            <a:alphaModFix/>
          </a:blip>
          <a:stretch>
            <a:fillRect/>
          </a:stretch>
        </p:blipFill>
        <p:spPr>
          <a:xfrm>
            <a:off x="1375313" y="1217000"/>
            <a:ext cx="6393374" cy="35230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LSTM Implementation </a:t>
            </a:r>
            <a:r>
              <a:rPr lang="en"/>
              <a:t>(Data Preparation)</a:t>
            </a:r>
            <a:endParaRPr/>
          </a:p>
        </p:txBody>
      </p:sp>
      <p:pic>
        <p:nvPicPr>
          <p:cNvPr id="259" name="Google Shape;259;p43"/>
          <p:cNvPicPr preferRelativeResize="0"/>
          <p:nvPr/>
        </p:nvPicPr>
        <p:blipFill>
          <a:blip r:embed="rId3">
            <a:alphaModFix/>
          </a:blip>
          <a:stretch>
            <a:fillRect/>
          </a:stretch>
        </p:blipFill>
        <p:spPr>
          <a:xfrm>
            <a:off x="1385738" y="1229525"/>
            <a:ext cx="6372526" cy="351152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LSTM Implementation</a:t>
            </a:r>
            <a:endParaRPr/>
          </a:p>
        </p:txBody>
      </p:sp>
      <p:sp>
        <p:nvSpPr>
          <p:cNvPr id="265" name="Google Shape;265;p44"/>
          <p:cNvSpPr txBox="1"/>
          <p:nvPr>
            <p:ph idx="1" type="body"/>
          </p:nvPr>
        </p:nvSpPr>
        <p:spPr>
          <a:xfrm>
            <a:off x="6307775" y="1266325"/>
            <a:ext cx="26901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p>
          <a:p>
            <a:pPr indent="0" lvl="0" marL="0" rtl="0" algn="l">
              <a:spcBef>
                <a:spcPts val="1600"/>
              </a:spcBef>
              <a:spcAft>
                <a:spcPts val="0"/>
              </a:spcAft>
              <a:buNone/>
            </a:pPr>
            <a:r>
              <a:rPr b="1" lang="en" sz="1400"/>
              <a:t>Model Specifications-</a:t>
            </a:r>
            <a:endParaRPr b="1" sz="1400"/>
          </a:p>
          <a:p>
            <a:pPr indent="-317500" lvl="0" marL="457200" rtl="0" algn="l">
              <a:spcBef>
                <a:spcPts val="1600"/>
              </a:spcBef>
              <a:spcAft>
                <a:spcPts val="0"/>
              </a:spcAft>
              <a:buSzPts val="1400"/>
              <a:buChar char="●"/>
            </a:pPr>
            <a:r>
              <a:rPr lang="en" sz="1400"/>
              <a:t>Number of epochs - 15</a:t>
            </a:r>
            <a:endParaRPr sz="1400"/>
          </a:p>
          <a:p>
            <a:pPr indent="-317500" lvl="0" marL="457200" rtl="0" algn="l">
              <a:spcBef>
                <a:spcPts val="0"/>
              </a:spcBef>
              <a:spcAft>
                <a:spcPts val="0"/>
              </a:spcAft>
              <a:buSzPts val="1400"/>
              <a:buChar char="●"/>
            </a:pPr>
            <a:r>
              <a:rPr lang="en" sz="1400"/>
              <a:t>Learning rate - 0.00001</a:t>
            </a:r>
            <a:endParaRPr sz="1400"/>
          </a:p>
          <a:p>
            <a:pPr indent="-317500" lvl="0" marL="457200" rtl="0" algn="l">
              <a:spcBef>
                <a:spcPts val="0"/>
              </a:spcBef>
              <a:spcAft>
                <a:spcPts val="0"/>
              </a:spcAft>
              <a:buSzPts val="1400"/>
              <a:buChar char="●"/>
            </a:pPr>
            <a:r>
              <a:rPr lang="en" sz="1400"/>
              <a:t>Optimizer - Adam</a:t>
            </a:r>
            <a:endParaRPr sz="1400"/>
          </a:p>
          <a:p>
            <a:pPr indent="0" lvl="0" marL="0" rtl="0" algn="l">
              <a:spcBef>
                <a:spcPts val="1600"/>
              </a:spcBef>
              <a:spcAft>
                <a:spcPts val="0"/>
              </a:spcAft>
              <a:buNone/>
            </a:pPr>
            <a:r>
              <a:rPr b="1" lang="en" sz="1400"/>
              <a:t>Performance Metrics-</a:t>
            </a:r>
            <a:endParaRPr b="1" sz="1400"/>
          </a:p>
          <a:p>
            <a:pPr indent="-317500" lvl="0" marL="457200" rtl="0" algn="l">
              <a:spcBef>
                <a:spcPts val="1600"/>
              </a:spcBef>
              <a:spcAft>
                <a:spcPts val="0"/>
              </a:spcAft>
              <a:buSzPts val="1400"/>
              <a:buChar char="●"/>
            </a:pPr>
            <a:r>
              <a:rPr lang="en" sz="1400"/>
              <a:t>RMSE = 24.80</a:t>
            </a:r>
            <a:endParaRPr sz="1400"/>
          </a:p>
          <a:p>
            <a:pPr indent="-317500" lvl="0" marL="457200" rtl="0" algn="l">
              <a:spcBef>
                <a:spcPts val="0"/>
              </a:spcBef>
              <a:spcAft>
                <a:spcPts val="0"/>
              </a:spcAft>
              <a:buSzPts val="1400"/>
              <a:buChar char="●"/>
            </a:pPr>
            <a:r>
              <a:rPr lang="en" sz="1400"/>
              <a:t>MAE = 4.66</a:t>
            </a:r>
            <a:endParaRPr sz="1400"/>
          </a:p>
        </p:txBody>
      </p:sp>
      <p:pic>
        <p:nvPicPr>
          <p:cNvPr id="266" name="Google Shape;266;p44"/>
          <p:cNvPicPr preferRelativeResize="0"/>
          <p:nvPr/>
        </p:nvPicPr>
        <p:blipFill>
          <a:blip r:embed="rId3">
            <a:alphaModFix/>
          </a:blip>
          <a:stretch>
            <a:fillRect/>
          </a:stretch>
        </p:blipFill>
        <p:spPr>
          <a:xfrm>
            <a:off x="311700" y="1266313"/>
            <a:ext cx="5924550" cy="31908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LGBM (Light Gradient Boosting Model)</a:t>
            </a:r>
            <a:endParaRPr/>
          </a:p>
        </p:txBody>
      </p:sp>
      <p:sp>
        <p:nvSpPr>
          <p:cNvPr id="272" name="Google Shape;272;p4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Light GBM is a gradient boosting framework that uses tree based learning algorithm.</a:t>
            </a:r>
            <a:endParaRPr>
              <a:solidFill>
                <a:srgbClr val="000000"/>
              </a:solidFill>
              <a:latin typeface="Arial"/>
              <a:ea typeface="Arial"/>
              <a:cs typeface="Arial"/>
              <a:sym typeface="Arial"/>
            </a:endParaRPr>
          </a:p>
          <a:p>
            <a:pPr indent="-342900" lvl="0" marL="457200" rtl="0" algn="just">
              <a:spcBef>
                <a:spcPts val="0"/>
              </a:spcBef>
              <a:spcAft>
                <a:spcPts val="0"/>
              </a:spcAft>
              <a:buClr>
                <a:srgbClr val="000000"/>
              </a:buClr>
              <a:buSzPts val="1800"/>
              <a:buFont typeface="Arial"/>
              <a:buChar char="●"/>
            </a:pPr>
            <a:r>
              <a:rPr lang="en">
                <a:solidFill>
                  <a:srgbClr val="000000"/>
                </a:solidFill>
                <a:highlight>
                  <a:srgbClr val="FFFFFF"/>
                </a:highlight>
                <a:latin typeface="Arial"/>
                <a:ea typeface="Arial"/>
                <a:cs typeface="Arial"/>
                <a:sym typeface="Arial"/>
              </a:rPr>
              <a:t>Boosting is a method of converting weak learners into strong learners. In boosting, each new tree is a fit on a modified version of the original data set.</a:t>
            </a:r>
            <a:endParaRPr>
              <a:solidFill>
                <a:srgbClr val="000000"/>
              </a:solidFill>
              <a:highlight>
                <a:srgbClr val="FFFFFF"/>
              </a:highlight>
              <a:latin typeface="Arial"/>
              <a:ea typeface="Arial"/>
              <a:cs typeface="Arial"/>
              <a:sym typeface="Arial"/>
            </a:endParaRPr>
          </a:p>
          <a:p>
            <a:pPr indent="-342900" lvl="0" marL="457200" rtl="0" algn="just">
              <a:spcBef>
                <a:spcPts val="0"/>
              </a:spcBef>
              <a:spcAft>
                <a:spcPts val="0"/>
              </a:spcAft>
              <a:buClr>
                <a:srgbClr val="000000"/>
              </a:buClr>
              <a:buSzPts val="1800"/>
              <a:buFont typeface="Arial"/>
              <a:buChar char="●"/>
            </a:pPr>
            <a:r>
              <a:rPr lang="en">
                <a:solidFill>
                  <a:srgbClr val="000000"/>
                </a:solidFill>
                <a:highlight>
                  <a:srgbClr val="FFFFFF"/>
                </a:highlight>
                <a:latin typeface="Arial"/>
                <a:ea typeface="Arial"/>
                <a:cs typeface="Arial"/>
                <a:sym typeface="Arial"/>
              </a:rPr>
              <a:t>Gradient Boosting trains many models in a gradual, additive and sequential manner. Gradient Boosting identifies the shortcomings of weak learners by using gradients in the loss function.</a:t>
            </a:r>
            <a:endParaRPr>
              <a:solidFill>
                <a:srgbClr val="000000"/>
              </a:solidFill>
              <a:highlight>
                <a:srgbClr val="FFFFFF"/>
              </a:highlight>
              <a:latin typeface="Arial"/>
              <a:ea typeface="Arial"/>
              <a:cs typeface="Arial"/>
              <a:sym typeface="Arial"/>
            </a:endParaRPr>
          </a:p>
          <a:p>
            <a:pPr indent="-342900" lvl="0" marL="457200" rtl="0" algn="just">
              <a:spcBef>
                <a:spcPts val="0"/>
              </a:spcBef>
              <a:spcAft>
                <a:spcPts val="0"/>
              </a:spcAft>
              <a:buClr>
                <a:srgbClr val="000000"/>
              </a:buClr>
              <a:buSzPts val="1800"/>
              <a:buFont typeface="Arial"/>
              <a:buChar char="●"/>
            </a:pPr>
            <a:r>
              <a:rPr lang="en">
                <a:solidFill>
                  <a:srgbClr val="000000"/>
                </a:solidFill>
                <a:highlight>
                  <a:srgbClr val="FFFFFF"/>
                </a:highlight>
                <a:latin typeface="Arial"/>
                <a:ea typeface="Arial"/>
                <a:cs typeface="Arial"/>
                <a:sym typeface="Arial"/>
              </a:rPr>
              <a:t>Light GBM is prefixed as ‘Light’ because of its high speed. Light GBM can handle the large size of data and takes lower memory to run. Another reason of why Light GBM is popular is because it focuses on accuracy of results. </a:t>
            </a:r>
            <a:endParaRPr>
              <a:solidFill>
                <a:srgbClr val="000000"/>
              </a:solidFill>
              <a:highlight>
                <a:srgbClr val="FFFFFF"/>
              </a:highlight>
              <a:latin typeface="Arial"/>
              <a:ea typeface="Arial"/>
              <a:cs typeface="Arial"/>
              <a:sym typeface="Arial"/>
            </a:endParaRPr>
          </a:p>
          <a:p>
            <a:pPr indent="0" lvl="0" marL="0" rtl="0" algn="just">
              <a:spcBef>
                <a:spcPts val="1600"/>
              </a:spcBef>
              <a:spcAft>
                <a:spcPts val="1600"/>
              </a:spcAft>
              <a:buNone/>
            </a:pPr>
            <a:r>
              <a:t/>
            </a:r>
            <a:endParaRPr>
              <a:solidFill>
                <a:srgbClr val="000000"/>
              </a:solidFill>
              <a:highlight>
                <a:srgbClr val="E9F2FD"/>
              </a:highlight>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graphicFrame>
        <p:nvGraphicFramePr>
          <p:cNvPr id="277" name="Google Shape;277;p46"/>
          <p:cNvGraphicFramePr/>
          <p:nvPr/>
        </p:nvGraphicFramePr>
        <p:xfrm>
          <a:off x="2111425" y="1552600"/>
          <a:ext cx="3000000" cy="3000000"/>
        </p:xfrm>
        <a:graphic>
          <a:graphicData uri="http://schemas.openxmlformats.org/drawingml/2006/table">
            <a:tbl>
              <a:tblPr>
                <a:noFill/>
                <a:tableStyleId>{D8787FAD-8211-4782-AF30-3B9E41D571F7}</a:tableStyleId>
              </a:tblPr>
              <a:tblGrid>
                <a:gridCol w="706050"/>
                <a:gridCol w="2890950"/>
                <a:gridCol w="742025"/>
                <a:gridCol w="704975"/>
              </a:tblGrid>
              <a:tr h="624750">
                <a:tc>
                  <a:txBody>
                    <a:bodyPr/>
                    <a:lstStyle/>
                    <a:p>
                      <a:pPr indent="0" lvl="0" marL="0" rtl="0" algn="l">
                        <a:spcBef>
                          <a:spcPts val="0"/>
                        </a:spcBef>
                        <a:spcAft>
                          <a:spcPts val="0"/>
                        </a:spcAft>
                        <a:buNone/>
                      </a:pPr>
                      <a:r>
                        <a:rPr lang="en"/>
                        <a:t>Sr.No.</a:t>
                      </a:r>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tcPr>
                </a:tc>
                <a:tc>
                  <a:txBody>
                    <a:bodyPr/>
                    <a:lstStyle/>
                    <a:p>
                      <a:pPr indent="0" lvl="0" marL="0" rtl="0" algn="l">
                        <a:spcBef>
                          <a:spcPts val="0"/>
                        </a:spcBef>
                        <a:spcAft>
                          <a:spcPts val="0"/>
                        </a:spcAft>
                        <a:buNone/>
                      </a:pPr>
                      <a:r>
                        <a:rPr lang="en"/>
                        <a:t>Model</a:t>
                      </a:r>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tcPr>
                </a:tc>
                <a:tc>
                  <a:txBody>
                    <a:bodyPr/>
                    <a:lstStyle/>
                    <a:p>
                      <a:pPr indent="0" lvl="0" marL="0" rtl="0" algn="l">
                        <a:spcBef>
                          <a:spcPts val="0"/>
                        </a:spcBef>
                        <a:spcAft>
                          <a:spcPts val="0"/>
                        </a:spcAft>
                        <a:buNone/>
                      </a:pPr>
                      <a:r>
                        <a:rPr lang="en"/>
                        <a:t>RMSE</a:t>
                      </a:r>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tcPr>
                </a:tc>
                <a:tc>
                  <a:txBody>
                    <a:bodyPr/>
                    <a:lstStyle/>
                    <a:p>
                      <a:pPr indent="0" lvl="0" marL="0" rtl="0" algn="l">
                        <a:spcBef>
                          <a:spcPts val="0"/>
                        </a:spcBef>
                        <a:spcAft>
                          <a:spcPts val="0"/>
                        </a:spcAft>
                        <a:buNone/>
                      </a:pPr>
                      <a:r>
                        <a:rPr lang="en"/>
                        <a:t>MAE</a:t>
                      </a:r>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tcPr>
                </a:tc>
              </a:tr>
              <a:tr h="624750">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tcPr>
                </a:tc>
                <a:tc>
                  <a:txBody>
                    <a:bodyPr/>
                    <a:lstStyle/>
                    <a:p>
                      <a:pPr indent="0" lvl="0" marL="0" rtl="0" algn="l">
                        <a:spcBef>
                          <a:spcPts val="0"/>
                        </a:spcBef>
                        <a:spcAft>
                          <a:spcPts val="0"/>
                        </a:spcAft>
                        <a:buNone/>
                      </a:pPr>
                      <a:r>
                        <a:rPr lang="en"/>
                        <a:t>LGBM</a:t>
                      </a:r>
                      <a:endParaRPr/>
                    </a:p>
                    <a:p>
                      <a:pPr indent="0" lvl="0" marL="0" rtl="0" algn="l">
                        <a:spcBef>
                          <a:spcPts val="0"/>
                        </a:spcBef>
                        <a:spcAft>
                          <a:spcPts val="0"/>
                        </a:spcAft>
                        <a:buNone/>
                      </a:pPr>
                      <a:r>
                        <a:rPr lang="en"/>
                        <a:t>(Light Gradient Boosting Method)</a:t>
                      </a:r>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tcPr>
                </a:tc>
                <a:tc>
                  <a:txBody>
                    <a:bodyPr/>
                    <a:lstStyle/>
                    <a:p>
                      <a:pPr indent="0" lvl="0" marL="0" rtl="0" algn="l">
                        <a:spcBef>
                          <a:spcPts val="0"/>
                        </a:spcBef>
                        <a:spcAft>
                          <a:spcPts val="0"/>
                        </a:spcAft>
                        <a:buNone/>
                      </a:pPr>
                      <a:r>
                        <a:rPr lang="en"/>
                        <a:t>1.214</a:t>
                      </a:r>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tcPr>
                </a:tc>
                <a:tc>
                  <a:txBody>
                    <a:bodyPr/>
                    <a:lstStyle/>
                    <a:p>
                      <a:pPr indent="0" lvl="0" marL="0" rtl="0" algn="l">
                        <a:spcBef>
                          <a:spcPts val="0"/>
                        </a:spcBef>
                        <a:spcAft>
                          <a:spcPts val="0"/>
                        </a:spcAft>
                        <a:buNone/>
                      </a:pPr>
                      <a:r>
                        <a:rPr lang="en"/>
                        <a:t>0.552</a:t>
                      </a:r>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tcPr>
                </a:tc>
              </a:tr>
              <a:tr h="624750">
                <a:tc>
                  <a:txBody>
                    <a:bodyPr/>
                    <a:lstStyle/>
                    <a:p>
                      <a:pPr indent="0" lvl="0" marL="0" rtl="0" algn="l">
                        <a:spcBef>
                          <a:spcPts val="0"/>
                        </a:spcBef>
                        <a:spcAft>
                          <a:spcPts val="0"/>
                        </a:spcAft>
                        <a:buNone/>
                      </a:pPr>
                      <a:r>
                        <a:rPr lang="en"/>
                        <a:t>2</a:t>
                      </a:r>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tcPr>
                </a:tc>
                <a:tc>
                  <a:txBody>
                    <a:bodyPr/>
                    <a:lstStyle/>
                    <a:p>
                      <a:pPr indent="0" lvl="0" marL="0" rtl="0" algn="l">
                        <a:spcBef>
                          <a:spcPts val="0"/>
                        </a:spcBef>
                        <a:spcAft>
                          <a:spcPts val="0"/>
                        </a:spcAft>
                        <a:buNone/>
                      </a:pPr>
                      <a:r>
                        <a:rPr lang="en"/>
                        <a:t>Linear Regression</a:t>
                      </a:r>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tcPr>
                </a:tc>
                <a:tc>
                  <a:txBody>
                    <a:bodyPr/>
                    <a:lstStyle/>
                    <a:p>
                      <a:pPr indent="0" lvl="0" marL="0" rtl="0" algn="l">
                        <a:spcBef>
                          <a:spcPts val="0"/>
                        </a:spcBef>
                        <a:spcAft>
                          <a:spcPts val="0"/>
                        </a:spcAft>
                        <a:buNone/>
                      </a:pPr>
                      <a:r>
                        <a:rPr lang="en"/>
                        <a:t>3.386</a:t>
                      </a:r>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tcPr>
                </a:tc>
                <a:tc>
                  <a:txBody>
                    <a:bodyPr/>
                    <a:lstStyle/>
                    <a:p>
                      <a:pPr indent="0" lvl="0" marL="0" rtl="0" algn="l">
                        <a:spcBef>
                          <a:spcPts val="0"/>
                        </a:spcBef>
                        <a:spcAft>
                          <a:spcPts val="0"/>
                        </a:spcAft>
                        <a:buNone/>
                      </a:pPr>
                      <a:r>
                        <a:rPr lang="en"/>
                        <a:t>1.333</a:t>
                      </a:r>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tcPr>
                </a:tc>
              </a:tr>
              <a:tr h="624750">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tcPr>
                </a:tc>
                <a:tc>
                  <a:txBody>
                    <a:bodyPr/>
                    <a:lstStyle/>
                    <a:p>
                      <a:pPr indent="0" lvl="0" marL="0" rtl="0" algn="l">
                        <a:spcBef>
                          <a:spcPts val="0"/>
                        </a:spcBef>
                        <a:spcAft>
                          <a:spcPts val="0"/>
                        </a:spcAft>
                        <a:buNone/>
                      </a:pPr>
                      <a:r>
                        <a:rPr lang="en"/>
                        <a:t>Decision Tree Regressor</a:t>
                      </a:r>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tcPr>
                </a:tc>
                <a:tc>
                  <a:txBody>
                    <a:bodyPr/>
                    <a:lstStyle/>
                    <a:p>
                      <a:pPr indent="0" lvl="0" marL="0" rtl="0" algn="l">
                        <a:spcBef>
                          <a:spcPts val="0"/>
                        </a:spcBef>
                        <a:spcAft>
                          <a:spcPts val="0"/>
                        </a:spcAft>
                        <a:buNone/>
                      </a:pPr>
                      <a:r>
                        <a:rPr lang="en"/>
                        <a:t>0.798</a:t>
                      </a:r>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tcPr>
                </a:tc>
                <a:tc>
                  <a:txBody>
                    <a:bodyPr/>
                    <a:lstStyle/>
                    <a:p>
                      <a:pPr indent="0" lvl="0" marL="0" rtl="0" algn="l">
                        <a:spcBef>
                          <a:spcPts val="0"/>
                        </a:spcBef>
                        <a:spcAft>
                          <a:spcPts val="0"/>
                        </a:spcAft>
                        <a:buNone/>
                      </a:pPr>
                      <a:r>
                        <a:rPr lang="en"/>
                        <a:t>0.301</a:t>
                      </a:r>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tcPr>
                </a:tc>
              </a:tr>
              <a:tr h="305025">
                <a:tc>
                  <a:txBody>
                    <a:bodyPr/>
                    <a:lstStyle/>
                    <a:p>
                      <a:pPr indent="0" lvl="0" marL="0" rtl="0" algn="l">
                        <a:spcBef>
                          <a:spcPts val="0"/>
                        </a:spcBef>
                        <a:spcAft>
                          <a:spcPts val="0"/>
                        </a:spcAft>
                        <a:buNone/>
                      </a:pPr>
                      <a:r>
                        <a:rPr lang="en"/>
                        <a:t>4</a:t>
                      </a:r>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tcPr>
                </a:tc>
                <a:tc>
                  <a:txBody>
                    <a:bodyPr/>
                    <a:lstStyle/>
                    <a:p>
                      <a:pPr indent="0" lvl="0" marL="0" rtl="0" algn="l">
                        <a:spcBef>
                          <a:spcPts val="0"/>
                        </a:spcBef>
                        <a:spcAft>
                          <a:spcPts val="0"/>
                        </a:spcAft>
                        <a:buNone/>
                      </a:pPr>
                      <a:r>
                        <a:rPr lang="en"/>
                        <a:t>LSTM (Long Short-term Memory)</a:t>
                      </a:r>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tcPr>
                </a:tc>
                <a:tc>
                  <a:txBody>
                    <a:bodyPr/>
                    <a:lstStyle/>
                    <a:p>
                      <a:pPr indent="0" lvl="0" marL="0" rtl="0" algn="l">
                        <a:spcBef>
                          <a:spcPts val="0"/>
                        </a:spcBef>
                        <a:spcAft>
                          <a:spcPts val="0"/>
                        </a:spcAft>
                        <a:buNone/>
                      </a:pPr>
                      <a:r>
                        <a:rPr lang="en"/>
                        <a:t>24.8</a:t>
                      </a:r>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tcPr>
                </a:tc>
                <a:tc>
                  <a:txBody>
                    <a:bodyPr/>
                    <a:lstStyle/>
                    <a:p>
                      <a:pPr indent="0" lvl="0" marL="0" rtl="0" algn="l">
                        <a:spcBef>
                          <a:spcPts val="0"/>
                        </a:spcBef>
                        <a:spcAft>
                          <a:spcPts val="0"/>
                        </a:spcAft>
                        <a:buNone/>
                      </a:pPr>
                      <a:r>
                        <a:rPr lang="en"/>
                        <a:t>4.66</a:t>
                      </a:r>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tcPr>
                </a:tc>
              </a:tr>
            </a:tbl>
          </a:graphicData>
        </a:graphic>
      </p:graphicFrame>
      <p:sp>
        <p:nvSpPr>
          <p:cNvPr id="278" name="Google Shape;278;p46"/>
          <p:cNvSpPr txBox="1"/>
          <p:nvPr/>
        </p:nvSpPr>
        <p:spPr>
          <a:xfrm>
            <a:off x="442025" y="251150"/>
            <a:ext cx="4490400" cy="6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accent1"/>
                </a:solidFill>
                <a:latin typeface="PT Sans Narrow"/>
                <a:ea typeface="PT Sans Narrow"/>
                <a:cs typeface="PT Sans Narrow"/>
                <a:sym typeface="PT Sans Narrow"/>
              </a:rPr>
              <a:t>Model Comparison</a:t>
            </a:r>
            <a:endParaRPr>
              <a:latin typeface="Open Sans"/>
              <a:ea typeface="Open Sans"/>
              <a:cs typeface="Open Sans"/>
              <a:sym typeface="Open Sans"/>
            </a:endParaRPr>
          </a:p>
        </p:txBody>
      </p:sp>
      <p:sp>
        <p:nvSpPr>
          <p:cNvPr id="279" name="Google Shape;279;p46"/>
          <p:cNvSpPr txBox="1"/>
          <p:nvPr/>
        </p:nvSpPr>
        <p:spPr>
          <a:xfrm>
            <a:off x="442025" y="956950"/>
            <a:ext cx="54351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dataset is split as 70% training data and 30% testing data</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85" name="Google Shape;285;p47"/>
          <p:cNvSpPr txBox="1"/>
          <p:nvPr>
            <p:ph idx="1" type="body"/>
          </p:nvPr>
        </p:nvSpPr>
        <p:spPr>
          <a:xfrm>
            <a:off x="311700" y="1266325"/>
            <a:ext cx="8520600" cy="3116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Our goal was to predict the future energy consumption trends at various locations using one year of training data.</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The above problem can be modelled better when treated as a regression problem rather than a time series data which is evident from the above performance metrics.</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Tree based models such as Decision Tree Regressor, and Light GBM model gave better RMSE value than other regression models.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91" name="Google Shape;291;p48"/>
          <p:cNvSpPr txBox="1"/>
          <p:nvPr>
            <p:ph idx="1" type="body"/>
          </p:nvPr>
        </p:nvSpPr>
        <p:spPr>
          <a:xfrm>
            <a:off x="311700" y="11524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600">
              <a:solidFill>
                <a:srgbClr val="000000"/>
              </a:solidFill>
              <a:latin typeface="Arial"/>
              <a:ea typeface="Arial"/>
              <a:cs typeface="Arial"/>
              <a:sym typeface="Arial"/>
            </a:endParaRPr>
          </a:p>
          <a:p>
            <a:pPr indent="-330200" lvl="0" marL="457200" rtl="0" algn="just">
              <a:spcBef>
                <a:spcPts val="1600"/>
              </a:spcBef>
              <a:spcAft>
                <a:spcPts val="0"/>
              </a:spcAft>
              <a:buClr>
                <a:srgbClr val="000000"/>
              </a:buClr>
              <a:buSzPts val="1600"/>
              <a:buFont typeface="Arial"/>
              <a:buChar char="●"/>
            </a:pPr>
            <a:r>
              <a:rPr lang="en" sz="1600" u="sng">
                <a:solidFill>
                  <a:srgbClr val="000000"/>
                </a:solidFill>
                <a:latin typeface="Arial"/>
                <a:ea typeface="Arial"/>
                <a:cs typeface="Arial"/>
                <a:sym typeface="Arial"/>
                <a:hlinkClick r:id="rId3"/>
              </a:rPr>
              <a:t>https://papers.nips.cc/paper/6907-lightgbm-a-highly-efficient-gradient-boosting-decision-tree.pdf</a:t>
            </a:r>
            <a:endParaRPr sz="1600">
              <a:solidFill>
                <a:srgbClr val="000000"/>
              </a:solidFill>
              <a:latin typeface="Arial"/>
              <a:ea typeface="Arial"/>
              <a:cs typeface="Arial"/>
              <a:sym typeface="Arial"/>
            </a:endParaRPr>
          </a:p>
          <a:p>
            <a:pPr indent="-330200" lvl="0" marL="457200" rtl="0" algn="just">
              <a:spcBef>
                <a:spcPts val="0"/>
              </a:spcBef>
              <a:spcAft>
                <a:spcPts val="0"/>
              </a:spcAft>
              <a:buClr>
                <a:srgbClr val="000000"/>
              </a:buClr>
              <a:buSzPts val="1600"/>
              <a:buFont typeface="Arial"/>
              <a:buChar char="●"/>
            </a:pPr>
            <a:r>
              <a:rPr lang="en" sz="1600" u="sng">
                <a:solidFill>
                  <a:srgbClr val="000000"/>
                </a:solidFill>
                <a:latin typeface="Arial"/>
                <a:ea typeface="Arial"/>
                <a:cs typeface="Arial"/>
                <a:sym typeface="Arial"/>
                <a:hlinkClick r:id="rId4"/>
              </a:rPr>
              <a:t>https://machinelearningmastery.com/time-series-prediction-lstm-recurrent-neural-networks-python-keras/</a:t>
            </a:r>
            <a:endParaRPr sz="1600">
              <a:solidFill>
                <a:srgbClr val="000000"/>
              </a:solidFill>
              <a:latin typeface="Arial"/>
              <a:ea typeface="Arial"/>
              <a:cs typeface="Arial"/>
              <a:sym typeface="Arial"/>
            </a:endParaRPr>
          </a:p>
          <a:p>
            <a:pPr indent="-330200" lvl="0" marL="457200" rtl="0" algn="just">
              <a:spcBef>
                <a:spcPts val="0"/>
              </a:spcBef>
              <a:spcAft>
                <a:spcPts val="0"/>
              </a:spcAft>
              <a:buClr>
                <a:srgbClr val="000000"/>
              </a:buClr>
              <a:buSzPts val="1600"/>
              <a:buFont typeface="Arial"/>
              <a:buChar char="●"/>
            </a:pPr>
            <a:r>
              <a:rPr lang="en" sz="1600" u="sng">
                <a:solidFill>
                  <a:srgbClr val="000000"/>
                </a:solidFill>
                <a:latin typeface="Arial"/>
                <a:ea typeface="Arial"/>
                <a:cs typeface="Arial"/>
                <a:sym typeface="Arial"/>
                <a:hlinkClick r:id="rId5"/>
              </a:rPr>
              <a:t>https://medium.com/@pushkarmandot/https-medium-com-pushkarmandot-what-is-lightgbm-how-to-implement-it-how-to-fine-tune-the-parameters-60347819b7fc</a:t>
            </a:r>
            <a:endParaRPr sz="1600">
              <a:solidFill>
                <a:srgbClr val="000000"/>
              </a:solidFill>
              <a:latin typeface="Arial"/>
              <a:ea typeface="Arial"/>
              <a:cs typeface="Arial"/>
              <a:sym typeface="Arial"/>
            </a:endParaRPr>
          </a:p>
          <a:p>
            <a:pPr indent="-330200" lvl="0" marL="457200" rtl="0" algn="just">
              <a:spcBef>
                <a:spcPts val="0"/>
              </a:spcBef>
              <a:spcAft>
                <a:spcPts val="0"/>
              </a:spcAft>
              <a:buClr>
                <a:srgbClr val="000000"/>
              </a:buClr>
              <a:buSzPts val="1600"/>
              <a:buFont typeface="Arial"/>
              <a:buChar char="●"/>
            </a:pPr>
            <a:r>
              <a:rPr lang="en" sz="1600" u="sng">
                <a:solidFill>
                  <a:srgbClr val="000000"/>
                </a:solidFill>
                <a:latin typeface="Arial"/>
                <a:ea typeface="Arial"/>
                <a:cs typeface="Arial"/>
                <a:sym typeface="Arial"/>
                <a:hlinkClick r:id="rId6"/>
              </a:rPr>
              <a:t>https://towardsdatascience.com/understanding-gradient-boosting-machines-9be756fe76ab</a:t>
            </a:r>
            <a:endParaRPr sz="1600">
              <a:solidFill>
                <a:srgbClr val="000000"/>
              </a:solidFill>
              <a:latin typeface="Arial"/>
              <a:ea typeface="Arial"/>
              <a:cs typeface="Arial"/>
              <a:sym typeface="Arial"/>
            </a:endParaRPr>
          </a:p>
          <a:p>
            <a:pPr indent="-330200" lvl="0" marL="457200" rtl="0" algn="just">
              <a:spcBef>
                <a:spcPts val="0"/>
              </a:spcBef>
              <a:spcAft>
                <a:spcPts val="0"/>
              </a:spcAft>
              <a:buClr>
                <a:srgbClr val="000000"/>
              </a:buClr>
              <a:buSzPts val="1600"/>
              <a:buFont typeface="Arial"/>
              <a:buChar char="●"/>
            </a:pPr>
            <a:r>
              <a:rPr lang="en" sz="1600" u="sng">
                <a:solidFill>
                  <a:srgbClr val="000000"/>
                </a:solidFill>
                <a:latin typeface="Arial"/>
                <a:ea typeface="Arial"/>
                <a:cs typeface="Arial"/>
                <a:sym typeface="Arial"/>
                <a:hlinkClick r:id="rId7"/>
              </a:rPr>
              <a:t>https://buildmedia.readthedocs.org/media/pdf/windrose/latest/windrose.pdf</a:t>
            </a:r>
            <a:endParaRPr sz="1600">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9"/>
          <p:cNvSpPr txBox="1"/>
          <p:nvPr/>
        </p:nvSpPr>
        <p:spPr>
          <a:xfrm>
            <a:off x="2045400" y="1943850"/>
            <a:ext cx="5053200" cy="12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200">
                <a:solidFill>
                  <a:schemeClr val="accent1"/>
                </a:solidFill>
                <a:latin typeface="Open Sans"/>
                <a:ea typeface="Open Sans"/>
                <a:cs typeface="Open Sans"/>
                <a:sym typeface="Open Sans"/>
              </a:rPr>
              <a:t>Thank You!</a:t>
            </a:r>
            <a:endParaRPr sz="7200">
              <a:solidFill>
                <a:schemeClr val="accent1"/>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lnSpc>
                <a:spcPct val="100000"/>
              </a:lnSpc>
              <a:spcBef>
                <a:spcPts val="1200"/>
              </a:spcBef>
              <a:spcAft>
                <a:spcPts val="0"/>
              </a:spcAft>
              <a:buNone/>
            </a:pPr>
            <a:r>
              <a:rPr lang="en" sz="2000">
                <a:solidFill>
                  <a:srgbClr val="000000"/>
                </a:solidFill>
                <a:latin typeface="Arial"/>
                <a:ea typeface="Arial"/>
                <a:cs typeface="Arial"/>
                <a:sym typeface="Arial"/>
              </a:rPr>
              <a:t>The dataset includes hourly meter readings from over one thousand buildings at several different sites around the world including the following CSV files :</a:t>
            </a:r>
            <a:endParaRPr sz="2000">
              <a:solidFill>
                <a:srgbClr val="000000"/>
              </a:solidFill>
              <a:latin typeface="Arial"/>
              <a:ea typeface="Arial"/>
              <a:cs typeface="Arial"/>
              <a:sym typeface="Arial"/>
            </a:endParaRPr>
          </a:p>
          <a:p>
            <a:pPr indent="-355600" lvl="1" marL="914400" rtl="0" algn="just">
              <a:lnSpc>
                <a:spcPct val="100000"/>
              </a:lnSpc>
              <a:spcBef>
                <a:spcPts val="1200"/>
              </a:spcBef>
              <a:spcAft>
                <a:spcPts val="0"/>
              </a:spcAft>
              <a:buClr>
                <a:srgbClr val="000000"/>
              </a:buClr>
              <a:buSzPts val="2000"/>
              <a:buFont typeface="Arial"/>
              <a:buChar char="○"/>
            </a:pPr>
            <a:r>
              <a:rPr lang="en" sz="2000">
                <a:solidFill>
                  <a:srgbClr val="000000"/>
                </a:solidFill>
                <a:latin typeface="Arial"/>
                <a:ea typeface="Arial"/>
                <a:cs typeface="Arial"/>
                <a:sym typeface="Arial"/>
              </a:rPr>
              <a:t>data.csv</a:t>
            </a:r>
            <a:endParaRPr sz="2000">
              <a:solidFill>
                <a:srgbClr val="000000"/>
              </a:solidFill>
              <a:latin typeface="Arial"/>
              <a:ea typeface="Arial"/>
              <a:cs typeface="Arial"/>
              <a:sym typeface="Arial"/>
            </a:endParaRPr>
          </a:p>
          <a:p>
            <a:pPr indent="-355600" lvl="1" marL="914400" rtl="0" algn="just">
              <a:lnSpc>
                <a:spcPct val="10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building_metadata.csv</a:t>
            </a:r>
            <a:endParaRPr sz="2000">
              <a:solidFill>
                <a:srgbClr val="000000"/>
              </a:solidFill>
              <a:latin typeface="Arial"/>
              <a:ea typeface="Arial"/>
              <a:cs typeface="Arial"/>
              <a:sym typeface="Arial"/>
            </a:endParaRPr>
          </a:p>
          <a:p>
            <a:pPr indent="-355600" lvl="1" marL="914400" rtl="0" algn="just">
              <a:lnSpc>
                <a:spcPct val="10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w</a:t>
            </a:r>
            <a:r>
              <a:rPr lang="en" sz="2000">
                <a:solidFill>
                  <a:srgbClr val="000000"/>
                </a:solidFill>
                <a:latin typeface="Arial"/>
                <a:ea typeface="Arial"/>
                <a:cs typeface="Arial"/>
                <a:sym typeface="Arial"/>
              </a:rPr>
              <a:t>eather_data.csv</a:t>
            </a:r>
            <a:endParaRPr sz="2000">
              <a:solidFill>
                <a:srgbClr val="000000"/>
              </a:solidFill>
              <a:latin typeface="Arial"/>
              <a:ea typeface="Arial"/>
              <a:cs typeface="Arial"/>
              <a:sym typeface="Arial"/>
            </a:endParaRPr>
          </a:p>
          <a:p>
            <a:pPr indent="0" lvl="0" marL="0" rtl="0" algn="just">
              <a:lnSpc>
                <a:spcPct val="100000"/>
              </a:lnSpc>
              <a:spcBef>
                <a:spcPts val="1200"/>
              </a:spcBef>
              <a:spcAft>
                <a:spcPts val="0"/>
              </a:spcAft>
              <a:buNone/>
            </a:pPr>
            <a:r>
              <a:t/>
            </a:r>
            <a:endParaRPr sz="2000">
              <a:solidFill>
                <a:srgbClr val="000000"/>
              </a:solidFill>
              <a:latin typeface="Arial"/>
              <a:ea typeface="Arial"/>
              <a:cs typeface="Arial"/>
              <a:sym typeface="Arial"/>
            </a:endParaRPr>
          </a:p>
          <a:p>
            <a:pPr indent="0" lvl="0" marL="0" rtl="0" algn="just">
              <a:lnSpc>
                <a:spcPct val="100000"/>
              </a:lnSpc>
              <a:spcBef>
                <a:spcPts val="1200"/>
              </a:spcBef>
              <a:spcAft>
                <a:spcPts val="0"/>
              </a:spcAft>
              <a:buNone/>
            </a:pPr>
            <a:r>
              <a:rPr lang="en" sz="2000">
                <a:solidFill>
                  <a:srgbClr val="000000"/>
                </a:solidFill>
                <a:latin typeface="Arial"/>
                <a:ea typeface="Arial"/>
                <a:cs typeface="Arial"/>
                <a:sym typeface="Arial"/>
              </a:rPr>
              <a:t>Link to Dataset - </a:t>
            </a:r>
            <a:r>
              <a:rPr lang="en" sz="2000" u="sng">
                <a:solidFill>
                  <a:srgbClr val="1155CC"/>
                </a:solidFill>
                <a:latin typeface="Arial"/>
                <a:ea typeface="Arial"/>
                <a:cs typeface="Arial"/>
                <a:sym typeface="Arial"/>
                <a:hlinkClick r:id="rId3"/>
              </a:rPr>
              <a:t>https://www.kaggle.com/c/ashrae-energy-prediction/data</a:t>
            </a:r>
            <a:endParaRPr sz="2000">
              <a:solidFill>
                <a:schemeClr val="dk1"/>
              </a:solidFill>
              <a:latin typeface="Arial"/>
              <a:ea typeface="Arial"/>
              <a:cs typeface="Arial"/>
              <a:sym typeface="Arial"/>
            </a:endParaRPr>
          </a:p>
          <a:p>
            <a:pPr indent="0" lvl="0" marL="457200" rtl="0" algn="just">
              <a:lnSpc>
                <a:spcPct val="100000"/>
              </a:lnSpc>
              <a:spcBef>
                <a:spcPts val="1200"/>
              </a:spcBef>
              <a:spcAft>
                <a:spcPts val="600"/>
              </a:spcAft>
              <a:buNone/>
            </a:pPr>
            <a:r>
              <a:t/>
            </a:r>
            <a:endParaRPr>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91" name="Google Shape;91;p17"/>
          <p:cNvSpPr txBox="1"/>
          <p:nvPr>
            <p:ph idx="1" type="body"/>
          </p:nvPr>
        </p:nvSpPr>
        <p:spPr>
          <a:xfrm>
            <a:off x="311700" y="1152425"/>
            <a:ext cx="8520600" cy="33027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Building_metadata.csv - This file contains buildings id’s and some features. Features include site id, building id, primary purpose of use of building, size of building in square feet, year built and floor count of the buildings.</a:t>
            </a:r>
            <a:endParaRPr>
              <a:solidFill>
                <a:srgbClr val="000000"/>
              </a:solidFill>
              <a:latin typeface="Arial"/>
              <a:ea typeface="Arial"/>
              <a:cs typeface="Arial"/>
              <a:sym typeface="Arial"/>
            </a:endParaRPr>
          </a:p>
        </p:txBody>
      </p:sp>
      <p:pic>
        <p:nvPicPr>
          <p:cNvPr id="92" name="Google Shape;92;p17"/>
          <p:cNvPicPr preferRelativeResize="0"/>
          <p:nvPr/>
        </p:nvPicPr>
        <p:blipFill>
          <a:blip r:embed="rId3">
            <a:alphaModFix/>
          </a:blip>
          <a:stretch>
            <a:fillRect/>
          </a:stretch>
        </p:blipFill>
        <p:spPr>
          <a:xfrm>
            <a:off x="1924625" y="2303050"/>
            <a:ext cx="5294749" cy="2606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Dataset</a:t>
            </a:r>
            <a:endParaRPr/>
          </a:p>
        </p:txBody>
      </p:sp>
      <p:sp>
        <p:nvSpPr>
          <p:cNvPr id="98" name="Google Shape;98;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Weather_data.csv - Contains hourly data on weather features that affect building energy consumption. Features include air temperature, cloud coverage, dew temperature, sea level pressure, wind direction and speed.</a:t>
            </a:r>
            <a:endParaRPr>
              <a:solidFill>
                <a:srgbClr val="000000"/>
              </a:solidFill>
              <a:latin typeface="Arial"/>
              <a:ea typeface="Arial"/>
              <a:cs typeface="Arial"/>
              <a:sym typeface="Arial"/>
            </a:endParaRPr>
          </a:p>
        </p:txBody>
      </p:sp>
      <p:pic>
        <p:nvPicPr>
          <p:cNvPr id="99" name="Google Shape;99;p18"/>
          <p:cNvPicPr preferRelativeResize="0"/>
          <p:nvPr/>
        </p:nvPicPr>
        <p:blipFill>
          <a:blip r:embed="rId3">
            <a:alphaModFix/>
          </a:blip>
          <a:stretch>
            <a:fillRect/>
          </a:stretch>
        </p:blipFill>
        <p:spPr>
          <a:xfrm>
            <a:off x="1048988" y="2341775"/>
            <a:ext cx="7046024" cy="25681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Dataset</a:t>
            </a:r>
            <a:endParaRPr/>
          </a:p>
        </p:txBody>
      </p:sp>
      <p:sp>
        <p:nvSpPr>
          <p:cNvPr id="105" name="Google Shape;105;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Data.csv - Contains hourly data on meter readings of each of the 4 meter types in each building.</a:t>
            </a:r>
            <a:endParaRPr>
              <a:solidFill>
                <a:srgbClr val="000000"/>
              </a:solidFill>
              <a:latin typeface="Arial"/>
              <a:ea typeface="Arial"/>
              <a:cs typeface="Arial"/>
              <a:sym typeface="Arial"/>
            </a:endParaRPr>
          </a:p>
        </p:txBody>
      </p:sp>
      <p:pic>
        <p:nvPicPr>
          <p:cNvPr id="106" name="Google Shape;106;p19"/>
          <p:cNvPicPr preferRelativeResize="0"/>
          <p:nvPr/>
        </p:nvPicPr>
        <p:blipFill>
          <a:blip r:embed="rId3">
            <a:alphaModFix/>
          </a:blip>
          <a:stretch>
            <a:fillRect/>
          </a:stretch>
        </p:blipFill>
        <p:spPr>
          <a:xfrm>
            <a:off x="2471950" y="1957400"/>
            <a:ext cx="4252975" cy="29785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id="111" name="Google Shape;111;p20"/>
          <p:cNvPicPr preferRelativeResize="0"/>
          <p:nvPr/>
        </p:nvPicPr>
        <p:blipFill>
          <a:blip r:embed="rId3">
            <a:alphaModFix/>
          </a:blip>
          <a:stretch>
            <a:fillRect/>
          </a:stretch>
        </p:blipFill>
        <p:spPr>
          <a:xfrm>
            <a:off x="4024175" y="807800"/>
            <a:ext cx="4620275" cy="4108475"/>
          </a:xfrm>
          <a:prstGeom prst="rect">
            <a:avLst/>
          </a:prstGeom>
          <a:noFill/>
          <a:ln>
            <a:noFill/>
          </a:ln>
        </p:spPr>
      </p:pic>
      <p:sp>
        <p:nvSpPr>
          <p:cNvPr id="112" name="Google Shape;112;p20"/>
          <p:cNvSpPr txBox="1"/>
          <p:nvPr>
            <p:ph type="title"/>
          </p:nvPr>
        </p:nvSpPr>
        <p:spPr>
          <a:xfrm>
            <a:off x="170775" y="1004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 between datasets</a:t>
            </a:r>
            <a:r>
              <a:rPr lang="en"/>
              <a:t> </a:t>
            </a:r>
            <a:endParaRPr/>
          </a:p>
        </p:txBody>
      </p:sp>
      <p:sp>
        <p:nvSpPr>
          <p:cNvPr id="113" name="Google Shape;113;p20"/>
          <p:cNvSpPr txBox="1"/>
          <p:nvPr/>
        </p:nvSpPr>
        <p:spPr>
          <a:xfrm>
            <a:off x="518650" y="1125550"/>
            <a:ext cx="3346500" cy="14463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Open Sans"/>
              <a:buChar char="●"/>
            </a:pPr>
            <a:r>
              <a:rPr b="1" lang="en">
                <a:latin typeface="Open Sans"/>
                <a:ea typeface="Open Sans"/>
                <a:cs typeface="Open Sans"/>
                <a:sym typeface="Open Sans"/>
              </a:rPr>
              <a:t>Number of Samples - 20,216,100</a:t>
            </a:r>
            <a:endParaRPr b="1">
              <a:latin typeface="Open Sans"/>
              <a:ea typeface="Open Sans"/>
              <a:cs typeface="Open Sans"/>
              <a:sym typeface="Open Sans"/>
            </a:endParaRPr>
          </a:p>
          <a:p>
            <a:pPr indent="-317500" lvl="0" marL="457200" rtl="0" algn="l">
              <a:lnSpc>
                <a:spcPct val="115000"/>
              </a:lnSpc>
              <a:spcBef>
                <a:spcPts val="0"/>
              </a:spcBef>
              <a:spcAft>
                <a:spcPts val="0"/>
              </a:spcAft>
              <a:buSzPts val="1400"/>
              <a:buFont typeface="Open Sans"/>
              <a:buChar char="●"/>
            </a:pPr>
            <a:r>
              <a:rPr b="1" lang="en">
                <a:latin typeface="Open Sans"/>
                <a:ea typeface="Open Sans"/>
                <a:cs typeface="Open Sans"/>
                <a:sym typeface="Open Sans"/>
              </a:rPr>
              <a:t>Number of Buildings - 1449</a:t>
            </a:r>
            <a:endParaRPr b="1">
              <a:latin typeface="Open Sans"/>
              <a:ea typeface="Open Sans"/>
              <a:cs typeface="Open Sans"/>
              <a:sym typeface="Open Sans"/>
            </a:endParaRPr>
          </a:p>
          <a:p>
            <a:pPr indent="-317500" lvl="0" marL="457200" rtl="0" algn="l">
              <a:lnSpc>
                <a:spcPct val="115000"/>
              </a:lnSpc>
              <a:spcBef>
                <a:spcPts val="0"/>
              </a:spcBef>
              <a:spcAft>
                <a:spcPts val="0"/>
              </a:spcAft>
              <a:buSzPts val="1400"/>
              <a:buFont typeface="Open Sans"/>
              <a:buChar char="●"/>
            </a:pPr>
            <a:r>
              <a:rPr b="1" lang="en">
                <a:latin typeface="Open Sans"/>
                <a:ea typeface="Open Sans"/>
                <a:cs typeface="Open Sans"/>
                <a:sym typeface="Open Sans"/>
              </a:rPr>
              <a:t>Meter Types - 4</a:t>
            </a:r>
            <a:endParaRPr b="1">
              <a:latin typeface="Open Sans"/>
              <a:ea typeface="Open Sans"/>
              <a:cs typeface="Open Sans"/>
              <a:sym typeface="Open Sans"/>
            </a:endParaRPr>
          </a:p>
          <a:p>
            <a:pPr indent="-317500" lvl="0" marL="457200" rtl="0" algn="l">
              <a:lnSpc>
                <a:spcPct val="115000"/>
              </a:lnSpc>
              <a:spcBef>
                <a:spcPts val="0"/>
              </a:spcBef>
              <a:spcAft>
                <a:spcPts val="0"/>
              </a:spcAft>
              <a:buSzPts val="1400"/>
              <a:buFont typeface="Open Sans"/>
              <a:buChar char="●"/>
            </a:pPr>
            <a:r>
              <a:rPr b="1" lang="en">
                <a:latin typeface="Open Sans"/>
                <a:ea typeface="Open Sans"/>
                <a:cs typeface="Open Sans"/>
                <a:sym typeface="Open Sans"/>
              </a:rPr>
              <a:t>Number of Time Series - 1449 x 4 = 5796</a:t>
            </a: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2211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Missing Value Imputations </a:t>
            </a:r>
            <a:endParaRPr/>
          </a:p>
        </p:txBody>
      </p:sp>
      <p:sp>
        <p:nvSpPr>
          <p:cNvPr id="119" name="Google Shape;119;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0" name="Google Shape;120;p21"/>
          <p:cNvPicPr preferRelativeResize="0"/>
          <p:nvPr/>
        </p:nvPicPr>
        <p:blipFill>
          <a:blip r:embed="rId3">
            <a:alphaModFix/>
          </a:blip>
          <a:stretch>
            <a:fillRect/>
          </a:stretch>
        </p:blipFill>
        <p:spPr>
          <a:xfrm>
            <a:off x="311700" y="1084125"/>
            <a:ext cx="8520602" cy="394472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