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BE28-E6A5-0D5B-F607-82DDD6C11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173536-AF4C-613D-E6DC-D581B34AC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849B92-DD85-848A-C2CE-72653A92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8F30AB-FDD8-A283-95B7-224E0C63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B7B27E-E830-7214-4598-7F135454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D6B26-C127-062E-66CE-9CD0CD1F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C223BC-86B3-48A5-F2C9-6EE866C0F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226EF6-F185-6AFE-C082-81880CB1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200B36-0792-EDD9-F159-99740E5A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FD7D-585F-90F5-4093-E18AD70A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08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3DC978-1E3A-DD41-6A5A-A84124AC8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B77C2F-BE03-AE63-E06E-AEADFD0F7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7402D5-9E46-1455-2832-EAF8078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DD4F85-CBD5-EF2E-B92F-A7FF029C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59E6DB-F2A2-DEEF-2A9A-C30C86BD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11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A964-B176-3007-5D96-D3809E0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8E08A8-9A24-A5EF-1B7A-88353F7C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D50314-75FA-BFEB-C0FE-5C65868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A31DED-979D-AB1F-5143-2ED08A23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51E7AE-A75D-F3B0-0A47-F635BF8A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32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04F30-F232-E449-C1F6-B7ABD2E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E0EDAD-F5F0-E5D9-E6ED-1AA654B1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7108E-512B-A29D-9129-81D1F88B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A9F2DF-C0C1-600C-539E-D4FD1F7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6E5CA5-E1B8-F14D-C21F-4C800A02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1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75FEC-8FC5-3D70-3162-8D6AA448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160035-D0D0-3720-CF83-CD0429607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DC6FD8-4877-5559-E39B-75E99A08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7110A-A094-E280-2227-60C8F26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6AAD5-DE25-9152-B1CB-904D094D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2DD115-4E38-7A01-C573-3FD103D8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8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70515-4546-868D-6AA7-764D1FB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8F16ED-737A-7F28-215A-56E5BFA1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68C8B2-5533-48E5-9240-E6591AE0C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7AAA0F-C570-F79A-0557-0C1FDE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DD7E7B-73EC-4952-E9F4-84F073B36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510A2D-F60A-711B-4200-82C962B1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F30C5A-B8F6-C2AE-D4F2-ADA135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C1B0AE-F703-83A7-5950-0634266A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2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6B2C9-F7D2-E0B7-06CF-B342F2A4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FA84F3-5F55-FB65-D29E-35B74FC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7CD7A5-60FC-D3A0-700E-42AB036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A49B3B-D82D-2493-6F4E-31D016C5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4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D08F75-1556-9787-FE8B-162C3C6E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132BAB-6779-F860-59C9-3B858CB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4FD85F-027B-01A6-9CCC-76F4B285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60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62FC5-9582-B8EF-6CE4-95C26929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FCBCB0-EE4C-F2D9-9A56-0BE1EF65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5D6AD5-B662-BDD1-E587-B03609FB6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A689E5-B278-4E0B-3769-9DAF662A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EC2C80-6C19-B189-24F4-23E59AE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E6602D-7272-809D-FDE9-AB9FB8D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4219E-4A34-9182-BA12-9F46A23E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95CEA59-3CE1-08F4-1658-7FEB7B5CA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B52750-96D3-B3B3-5E1F-D0F80DAF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439A6D-A019-1622-A70B-A74972B0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4AB398-8B71-CA0F-340F-C5E63976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1605D4-C827-967D-5A24-CC046AAC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9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D3611FF-8C0E-9647-C208-477D62E0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7D0E0-D695-932D-0498-186CD981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481865-A48E-584A-AA9B-9FEB02FB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29A0-D1FD-4056-963D-262BFC933A09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83C0EE-B416-E786-23FD-6B89B639E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E9518-115E-5853-C070-3CCB8B6B8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DC0D-6773-4B77-8DDD-12A504AE4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47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F703A-5AE9-67B8-D8B0-38CA8C4F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858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dirty="0"/>
              <a:t>Sample composition</a:t>
            </a:r>
            <a:endParaRPr lang="it-IT" sz="2800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121D452-9D29-653C-4340-4EFDD7AE3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099664"/>
              </p:ext>
            </p:extLst>
          </p:nvPr>
        </p:nvGraphicFramePr>
        <p:xfrm>
          <a:off x="838200" y="4553270"/>
          <a:ext cx="10515600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139965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5621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465238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915962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638314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4580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Variable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Mean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Std. Dev.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Min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Max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7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Gender (female)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0.550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0.493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181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1913794"/>
                  </a:ext>
                </a:extLst>
              </a:tr>
              <a:tr h="135255">
                <a:tc>
                  <a:txBody>
                    <a:bodyPr/>
                    <a:lstStyle/>
                    <a:p>
                      <a:r>
                        <a:rPr lang="es-ES" sz="1600" dirty="0"/>
                        <a:t>Age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26.116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6.648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19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58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181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20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Household size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3.249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1.132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7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181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95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Number of children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0.133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0.413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181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32396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0B61852-7866-95DE-163E-A803FCD63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009607"/>
              </p:ext>
            </p:extLst>
          </p:nvPr>
        </p:nvGraphicFramePr>
        <p:xfrm>
          <a:off x="838200" y="1751821"/>
          <a:ext cx="10515600" cy="206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139965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5621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465238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915962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638314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4580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Variable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Mean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Std. Dev.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Min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Max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7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Gender (female)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0.541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0.559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283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191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Age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26.799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7.463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19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65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283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20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Household size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3.261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1.144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7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283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95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Number of children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0.163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0.455</a:t>
                      </a:r>
                      <a:endParaRPr lang="it-IT" sz="1600" dirty="0"/>
                    </a:p>
                    <a:p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0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283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3239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C5822D-409C-BBA0-093F-C0F52CFE6AD7}"/>
              </a:ext>
            </a:extLst>
          </p:cNvPr>
          <p:cNvSpPr txBox="1"/>
          <p:nvPr/>
        </p:nvSpPr>
        <p:spPr>
          <a:xfrm>
            <a:off x="4330700" y="1153099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All population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5E5C59-4863-5732-8135-A85494AA1E91}"/>
              </a:ext>
            </a:extLst>
          </p:cNvPr>
          <p:cNvSpPr txBox="1"/>
          <p:nvPr/>
        </p:nvSpPr>
        <p:spPr>
          <a:xfrm>
            <a:off x="4330700" y="4018973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Madrid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951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8E9C874-D0C1-3D73-E2E4-B3379F5FB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3" y="1484312"/>
            <a:ext cx="10732634" cy="5008563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424EFB-58B2-84B6-6A1D-716815F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4825"/>
            <a:ext cx="9702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/>
              <a:t>How much do you personally trust the following institutions from 1 to 7, where 1 means ‘No trust at all’ and 7 means ‘Trust </a:t>
            </a:r>
            <a:r>
              <a:rPr lang="en-US" sz="2400" dirty="0" err="1"/>
              <a:t>compltely</a:t>
            </a:r>
            <a:r>
              <a:rPr lang="en-US" sz="2400" dirty="0"/>
              <a:t>’?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5744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A35700B-226A-55EC-BB65-58F0E303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/>
          <a:stretch/>
        </p:blipFill>
        <p:spPr>
          <a:xfrm>
            <a:off x="952500" y="1320055"/>
            <a:ext cx="10286999" cy="521710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702D4E-68AA-7766-540C-A7E5B6F6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346240"/>
            <a:ext cx="92202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How much do you agree with the following statements from 1 to 7, where 1 means ‘I completely disagree’ and 7 means ‘I completely agree’?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464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4BC6C-3442-6305-DD06-089F6C86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937" y="3300412"/>
            <a:ext cx="3247763" cy="612775"/>
          </a:xfrm>
        </p:spPr>
        <p:txBody>
          <a:bodyPr>
            <a:noAutofit/>
          </a:bodyPr>
          <a:lstStyle/>
          <a:p>
            <a:r>
              <a:rPr lang="es-ES" sz="1600" dirty="0"/>
              <a:t>The </a:t>
            </a:r>
            <a:r>
              <a:rPr lang="es-ES" sz="1600" b="1" dirty="0"/>
              <a:t>chord diagram </a:t>
            </a:r>
            <a:r>
              <a:rPr lang="en-US" sz="1600" dirty="0"/>
              <a:t>represents the flow between different transport means.</a:t>
            </a:r>
            <a:br>
              <a:rPr lang="en-US" sz="1600" dirty="0"/>
            </a:br>
            <a:br>
              <a:rPr lang="es-ES" sz="1600" dirty="0"/>
            </a:br>
            <a:r>
              <a:rPr lang="es-ES" sz="1600" dirty="0"/>
              <a:t>The </a:t>
            </a:r>
            <a:r>
              <a:rPr lang="es-ES" sz="1600" b="1" dirty="0"/>
              <a:t>arrows</a:t>
            </a:r>
            <a:r>
              <a:rPr lang="es-ES" sz="1600" dirty="0"/>
              <a:t> display the transition between the first alternative (the preferred transport mean) and the second alternative.</a:t>
            </a:r>
            <a:endParaRPr lang="it-IT" sz="16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A662F9-52CB-4129-EB86-2399D3CB1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4" y="1322935"/>
            <a:ext cx="6767060" cy="518050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329BA1-F604-6505-8261-612B4DBD7A7B}"/>
              </a:ext>
            </a:extLst>
          </p:cNvPr>
          <p:cNvSpPr txBox="1"/>
          <p:nvPr/>
        </p:nvSpPr>
        <p:spPr>
          <a:xfrm flipH="1">
            <a:off x="4785358" y="389950"/>
            <a:ext cx="262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All population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613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E69D297-F272-C48F-B1B9-FC9D5BA4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74521"/>
            <a:ext cx="8077200" cy="618347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061A02-6A72-C110-5E28-3F122037BF82}"/>
              </a:ext>
            </a:extLst>
          </p:cNvPr>
          <p:cNvSpPr txBox="1"/>
          <p:nvPr/>
        </p:nvSpPr>
        <p:spPr>
          <a:xfrm flipH="1">
            <a:off x="5332729" y="389950"/>
            <a:ext cx="1526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Madrid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544396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Sample composition</vt:lpstr>
      <vt:lpstr>How much do you personally trust the following institutions from 1 to 7, where 1 means ‘No trust at all’ and 7 means ‘Trust compltely’? </vt:lpstr>
      <vt:lpstr>How much do you agree with the following statements from 1 to 7, where 1 means ‘I completely disagree’ and 7 means ‘I completely agree’? </vt:lpstr>
      <vt:lpstr>The chord diagram represents the flow between different transport means.  The arrows display the transition between the first alternative (the preferred transport mean) and the second alternative.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composition</dc:title>
  <dc:creator>sara ghivarello</dc:creator>
  <cp:lastModifiedBy>sara ghivarello</cp:lastModifiedBy>
  <cp:revision>1</cp:revision>
  <dcterms:created xsi:type="dcterms:W3CDTF">2022-10-07T08:54:44Z</dcterms:created>
  <dcterms:modified xsi:type="dcterms:W3CDTF">2022-10-07T11:54:36Z</dcterms:modified>
</cp:coreProperties>
</file>