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2A_7AE7BCEB.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296" r:id="rId3"/>
    <p:sldId id="298" r:id="rId4"/>
    <p:sldId id="302" r:id="rId5"/>
    <p:sldId id="299" r:id="rId6"/>
    <p:sldId id="301" r:id="rId7"/>
    <p:sldId id="308" r:id="rId8"/>
    <p:sldId id="307" r:id="rId9"/>
    <p:sldId id="312" r:id="rId10"/>
    <p:sldId id="311" r:id="rId11"/>
    <p:sldId id="310" r:id="rId12"/>
    <p:sldId id="313" r:id="rId13"/>
    <p:sldId id="297" r:id="rId14"/>
    <p:sldId id="305" r:id="rId15"/>
    <p:sldId id="306" r:id="rId16"/>
    <p:sldId id="304" r:id="rId17"/>
    <p:sldId id="292" r:id="rId18"/>
    <p:sldId id="293" r:id="rId19"/>
    <p:sldId id="29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2794714F-9273-4BFC-8631-278A34365EA3}">
          <p14:sldIdLst>
            <p14:sldId id="314"/>
            <p14:sldId id="296"/>
            <p14:sldId id="298"/>
            <p14:sldId id="302"/>
          </p14:sldIdLst>
        </p14:section>
        <p14:section name="Sezione senza titolo" id="{5616E75B-546D-49B7-8476-0EDFFD192581}">
          <p14:sldIdLst>
            <p14:sldId id="299"/>
            <p14:sldId id="301"/>
            <p14:sldId id="308"/>
            <p14:sldId id="307"/>
            <p14:sldId id="312"/>
            <p14:sldId id="311"/>
            <p14:sldId id="310"/>
            <p14:sldId id="313"/>
            <p14:sldId id="297"/>
            <p14:sldId id="305"/>
            <p14:sldId id="306"/>
            <p14:sldId id="304"/>
            <p14:sldId id="292"/>
            <p14:sldId id="293"/>
            <p14:sldId id="29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DD27F03-41CB-2A30-DC6A-EC5F03C7B39B}" name="Ghivarello  Chiara" initials="GC" userId="S::S268828@studenti.polito.it::511db991-b7b9-4775-af7f-458adac89d3d"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4B183"/>
    <a:srgbClr val="4472C4"/>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modernComment_12A_7AE7BCEB.xml><?xml version="1.0" encoding="utf-8"?>
<p188:cmLst xmlns:a="http://schemas.openxmlformats.org/drawingml/2006/main" xmlns:r="http://schemas.openxmlformats.org/officeDocument/2006/relationships" xmlns:p188="http://schemas.microsoft.com/office/powerpoint/2018/8/main">
  <p188:cm id="{BDD02F1C-412A-4961-B419-FC7D0EF4D77A}" authorId="{0DD27F03-41CB-2A30-DC6A-EC5F03C7B39B}" created="2023-05-29T10:34:38.672">
    <ac:deMkLst xmlns:ac="http://schemas.microsoft.com/office/drawing/2013/main/command">
      <pc:docMk xmlns:pc="http://schemas.microsoft.com/office/powerpoint/2013/main/command"/>
      <pc:sldMk xmlns:pc="http://schemas.microsoft.com/office/powerpoint/2013/main/command" cId="2062007531" sldId="298"/>
      <ac:spMk id="3" creationId="{7705955C-6C5B-B7FA-4721-86E39AA3A2C1}"/>
    </ac:deMkLst>
    <p188:txBody>
      <a:bodyPr/>
      <a:lstStyle/>
      <a:p>
        <a:r>
          <a:rPr lang="en-US"/>
          <a:t>Consistent with most climate simulation studies (e.g., IPCC 2012), we use monthly averages of daily maximum temperatures in our preferred model specification, which capture temperatures at daytime when evaporation is highest (and monthly averages of daily mean temperatures in an alternative model specification). We transform the ngridded UEA-CRU temperature and precipitation data to one (centered) data point by administrative unit, using a spatial interpolation method (“kriging”) inbuilt in ESRI ArcGIS.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385A11-B47A-4350-D75A-79677932DE8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A54120EF-D47B-1F03-A5C5-7C0118F137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E98E4325-0AF6-4837-F4D3-F570C5EEC676}"/>
              </a:ext>
            </a:extLst>
          </p:cNvPr>
          <p:cNvSpPr>
            <a:spLocks noGrp="1"/>
          </p:cNvSpPr>
          <p:nvPr>
            <p:ph type="dt" sz="half" idx="10"/>
          </p:nvPr>
        </p:nvSpPr>
        <p:spPr/>
        <p:txBody>
          <a:bodyPr/>
          <a:lstStyle/>
          <a:p>
            <a:fld id="{CE50FF6F-5433-4F18-8FED-3DC21E3232A6}" type="datetimeFigureOut">
              <a:rPr lang="en-US" smtClean="0"/>
              <a:t>6/7/2023</a:t>
            </a:fld>
            <a:endParaRPr lang="en-US"/>
          </a:p>
        </p:txBody>
      </p:sp>
      <p:sp>
        <p:nvSpPr>
          <p:cNvPr id="5" name="Segnaposto piè di pagina 4">
            <a:extLst>
              <a:ext uri="{FF2B5EF4-FFF2-40B4-BE49-F238E27FC236}">
                <a16:creationId xmlns:a16="http://schemas.microsoft.com/office/drawing/2014/main" id="{68897100-373B-462F-6703-305E9C2EF4C9}"/>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764D2084-53AE-5AFE-79F1-A6D6C683BEC8}"/>
              </a:ext>
            </a:extLst>
          </p:cNvPr>
          <p:cNvSpPr>
            <a:spLocks noGrp="1"/>
          </p:cNvSpPr>
          <p:nvPr>
            <p:ph type="sldNum" sz="quarter" idx="12"/>
          </p:nvPr>
        </p:nvSpPr>
        <p:spPr/>
        <p:txBody>
          <a:bodyPr/>
          <a:lstStyle/>
          <a:p>
            <a:fld id="{4DB28ED6-755D-4905-8EBD-6954122A3CE0}" type="slidenum">
              <a:rPr lang="en-US" smtClean="0"/>
              <a:t>‹N›</a:t>
            </a:fld>
            <a:endParaRPr lang="en-US"/>
          </a:p>
        </p:txBody>
      </p:sp>
    </p:spTree>
    <p:extLst>
      <p:ext uri="{BB962C8B-B14F-4D97-AF65-F5344CB8AC3E}">
        <p14:creationId xmlns:p14="http://schemas.microsoft.com/office/powerpoint/2010/main" val="320552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3077A1-5557-B421-DF09-B58FD248618B}"/>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59DEA8CA-DABE-2526-BFCD-1AC11CDC851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166436E3-9F01-929E-AC6A-52FBC246BB54}"/>
              </a:ext>
            </a:extLst>
          </p:cNvPr>
          <p:cNvSpPr>
            <a:spLocks noGrp="1"/>
          </p:cNvSpPr>
          <p:nvPr>
            <p:ph type="dt" sz="half" idx="10"/>
          </p:nvPr>
        </p:nvSpPr>
        <p:spPr/>
        <p:txBody>
          <a:bodyPr/>
          <a:lstStyle/>
          <a:p>
            <a:fld id="{CE50FF6F-5433-4F18-8FED-3DC21E3232A6}" type="datetimeFigureOut">
              <a:rPr lang="en-US" smtClean="0"/>
              <a:t>6/7/2023</a:t>
            </a:fld>
            <a:endParaRPr lang="en-US"/>
          </a:p>
        </p:txBody>
      </p:sp>
      <p:sp>
        <p:nvSpPr>
          <p:cNvPr id="5" name="Segnaposto piè di pagina 4">
            <a:extLst>
              <a:ext uri="{FF2B5EF4-FFF2-40B4-BE49-F238E27FC236}">
                <a16:creationId xmlns:a16="http://schemas.microsoft.com/office/drawing/2014/main" id="{5305E2A8-39A5-48F7-C892-687F13E9D041}"/>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2B868E89-FED7-FA71-0DDB-CB800EAD431B}"/>
              </a:ext>
            </a:extLst>
          </p:cNvPr>
          <p:cNvSpPr>
            <a:spLocks noGrp="1"/>
          </p:cNvSpPr>
          <p:nvPr>
            <p:ph type="sldNum" sz="quarter" idx="12"/>
          </p:nvPr>
        </p:nvSpPr>
        <p:spPr/>
        <p:txBody>
          <a:bodyPr/>
          <a:lstStyle/>
          <a:p>
            <a:fld id="{4DB28ED6-755D-4905-8EBD-6954122A3CE0}" type="slidenum">
              <a:rPr lang="en-US" smtClean="0"/>
              <a:t>‹N›</a:t>
            </a:fld>
            <a:endParaRPr lang="en-US"/>
          </a:p>
        </p:txBody>
      </p:sp>
    </p:spTree>
    <p:extLst>
      <p:ext uri="{BB962C8B-B14F-4D97-AF65-F5344CB8AC3E}">
        <p14:creationId xmlns:p14="http://schemas.microsoft.com/office/powerpoint/2010/main" val="3447545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D1C40F8-566B-4CB0-9724-DF485158B3C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A27F04CB-2364-CC3F-3E90-B83B82C55E9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B82D9E91-C2F9-2D0F-9771-5F0CDE44CFB9}"/>
              </a:ext>
            </a:extLst>
          </p:cNvPr>
          <p:cNvSpPr>
            <a:spLocks noGrp="1"/>
          </p:cNvSpPr>
          <p:nvPr>
            <p:ph type="dt" sz="half" idx="10"/>
          </p:nvPr>
        </p:nvSpPr>
        <p:spPr/>
        <p:txBody>
          <a:bodyPr/>
          <a:lstStyle/>
          <a:p>
            <a:fld id="{CE50FF6F-5433-4F18-8FED-3DC21E3232A6}" type="datetimeFigureOut">
              <a:rPr lang="en-US" smtClean="0"/>
              <a:t>6/7/2023</a:t>
            </a:fld>
            <a:endParaRPr lang="en-US"/>
          </a:p>
        </p:txBody>
      </p:sp>
      <p:sp>
        <p:nvSpPr>
          <p:cNvPr id="5" name="Segnaposto piè di pagina 4">
            <a:extLst>
              <a:ext uri="{FF2B5EF4-FFF2-40B4-BE49-F238E27FC236}">
                <a16:creationId xmlns:a16="http://schemas.microsoft.com/office/drawing/2014/main" id="{F6B38B8E-FE5B-3C67-3A3B-DD862092CCB3}"/>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DAFCEA73-0408-C4C9-DC8C-EC8365C2A08C}"/>
              </a:ext>
            </a:extLst>
          </p:cNvPr>
          <p:cNvSpPr>
            <a:spLocks noGrp="1"/>
          </p:cNvSpPr>
          <p:nvPr>
            <p:ph type="sldNum" sz="quarter" idx="12"/>
          </p:nvPr>
        </p:nvSpPr>
        <p:spPr/>
        <p:txBody>
          <a:bodyPr/>
          <a:lstStyle/>
          <a:p>
            <a:fld id="{4DB28ED6-755D-4905-8EBD-6954122A3CE0}" type="slidenum">
              <a:rPr lang="en-US" smtClean="0"/>
              <a:t>‹N›</a:t>
            </a:fld>
            <a:endParaRPr lang="en-US"/>
          </a:p>
        </p:txBody>
      </p:sp>
    </p:spTree>
    <p:extLst>
      <p:ext uri="{BB962C8B-B14F-4D97-AF65-F5344CB8AC3E}">
        <p14:creationId xmlns:p14="http://schemas.microsoft.com/office/powerpoint/2010/main" val="3285015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6AB308-9C29-472F-0A0E-73871A0216D6}"/>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62752FCF-5213-87C9-8FD8-26E0B9E3B86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A31E61C-BC1D-0865-39EC-DBBEEA1E6340}"/>
              </a:ext>
            </a:extLst>
          </p:cNvPr>
          <p:cNvSpPr>
            <a:spLocks noGrp="1"/>
          </p:cNvSpPr>
          <p:nvPr>
            <p:ph type="dt" sz="half" idx="10"/>
          </p:nvPr>
        </p:nvSpPr>
        <p:spPr/>
        <p:txBody>
          <a:bodyPr/>
          <a:lstStyle/>
          <a:p>
            <a:fld id="{CE50FF6F-5433-4F18-8FED-3DC21E3232A6}" type="datetimeFigureOut">
              <a:rPr lang="en-US" smtClean="0"/>
              <a:t>6/7/2023</a:t>
            </a:fld>
            <a:endParaRPr lang="en-US"/>
          </a:p>
        </p:txBody>
      </p:sp>
      <p:sp>
        <p:nvSpPr>
          <p:cNvPr id="5" name="Segnaposto piè di pagina 4">
            <a:extLst>
              <a:ext uri="{FF2B5EF4-FFF2-40B4-BE49-F238E27FC236}">
                <a16:creationId xmlns:a16="http://schemas.microsoft.com/office/drawing/2014/main" id="{997A2765-B6DA-1DC5-AB6D-7746996D93B0}"/>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85B949D-17CA-E408-B34B-AE287C7517C8}"/>
              </a:ext>
            </a:extLst>
          </p:cNvPr>
          <p:cNvSpPr>
            <a:spLocks noGrp="1"/>
          </p:cNvSpPr>
          <p:nvPr>
            <p:ph type="sldNum" sz="quarter" idx="12"/>
          </p:nvPr>
        </p:nvSpPr>
        <p:spPr/>
        <p:txBody>
          <a:bodyPr/>
          <a:lstStyle/>
          <a:p>
            <a:fld id="{4DB28ED6-755D-4905-8EBD-6954122A3CE0}" type="slidenum">
              <a:rPr lang="en-US" smtClean="0"/>
              <a:t>‹N›</a:t>
            </a:fld>
            <a:endParaRPr lang="en-US"/>
          </a:p>
        </p:txBody>
      </p:sp>
    </p:spTree>
    <p:extLst>
      <p:ext uri="{BB962C8B-B14F-4D97-AF65-F5344CB8AC3E}">
        <p14:creationId xmlns:p14="http://schemas.microsoft.com/office/powerpoint/2010/main" val="256369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D2B669-2E98-C13E-3223-A70AB64A8408}"/>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86CB62CC-CF97-CD54-3366-60FF7162CD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96AE13A-629E-D64D-76B7-D7C6B0EA5335}"/>
              </a:ext>
            </a:extLst>
          </p:cNvPr>
          <p:cNvSpPr>
            <a:spLocks noGrp="1"/>
          </p:cNvSpPr>
          <p:nvPr>
            <p:ph type="dt" sz="half" idx="10"/>
          </p:nvPr>
        </p:nvSpPr>
        <p:spPr/>
        <p:txBody>
          <a:bodyPr/>
          <a:lstStyle/>
          <a:p>
            <a:fld id="{CE50FF6F-5433-4F18-8FED-3DC21E3232A6}" type="datetimeFigureOut">
              <a:rPr lang="en-US" smtClean="0"/>
              <a:t>6/7/2023</a:t>
            </a:fld>
            <a:endParaRPr lang="en-US"/>
          </a:p>
        </p:txBody>
      </p:sp>
      <p:sp>
        <p:nvSpPr>
          <p:cNvPr id="5" name="Segnaposto piè di pagina 4">
            <a:extLst>
              <a:ext uri="{FF2B5EF4-FFF2-40B4-BE49-F238E27FC236}">
                <a16:creationId xmlns:a16="http://schemas.microsoft.com/office/drawing/2014/main" id="{74352157-91DC-4C5A-1751-091599AE30E8}"/>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2780565C-1839-7846-59EB-5B0BC67F3F83}"/>
              </a:ext>
            </a:extLst>
          </p:cNvPr>
          <p:cNvSpPr>
            <a:spLocks noGrp="1"/>
          </p:cNvSpPr>
          <p:nvPr>
            <p:ph type="sldNum" sz="quarter" idx="12"/>
          </p:nvPr>
        </p:nvSpPr>
        <p:spPr/>
        <p:txBody>
          <a:bodyPr/>
          <a:lstStyle/>
          <a:p>
            <a:fld id="{4DB28ED6-755D-4905-8EBD-6954122A3CE0}" type="slidenum">
              <a:rPr lang="en-US" smtClean="0"/>
              <a:t>‹N›</a:t>
            </a:fld>
            <a:endParaRPr lang="en-US"/>
          </a:p>
        </p:txBody>
      </p:sp>
    </p:spTree>
    <p:extLst>
      <p:ext uri="{BB962C8B-B14F-4D97-AF65-F5344CB8AC3E}">
        <p14:creationId xmlns:p14="http://schemas.microsoft.com/office/powerpoint/2010/main" val="2017715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607D42-770D-9AEC-1485-EB3BEBAFD9F8}"/>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FAB41DF-0ACF-330B-0D37-A651283163C8}"/>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AD371CB4-73E2-3A50-481D-D916D1E5CCD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1AF83F6D-029B-8181-F740-176DB4E4A094}"/>
              </a:ext>
            </a:extLst>
          </p:cNvPr>
          <p:cNvSpPr>
            <a:spLocks noGrp="1"/>
          </p:cNvSpPr>
          <p:nvPr>
            <p:ph type="dt" sz="half" idx="10"/>
          </p:nvPr>
        </p:nvSpPr>
        <p:spPr/>
        <p:txBody>
          <a:bodyPr/>
          <a:lstStyle/>
          <a:p>
            <a:fld id="{CE50FF6F-5433-4F18-8FED-3DC21E3232A6}" type="datetimeFigureOut">
              <a:rPr lang="en-US" smtClean="0"/>
              <a:t>6/7/2023</a:t>
            </a:fld>
            <a:endParaRPr lang="en-US"/>
          </a:p>
        </p:txBody>
      </p:sp>
      <p:sp>
        <p:nvSpPr>
          <p:cNvPr id="6" name="Segnaposto piè di pagina 5">
            <a:extLst>
              <a:ext uri="{FF2B5EF4-FFF2-40B4-BE49-F238E27FC236}">
                <a16:creationId xmlns:a16="http://schemas.microsoft.com/office/drawing/2014/main" id="{6AB91C7E-E19E-AC9C-4B55-ABAEC745B856}"/>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B6ED6AA-25C3-7C9A-ABBB-7952503B125D}"/>
              </a:ext>
            </a:extLst>
          </p:cNvPr>
          <p:cNvSpPr>
            <a:spLocks noGrp="1"/>
          </p:cNvSpPr>
          <p:nvPr>
            <p:ph type="sldNum" sz="quarter" idx="12"/>
          </p:nvPr>
        </p:nvSpPr>
        <p:spPr/>
        <p:txBody>
          <a:bodyPr/>
          <a:lstStyle/>
          <a:p>
            <a:fld id="{4DB28ED6-755D-4905-8EBD-6954122A3CE0}" type="slidenum">
              <a:rPr lang="en-US" smtClean="0"/>
              <a:t>‹N›</a:t>
            </a:fld>
            <a:endParaRPr lang="en-US"/>
          </a:p>
        </p:txBody>
      </p:sp>
    </p:spTree>
    <p:extLst>
      <p:ext uri="{BB962C8B-B14F-4D97-AF65-F5344CB8AC3E}">
        <p14:creationId xmlns:p14="http://schemas.microsoft.com/office/powerpoint/2010/main" val="609599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6C07F3-D488-BDBB-461D-E680C98E14E9}"/>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0943275A-5C37-781D-4635-437725580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B0F61DA9-E0C1-2167-2BC5-2243E1B5288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279C145D-5925-FF82-C5BD-58A66635DB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DCD070C-45D5-D89E-BDC0-D57EDF8AF69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06AE79F1-9FBD-AD6B-68A7-6D3885C714E3}"/>
              </a:ext>
            </a:extLst>
          </p:cNvPr>
          <p:cNvSpPr>
            <a:spLocks noGrp="1"/>
          </p:cNvSpPr>
          <p:nvPr>
            <p:ph type="dt" sz="half" idx="10"/>
          </p:nvPr>
        </p:nvSpPr>
        <p:spPr/>
        <p:txBody>
          <a:bodyPr/>
          <a:lstStyle/>
          <a:p>
            <a:fld id="{CE50FF6F-5433-4F18-8FED-3DC21E3232A6}" type="datetimeFigureOut">
              <a:rPr lang="en-US" smtClean="0"/>
              <a:t>6/7/2023</a:t>
            </a:fld>
            <a:endParaRPr lang="en-US"/>
          </a:p>
        </p:txBody>
      </p:sp>
      <p:sp>
        <p:nvSpPr>
          <p:cNvPr id="8" name="Segnaposto piè di pagina 7">
            <a:extLst>
              <a:ext uri="{FF2B5EF4-FFF2-40B4-BE49-F238E27FC236}">
                <a16:creationId xmlns:a16="http://schemas.microsoft.com/office/drawing/2014/main" id="{512DC23E-F76B-6AB8-C21A-2ADA35BF186B}"/>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82E7734E-2E71-D2E3-93B2-2F0051D98807}"/>
              </a:ext>
            </a:extLst>
          </p:cNvPr>
          <p:cNvSpPr>
            <a:spLocks noGrp="1"/>
          </p:cNvSpPr>
          <p:nvPr>
            <p:ph type="sldNum" sz="quarter" idx="12"/>
          </p:nvPr>
        </p:nvSpPr>
        <p:spPr/>
        <p:txBody>
          <a:bodyPr/>
          <a:lstStyle/>
          <a:p>
            <a:fld id="{4DB28ED6-755D-4905-8EBD-6954122A3CE0}" type="slidenum">
              <a:rPr lang="en-US" smtClean="0"/>
              <a:t>‹N›</a:t>
            </a:fld>
            <a:endParaRPr lang="en-US"/>
          </a:p>
        </p:txBody>
      </p:sp>
    </p:spTree>
    <p:extLst>
      <p:ext uri="{BB962C8B-B14F-4D97-AF65-F5344CB8AC3E}">
        <p14:creationId xmlns:p14="http://schemas.microsoft.com/office/powerpoint/2010/main" val="305251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B674FD-8ED0-200A-D591-D3085BFAEF0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7E482649-4E56-E66B-52F4-1C3A633AFD82}"/>
              </a:ext>
            </a:extLst>
          </p:cNvPr>
          <p:cNvSpPr>
            <a:spLocks noGrp="1"/>
          </p:cNvSpPr>
          <p:nvPr>
            <p:ph type="dt" sz="half" idx="10"/>
          </p:nvPr>
        </p:nvSpPr>
        <p:spPr/>
        <p:txBody>
          <a:bodyPr/>
          <a:lstStyle/>
          <a:p>
            <a:fld id="{CE50FF6F-5433-4F18-8FED-3DC21E3232A6}" type="datetimeFigureOut">
              <a:rPr lang="en-US" smtClean="0"/>
              <a:t>6/7/2023</a:t>
            </a:fld>
            <a:endParaRPr lang="en-US"/>
          </a:p>
        </p:txBody>
      </p:sp>
      <p:sp>
        <p:nvSpPr>
          <p:cNvPr id="4" name="Segnaposto piè di pagina 3">
            <a:extLst>
              <a:ext uri="{FF2B5EF4-FFF2-40B4-BE49-F238E27FC236}">
                <a16:creationId xmlns:a16="http://schemas.microsoft.com/office/drawing/2014/main" id="{7CEF5549-0BB2-AD3B-8A57-A8D4748AF326}"/>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FAF618E0-D321-B038-19AF-7474052B9332}"/>
              </a:ext>
            </a:extLst>
          </p:cNvPr>
          <p:cNvSpPr>
            <a:spLocks noGrp="1"/>
          </p:cNvSpPr>
          <p:nvPr>
            <p:ph type="sldNum" sz="quarter" idx="12"/>
          </p:nvPr>
        </p:nvSpPr>
        <p:spPr/>
        <p:txBody>
          <a:bodyPr/>
          <a:lstStyle/>
          <a:p>
            <a:fld id="{4DB28ED6-755D-4905-8EBD-6954122A3CE0}" type="slidenum">
              <a:rPr lang="en-US" smtClean="0"/>
              <a:t>‹N›</a:t>
            </a:fld>
            <a:endParaRPr lang="en-US"/>
          </a:p>
        </p:txBody>
      </p:sp>
    </p:spTree>
    <p:extLst>
      <p:ext uri="{BB962C8B-B14F-4D97-AF65-F5344CB8AC3E}">
        <p14:creationId xmlns:p14="http://schemas.microsoft.com/office/powerpoint/2010/main" val="415738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309828C-89AA-1AF5-A386-1327269C2F83}"/>
              </a:ext>
            </a:extLst>
          </p:cNvPr>
          <p:cNvSpPr>
            <a:spLocks noGrp="1"/>
          </p:cNvSpPr>
          <p:nvPr>
            <p:ph type="dt" sz="half" idx="10"/>
          </p:nvPr>
        </p:nvSpPr>
        <p:spPr/>
        <p:txBody>
          <a:bodyPr/>
          <a:lstStyle/>
          <a:p>
            <a:fld id="{CE50FF6F-5433-4F18-8FED-3DC21E3232A6}" type="datetimeFigureOut">
              <a:rPr lang="en-US" smtClean="0"/>
              <a:t>6/7/2023</a:t>
            </a:fld>
            <a:endParaRPr lang="en-US"/>
          </a:p>
        </p:txBody>
      </p:sp>
      <p:sp>
        <p:nvSpPr>
          <p:cNvPr id="3" name="Segnaposto piè di pagina 2">
            <a:extLst>
              <a:ext uri="{FF2B5EF4-FFF2-40B4-BE49-F238E27FC236}">
                <a16:creationId xmlns:a16="http://schemas.microsoft.com/office/drawing/2014/main" id="{400961ED-1042-79C7-03AE-44E8BFE257AF}"/>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16421F27-7327-C36C-9F72-707719BE3C16}"/>
              </a:ext>
            </a:extLst>
          </p:cNvPr>
          <p:cNvSpPr>
            <a:spLocks noGrp="1"/>
          </p:cNvSpPr>
          <p:nvPr>
            <p:ph type="sldNum" sz="quarter" idx="12"/>
          </p:nvPr>
        </p:nvSpPr>
        <p:spPr/>
        <p:txBody>
          <a:bodyPr/>
          <a:lstStyle/>
          <a:p>
            <a:fld id="{4DB28ED6-755D-4905-8EBD-6954122A3CE0}" type="slidenum">
              <a:rPr lang="en-US" smtClean="0"/>
              <a:t>‹N›</a:t>
            </a:fld>
            <a:endParaRPr lang="en-US"/>
          </a:p>
        </p:txBody>
      </p:sp>
    </p:spTree>
    <p:extLst>
      <p:ext uri="{BB962C8B-B14F-4D97-AF65-F5344CB8AC3E}">
        <p14:creationId xmlns:p14="http://schemas.microsoft.com/office/powerpoint/2010/main" val="2212285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A90FC0-5F09-3E5A-050B-2C3A856A35A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CE0C403-D9F5-27AB-8591-2EFC4653F7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5594B5F9-0B6D-E3D1-1FD4-8D1F3FD45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09CFA1A-10FA-B72A-66DD-F21687D3BE67}"/>
              </a:ext>
            </a:extLst>
          </p:cNvPr>
          <p:cNvSpPr>
            <a:spLocks noGrp="1"/>
          </p:cNvSpPr>
          <p:nvPr>
            <p:ph type="dt" sz="half" idx="10"/>
          </p:nvPr>
        </p:nvSpPr>
        <p:spPr/>
        <p:txBody>
          <a:bodyPr/>
          <a:lstStyle/>
          <a:p>
            <a:fld id="{CE50FF6F-5433-4F18-8FED-3DC21E3232A6}" type="datetimeFigureOut">
              <a:rPr lang="en-US" smtClean="0"/>
              <a:t>6/7/2023</a:t>
            </a:fld>
            <a:endParaRPr lang="en-US"/>
          </a:p>
        </p:txBody>
      </p:sp>
      <p:sp>
        <p:nvSpPr>
          <p:cNvPr id="6" name="Segnaposto piè di pagina 5">
            <a:extLst>
              <a:ext uri="{FF2B5EF4-FFF2-40B4-BE49-F238E27FC236}">
                <a16:creationId xmlns:a16="http://schemas.microsoft.com/office/drawing/2014/main" id="{F63BF144-146A-1B06-062E-FB1D3F6BBC7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82A47BAF-523F-42ED-9387-A9A2F372C050}"/>
              </a:ext>
            </a:extLst>
          </p:cNvPr>
          <p:cNvSpPr>
            <a:spLocks noGrp="1"/>
          </p:cNvSpPr>
          <p:nvPr>
            <p:ph type="sldNum" sz="quarter" idx="12"/>
          </p:nvPr>
        </p:nvSpPr>
        <p:spPr/>
        <p:txBody>
          <a:bodyPr/>
          <a:lstStyle/>
          <a:p>
            <a:fld id="{4DB28ED6-755D-4905-8EBD-6954122A3CE0}" type="slidenum">
              <a:rPr lang="en-US" smtClean="0"/>
              <a:t>‹N›</a:t>
            </a:fld>
            <a:endParaRPr lang="en-US"/>
          </a:p>
        </p:txBody>
      </p:sp>
    </p:spTree>
    <p:extLst>
      <p:ext uri="{BB962C8B-B14F-4D97-AF65-F5344CB8AC3E}">
        <p14:creationId xmlns:p14="http://schemas.microsoft.com/office/powerpoint/2010/main" val="2800799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6FAAA4-81FC-5287-2EE5-34F5D1577F9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777F56F1-F6D3-24D7-58B6-C22850C216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30367D2F-6AF1-6099-740B-BF050C838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3F26B56-E5EB-D473-7849-DDB88A19266F}"/>
              </a:ext>
            </a:extLst>
          </p:cNvPr>
          <p:cNvSpPr>
            <a:spLocks noGrp="1"/>
          </p:cNvSpPr>
          <p:nvPr>
            <p:ph type="dt" sz="half" idx="10"/>
          </p:nvPr>
        </p:nvSpPr>
        <p:spPr/>
        <p:txBody>
          <a:bodyPr/>
          <a:lstStyle/>
          <a:p>
            <a:fld id="{CE50FF6F-5433-4F18-8FED-3DC21E3232A6}" type="datetimeFigureOut">
              <a:rPr lang="en-US" smtClean="0"/>
              <a:t>6/7/2023</a:t>
            </a:fld>
            <a:endParaRPr lang="en-US"/>
          </a:p>
        </p:txBody>
      </p:sp>
      <p:sp>
        <p:nvSpPr>
          <p:cNvPr id="6" name="Segnaposto piè di pagina 5">
            <a:extLst>
              <a:ext uri="{FF2B5EF4-FFF2-40B4-BE49-F238E27FC236}">
                <a16:creationId xmlns:a16="http://schemas.microsoft.com/office/drawing/2014/main" id="{79859DD5-FE4F-D0E8-3A38-FEDC5D52F631}"/>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AE64AE8A-B0DD-8E21-AD68-0C8E3A7E9D17}"/>
              </a:ext>
            </a:extLst>
          </p:cNvPr>
          <p:cNvSpPr>
            <a:spLocks noGrp="1"/>
          </p:cNvSpPr>
          <p:nvPr>
            <p:ph type="sldNum" sz="quarter" idx="12"/>
          </p:nvPr>
        </p:nvSpPr>
        <p:spPr/>
        <p:txBody>
          <a:bodyPr/>
          <a:lstStyle/>
          <a:p>
            <a:fld id="{4DB28ED6-755D-4905-8EBD-6954122A3CE0}" type="slidenum">
              <a:rPr lang="en-US" smtClean="0"/>
              <a:t>‹N›</a:t>
            </a:fld>
            <a:endParaRPr lang="en-US"/>
          </a:p>
        </p:txBody>
      </p:sp>
    </p:spTree>
    <p:extLst>
      <p:ext uri="{BB962C8B-B14F-4D97-AF65-F5344CB8AC3E}">
        <p14:creationId xmlns:p14="http://schemas.microsoft.com/office/powerpoint/2010/main" val="82237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492A0BC-E7A6-A45A-071F-8FB51030F3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2F3888AB-01FA-56D0-9EE0-EDDEE477BB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43E304FD-DFF2-6228-C33B-71F55549E2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0FF6F-5433-4F18-8FED-3DC21E3232A6}" type="datetimeFigureOut">
              <a:rPr lang="en-US" smtClean="0"/>
              <a:t>6/7/2023</a:t>
            </a:fld>
            <a:endParaRPr lang="en-US"/>
          </a:p>
        </p:txBody>
      </p:sp>
      <p:sp>
        <p:nvSpPr>
          <p:cNvPr id="5" name="Segnaposto piè di pagina 4">
            <a:extLst>
              <a:ext uri="{FF2B5EF4-FFF2-40B4-BE49-F238E27FC236}">
                <a16:creationId xmlns:a16="http://schemas.microsoft.com/office/drawing/2014/main" id="{0291F872-3FCE-6335-AB34-A5167FF18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447114EB-66DD-899E-93DD-6D72DB1B59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28ED6-755D-4905-8EBD-6954122A3CE0}" type="slidenum">
              <a:rPr lang="en-US" smtClean="0"/>
              <a:t>‹N›</a:t>
            </a:fld>
            <a:endParaRPr lang="en-US"/>
          </a:p>
        </p:txBody>
      </p:sp>
    </p:spTree>
    <p:extLst>
      <p:ext uri="{BB962C8B-B14F-4D97-AF65-F5344CB8AC3E}">
        <p14:creationId xmlns:p14="http://schemas.microsoft.com/office/powerpoint/2010/main" val="3950418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ucdp.uu.se/download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mars.jrc.ec.europa.eu/asap/" TargetMode="External"/><Relationship Id="rId2" Type="http://schemas.openxmlformats.org/officeDocument/2006/relationships/hyperlink" Target="https://chc.ucsb.edu/data/chirps" TargetMode="External"/><Relationship Id="rId1" Type="http://schemas.openxmlformats.org/officeDocument/2006/relationships/slideLayout" Target="../slideLayouts/slideLayout7.xml"/><Relationship Id="rId5" Type="http://schemas.openxmlformats.org/officeDocument/2006/relationships/hyperlink" Target="https://www.lockheedmartin.com/en-us/capabilities/research-labs/advanced-technology-labs/icews.html#:~:text=The%20Integrated%20Crisis%20Early%20Warning,allocate%20resources%20to%20mitigate%20crisis." TargetMode="External"/><Relationship Id="rId4" Type="http://schemas.openxmlformats.org/officeDocument/2006/relationships/hyperlink" Target="https://cds.climate.copernicus.eu/cdsapp#!/dataset/reanalysis-era5-single-levels?tab=overview"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hyperlink" Target="https://static-content.springer.com/esm/art%3A10.1038%2Fs41586-019-1300-6/MediaObjects/41586_2019_1300_MOESM1_ESM.pdf"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catalogue.ceda.ac.uk/uuid/b6c783922d1ce68c4293d90caede5bb9" TargetMode="External"/><Relationship Id="rId2" Type="http://schemas.microsoft.com/office/2018/10/relationships/comments" Target="../comments/modernComment_12A_7AE7BCEB.xml"/><Relationship Id="rId1" Type="http://schemas.openxmlformats.org/officeDocument/2006/relationships/slideLayout" Target="../slideLayouts/slideLayout7.xml"/><Relationship Id="rId4" Type="http://schemas.openxmlformats.org/officeDocument/2006/relationships/hyperlink" Target="https://fsnau.or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cds.climate.copernicus.eu/#!/hom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E6FD241E-8E57-0578-B0BC-392EB96FC0F9}"/>
              </a:ext>
            </a:extLst>
          </p:cNvPr>
          <p:cNvSpPr txBox="1"/>
          <p:nvPr/>
        </p:nvSpPr>
        <p:spPr>
          <a:xfrm>
            <a:off x="939800" y="859065"/>
            <a:ext cx="10312400" cy="5139869"/>
          </a:xfrm>
          <a:prstGeom prst="rect">
            <a:avLst/>
          </a:prstGeom>
          <a:noFill/>
        </p:spPr>
        <p:txBody>
          <a:bodyPr wrap="square" rtlCol="0">
            <a:spAutoFit/>
          </a:bodyPr>
          <a:lstStyle/>
          <a:p>
            <a:pPr algn="ctr"/>
            <a:r>
              <a:rPr lang="it-IT" sz="4400" dirty="0" err="1">
                <a:latin typeface="TimesTen-Roman"/>
              </a:rPr>
              <a:t>Summary</a:t>
            </a:r>
            <a:r>
              <a:rPr lang="it-IT" sz="4400" dirty="0">
                <a:latin typeface="TimesTen-Roman"/>
              </a:rPr>
              <a:t> papers</a:t>
            </a:r>
          </a:p>
          <a:p>
            <a:endParaRPr lang="it-IT" sz="4400" dirty="0">
              <a:latin typeface="TimesTen-Roman"/>
            </a:endParaRPr>
          </a:p>
          <a:p>
            <a:r>
              <a:rPr lang="it-IT" sz="2000" b="1" dirty="0" err="1"/>
              <a:t>Maystadt</a:t>
            </a:r>
            <a:r>
              <a:rPr lang="it-IT" sz="2000" b="1" dirty="0"/>
              <a:t> 2014    </a:t>
            </a:r>
          </a:p>
          <a:p>
            <a:r>
              <a:rPr lang="en-US" sz="2000" dirty="0"/>
              <a:t>Extreme weather and civil war: does drought Fuel conflict in Somalia through livestock price shocks?</a:t>
            </a:r>
          </a:p>
          <a:p>
            <a:endParaRPr lang="en-US" sz="2000" dirty="0"/>
          </a:p>
          <a:p>
            <a:r>
              <a:rPr lang="en-US" sz="2000" b="1" dirty="0"/>
              <a:t>Harari 2017</a:t>
            </a:r>
          </a:p>
          <a:p>
            <a:r>
              <a:rPr lang="en-US" sz="2000" dirty="0" err="1"/>
              <a:t>Confict</a:t>
            </a:r>
            <a:r>
              <a:rPr lang="en-US" sz="2000" dirty="0"/>
              <a:t>, Climate and Cells: A disaggregated analysis</a:t>
            </a:r>
          </a:p>
          <a:p>
            <a:endParaRPr lang="en-US" sz="2000" dirty="0"/>
          </a:p>
          <a:p>
            <a:r>
              <a:rPr lang="it-IT" sz="2000" b="1" dirty="0" err="1"/>
              <a:t>Weezel</a:t>
            </a:r>
            <a:r>
              <a:rPr lang="it-IT" sz="2000" b="1" dirty="0"/>
              <a:t> 2019</a:t>
            </a:r>
            <a:endParaRPr lang="it-IT" sz="1000" dirty="0"/>
          </a:p>
          <a:p>
            <a:r>
              <a:rPr lang="en-US" sz="2000" dirty="0"/>
              <a:t>Local warming and violent armed conflict in Africa</a:t>
            </a:r>
          </a:p>
          <a:p>
            <a:endParaRPr lang="en-US" sz="2000" dirty="0"/>
          </a:p>
          <a:p>
            <a:r>
              <a:rPr lang="it-IT" sz="2000" b="1" dirty="0"/>
              <a:t>Linke et al. 2021</a:t>
            </a:r>
            <a:endParaRPr lang="it-IT" sz="900" dirty="0"/>
          </a:p>
          <a:p>
            <a:r>
              <a:rPr lang="en-US" sz="2000" dirty="0"/>
              <a:t>Weather, wheat, and war: Security implications of climate variability for conflict in Syria</a:t>
            </a:r>
            <a:endParaRPr lang="it-IT" sz="2000" dirty="0"/>
          </a:p>
        </p:txBody>
      </p:sp>
    </p:spTree>
    <p:extLst>
      <p:ext uri="{BB962C8B-B14F-4D97-AF65-F5344CB8AC3E}">
        <p14:creationId xmlns:p14="http://schemas.microsoft.com/office/powerpoint/2010/main" val="3071659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147846E-E738-3193-B95B-146634BE4CA4}"/>
              </a:ext>
            </a:extLst>
          </p:cNvPr>
          <p:cNvSpPr/>
          <p:nvPr/>
        </p:nvSpPr>
        <p:spPr>
          <a:xfrm>
            <a:off x="-19250" y="-50799"/>
            <a:ext cx="12301086" cy="2235200"/>
          </a:xfrm>
          <a:prstGeom prst="rect">
            <a:avLst/>
          </a:prstGeom>
          <a:solidFill>
            <a:schemeClr val="accent4">
              <a:lumMod val="60000"/>
              <a:lumOff val="40000"/>
              <a:alpha val="52941"/>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sellaDiTesto 2">
            <a:extLst>
              <a:ext uri="{FF2B5EF4-FFF2-40B4-BE49-F238E27FC236}">
                <a16:creationId xmlns:a16="http://schemas.microsoft.com/office/drawing/2014/main" id="{132F3E8A-8C45-34CE-62B6-FF3056E22E7D}"/>
              </a:ext>
            </a:extLst>
          </p:cNvPr>
          <p:cNvSpPr txBox="1"/>
          <p:nvPr/>
        </p:nvSpPr>
        <p:spPr>
          <a:xfrm>
            <a:off x="1128294" y="3217052"/>
            <a:ext cx="10179252" cy="2031325"/>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latin typeface="TimesTen-Roman"/>
              </a:rPr>
              <a:t>Focusing on the African continent</a:t>
            </a:r>
            <a:r>
              <a:rPr lang="en-US" sz="1800" b="1" i="0" u="none" strike="noStrike" baseline="0" dirty="0">
                <a:latin typeface="TimesTen-Roman"/>
              </a:rPr>
              <a:t>, shifts in average temperature and precipitation levels </a:t>
            </a:r>
            <a:r>
              <a:rPr lang="en-US" sz="1800" b="0" i="0" u="none" strike="noStrike" baseline="0" dirty="0">
                <a:latin typeface="TimesTen-Roman"/>
              </a:rPr>
              <a:t>are used to estimate the effect on conflict risk between 2003–17. </a:t>
            </a:r>
          </a:p>
          <a:p>
            <a:pPr marL="285750" indent="-285750" algn="just">
              <a:buFont typeface="Arial" panose="020B0604020202020204" pitchFamily="34" charset="0"/>
              <a:buChar char="•"/>
            </a:pPr>
            <a:endParaRPr lang="en-US" sz="1800" b="0" i="0" u="none" strike="noStrike" baseline="0" dirty="0">
              <a:latin typeface="TimesTen-Roman"/>
            </a:endParaRPr>
          </a:p>
          <a:p>
            <a:pPr marL="285750" indent="-285750" algn="just">
              <a:buFont typeface="Arial" panose="020B0604020202020204" pitchFamily="34" charset="0"/>
              <a:buChar char="•"/>
            </a:pPr>
            <a:r>
              <a:rPr lang="en-US" sz="1800" b="0" i="0" u="none" strike="noStrike" baseline="0" dirty="0">
                <a:latin typeface="TimesTen-Roman"/>
              </a:rPr>
              <a:t>The data is </a:t>
            </a:r>
            <a:r>
              <a:rPr lang="en-US" sz="1800" b="0" i="0" u="none" strike="noStrike" baseline="0" dirty="0" err="1">
                <a:latin typeface="TimesTen-Roman"/>
              </a:rPr>
              <a:t>analysed</a:t>
            </a:r>
            <a:r>
              <a:rPr lang="en-US" sz="1800" b="0" i="0" u="none" strike="noStrike" baseline="0" dirty="0">
                <a:latin typeface="TimesTen-Roman"/>
              </a:rPr>
              <a:t> using Bayesian model averaging to test if the variables measuring local climatic conditions contribute consistently in explaining conflict risk.</a:t>
            </a:r>
          </a:p>
          <a:p>
            <a:pPr marL="285750" indent="-285750" algn="just">
              <a:buFont typeface="Arial" panose="020B0604020202020204" pitchFamily="34" charset="0"/>
              <a:buChar char="•"/>
            </a:pPr>
            <a:endParaRPr lang="en-US" dirty="0">
              <a:latin typeface="TimesTen-Roman"/>
            </a:endParaRPr>
          </a:p>
          <a:p>
            <a:pPr marL="285750" indent="-285750" algn="just">
              <a:buFont typeface="Arial" panose="020B0604020202020204" pitchFamily="34" charset="0"/>
              <a:buChar char="•"/>
            </a:pPr>
            <a:r>
              <a:rPr lang="en-US" sz="1800" i="0" u="none" strike="noStrike" baseline="0" dirty="0">
                <a:latin typeface="TimesTen-Roman"/>
              </a:rPr>
              <a:t>Temperature is robustly linked to armed conflict, while </a:t>
            </a:r>
            <a:r>
              <a:rPr lang="en-US" dirty="0">
                <a:latin typeface="TimesTen-Roman"/>
              </a:rPr>
              <a:t>p</a:t>
            </a:r>
            <a:r>
              <a:rPr lang="en-US" sz="1800" i="0" u="none" strike="noStrike" baseline="0" dirty="0">
                <a:latin typeface="TimesTen-Roman"/>
              </a:rPr>
              <a:t>recipitation changes have no discernible effect.</a:t>
            </a:r>
          </a:p>
        </p:txBody>
      </p:sp>
      <p:sp>
        <p:nvSpPr>
          <p:cNvPr id="4" name="CasellaDiTesto 3">
            <a:extLst>
              <a:ext uri="{FF2B5EF4-FFF2-40B4-BE49-F238E27FC236}">
                <a16:creationId xmlns:a16="http://schemas.microsoft.com/office/drawing/2014/main" id="{C789323F-16EB-1D73-755C-35B05DC9F066}"/>
              </a:ext>
            </a:extLst>
          </p:cNvPr>
          <p:cNvSpPr txBox="1"/>
          <p:nvPr/>
        </p:nvSpPr>
        <p:spPr>
          <a:xfrm>
            <a:off x="2242820" y="340465"/>
            <a:ext cx="7950200" cy="1554272"/>
          </a:xfrm>
          <a:prstGeom prst="rect">
            <a:avLst/>
          </a:prstGeom>
          <a:noFill/>
        </p:spPr>
        <p:txBody>
          <a:bodyPr wrap="square" rtlCol="0">
            <a:spAutoFit/>
          </a:bodyPr>
          <a:lstStyle/>
          <a:p>
            <a:pPr algn="ctr"/>
            <a:r>
              <a:rPr lang="it-IT" sz="2800" b="1" dirty="0" err="1"/>
              <a:t>Weezel</a:t>
            </a:r>
            <a:r>
              <a:rPr lang="it-IT" sz="2800" b="1" dirty="0"/>
              <a:t> 2019</a:t>
            </a:r>
          </a:p>
          <a:p>
            <a:pPr algn="ctr"/>
            <a:endParaRPr lang="it-IT" sz="1100" dirty="0"/>
          </a:p>
          <a:p>
            <a:pPr algn="ctr"/>
            <a:r>
              <a:rPr lang="en-US" sz="2800" dirty="0"/>
              <a:t>Local warming and violent armed</a:t>
            </a:r>
          </a:p>
          <a:p>
            <a:pPr algn="ctr"/>
            <a:r>
              <a:rPr lang="en-US" sz="2800" dirty="0"/>
              <a:t>conflict in Africa</a:t>
            </a:r>
          </a:p>
        </p:txBody>
      </p:sp>
    </p:spTree>
    <p:extLst>
      <p:ext uri="{BB962C8B-B14F-4D97-AF65-F5344CB8AC3E}">
        <p14:creationId xmlns:p14="http://schemas.microsoft.com/office/powerpoint/2010/main" val="2750000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147846E-E738-3193-B95B-146634BE4CA4}"/>
              </a:ext>
            </a:extLst>
          </p:cNvPr>
          <p:cNvSpPr/>
          <p:nvPr/>
        </p:nvSpPr>
        <p:spPr>
          <a:xfrm>
            <a:off x="-60961" y="-48127"/>
            <a:ext cx="12301086" cy="1617043"/>
          </a:xfrm>
          <a:prstGeom prst="rect">
            <a:avLst/>
          </a:prstGeom>
          <a:solidFill>
            <a:schemeClr val="accent4">
              <a:lumMod val="60000"/>
              <a:lumOff val="40000"/>
              <a:alpha val="52941"/>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sellaDiTesto 4">
            <a:extLst>
              <a:ext uri="{FF2B5EF4-FFF2-40B4-BE49-F238E27FC236}">
                <a16:creationId xmlns:a16="http://schemas.microsoft.com/office/drawing/2014/main" id="{69C779A3-43C4-CEBF-D31D-93C2048F1890}"/>
              </a:ext>
            </a:extLst>
          </p:cNvPr>
          <p:cNvSpPr txBox="1"/>
          <p:nvPr/>
        </p:nvSpPr>
        <p:spPr>
          <a:xfrm>
            <a:off x="2024380" y="415064"/>
            <a:ext cx="7950200" cy="707886"/>
          </a:xfrm>
          <a:prstGeom prst="rect">
            <a:avLst/>
          </a:prstGeom>
          <a:noFill/>
        </p:spPr>
        <p:txBody>
          <a:bodyPr wrap="square" rtlCol="0">
            <a:spAutoFit/>
          </a:bodyPr>
          <a:lstStyle/>
          <a:p>
            <a:pPr algn="ctr"/>
            <a:r>
              <a:rPr lang="en-US" sz="4000" dirty="0"/>
              <a:t>Model and variables</a:t>
            </a:r>
          </a:p>
        </p:txBody>
      </p:sp>
      <p:sp>
        <p:nvSpPr>
          <p:cNvPr id="8" name="CasellaDiTesto 7">
            <a:extLst>
              <a:ext uri="{FF2B5EF4-FFF2-40B4-BE49-F238E27FC236}">
                <a16:creationId xmlns:a16="http://schemas.microsoft.com/office/drawing/2014/main" id="{B9B850A2-1CE2-435B-E94C-F4BA52C4C75F}"/>
              </a:ext>
            </a:extLst>
          </p:cNvPr>
          <p:cNvSpPr txBox="1"/>
          <p:nvPr/>
        </p:nvSpPr>
        <p:spPr>
          <a:xfrm>
            <a:off x="1046055" y="3552459"/>
            <a:ext cx="10135458" cy="3416320"/>
          </a:xfrm>
          <a:prstGeom prst="rect">
            <a:avLst/>
          </a:prstGeom>
          <a:noFill/>
        </p:spPr>
        <p:txBody>
          <a:bodyPr wrap="square">
            <a:spAutoFit/>
          </a:bodyPr>
          <a:lstStyle/>
          <a:p>
            <a:pPr marL="285750" indent="-285750" algn="just">
              <a:buFont typeface="Arial" panose="020B0604020202020204" pitchFamily="34" charset="0"/>
              <a:buChar char="•"/>
            </a:pPr>
            <a:r>
              <a:rPr lang="en-US" dirty="0"/>
              <a:t>C</a:t>
            </a:r>
            <a:r>
              <a:rPr lang="en-US" baseline="-25000" dirty="0"/>
              <a:t>i</a:t>
            </a:r>
            <a:r>
              <a:rPr lang="en-US" dirty="0"/>
              <a:t> measures conflict in region </a:t>
            </a:r>
            <a:r>
              <a:rPr lang="en-US" dirty="0" err="1"/>
              <a:t>i</a:t>
            </a:r>
            <a:r>
              <a:rPr lang="en-US" dirty="0"/>
              <a:t> (e.g. a country or grid-cell). The outcome variable is often coded using a binary indicator for conflict incidence. It is linked to the temporal lag </a:t>
            </a:r>
            <a:r>
              <a:rPr lang="en-US" dirty="0" err="1"/>
              <a:t>LC</a:t>
            </a:r>
            <a:r>
              <a:rPr lang="en-US" baseline="-25000" dirty="0" err="1"/>
              <a:t>i</a:t>
            </a:r>
            <a:r>
              <a:rPr lang="en-US" dirty="0"/>
              <a:t>, to account for state-dependence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sz="1800" b="0" u="none" strike="noStrike" baseline="0" dirty="0" err="1">
                <a:latin typeface="LMMathItalic12-Regular"/>
              </a:rPr>
              <a:t>X</a:t>
            </a:r>
            <a:r>
              <a:rPr lang="en-US" sz="1800" b="0" u="none" strike="noStrike" baseline="0" dirty="0" err="1">
                <a:latin typeface="LMMathSymbols8-Regular"/>
              </a:rPr>
              <a:t>’</a:t>
            </a:r>
            <a:r>
              <a:rPr lang="en-US" sz="1800" b="0" u="none" strike="noStrike" baseline="-25000" dirty="0" err="1">
                <a:latin typeface="LMMathSymbols8-Regular"/>
              </a:rPr>
              <a:t>i</a:t>
            </a:r>
            <a:r>
              <a:rPr lang="en-US" sz="1800" b="0" u="none" strike="noStrike" baseline="-25000" dirty="0">
                <a:latin typeface="LMMathSymbols8-Regular"/>
              </a:rPr>
              <a:t> </a:t>
            </a:r>
            <a:r>
              <a:rPr lang="en-US" dirty="0">
                <a:latin typeface="LMRoman12-Regular"/>
              </a:rPr>
              <a:t>is a vector of control variables (</a:t>
            </a:r>
            <a:r>
              <a:rPr lang="en-US" sz="1800" b="0" i="0" u="none" strike="noStrike" baseline="0" dirty="0">
                <a:latin typeface="LMRoman12-Regular"/>
              </a:rPr>
              <a:t>e.g. population or income levels); </a:t>
            </a:r>
          </a:p>
          <a:p>
            <a:pPr marL="285750" indent="-285750" algn="just">
              <a:buFont typeface="Arial" panose="020B0604020202020204" pitchFamily="34" charset="0"/>
              <a:buChar char="•"/>
            </a:pPr>
            <a:endParaRPr lang="en-US" dirty="0">
              <a:latin typeface="LMRoman12-Regular"/>
            </a:endParaRPr>
          </a:p>
          <a:p>
            <a:pPr marL="285750" indent="-285750" algn="l">
              <a:buFont typeface="Arial" panose="020B0604020202020204" pitchFamily="34" charset="0"/>
              <a:buChar char="•"/>
            </a:pPr>
            <a:r>
              <a:rPr lang="en-US" i="1" dirty="0" err="1">
                <a:latin typeface="LMMathItalic12-Regular"/>
                <a:cs typeface="Times New Roman" panose="02020603050405020304" pitchFamily="18" charset="0"/>
              </a:rPr>
              <a:t>Δ</a:t>
            </a:r>
            <a:r>
              <a:rPr lang="en-US" sz="1800" b="0" i="1" u="none" strike="noStrike" baseline="0" dirty="0" err="1">
                <a:latin typeface="LMMathItalic12-Regular"/>
              </a:rPr>
              <a:t>W</a:t>
            </a:r>
            <a:r>
              <a:rPr lang="en-US" sz="1800" b="0" i="1" u="none" strike="noStrike" baseline="-25000" dirty="0" err="1">
                <a:latin typeface="LMMathItalic8-Regular"/>
              </a:rPr>
              <a:t>i</a:t>
            </a:r>
            <a:r>
              <a:rPr lang="en-US" sz="1800" b="0" i="1" u="none" strike="noStrike" baseline="0" dirty="0">
                <a:latin typeface="LMMathItalic8-Regular"/>
              </a:rPr>
              <a:t> </a:t>
            </a:r>
            <a:r>
              <a:rPr lang="en-US" dirty="0">
                <a:latin typeface="LMRoman12-Regular"/>
              </a:rPr>
              <a:t>captures </a:t>
            </a:r>
            <a:r>
              <a:rPr lang="en-US" sz="1800" b="0" i="0" u="none" strike="noStrike" baseline="0" dirty="0">
                <a:latin typeface="LMRoman12-Regular"/>
              </a:rPr>
              <a:t>change in local climatic conditions measured by the difference in average anomalies for temperature and precipitation. An anomaly is measured as the deviation from the long-term (typically 30 years) mean.</a:t>
            </a:r>
            <a:endParaRPr lang="en-US" dirty="0">
              <a:latin typeface="LMRoman12-Regular"/>
            </a:endParaRPr>
          </a:p>
          <a:p>
            <a:pPr marL="285750" indent="-285750" algn="just">
              <a:buFont typeface="Arial" panose="020B0604020202020204" pitchFamily="34" charset="0"/>
              <a:buChar char="•"/>
            </a:pPr>
            <a:endParaRPr lang="en-US" dirty="0">
              <a:latin typeface="LMRoman12-Regular"/>
            </a:endParaRPr>
          </a:p>
          <a:p>
            <a:pPr marL="285750" indent="-285750" algn="just">
              <a:buFont typeface="Arial" panose="020B0604020202020204" pitchFamily="34" charset="0"/>
              <a:buChar char="•"/>
            </a:pPr>
            <a:r>
              <a:rPr lang="el-GR" dirty="0">
                <a:latin typeface="LMRoman12-Regular"/>
              </a:rPr>
              <a:t>α</a:t>
            </a:r>
            <a:r>
              <a:rPr lang="en-US" dirty="0">
                <a:latin typeface="LMRoman12-Regular"/>
              </a:rPr>
              <a:t> </a:t>
            </a:r>
            <a:r>
              <a:rPr lang="en-US" sz="1800" b="0" i="1" u="none" strike="noStrike" baseline="0" dirty="0">
                <a:latin typeface="LMMathItalic12-Regular"/>
              </a:rPr>
              <a:t> </a:t>
            </a:r>
            <a:r>
              <a:rPr lang="en-US" sz="1800" b="0" i="0" u="none" strike="noStrike" baseline="0" dirty="0">
                <a:latin typeface="LMRoman12-Regular"/>
              </a:rPr>
              <a:t>is a constant and </a:t>
            </a:r>
            <a:r>
              <a:rPr lang="el-GR" sz="1800" b="0" i="0" u="none" strike="noStrike" baseline="0" dirty="0">
                <a:latin typeface="Times New Roman" panose="02020603050405020304" pitchFamily="18" charset="0"/>
                <a:cs typeface="Times New Roman" panose="02020603050405020304" pitchFamily="18" charset="0"/>
              </a:rPr>
              <a:t>ε</a:t>
            </a:r>
            <a:r>
              <a:rPr lang="en-US" sz="1800" b="0" i="1" u="none" strike="noStrike" baseline="-25000" dirty="0">
                <a:latin typeface="LMMathItalic8-Regular"/>
              </a:rPr>
              <a:t>it</a:t>
            </a:r>
            <a:r>
              <a:rPr lang="en-US" sz="1800" b="0" i="1" u="none" strike="noStrike" baseline="0" dirty="0">
                <a:latin typeface="LMMathItalic8-Regular"/>
              </a:rPr>
              <a:t> </a:t>
            </a:r>
            <a:r>
              <a:rPr lang="en-US" sz="1800" b="0" i="0" u="none" strike="noStrike" baseline="0" dirty="0">
                <a:latin typeface="LMRoman12-Regular"/>
              </a:rPr>
              <a:t>the error term</a:t>
            </a:r>
            <a:endParaRPr lang="en-US" dirty="0"/>
          </a:p>
          <a:p>
            <a:pPr algn="just"/>
            <a:endParaRPr lang="en-US" dirty="0"/>
          </a:p>
        </p:txBody>
      </p:sp>
      <p:sp>
        <p:nvSpPr>
          <p:cNvPr id="16" name="CasellaDiTesto 15">
            <a:extLst>
              <a:ext uri="{FF2B5EF4-FFF2-40B4-BE49-F238E27FC236}">
                <a16:creationId xmlns:a16="http://schemas.microsoft.com/office/drawing/2014/main" id="{7E34E1C3-EDF6-689C-F927-20681BDE3010}"/>
              </a:ext>
            </a:extLst>
          </p:cNvPr>
          <p:cNvSpPr txBox="1"/>
          <p:nvPr/>
        </p:nvSpPr>
        <p:spPr>
          <a:xfrm>
            <a:off x="756707" y="1917481"/>
            <a:ext cx="10678585" cy="369332"/>
          </a:xfrm>
          <a:prstGeom prst="rect">
            <a:avLst/>
          </a:prstGeom>
          <a:noFill/>
        </p:spPr>
        <p:txBody>
          <a:bodyPr wrap="square">
            <a:spAutoFit/>
          </a:bodyPr>
          <a:lstStyle/>
          <a:p>
            <a:pPr algn="l"/>
            <a:r>
              <a:rPr lang="en-US" sz="1800" b="0" i="0" u="none" strike="noStrike" baseline="0" dirty="0">
                <a:latin typeface="LMRoman12-Regular"/>
              </a:rPr>
              <a:t>Focuses on relatively </a:t>
            </a:r>
            <a:r>
              <a:rPr lang="en-US" sz="1800" b="1" i="0" u="none" strike="noStrike" baseline="0" dirty="0">
                <a:latin typeface="LMRoman12-Regular"/>
              </a:rPr>
              <a:t>long-term changes in local climate</a:t>
            </a:r>
            <a:r>
              <a:rPr lang="en-US" sz="1800" b="0" i="0" u="none" strike="noStrike" baseline="0" dirty="0">
                <a:latin typeface="LMRoman12-Regular"/>
              </a:rPr>
              <a:t>, rather than relying on within-year variation</a:t>
            </a:r>
            <a:endParaRPr lang="en-US" dirty="0"/>
          </a:p>
        </p:txBody>
      </p:sp>
      <p:pic>
        <p:nvPicPr>
          <p:cNvPr id="18" name="Immagine 17">
            <a:extLst>
              <a:ext uri="{FF2B5EF4-FFF2-40B4-BE49-F238E27FC236}">
                <a16:creationId xmlns:a16="http://schemas.microsoft.com/office/drawing/2014/main" id="{7B762F23-4E4F-771C-FA20-3CE72766CCA8}"/>
              </a:ext>
            </a:extLst>
          </p:cNvPr>
          <p:cNvPicPr>
            <a:picLocks noChangeAspect="1"/>
          </p:cNvPicPr>
          <p:nvPr/>
        </p:nvPicPr>
        <p:blipFill>
          <a:blip r:embed="rId2"/>
          <a:stretch>
            <a:fillRect/>
          </a:stretch>
        </p:blipFill>
        <p:spPr>
          <a:xfrm>
            <a:off x="2649105" y="2451458"/>
            <a:ext cx="6929358" cy="854083"/>
          </a:xfrm>
          <a:prstGeom prst="rect">
            <a:avLst/>
          </a:prstGeom>
        </p:spPr>
      </p:pic>
    </p:spTree>
    <p:extLst>
      <p:ext uri="{BB962C8B-B14F-4D97-AF65-F5344CB8AC3E}">
        <p14:creationId xmlns:p14="http://schemas.microsoft.com/office/powerpoint/2010/main" val="252930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147846E-E738-3193-B95B-146634BE4CA4}"/>
              </a:ext>
            </a:extLst>
          </p:cNvPr>
          <p:cNvSpPr/>
          <p:nvPr/>
        </p:nvSpPr>
        <p:spPr>
          <a:xfrm>
            <a:off x="-60961" y="-48127"/>
            <a:ext cx="12301086" cy="1617043"/>
          </a:xfrm>
          <a:prstGeom prst="rect">
            <a:avLst/>
          </a:prstGeom>
          <a:solidFill>
            <a:schemeClr val="accent4">
              <a:lumMod val="60000"/>
              <a:lumOff val="40000"/>
              <a:alpha val="52941"/>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sellaDiTesto 4">
            <a:extLst>
              <a:ext uri="{FF2B5EF4-FFF2-40B4-BE49-F238E27FC236}">
                <a16:creationId xmlns:a16="http://schemas.microsoft.com/office/drawing/2014/main" id="{69C779A3-43C4-CEBF-D31D-93C2048F1890}"/>
              </a:ext>
            </a:extLst>
          </p:cNvPr>
          <p:cNvSpPr txBox="1"/>
          <p:nvPr/>
        </p:nvSpPr>
        <p:spPr>
          <a:xfrm>
            <a:off x="2024380" y="406451"/>
            <a:ext cx="7950200" cy="707886"/>
          </a:xfrm>
          <a:prstGeom prst="rect">
            <a:avLst/>
          </a:prstGeom>
          <a:noFill/>
        </p:spPr>
        <p:txBody>
          <a:bodyPr wrap="square" rtlCol="0">
            <a:spAutoFit/>
          </a:bodyPr>
          <a:lstStyle/>
          <a:p>
            <a:pPr algn="ctr"/>
            <a:r>
              <a:rPr lang="en-US" sz="4000" dirty="0"/>
              <a:t>Variables and data</a:t>
            </a:r>
          </a:p>
        </p:txBody>
      </p:sp>
      <p:sp>
        <p:nvSpPr>
          <p:cNvPr id="9" name="CasellaDiTesto 8">
            <a:extLst>
              <a:ext uri="{FF2B5EF4-FFF2-40B4-BE49-F238E27FC236}">
                <a16:creationId xmlns:a16="http://schemas.microsoft.com/office/drawing/2014/main" id="{FE1ADC0E-D150-9980-72D2-2AC6DC2DF307}"/>
              </a:ext>
            </a:extLst>
          </p:cNvPr>
          <p:cNvSpPr txBox="1"/>
          <p:nvPr/>
        </p:nvSpPr>
        <p:spPr>
          <a:xfrm>
            <a:off x="916940" y="2402255"/>
            <a:ext cx="10718800" cy="3693319"/>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Ten-Roman"/>
              </a:rPr>
              <a:t>Temperature data is taken from the Berkeley Earth Surface Temperature (BEST) dataset. An important advantage of BEST of other comparable datasets is that it is not as vulnerable to conflict-related station loss. </a:t>
            </a:r>
          </a:p>
          <a:p>
            <a:pPr marL="285750" indent="-285750" algn="just">
              <a:buFont typeface="Arial" panose="020B0604020202020204" pitchFamily="34" charset="0"/>
              <a:buChar char="•"/>
            </a:pPr>
            <a:endParaRPr lang="en-US" dirty="0">
              <a:latin typeface="TimesTen-Roman"/>
            </a:endParaRPr>
          </a:p>
          <a:p>
            <a:pPr marL="285750" indent="-285750" algn="just">
              <a:buFont typeface="Arial" panose="020B0604020202020204" pitchFamily="34" charset="0"/>
              <a:buChar char="•"/>
            </a:pPr>
            <a:r>
              <a:rPr lang="en-US" dirty="0">
                <a:latin typeface="TimesTen-Roman"/>
              </a:rPr>
              <a:t>The monthly data is aggregated to calculate annual average temperature. These annual averages are used to construct the variable that serves as a proxy for climate change. Specifically, the variable of interest is the change in the average temperature anomaly for 2003–17 relative to the benchmark period (1988–2002).</a:t>
            </a:r>
          </a:p>
          <a:p>
            <a:pPr marL="285750" indent="-285750" algn="just">
              <a:buFont typeface="Arial" panose="020B0604020202020204" pitchFamily="34" charset="0"/>
              <a:buChar char="•"/>
            </a:pPr>
            <a:endParaRPr lang="en-US" dirty="0">
              <a:latin typeface="TimesTen-Roman"/>
            </a:endParaRPr>
          </a:p>
          <a:p>
            <a:pPr marL="285750" indent="-285750" algn="just">
              <a:buFont typeface="Arial" panose="020B0604020202020204" pitchFamily="34" charset="0"/>
              <a:buChar char="•"/>
            </a:pPr>
            <a:r>
              <a:rPr lang="en-US" dirty="0">
                <a:latin typeface="TimesTen-Roman"/>
              </a:rPr>
              <a:t>Precipitation data is taken from the CHIRPS (Climate Hazards Group InfraRed Precipitation with Station) dataset</a:t>
            </a:r>
          </a:p>
          <a:p>
            <a:pPr marL="285750" indent="-285750" algn="just">
              <a:buFont typeface="Arial" panose="020B0604020202020204" pitchFamily="34" charset="0"/>
              <a:buChar char="•"/>
            </a:pPr>
            <a:endParaRPr lang="en-US" dirty="0">
              <a:latin typeface="TimesTen-Roman"/>
            </a:endParaRPr>
          </a:p>
          <a:p>
            <a:pPr marL="285750" indent="-285750" algn="just">
              <a:buFont typeface="Arial" panose="020B0604020202020204" pitchFamily="34" charset="0"/>
              <a:buChar char="•"/>
            </a:pPr>
            <a:r>
              <a:rPr lang="en-US" dirty="0">
                <a:latin typeface="TimesTen-Roman"/>
              </a:rPr>
              <a:t>Conflict data is taken from the Georeferenced Event Dataset (</a:t>
            </a:r>
            <a:r>
              <a:rPr lang="en-US" dirty="0">
                <a:latin typeface="TimesTen-Roman"/>
                <a:hlinkClick r:id="rId2"/>
              </a:rPr>
              <a:t>GED, version 18.1</a:t>
            </a:r>
            <a:r>
              <a:rPr lang="en-US" dirty="0">
                <a:latin typeface="TimesTen-Roman"/>
              </a:rPr>
              <a:t>) from the Uppsala Conflict Data </a:t>
            </a:r>
            <a:r>
              <a:rPr lang="en-US" dirty="0" err="1">
                <a:latin typeface="TimesTen-Roman"/>
              </a:rPr>
              <a:t>Programme</a:t>
            </a:r>
            <a:r>
              <a:rPr lang="en-US" dirty="0">
                <a:latin typeface="TimesTen-Roman"/>
              </a:rPr>
              <a:t>. First, an event is included only when it is associated with a conflict that has reached a fixed fatality threshold of at least 25 battle-related deaths</a:t>
            </a:r>
          </a:p>
        </p:txBody>
      </p:sp>
    </p:spTree>
    <p:extLst>
      <p:ext uri="{BB962C8B-B14F-4D97-AF65-F5344CB8AC3E}">
        <p14:creationId xmlns:p14="http://schemas.microsoft.com/office/powerpoint/2010/main" val="849288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298232B6-4DA7-4786-DB54-E355B8501494}"/>
              </a:ext>
            </a:extLst>
          </p:cNvPr>
          <p:cNvSpPr/>
          <p:nvPr/>
        </p:nvSpPr>
        <p:spPr>
          <a:xfrm>
            <a:off x="0" y="-50799"/>
            <a:ext cx="12192000" cy="2235200"/>
          </a:xfrm>
          <a:prstGeom prst="rect">
            <a:avLst/>
          </a:prstGeom>
          <a:solidFill>
            <a:srgbClr val="F4B183">
              <a:alpha val="52941"/>
            </a:srgb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sellaDiTesto 3">
            <a:extLst>
              <a:ext uri="{FF2B5EF4-FFF2-40B4-BE49-F238E27FC236}">
                <a16:creationId xmlns:a16="http://schemas.microsoft.com/office/drawing/2014/main" id="{1F1673E7-D440-5B01-8B73-4E78B94A22B5}"/>
              </a:ext>
            </a:extLst>
          </p:cNvPr>
          <p:cNvSpPr txBox="1"/>
          <p:nvPr/>
        </p:nvSpPr>
        <p:spPr>
          <a:xfrm>
            <a:off x="2242820" y="293512"/>
            <a:ext cx="7950200" cy="1546577"/>
          </a:xfrm>
          <a:prstGeom prst="rect">
            <a:avLst/>
          </a:prstGeom>
          <a:noFill/>
        </p:spPr>
        <p:txBody>
          <a:bodyPr wrap="square" rtlCol="0">
            <a:spAutoFit/>
          </a:bodyPr>
          <a:lstStyle/>
          <a:p>
            <a:pPr algn="ctr"/>
            <a:r>
              <a:rPr lang="it-IT" sz="2800" b="1" dirty="0"/>
              <a:t>Linke et al. 2021</a:t>
            </a:r>
          </a:p>
          <a:p>
            <a:pPr algn="ctr"/>
            <a:endParaRPr lang="it-IT" sz="1050" dirty="0"/>
          </a:p>
          <a:p>
            <a:pPr algn="ctr"/>
            <a:r>
              <a:rPr lang="en-US" sz="2800" dirty="0"/>
              <a:t>Weather, wheat, and war: Security implications</a:t>
            </a:r>
          </a:p>
          <a:p>
            <a:pPr algn="ctr"/>
            <a:r>
              <a:rPr lang="en-US" sz="2800" dirty="0"/>
              <a:t>of climate variability for conflict in Syria</a:t>
            </a:r>
            <a:endParaRPr lang="it-IT" sz="2800" dirty="0"/>
          </a:p>
        </p:txBody>
      </p:sp>
      <p:sp>
        <p:nvSpPr>
          <p:cNvPr id="9" name="CasellaDiTesto 8">
            <a:extLst>
              <a:ext uri="{FF2B5EF4-FFF2-40B4-BE49-F238E27FC236}">
                <a16:creationId xmlns:a16="http://schemas.microsoft.com/office/drawing/2014/main" id="{C732DD20-72D3-34EB-593A-5DB5CCC26123}"/>
              </a:ext>
            </a:extLst>
          </p:cNvPr>
          <p:cNvSpPr txBox="1"/>
          <p:nvPr/>
        </p:nvSpPr>
        <p:spPr>
          <a:xfrm>
            <a:off x="1074420" y="3245644"/>
            <a:ext cx="10040620" cy="2332196"/>
          </a:xfrm>
          <a:prstGeom prst="rect">
            <a:avLst/>
          </a:prstGeom>
          <a:noFill/>
        </p:spPr>
        <p:txBody>
          <a:bodyPr wrap="square">
            <a:spAutoFit/>
          </a:bodyPr>
          <a:lstStyle/>
          <a:p>
            <a:pPr marL="285750" indent="-285750">
              <a:buFont typeface="Arial" panose="020B0604020202020204" pitchFamily="34" charset="0"/>
              <a:buChar char="•"/>
            </a:pPr>
            <a:r>
              <a:rPr lang="en-US" dirty="0">
                <a:latin typeface="TimesTen-Roman"/>
              </a:rPr>
              <a:t>Examine how Syria’s local growing seasons and precipitation variability affected patterns of violence during the country’s civil war (2011–19).</a:t>
            </a:r>
          </a:p>
          <a:p>
            <a:pPr marL="285750" indent="-285750">
              <a:buFont typeface="Arial" panose="020B0604020202020204" pitchFamily="34" charset="0"/>
              <a:buChar char="•"/>
            </a:pPr>
            <a:endParaRPr lang="en-US" dirty="0">
              <a:latin typeface="TimesTen-Roman"/>
            </a:endParaRPr>
          </a:p>
          <a:p>
            <a:pPr marL="285750" indent="-285750">
              <a:buFont typeface="Arial" panose="020B0604020202020204" pitchFamily="34" charset="0"/>
              <a:buChar char="•"/>
            </a:pPr>
            <a:r>
              <a:rPr lang="en-US" dirty="0">
                <a:latin typeface="TimesTen-Roman"/>
              </a:rPr>
              <a:t>Test the hypotheses : </a:t>
            </a:r>
          </a:p>
          <a:p>
            <a:pPr marL="742950" lvl="1" indent="-285750">
              <a:buFont typeface="Wingdings" panose="05000000000000000000" pitchFamily="2" charset="2"/>
              <a:buChar char="Ø"/>
            </a:pPr>
            <a:r>
              <a:rPr lang="en-US" dirty="0">
                <a:latin typeface="TimesTen-Roman"/>
              </a:rPr>
              <a:t>Government-initiated (H1) and rebel-initiated (H2) conflict events will be more likely during the </a:t>
            </a:r>
            <a:r>
              <a:rPr lang="en-US" b="1" dirty="0">
                <a:latin typeface="TimesTen-Roman"/>
              </a:rPr>
              <a:t>growing season </a:t>
            </a:r>
            <a:r>
              <a:rPr lang="en-US" dirty="0">
                <a:latin typeface="TimesTen-Roman"/>
              </a:rPr>
              <a:t>than at other times of the year.  </a:t>
            </a:r>
          </a:p>
          <a:p>
            <a:pPr marL="742950" lvl="1" indent="-285750">
              <a:buFont typeface="Wingdings" panose="05000000000000000000" pitchFamily="2" charset="2"/>
              <a:buChar char="Ø"/>
            </a:pPr>
            <a:r>
              <a:rPr lang="en-US" dirty="0">
                <a:latin typeface="TimesTen-Roman"/>
              </a:rPr>
              <a:t>During the growing season, </a:t>
            </a:r>
            <a:r>
              <a:rPr lang="en-US" b="1" dirty="0">
                <a:latin typeface="TimesTen-Roman"/>
              </a:rPr>
              <a:t>precipitation deficits </a:t>
            </a:r>
            <a:r>
              <a:rPr lang="en-US" dirty="0">
                <a:latin typeface="TimesTen-Roman"/>
              </a:rPr>
              <a:t>will be associated with more government initiated (H3) and rebel-initiated (H4) violence.</a:t>
            </a:r>
          </a:p>
        </p:txBody>
      </p:sp>
    </p:spTree>
    <p:extLst>
      <p:ext uri="{BB962C8B-B14F-4D97-AF65-F5344CB8AC3E}">
        <p14:creationId xmlns:p14="http://schemas.microsoft.com/office/powerpoint/2010/main" val="155476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3126D08F-6CC8-4D50-019F-B4663F2CC7FA}"/>
              </a:ext>
            </a:extLst>
          </p:cNvPr>
          <p:cNvSpPr/>
          <p:nvPr/>
        </p:nvSpPr>
        <p:spPr>
          <a:xfrm>
            <a:off x="0" y="-50799"/>
            <a:ext cx="12192000" cy="1838959"/>
          </a:xfrm>
          <a:prstGeom prst="rect">
            <a:avLst/>
          </a:prstGeom>
          <a:solidFill>
            <a:srgbClr val="F4B183">
              <a:alpha val="52941"/>
            </a:srgb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sellaDiTesto 3">
            <a:extLst>
              <a:ext uri="{FF2B5EF4-FFF2-40B4-BE49-F238E27FC236}">
                <a16:creationId xmlns:a16="http://schemas.microsoft.com/office/drawing/2014/main" id="{4BA4CDDF-2CA4-2322-BD92-EFE30E102E91}"/>
              </a:ext>
            </a:extLst>
          </p:cNvPr>
          <p:cNvSpPr txBox="1"/>
          <p:nvPr/>
        </p:nvSpPr>
        <p:spPr>
          <a:xfrm>
            <a:off x="2024380" y="465864"/>
            <a:ext cx="7950200" cy="707886"/>
          </a:xfrm>
          <a:prstGeom prst="rect">
            <a:avLst/>
          </a:prstGeom>
          <a:noFill/>
        </p:spPr>
        <p:txBody>
          <a:bodyPr wrap="square" rtlCol="0">
            <a:spAutoFit/>
          </a:bodyPr>
          <a:lstStyle/>
          <a:p>
            <a:pPr algn="ctr"/>
            <a:r>
              <a:rPr lang="en-US" sz="4000" dirty="0"/>
              <a:t>Model</a:t>
            </a:r>
          </a:p>
        </p:txBody>
      </p:sp>
      <p:sp>
        <p:nvSpPr>
          <p:cNvPr id="10" name="CasellaDiTesto 9">
            <a:extLst>
              <a:ext uri="{FF2B5EF4-FFF2-40B4-BE49-F238E27FC236}">
                <a16:creationId xmlns:a16="http://schemas.microsoft.com/office/drawing/2014/main" id="{B63211DB-151F-2664-BC0F-AA54C31EF9CA}"/>
              </a:ext>
            </a:extLst>
          </p:cNvPr>
          <p:cNvSpPr txBox="1"/>
          <p:nvPr/>
        </p:nvSpPr>
        <p:spPr>
          <a:xfrm>
            <a:off x="1827999" y="2213152"/>
            <a:ext cx="9103561" cy="646331"/>
          </a:xfrm>
          <a:prstGeom prst="rect">
            <a:avLst/>
          </a:prstGeom>
          <a:noFill/>
        </p:spPr>
        <p:txBody>
          <a:bodyPr wrap="square">
            <a:spAutoFit/>
          </a:bodyPr>
          <a:lstStyle/>
          <a:p>
            <a:pPr algn="l"/>
            <a:r>
              <a:rPr lang="en-US" dirty="0">
                <a:latin typeface="TimesTen-Roman"/>
              </a:rPr>
              <a:t>For our </a:t>
            </a:r>
            <a:r>
              <a:rPr lang="en-US" b="1" dirty="0">
                <a:latin typeface="TimesTen-Roman"/>
              </a:rPr>
              <a:t>growing season models</a:t>
            </a:r>
            <a:r>
              <a:rPr lang="en-US" dirty="0">
                <a:latin typeface="TimesTen-Roman"/>
              </a:rPr>
              <a:t>, we use ordinary least squares (OLS) regression to estimate whether a subdistrict experienced conflict Y in unit </a:t>
            </a:r>
            <a:r>
              <a:rPr lang="en-US" dirty="0" err="1">
                <a:latin typeface="TimesTen-Roman"/>
              </a:rPr>
              <a:t>i</a:t>
            </a:r>
            <a:r>
              <a:rPr lang="en-US" dirty="0">
                <a:latin typeface="TimesTen-Roman"/>
              </a:rPr>
              <a:t> and month t as a function of:</a:t>
            </a:r>
          </a:p>
        </p:txBody>
      </p:sp>
      <p:sp>
        <p:nvSpPr>
          <p:cNvPr id="14" name="CasellaDiTesto 13">
            <a:extLst>
              <a:ext uri="{FF2B5EF4-FFF2-40B4-BE49-F238E27FC236}">
                <a16:creationId xmlns:a16="http://schemas.microsoft.com/office/drawing/2014/main" id="{DDA83044-93DA-A3DF-AED6-8948F4C4905A}"/>
              </a:ext>
            </a:extLst>
          </p:cNvPr>
          <p:cNvSpPr txBox="1"/>
          <p:nvPr/>
        </p:nvSpPr>
        <p:spPr>
          <a:xfrm>
            <a:off x="549208" y="2350208"/>
            <a:ext cx="843280" cy="372218"/>
          </a:xfrm>
          <a:prstGeom prst="rect">
            <a:avLst/>
          </a:prstGeom>
          <a:solidFill>
            <a:schemeClr val="accent2">
              <a:lumMod val="40000"/>
              <a:lumOff val="60000"/>
            </a:schemeClr>
          </a:solidFill>
        </p:spPr>
        <p:txBody>
          <a:bodyPr wrap="square">
            <a:spAutoFit/>
          </a:bodyPr>
          <a:lstStyle>
            <a:defPPr>
              <a:defRPr lang="en-US"/>
            </a:defPPr>
            <a:lvl1pPr>
              <a:defRPr>
                <a:latin typeface="TimesTen-Roman"/>
              </a:defRPr>
            </a:lvl1pPr>
          </a:lstStyle>
          <a:p>
            <a:r>
              <a:rPr lang="en-US" dirty="0"/>
              <a:t>H1-H2</a:t>
            </a:r>
          </a:p>
        </p:txBody>
      </p:sp>
      <p:grpSp>
        <p:nvGrpSpPr>
          <p:cNvPr id="19" name="Gruppo 18">
            <a:extLst>
              <a:ext uri="{FF2B5EF4-FFF2-40B4-BE49-F238E27FC236}">
                <a16:creationId xmlns:a16="http://schemas.microsoft.com/office/drawing/2014/main" id="{7D6EB10E-B52A-215C-748C-099A6B1BA456}"/>
              </a:ext>
            </a:extLst>
          </p:cNvPr>
          <p:cNvGrpSpPr/>
          <p:nvPr/>
        </p:nvGrpSpPr>
        <p:grpSpPr>
          <a:xfrm>
            <a:off x="2272832" y="3331517"/>
            <a:ext cx="6809740" cy="516135"/>
            <a:chOff x="3164840" y="3226166"/>
            <a:chExt cx="6809740" cy="516135"/>
          </a:xfrm>
        </p:grpSpPr>
        <p:pic>
          <p:nvPicPr>
            <p:cNvPr id="2" name="Immagine 1">
              <a:extLst>
                <a:ext uri="{FF2B5EF4-FFF2-40B4-BE49-F238E27FC236}">
                  <a16:creationId xmlns:a16="http://schemas.microsoft.com/office/drawing/2014/main" id="{CEE21F47-2D9E-0B73-F54D-ED45F5D2B5EC}"/>
                </a:ext>
              </a:extLst>
            </p:cNvPr>
            <p:cNvPicPr>
              <a:picLocks noChangeAspect="1"/>
            </p:cNvPicPr>
            <p:nvPr/>
          </p:nvPicPr>
          <p:blipFill rotWithShape="1">
            <a:blip r:embed="rId2"/>
            <a:srcRect b="43720"/>
            <a:stretch/>
          </p:blipFill>
          <p:spPr>
            <a:xfrm>
              <a:off x="3164840" y="3226166"/>
              <a:ext cx="5462380" cy="516135"/>
            </a:xfrm>
            <a:prstGeom prst="rect">
              <a:avLst/>
            </a:prstGeom>
          </p:spPr>
        </p:pic>
        <p:pic>
          <p:nvPicPr>
            <p:cNvPr id="18" name="Immagine 17">
              <a:extLst>
                <a:ext uri="{FF2B5EF4-FFF2-40B4-BE49-F238E27FC236}">
                  <a16:creationId xmlns:a16="http://schemas.microsoft.com/office/drawing/2014/main" id="{91AD6194-F722-C005-8076-DADDC355C6F7}"/>
                </a:ext>
              </a:extLst>
            </p:cNvPr>
            <p:cNvPicPr>
              <a:picLocks noChangeAspect="1"/>
            </p:cNvPicPr>
            <p:nvPr/>
          </p:nvPicPr>
          <p:blipFill rotWithShape="1">
            <a:blip r:embed="rId2"/>
            <a:srcRect l="9951" t="51980" r="62707" b="1994"/>
            <a:stretch/>
          </p:blipFill>
          <p:spPr>
            <a:xfrm>
              <a:off x="8481060" y="3304332"/>
              <a:ext cx="1493520" cy="422094"/>
            </a:xfrm>
            <a:prstGeom prst="rect">
              <a:avLst/>
            </a:prstGeom>
          </p:spPr>
        </p:pic>
      </p:grpSp>
      <p:sp>
        <p:nvSpPr>
          <p:cNvPr id="23" name="CasellaDiTesto 22">
            <a:extLst>
              <a:ext uri="{FF2B5EF4-FFF2-40B4-BE49-F238E27FC236}">
                <a16:creationId xmlns:a16="http://schemas.microsoft.com/office/drawing/2014/main" id="{12F6C93D-26BD-138D-DD4B-E23A719FC0F9}"/>
              </a:ext>
            </a:extLst>
          </p:cNvPr>
          <p:cNvSpPr txBox="1"/>
          <p:nvPr/>
        </p:nvSpPr>
        <p:spPr>
          <a:xfrm>
            <a:off x="1827999" y="4402840"/>
            <a:ext cx="8704045" cy="2308324"/>
          </a:xfrm>
          <a:prstGeom prst="rect">
            <a:avLst/>
          </a:prstGeom>
          <a:noFill/>
        </p:spPr>
        <p:txBody>
          <a:bodyPr wrap="square">
            <a:spAutoFit/>
          </a:bodyPr>
          <a:lstStyle/>
          <a:p>
            <a:pPr marL="285750" indent="-285750">
              <a:buFont typeface="Arial" panose="020B0604020202020204" pitchFamily="34" charset="0"/>
              <a:buChar char="•"/>
            </a:pPr>
            <a:r>
              <a:rPr lang="en-US" dirty="0" err="1">
                <a:latin typeface="AdvOTa14f9db0.I"/>
              </a:rPr>
              <a:t>Y</a:t>
            </a:r>
            <a:r>
              <a:rPr lang="en-US" baseline="-25000" dirty="0" err="1">
                <a:latin typeface="AdvOTa14f9db0.I"/>
              </a:rPr>
              <a:t>itw</a:t>
            </a:r>
            <a:r>
              <a:rPr lang="en-US" sz="1800" b="0" i="0" u="none" strike="noStrike" baseline="0" dirty="0">
                <a:latin typeface="AdvOT635f2c37"/>
              </a:rPr>
              <a:t>    </a:t>
            </a:r>
            <a:r>
              <a:rPr lang="en-US" dirty="0">
                <a:latin typeface="TimesTen-Roman"/>
              </a:rPr>
              <a:t>:   spatial autoregressive term measuring the average number of conflict events by the actor in a first-order subdistrict neighboring weights matrix w</a:t>
            </a:r>
          </a:p>
          <a:p>
            <a:pPr marL="285750" indent="-285750">
              <a:buFont typeface="Arial" panose="020B0604020202020204" pitchFamily="34" charset="0"/>
              <a:buChar char="•"/>
            </a:pPr>
            <a:r>
              <a:rPr lang="en-US" dirty="0" err="1">
                <a:latin typeface="AdvOTa14f9db0.I"/>
              </a:rPr>
              <a:t>X</a:t>
            </a:r>
            <a:r>
              <a:rPr lang="en-US" baseline="-25000" dirty="0" err="1">
                <a:latin typeface="AdvOTa14f9db0.I"/>
              </a:rPr>
              <a:t>it</a:t>
            </a:r>
            <a:r>
              <a:rPr lang="en-US" sz="1800" b="0" i="0" u="none" strike="noStrike" baseline="0" dirty="0">
                <a:latin typeface="AdvOT635f2c37"/>
              </a:rPr>
              <a:t>      </a:t>
            </a:r>
            <a:r>
              <a:rPr lang="en-US" dirty="0">
                <a:latin typeface="TimesTen-Roman"/>
              </a:rPr>
              <a:t>:</a:t>
            </a:r>
            <a:r>
              <a:rPr lang="en-US" sz="1800" b="0" i="0" u="none" strike="noStrike" baseline="0" dirty="0">
                <a:latin typeface="AdvOT635f2c37"/>
              </a:rPr>
              <a:t>  </a:t>
            </a:r>
            <a:r>
              <a:rPr lang="en-US" dirty="0">
                <a:latin typeface="TimesTen-Roman"/>
              </a:rPr>
              <a:t>growing season effect</a:t>
            </a:r>
          </a:p>
          <a:p>
            <a:pPr marL="285750" indent="-285750">
              <a:buFont typeface="Arial" panose="020B0604020202020204" pitchFamily="34" charset="0"/>
              <a:buChar char="•"/>
            </a:pPr>
            <a:r>
              <a:rPr lang="en-US" dirty="0">
                <a:latin typeface="AdvOTa14f9db0.I"/>
              </a:rPr>
              <a:t>Y</a:t>
            </a:r>
            <a:r>
              <a:rPr lang="en-US" baseline="-25000" dirty="0">
                <a:latin typeface="AdvOTa14f9db0.I"/>
              </a:rPr>
              <a:t>it-1</a:t>
            </a:r>
            <a:r>
              <a:rPr lang="en-US" sz="1800" b="0" i="0" u="none" strike="noStrike" baseline="0" dirty="0">
                <a:latin typeface="AdvOT635f2c37"/>
              </a:rPr>
              <a:t>    </a:t>
            </a:r>
            <a:r>
              <a:rPr lang="en-US" dirty="0">
                <a:latin typeface="TimesTen-Roman"/>
              </a:rPr>
              <a:t>:</a:t>
            </a:r>
            <a:r>
              <a:rPr lang="en-US" sz="1800" b="0" i="0" u="none" strike="noStrike" baseline="0" dirty="0">
                <a:latin typeface="AdvOT635f2c37"/>
              </a:rPr>
              <a:t>  </a:t>
            </a:r>
            <a:r>
              <a:rPr lang="en-US" dirty="0">
                <a:latin typeface="TimesTen-Roman"/>
              </a:rPr>
              <a:t>previous subdistrict conflict</a:t>
            </a:r>
          </a:p>
          <a:p>
            <a:pPr marL="285750" indent="-285750" algn="l">
              <a:buFont typeface="Arial" panose="020B0604020202020204" pitchFamily="34" charset="0"/>
              <a:buChar char="•"/>
            </a:pPr>
            <a:r>
              <a:rPr lang="en-US" sz="1800" b="0" i="0" u="none" strike="noStrike" baseline="0" dirty="0" err="1">
                <a:latin typeface="AdvOTa14f9db0.I"/>
              </a:rPr>
              <a:t>i_t</a:t>
            </a:r>
            <a:r>
              <a:rPr lang="en-US" dirty="0">
                <a:latin typeface="AdvOT635f2c37"/>
              </a:rPr>
              <a:t>     </a:t>
            </a:r>
            <a:r>
              <a:rPr lang="en-US" dirty="0">
                <a:latin typeface="TimesTen-Roman"/>
              </a:rPr>
              <a:t>:   grid-month fixed effects</a:t>
            </a:r>
          </a:p>
          <a:p>
            <a:pPr marL="285750" indent="-285750">
              <a:buFont typeface="Arial" panose="020B0604020202020204" pitchFamily="34" charset="0"/>
              <a:buChar char="•"/>
            </a:pPr>
            <a:r>
              <a:rPr lang="en-US" sz="1800" b="0" i="0" u="none" strike="noStrike" baseline="0" dirty="0">
                <a:latin typeface="AdvOTa14f9db0.I"/>
              </a:rPr>
              <a:t>o</a:t>
            </a:r>
            <a:r>
              <a:rPr lang="en-US" dirty="0">
                <a:latin typeface="AdvOT635f2c37"/>
              </a:rPr>
              <a:t>       </a:t>
            </a:r>
            <a:r>
              <a:rPr lang="en-US" dirty="0">
                <a:latin typeface="TimesTen-Roman"/>
              </a:rPr>
              <a:t>:  year fixed effects</a:t>
            </a:r>
          </a:p>
          <a:p>
            <a:pPr marL="285750" indent="-285750">
              <a:buFont typeface="Arial" panose="020B0604020202020204" pitchFamily="34" charset="0"/>
              <a:buChar char="•"/>
            </a:pPr>
            <a:r>
              <a:rPr lang="en-US" dirty="0">
                <a:latin typeface="AdvOTa14f9db0.I"/>
              </a:rPr>
              <a:t>C      </a:t>
            </a:r>
            <a:r>
              <a:rPr lang="en-US" dirty="0">
                <a:latin typeface="TimesTen-Roman"/>
              </a:rPr>
              <a:t> :  temperature</a:t>
            </a: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4052566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3126D08F-6CC8-4D50-019F-B4663F2CC7FA}"/>
              </a:ext>
            </a:extLst>
          </p:cNvPr>
          <p:cNvSpPr/>
          <p:nvPr/>
        </p:nvSpPr>
        <p:spPr>
          <a:xfrm>
            <a:off x="0" y="-50799"/>
            <a:ext cx="12192000" cy="1838959"/>
          </a:xfrm>
          <a:prstGeom prst="rect">
            <a:avLst/>
          </a:prstGeom>
          <a:solidFill>
            <a:srgbClr val="F4B183">
              <a:alpha val="52941"/>
            </a:srgb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sellaDiTesto 3">
            <a:extLst>
              <a:ext uri="{FF2B5EF4-FFF2-40B4-BE49-F238E27FC236}">
                <a16:creationId xmlns:a16="http://schemas.microsoft.com/office/drawing/2014/main" id="{4BA4CDDF-2CA4-2322-BD92-EFE30E102E91}"/>
              </a:ext>
            </a:extLst>
          </p:cNvPr>
          <p:cNvSpPr txBox="1"/>
          <p:nvPr/>
        </p:nvSpPr>
        <p:spPr>
          <a:xfrm>
            <a:off x="2024380" y="465864"/>
            <a:ext cx="7950200" cy="707886"/>
          </a:xfrm>
          <a:prstGeom prst="rect">
            <a:avLst/>
          </a:prstGeom>
          <a:noFill/>
        </p:spPr>
        <p:txBody>
          <a:bodyPr wrap="square" rtlCol="0">
            <a:spAutoFit/>
          </a:bodyPr>
          <a:lstStyle/>
          <a:p>
            <a:pPr algn="ctr"/>
            <a:r>
              <a:rPr lang="en-US" sz="4000" dirty="0"/>
              <a:t>Model</a:t>
            </a:r>
          </a:p>
        </p:txBody>
      </p:sp>
      <p:sp>
        <p:nvSpPr>
          <p:cNvPr id="12" name="CasellaDiTesto 11">
            <a:extLst>
              <a:ext uri="{FF2B5EF4-FFF2-40B4-BE49-F238E27FC236}">
                <a16:creationId xmlns:a16="http://schemas.microsoft.com/office/drawing/2014/main" id="{C06A6401-E82A-B24A-DC55-2D1017C15661}"/>
              </a:ext>
            </a:extLst>
          </p:cNvPr>
          <p:cNvSpPr txBox="1"/>
          <p:nvPr/>
        </p:nvSpPr>
        <p:spPr>
          <a:xfrm>
            <a:off x="1870464" y="2481274"/>
            <a:ext cx="9798029" cy="646331"/>
          </a:xfrm>
          <a:prstGeom prst="rect">
            <a:avLst/>
          </a:prstGeom>
          <a:noFill/>
        </p:spPr>
        <p:txBody>
          <a:bodyPr wrap="square">
            <a:spAutoFit/>
          </a:bodyPr>
          <a:lstStyle/>
          <a:p>
            <a:r>
              <a:rPr lang="en-US" dirty="0">
                <a:latin typeface="TimesTen-Roman"/>
              </a:rPr>
              <a:t>We use an OLS model to test </a:t>
            </a:r>
            <a:r>
              <a:rPr lang="en-US" b="1" dirty="0">
                <a:latin typeface="TimesTen-Roman"/>
              </a:rPr>
              <a:t>precipitation deficit </a:t>
            </a:r>
            <a:r>
              <a:rPr lang="en-US" dirty="0">
                <a:latin typeface="TimesTen-Roman"/>
              </a:rPr>
              <a:t>effects. We consider rainfall to be a randomly assigned treatment variable. These estimates are slightly different than for the growing season models:</a:t>
            </a:r>
          </a:p>
        </p:txBody>
      </p:sp>
      <p:sp>
        <p:nvSpPr>
          <p:cNvPr id="15" name="CasellaDiTesto 14">
            <a:extLst>
              <a:ext uri="{FF2B5EF4-FFF2-40B4-BE49-F238E27FC236}">
                <a16:creationId xmlns:a16="http://schemas.microsoft.com/office/drawing/2014/main" id="{12B0825A-6B15-4620-3C91-6743D0BB617A}"/>
              </a:ext>
            </a:extLst>
          </p:cNvPr>
          <p:cNvSpPr txBox="1"/>
          <p:nvPr/>
        </p:nvSpPr>
        <p:spPr>
          <a:xfrm>
            <a:off x="523507" y="2618330"/>
            <a:ext cx="843280" cy="372218"/>
          </a:xfrm>
          <a:prstGeom prst="rect">
            <a:avLst/>
          </a:prstGeom>
          <a:solidFill>
            <a:schemeClr val="accent2">
              <a:lumMod val="40000"/>
              <a:lumOff val="60000"/>
            </a:schemeClr>
          </a:solidFill>
        </p:spPr>
        <p:txBody>
          <a:bodyPr wrap="square">
            <a:spAutoFit/>
          </a:bodyPr>
          <a:lstStyle/>
          <a:p>
            <a:pPr algn="l"/>
            <a:r>
              <a:rPr lang="en-US" dirty="0">
                <a:latin typeface="TimesTen-Roman"/>
              </a:rPr>
              <a:t>H3-H4</a:t>
            </a:r>
          </a:p>
        </p:txBody>
      </p:sp>
      <p:pic>
        <p:nvPicPr>
          <p:cNvPr id="17" name="Immagine 16">
            <a:extLst>
              <a:ext uri="{FF2B5EF4-FFF2-40B4-BE49-F238E27FC236}">
                <a16:creationId xmlns:a16="http://schemas.microsoft.com/office/drawing/2014/main" id="{6F9DE11F-B762-1994-22C0-110D7AFE67B9}"/>
              </a:ext>
            </a:extLst>
          </p:cNvPr>
          <p:cNvPicPr>
            <a:picLocks noChangeAspect="1"/>
          </p:cNvPicPr>
          <p:nvPr/>
        </p:nvPicPr>
        <p:blipFill>
          <a:blip r:embed="rId2"/>
          <a:stretch>
            <a:fillRect/>
          </a:stretch>
        </p:blipFill>
        <p:spPr>
          <a:xfrm>
            <a:off x="3392036" y="3630098"/>
            <a:ext cx="5407927" cy="543056"/>
          </a:xfrm>
          <a:prstGeom prst="rect">
            <a:avLst/>
          </a:prstGeom>
        </p:spPr>
      </p:pic>
      <p:sp>
        <p:nvSpPr>
          <p:cNvPr id="21" name="CasellaDiTesto 20">
            <a:extLst>
              <a:ext uri="{FF2B5EF4-FFF2-40B4-BE49-F238E27FC236}">
                <a16:creationId xmlns:a16="http://schemas.microsoft.com/office/drawing/2014/main" id="{99D42C7B-EFB0-6B68-8A2D-8C1274C81EFF}"/>
              </a:ext>
            </a:extLst>
          </p:cNvPr>
          <p:cNvSpPr txBox="1"/>
          <p:nvPr/>
        </p:nvSpPr>
        <p:spPr>
          <a:xfrm>
            <a:off x="1870464" y="4848360"/>
            <a:ext cx="3873768" cy="923330"/>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err="1">
                <a:latin typeface="AdvOTa14f9db0.I"/>
              </a:rPr>
              <a:t>X</a:t>
            </a:r>
            <a:r>
              <a:rPr lang="en-US" sz="1800" b="0" i="0" u="none" strike="noStrike" baseline="-25000" dirty="0" err="1">
                <a:latin typeface="AdvOTa14f9db0.I"/>
              </a:rPr>
              <a:t>it</a:t>
            </a:r>
            <a:r>
              <a:rPr lang="en-US" dirty="0">
                <a:latin typeface="AdvOT635f2c37"/>
              </a:rPr>
              <a:t>     :  </a:t>
            </a:r>
            <a:r>
              <a:rPr lang="en-US" dirty="0">
                <a:latin typeface="TimesTen-Roman"/>
              </a:rPr>
              <a:t>SPI effect </a:t>
            </a:r>
          </a:p>
          <a:p>
            <a:pPr marL="285750" indent="-285750">
              <a:buFont typeface="Arial" panose="020B0604020202020204" pitchFamily="34" charset="0"/>
              <a:buChar char="•"/>
            </a:pPr>
            <a:r>
              <a:rPr lang="en-US" sz="1800" b="0" i="0" u="none" strike="noStrike" baseline="0" dirty="0" err="1">
                <a:latin typeface="AdvOTa14f9db0.I"/>
              </a:rPr>
              <a:t>o_p</a:t>
            </a:r>
            <a:r>
              <a:rPr lang="en-US" sz="1800" b="0" i="0" u="none" strike="noStrike" baseline="0" dirty="0">
                <a:latin typeface="AdvOTa14f9db0.I"/>
              </a:rPr>
              <a:t>  : </a:t>
            </a:r>
            <a:r>
              <a:rPr lang="en-US" dirty="0">
                <a:latin typeface="AdvOT635f2c37"/>
              </a:rPr>
              <a:t> </a:t>
            </a:r>
            <a:r>
              <a:rPr lang="en-US" dirty="0">
                <a:latin typeface="TimesTen-Roman"/>
              </a:rPr>
              <a:t>month-province fixed effects</a:t>
            </a:r>
          </a:p>
          <a:p>
            <a:pPr marL="285750" indent="-285750">
              <a:buFont typeface="Arial" panose="020B0604020202020204" pitchFamily="34" charset="0"/>
              <a:buChar char="•"/>
            </a:pPr>
            <a:r>
              <a:rPr lang="en-US" sz="1800" b="0" i="0" u="none" strike="noStrike" baseline="0" dirty="0" err="1">
                <a:latin typeface="AdvOTa14f9db0.I"/>
              </a:rPr>
              <a:t>i</a:t>
            </a:r>
            <a:r>
              <a:rPr lang="en-US" dirty="0">
                <a:latin typeface="AdvOT635f2c37"/>
              </a:rPr>
              <a:t>        :  </a:t>
            </a:r>
            <a:r>
              <a:rPr lang="en-US" dirty="0">
                <a:latin typeface="TimesTen-Roman"/>
              </a:rPr>
              <a:t>subdistrict fixed effects</a:t>
            </a:r>
          </a:p>
        </p:txBody>
      </p:sp>
    </p:spTree>
    <p:extLst>
      <p:ext uri="{BB962C8B-B14F-4D97-AF65-F5344CB8AC3E}">
        <p14:creationId xmlns:p14="http://schemas.microsoft.com/office/powerpoint/2010/main" val="1481025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3126D08F-6CC8-4D50-019F-B4663F2CC7FA}"/>
              </a:ext>
            </a:extLst>
          </p:cNvPr>
          <p:cNvSpPr/>
          <p:nvPr/>
        </p:nvSpPr>
        <p:spPr>
          <a:xfrm>
            <a:off x="0" y="-50799"/>
            <a:ext cx="12192000" cy="1838959"/>
          </a:xfrm>
          <a:prstGeom prst="rect">
            <a:avLst/>
          </a:prstGeom>
          <a:solidFill>
            <a:srgbClr val="F4B183">
              <a:alpha val="52941"/>
            </a:srgb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sellaDiTesto 3">
            <a:extLst>
              <a:ext uri="{FF2B5EF4-FFF2-40B4-BE49-F238E27FC236}">
                <a16:creationId xmlns:a16="http://schemas.microsoft.com/office/drawing/2014/main" id="{8F1451FE-A0A6-6C80-2EDE-1B2E4598269F}"/>
              </a:ext>
            </a:extLst>
          </p:cNvPr>
          <p:cNvSpPr txBox="1"/>
          <p:nvPr/>
        </p:nvSpPr>
        <p:spPr>
          <a:xfrm>
            <a:off x="2024380" y="465864"/>
            <a:ext cx="7950200" cy="707886"/>
          </a:xfrm>
          <a:prstGeom prst="rect">
            <a:avLst/>
          </a:prstGeom>
          <a:noFill/>
        </p:spPr>
        <p:txBody>
          <a:bodyPr wrap="square" rtlCol="0">
            <a:spAutoFit/>
          </a:bodyPr>
          <a:lstStyle/>
          <a:p>
            <a:pPr algn="ctr"/>
            <a:r>
              <a:rPr lang="en-US" sz="4000" dirty="0"/>
              <a:t>Data</a:t>
            </a:r>
          </a:p>
        </p:txBody>
      </p:sp>
      <p:sp>
        <p:nvSpPr>
          <p:cNvPr id="5" name="CasellaDiTesto 4">
            <a:extLst>
              <a:ext uri="{FF2B5EF4-FFF2-40B4-BE49-F238E27FC236}">
                <a16:creationId xmlns:a16="http://schemas.microsoft.com/office/drawing/2014/main" id="{4063D3F3-9DF8-3F5E-F257-72E16BE3933C}"/>
              </a:ext>
            </a:extLst>
          </p:cNvPr>
          <p:cNvSpPr txBox="1"/>
          <p:nvPr/>
        </p:nvSpPr>
        <p:spPr>
          <a:xfrm>
            <a:off x="1013327" y="2484971"/>
            <a:ext cx="10334858" cy="3416320"/>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Ten-Roman"/>
              </a:rPr>
              <a:t>Climate Hazards group Infrared Precipitation with Stations (</a:t>
            </a:r>
            <a:r>
              <a:rPr lang="en-US" dirty="0">
                <a:latin typeface="TimesTen-Roman"/>
                <a:hlinkClick r:id="rId2"/>
              </a:rPr>
              <a:t>CHIRPS</a:t>
            </a:r>
            <a:r>
              <a:rPr lang="en-US" dirty="0">
                <a:latin typeface="TimesTen-Roman"/>
              </a:rPr>
              <a:t>) rainfall dataset. We identify the main wheat growing season using phenology data from the Anomaly Hotspots of Agricultura Production (</a:t>
            </a:r>
            <a:r>
              <a:rPr lang="en-US" dirty="0">
                <a:latin typeface="TimesTen-Roman"/>
                <a:hlinkClick r:id="rId3"/>
              </a:rPr>
              <a:t>ASAP</a:t>
            </a:r>
            <a:r>
              <a:rPr lang="en-US" dirty="0">
                <a:latin typeface="TimesTen-Roman"/>
              </a:rPr>
              <a:t>) research initiative. </a:t>
            </a:r>
          </a:p>
          <a:p>
            <a:pPr algn="just"/>
            <a:endParaRPr lang="en-US" dirty="0">
              <a:latin typeface="TimesTen-Roman"/>
            </a:endParaRPr>
          </a:p>
          <a:p>
            <a:pPr marL="285750" indent="-285750" algn="just">
              <a:buFont typeface="Arial" panose="020B0604020202020204" pitchFamily="34" charset="0"/>
              <a:buChar char="•"/>
            </a:pPr>
            <a:r>
              <a:rPr lang="en-US" dirty="0">
                <a:latin typeface="TimesTen-Roman"/>
              </a:rPr>
              <a:t>We control for temperature using the ERA5 daily average 2m surface air temperature data at a 0.25(*25km) spatial resolution from the </a:t>
            </a:r>
            <a:r>
              <a:rPr lang="en-US" dirty="0">
                <a:latin typeface="TimesTen-Roman"/>
                <a:hlinkClick r:id="rId4"/>
              </a:rPr>
              <a:t>EMCF Copernicus project</a:t>
            </a:r>
            <a:r>
              <a:rPr lang="en-US" dirty="0">
                <a:latin typeface="TimesTen-Roman"/>
              </a:rPr>
              <a:t>. </a:t>
            </a:r>
          </a:p>
          <a:p>
            <a:pPr algn="just"/>
            <a:endParaRPr lang="en-US" dirty="0">
              <a:latin typeface="TimesTen-Roman"/>
            </a:endParaRPr>
          </a:p>
          <a:p>
            <a:pPr marL="285750" indent="-285750" algn="just">
              <a:buFont typeface="Arial" panose="020B0604020202020204" pitchFamily="34" charset="0"/>
              <a:buChar char="•"/>
            </a:pPr>
            <a:r>
              <a:rPr lang="en-US" dirty="0">
                <a:latin typeface="TimesTen-Roman"/>
              </a:rPr>
              <a:t>For the duration of the war (2011–18), we use the Integrated Crisis Early Warning System (</a:t>
            </a:r>
            <a:r>
              <a:rPr lang="en-US" dirty="0">
                <a:latin typeface="TimesTen-Roman"/>
                <a:hlinkClick r:id="rId5"/>
              </a:rPr>
              <a:t>ICEWS</a:t>
            </a:r>
            <a:r>
              <a:rPr lang="en-US" dirty="0">
                <a:latin typeface="TimesTen-Roman"/>
              </a:rPr>
              <a:t>) data (ICEWS, 2016). ICEWS is a collections of events based entirely on automated coding without intervening researchers. </a:t>
            </a:r>
          </a:p>
          <a:p>
            <a:pPr marL="288000" algn="just"/>
            <a:r>
              <a:rPr lang="en-US" dirty="0">
                <a:latin typeface="TimesTen-Roman"/>
              </a:rPr>
              <a:t>It contains georeferenced conflict incident database that records interactions between social and political actors.</a:t>
            </a:r>
          </a:p>
        </p:txBody>
      </p:sp>
    </p:spTree>
    <p:extLst>
      <p:ext uri="{BB962C8B-B14F-4D97-AF65-F5344CB8AC3E}">
        <p14:creationId xmlns:p14="http://schemas.microsoft.com/office/powerpoint/2010/main" val="1125862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po 11">
            <a:extLst>
              <a:ext uri="{FF2B5EF4-FFF2-40B4-BE49-F238E27FC236}">
                <a16:creationId xmlns:a16="http://schemas.microsoft.com/office/drawing/2014/main" id="{A8ADC808-3FF3-09D6-F89D-40E522F5E847}"/>
              </a:ext>
            </a:extLst>
          </p:cNvPr>
          <p:cNvGrpSpPr/>
          <p:nvPr/>
        </p:nvGrpSpPr>
        <p:grpSpPr>
          <a:xfrm>
            <a:off x="2621113" y="469847"/>
            <a:ext cx="6502734" cy="5770445"/>
            <a:chOff x="2621113" y="469847"/>
            <a:chExt cx="6502734" cy="5770445"/>
          </a:xfrm>
        </p:grpSpPr>
        <p:pic>
          <p:nvPicPr>
            <p:cNvPr id="3" name="Immagine 2">
              <a:extLst>
                <a:ext uri="{FF2B5EF4-FFF2-40B4-BE49-F238E27FC236}">
                  <a16:creationId xmlns:a16="http://schemas.microsoft.com/office/drawing/2014/main" id="{182A5865-0309-A9EE-9768-485E62B4FBD3}"/>
                </a:ext>
              </a:extLst>
            </p:cNvPr>
            <p:cNvPicPr>
              <a:picLocks noChangeAspect="1"/>
            </p:cNvPicPr>
            <p:nvPr/>
          </p:nvPicPr>
          <p:blipFill>
            <a:blip r:embed="rId2"/>
            <a:stretch>
              <a:fillRect/>
            </a:stretch>
          </p:blipFill>
          <p:spPr>
            <a:xfrm>
              <a:off x="2621113" y="469847"/>
              <a:ext cx="6502734" cy="2057506"/>
            </a:xfrm>
            <a:prstGeom prst="rect">
              <a:avLst/>
            </a:prstGeom>
          </p:spPr>
        </p:pic>
        <p:pic>
          <p:nvPicPr>
            <p:cNvPr id="5" name="Immagine 4">
              <a:extLst>
                <a:ext uri="{FF2B5EF4-FFF2-40B4-BE49-F238E27FC236}">
                  <a16:creationId xmlns:a16="http://schemas.microsoft.com/office/drawing/2014/main" id="{9CA807D4-A6EA-BC6A-2335-1049CF16B6AC}"/>
                </a:ext>
              </a:extLst>
            </p:cNvPr>
            <p:cNvPicPr>
              <a:picLocks noChangeAspect="1"/>
            </p:cNvPicPr>
            <p:nvPr/>
          </p:nvPicPr>
          <p:blipFill>
            <a:blip r:embed="rId3"/>
            <a:stretch>
              <a:fillRect/>
            </a:stretch>
          </p:blipFill>
          <p:spPr>
            <a:xfrm>
              <a:off x="2649055" y="2527353"/>
              <a:ext cx="6464632" cy="1327218"/>
            </a:xfrm>
            <a:prstGeom prst="rect">
              <a:avLst/>
            </a:prstGeom>
          </p:spPr>
        </p:pic>
        <p:pic>
          <p:nvPicPr>
            <p:cNvPr id="7" name="Immagine 6">
              <a:extLst>
                <a:ext uri="{FF2B5EF4-FFF2-40B4-BE49-F238E27FC236}">
                  <a16:creationId xmlns:a16="http://schemas.microsoft.com/office/drawing/2014/main" id="{D55FA10B-8DCF-1D15-2528-47A70A537E05}"/>
                </a:ext>
              </a:extLst>
            </p:cNvPr>
            <p:cNvPicPr>
              <a:picLocks noChangeAspect="1"/>
            </p:cNvPicPr>
            <p:nvPr/>
          </p:nvPicPr>
          <p:blipFill>
            <a:blip r:embed="rId4"/>
            <a:stretch>
              <a:fillRect/>
            </a:stretch>
          </p:blipFill>
          <p:spPr>
            <a:xfrm>
              <a:off x="2640164" y="3854571"/>
              <a:ext cx="6464632" cy="1320868"/>
            </a:xfrm>
            <a:prstGeom prst="rect">
              <a:avLst/>
            </a:prstGeom>
          </p:spPr>
        </p:pic>
        <p:pic>
          <p:nvPicPr>
            <p:cNvPr id="9" name="Immagine 8">
              <a:extLst>
                <a:ext uri="{FF2B5EF4-FFF2-40B4-BE49-F238E27FC236}">
                  <a16:creationId xmlns:a16="http://schemas.microsoft.com/office/drawing/2014/main" id="{A6D5BF50-68B5-1772-3AA9-FD39934A7456}"/>
                </a:ext>
              </a:extLst>
            </p:cNvPr>
            <p:cNvPicPr>
              <a:picLocks noChangeAspect="1"/>
            </p:cNvPicPr>
            <p:nvPr/>
          </p:nvPicPr>
          <p:blipFill>
            <a:blip r:embed="rId5"/>
            <a:stretch>
              <a:fillRect/>
            </a:stretch>
          </p:blipFill>
          <p:spPr>
            <a:xfrm>
              <a:off x="2655405" y="5154386"/>
              <a:ext cx="6458282" cy="1085906"/>
            </a:xfrm>
            <a:prstGeom prst="rect">
              <a:avLst/>
            </a:prstGeom>
          </p:spPr>
        </p:pic>
      </p:grpSp>
      <p:sp>
        <p:nvSpPr>
          <p:cNvPr id="14" name="CasellaDiTesto 13">
            <a:extLst>
              <a:ext uri="{FF2B5EF4-FFF2-40B4-BE49-F238E27FC236}">
                <a16:creationId xmlns:a16="http://schemas.microsoft.com/office/drawing/2014/main" id="{A84210C9-7A39-F733-8728-56F484427574}"/>
              </a:ext>
            </a:extLst>
          </p:cNvPr>
          <p:cNvSpPr txBox="1"/>
          <p:nvPr/>
        </p:nvSpPr>
        <p:spPr>
          <a:xfrm>
            <a:off x="9357360" y="2478434"/>
            <a:ext cx="2519680" cy="646331"/>
          </a:xfrm>
          <a:prstGeom prst="rect">
            <a:avLst/>
          </a:prstGeom>
          <a:noFill/>
        </p:spPr>
        <p:txBody>
          <a:bodyPr wrap="square">
            <a:spAutoFit/>
          </a:bodyPr>
          <a:lstStyle/>
          <a:p>
            <a:r>
              <a:rPr lang="en-US" dirty="0">
                <a:hlinkClick r:id="rId6"/>
              </a:rPr>
              <a:t>Climate as a risk factor for armed conflict pdf</a:t>
            </a:r>
            <a:endParaRPr lang="en-US" dirty="0"/>
          </a:p>
        </p:txBody>
      </p:sp>
    </p:spTree>
    <p:extLst>
      <p:ext uri="{BB962C8B-B14F-4D97-AF65-F5344CB8AC3E}">
        <p14:creationId xmlns:p14="http://schemas.microsoft.com/office/powerpoint/2010/main" val="152859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o 8">
            <a:extLst>
              <a:ext uri="{FF2B5EF4-FFF2-40B4-BE49-F238E27FC236}">
                <a16:creationId xmlns:a16="http://schemas.microsoft.com/office/drawing/2014/main" id="{A2BF9F8A-2544-8F86-74E9-1D2E76E4BFFC}"/>
              </a:ext>
            </a:extLst>
          </p:cNvPr>
          <p:cNvGrpSpPr/>
          <p:nvPr/>
        </p:nvGrpSpPr>
        <p:grpSpPr>
          <a:xfrm>
            <a:off x="2654136" y="819887"/>
            <a:ext cx="6458282" cy="5068126"/>
            <a:chOff x="2654136" y="819887"/>
            <a:chExt cx="6458282" cy="5068126"/>
          </a:xfrm>
        </p:grpSpPr>
        <p:pic>
          <p:nvPicPr>
            <p:cNvPr id="2" name="Immagine 1">
              <a:extLst>
                <a:ext uri="{FF2B5EF4-FFF2-40B4-BE49-F238E27FC236}">
                  <a16:creationId xmlns:a16="http://schemas.microsoft.com/office/drawing/2014/main" id="{69F15C57-9B92-FE81-C6D9-8BD407773015}"/>
                </a:ext>
              </a:extLst>
            </p:cNvPr>
            <p:cNvPicPr>
              <a:picLocks noChangeAspect="1"/>
            </p:cNvPicPr>
            <p:nvPr/>
          </p:nvPicPr>
          <p:blipFill>
            <a:blip r:embed="rId2"/>
            <a:stretch>
              <a:fillRect/>
            </a:stretch>
          </p:blipFill>
          <p:spPr>
            <a:xfrm>
              <a:off x="2654136" y="819887"/>
              <a:ext cx="6439231" cy="2070206"/>
            </a:xfrm>
            <a:prstGeom prst="rect">
              <a:avLst/>
            </a:prstGeom>
          </p:spPr>
        </p:pic>
        <p:pic>
          <p:nvPicPr>
            <p:cNvPr id="4" name="Immagine 3">
              <a:extLst>
                <a:ext uri="{FF2B5EF4-FFF2-40B4-BE49-F238E27FC236}">
                  <a16:creationId xmlns:a16="http://schemas.microsoft.com/office/drawing/2014/main" id="{60C663D0-978D-3F52-A21A-B7DCF9270F37}"/>
                </a:ext>
              </a:extLst>
            </p:cNvPr>
            <p:cNvPicPr>
              <a:picLocks noChangeAspect="1"/>
            </p:cNvPicPr>
            <p:nvPr/>
          </p:nvPicPr>
          <p:blipFill>
            <a:blip r:embed="rId3"/>
            <a:stretch>
              <a:fillRect/>
            </a:stretch>
          </p:blipFill>
          <p:spPr>
            <a:xfrm>
              <a:off x="2654136" y="2887082"/>
              <a:ext cx="6458282" cy="1085906"/>
            </a:xfrm>
            <a:prstGeom prst="rect">
              <a:avLst/>
            </a:prstGeom>
          </p:spPr>
        </p:pic>
        <p:pic>
          <p:nvPicPr>
            <p:cNvPr id="6" name="Immagine 5">
              <a:extLst>
                <a:ext uri="{FF2B5EF4-FFF2-40B4-BE49-F238E27FC236}">
                  <a16:creationId xmlns:a16="http://schemas.microsoft.com/office/drawing/2014/main" id="{D33AFA8F-4FD3-AB9B-12BA-404F86636160}"/>
                </a:ext>
              </a:extLst>
            </p:cNvPr>
            <p:cNvPicPr>
              <a:picLocks noChangeAspect="1"/>
            </p:cNvPicPr>
            <p:nvPr/>
          </p:nvPicPr>
          <p:blipFill>
            <a:blip r:embed="rId4"/>
            <a:stretch>
              <a:fillRect/>
            </a:stretch>
          </p:blipFill>
          <p:spPr>
            <a:xfrm>
              <a:off x="2664296" y="3938463"/>
              <a:ext cx="6432881" cy="1949550"/>
            </a:xfrm>
            <a:prstGeom prst="rect">
              <a:avLst/>
            </a:prstGeom>
          </p:spPr>
        </p:pic>
      </p:grpSp>
    </p:spTree>
    <p:extLst>
      <p:ext uri="{BB962C8B-B14F-4D97-AF65-F5344CB8AC3E}">
        <p14:creationId xmlns:p14="http://schemas.microsoft.com/office/powerpoint/2010/main" val="2161724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9A391FA6-32AC-8367-A8EB-92820C961D57}"/>
              </a:ext>
            </a:extLst>
          </p:cNvPr>
          <p:cNvPicPr>
            <a:picLocks noChangeAspect="1"/>
          </p:cNvPicPr>
          <p:nvPr/>
        </p:nvPicPr>
        <p:blipFill>
          <a:blip r:embed="rId2"/>
          <a:stretch>
            <a:fillRect/>
          </a:stretch>
        </p:blipFill>
        <p:spPr>
          <a:xfrm>
            <a:off x="2870034" y="421178"/>
            <a:ext cx="6451932" cy="2705239"/>
          </a:xfrm>
          <a:prstGeom prst="rect">
            <a:avLst/>
          </a:prstGeom>
        </p:spPr>
      </p:pic>
      <p:pic>
        <p:nvPicPr>
          <p:cNvPr id="4" name="Immagine 3">
            <a:extLst>
              <a:ext uri="{FF2B5EF4-FFF2-40B4-BE49-F238E27FC236}">
                <a16:creationId xmlns:a16="http://schemas.microsoft.com/office/drawing/2014/main" id="{045B7048-DC50-21B7-8F94-AD88FE2F603D}"/>
              </a:ext>
            </a:extLst>
          </p:cNvPr>
          <p:cNvPicPr>
            <a:picLocks noChangeAspect="1"/>
          </p:cNvPicPr>
          <p:nvPr/>
        </p:nvPicPr>
        <p:blipFill>
          <a:blip r:embed="rId3"/>
          <a:stretch>
            <a:fillRect/>
          </a:stretch>
        </p:blipFill>
        <p:spPr>
          <a:xfrm>
            <a:off x="2863684" y="3126417"/>
            <a:ext cx="6464632" cy="2781443"/>
          </a:xfrm>
          <a:prstGeom prst="rect">
            <a:avLst/>
          </a:prstGeom>
        </p:spPr>
      </p:pic>
    </p:spTree>
    <p:extLst>
      <p:ext uri="{BB962C8B-B14F-4D97-AF65-F5344CB8AC3E}">
        <p14:creationId xmlns:p14="http://schemas.microsoft.com/office/powerpoint/2010/main" val="2780098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99AFAF76-7528-69EA-F389-89D5F24B5B80}"/>
              </a:ext>
            </a:extLst>
          </p:cNvPr>
          <p:cNvSpPr/>
          <p:nvPr/>
        </p:nvSpPr>
        <p:spPr>
          <a:xfrm>
            <a:off x="0" y="-50799"/>
            <a:ext cx="12192000" cy="2235200"/>
          </a:xfrm>
          <a:prstGeom prst="rect">
            <a:avLst/>
          </a:prstGeom>
          <a:solidFill>
            <a:srgbClr val="4472C4">
              <a:alpha val="5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sellaDiTesto 2">
            <a:extLst>
              <a:ext uri="{FF2B5EF4-FFF2-40B4-BE49-F238E27FC236}">
                <a16:creationId xmlns:a16="http://schemas.microsoft.com/office/drawing/2014/main" id="{42322163-3C6F-46DB-F47B-7FD5B6C816EC}"/>
              </a:ext>
            </a:extLst>
          </p:cNvPr>
          <p:cNvSpPr txBox="1"/>
          <p:nvPr/>
        </p:nvSpPr>
        <p:spPr>
          <a:xfrm>
            <a:off x="873760" y="3147536"/>
            <a:ext cx="10444480" cy="2585323"/>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TimesTen-Roman"/>
              </a:rPr>
              <a:t>Establish whether that the causal relationship between weather extremes and conflict holds at the </a:t>
            </a:r>
            <a:r>
              <a:rPr lang="en-US" sz="1800" b="1" i="0" u="none" strike="noStrike" baseline="0" dirty="0">
                <a:latin typeface="TimesTen-Roman"/>
              </a:rPr>
              <a:t>local level </a:t>
            </a:r>
            <a:r>
              <a:rPr lang="en-US" sz="1800" b="0" i="0" u="none" strike="noStrike" baseline="0" dirty="0">
                <a:latin typeface="TimesTen-Roman"/>
              </a:rPr>
              <a:t>and for a relatively </a:t>
            </a:r>
            <a:r>
              <a:rPr lang="en-US" sz="1800" b="1" i="0" u="none" strike="noStrike" baseline="0" dirty="0">
                <a:latin typeface="TimesTen-Roman"/>
              </a:rPr>
              <a:t>short time frame </a:t>
            </a:r>
            <a:r>
              <a:rPr lang="en-US" sz="1800" b="0" i="0" u="none" strike="noStrike" baseline="0" dirty="0">
                <a:latin typeface="TimesTen-Roman"/>
              </a:rPr>
              <a:t>(a decade) in the case of Somalia</a:t>
            </a:r>
          </a:p>
          <a:p>
            <a:pPr marL="285750" indent="-285750" algn="l">
              <a:buFont typeface="Arial" panose="020B0604020202020204" pitchFamily="34" charset="0"/>
              <a:buChar char="•"/>
            </a:pPr>
            <a:endParaRPr lang="en-US" dirty="0">
              <a:latin typeface="TimesTen-Roman"/>
            </a:endParaRPr>
          </a:p>
          <a:p>
            <a:pPr marL="285750" indent="-285750" algn="l">
              <a:buFont typeface="Arial" panose="020B0604020202020204" pitchFamily="34" charset="0"/>
              <a:buChar char="•"/>
            </a:pPr>
            <a:r>
              <a:rPr lang="en-US" dirty="0">
                <a:latin typeface="TimesTen-Roman"/>
              </a:rPr>
              <a:t>A</a:t>
            </a:r>
            <a:r>
              <a:rPr lang="en-US" sz="1800" b="0" i="0" u="none" strike="noStrike" baseline="0" dirty="0">
                <a:latin typeface="TimesTen-Roman"/>
              </a:rPr>
              <a:t>nalyze variation in conflict incidence at the </a:t>
            </a:r>
            <a:r>
              <a:rPr lang="en-US" sz="1800" b="1" i="0" u="none" strike="noStrike" baseline="0" dirty="0">
                <a:latin typeface="TimesTen-Roman"/>
              </a:rPr>
              <a:t>subnational level and between </a:t>
            </a:r>
            <a:r>
              <a:rPr lang="en-US" sz="1800" b="1" i="0" u="none" strike="noStrike" baseline="0" dirty="0" err="1">
                <a:latin typeface="TimesTen-Roman"/>
              </a:rPr>
              <a:t>neighbouring</a:t>
            </a:r>
            <a:r>
              <a:rPr lang="en-US" sz="1800" b="1" i="0" u="none" strike="noStrike" baseline="0" dirty="0">
                <a:latin typeface="TimesTen-Roman"/>
              </a:rPr>
              <a:t> countries</a:t>
            </a:r>
            <a:r>
              <a:rPr lang="en-US" sz="1800" b="0" i="0" u="none" strike="noStrike" baseline="0" dirty="0">
                <a:latin typeface="TimesTen-Roman"/>
              </a:rPr>
              <a:t>.</a:t>
            </a:r>
          </a:p>
          <a:p>
            <a:pPr marL="285750" indent="-285750" algn="l">
              <a:buFont typeface="Arial" panose="020B0604020202020204" pitchFamily="34" charset="0"/>
              <a:buChar char="•"/>
            </a:pPr>
            <a:endParaRPr lang="en-US" dirty="0">
              <a:latin typeface="TimesTen-Roman"/>
            </a:endParaRPr>
          </a:p>
          <a:p>
            <a:pPr marL="285750" indent="-285750" algn="l">
              <a:buFont typeface="Arial" panose="020B0604020202020204" pitchFamily="34" charset="0"/>
              <a:buChar char="•"/>
            </a:pPr>
            <a:r>
              <a:rPr lang="en-US" dirty="0">
                <a:solidFill>
                  <a:srgbClr val="231F20"/>
                </a:solidFill>
                <a:latin typeface="TimesTen-Roman"/>
              </a:rPr>
              <a:t>E</a:t>
            </a:r>
            <a:r>
              <a:rPr lang="en-US" sz="1800" b="0" i="0" u="none" strike="noStrike" baseline="0" dirty="0">
                <a:solidFill>
                  <a:srgbClr val="231F20"/>
                </a:solidFill>
                <a:latin typeface="TimesTen-Roman"/>
              </a:rPr>
              <a:t>xplore the key mechanisms that link climate and conflict. </a:t>
            </a:r>
          </a:p>
          <a:p>
            <a:pPr marL="285750" indent="-285750" algn="l">
              <a:buFont typeface="Arial" panose="020B0604020202020204" pitchFamily="34" charset="0"/>
              <a:buChar char="•"/>
            </a:pPr>
            <a:endParaRPr lang="en-US" sz="1800" b="0" i="0" u="none" strike="noStrike" baseline="0" dirty="0">
              <a:solidFill>
                <a:srgbClr val="231F20"/>
              </a:solidFill>
              <a:latin typeface="TimesTen-Roman"/>
            </a:endParaRPr>
          </a:p>
          <a:p>
            <a:pPr marL="285750" indent="-285750" algn="l">
              <a:buFont typeface="Arial" panose="020B0604020202020204" pitchFamily="34" charset="0"/>
              <a:buChar char="•"/>
            </a:pPr>
            <a:r>
              <a:rPr lang="en-US" dirty="0">
                <a:solidFill>
                  <a:srgbClr val="231F20"/>
                </a:solidFill>
                <a:latin typeface="TimesTen-Roman"/>
              </a:rPr>
              <a:t>E</a:t>
            </a:r>
            <a:r>
              <a:rPr lang="en-US" sz="1800" b="0" i="0" u="none" strike="noStrike" baseline="0" dirty="0">
                <a:solidFill>
                  <a:srgbClr val="231F20"/>
                </a:solidFill>
                <a:latin typeface="TimesTen-Roman"/>
              </a:rPr>
              <a:t>xamine </a:t>
            </a:r>
            <a:r>
              <a:rPr lang="en-US" sz="1800" b="1" i="0" u="none" strike="noStrike" baseline="0" dirty="0">
                <a:solidFill>
                  <a:srgbClr val="231F20"/>
                </a:solidFill>
                <a:latin typeface="TimesTen-Roman"/>
              </a:rPr>
              <a:t>livestock price shocks </a:t>
            </a:r>
            <a:r>
              <a:rPr lang="en-US" sz="1800" b="0" i="0" u="none" strike="noStrike" baseline="0" dirty="0">
                <a:solidFill>
                  <a:srgbClr val="231F20"/>
                </a:solidFill>
                <a:latin typeface="TimesTen-Roman"/>
              </a:rPr>
              <a:t>to shed light on the impact that local producer prices have as incentive factors of conflict participation</a:t>
            </a:r>
            <a:endParaRPr lang="en-US" dirty="0"/>
          </a:p>
        </p:txBody>
      </p:sp>
      <p:sp>
        <p:nvSpPr>
          <p:cNvPr id="2" name="CasellaDiTesto 1">
            <a:extLst>
              <a:ext uri="{FF2B5EF4-FFF2-40B4-BE49-F238E27FC236}">
                <a16:creationId xmlns:a16="http://schemas.microsoft.com/office/drawing/2014/main" id="{3931428B-B08B-7CA1-0195-7BC2079B464D}"/>
              </a:ext>
            </a:extLst>
          </p:cNvPr>
          <p:cNvSpPr txBox="1"/>
          <p:nvPr/>
        </p:nvSpPr>
        <p:spPr>
          <a:xfrm>
            <a:off x="2242820" y="340465"/>
            <a:ext cx="7950200" cy="1554272"/>
          </a:xfrm>
          <a:prstGeom prst="rect">
            <a:avLst/>
          </a:prstGeom>
          <a:noFill/>
        </p:spPr>
        <p:txBody>
          <a:bodyPr wrap="square" rtlCol="0">
            <a:spAutoFit/>
          </a:bodyPr>
          <a:lstStyle/>
          <a:p>
            <a:pPr algn="ctr"/>
            <a:r>
              <a:rPr lang="it-IT" sz="2800" b="1" dirty="0" err="1"/>
              <a:t>Maystadt</a:t>
            </a:r>
            <a:r>
              <a:rPr lang="it-IT" sz="2800" b="1" dirty="0"/>
              <a:t> 2014</a:t>
            </a:r>
          </a:p>
          <a:p>
            <a:pPr algn="ctr"/>
            <a:endParaRPr lang="it-IT" sz="1100" dirty="0"/>
          </a:p>
          <a:p>
            <a:pPr algn="ctr"/>
            <a:r>
              <a:rPr lang="en-US" sz="2800" dirty="0"/>
              <a:t>Extreme weather and civil war: does drought Fuel conflict in Somalia through livestock price shocks?</a:t>
            </a:r>
          </a:p>
        </p:txBody>
      </p:sp>
    </p:spTree>
    <p:extLst>
      <p:ext uri="{BB962C8B-B14F-4D97-AF65-F5344CB8AC3E}">
        <p14:creationId xmlns:p14="http://schemas.microsoft.com/office/powerpoint/2010/main" val="355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7705955C-6C5B-B7FA-4721-86E39AA3A2C1}"/>
              </a:ext>
            </a:extLst>
          </p:cNvPr>
          <p:cNvSpPr txBox="1"/>
          <p:nvPr/>
        </p:nvSpPr>
        <p:spPr>
          <a:xfrm>
            <a:off x="1022130" y="2336705"/>
            <a:ext cx="10147739" cy="3693319"/>
          </a:xfrm>
          <a:prstGeom prst="rect">
            <a:avLst/>
          </a:prstGeom>
          <a:noFill/>
        </p:spPr>
        <p:txBody>
          <a:bodyPr wrap="square">
            <a:spAutoFit/>
          </a:bodyPr>
          <a:lstStyle/>
          <a:p>
            <a:pPr marL="285750" indent="-285750" algn="just">
              <a:buFont typeface="Arial" panose="020B0604020202020204" pitchFamily="34" charset="0"/>
              <a:buChar char="•"/>
            </a:pPr>
            <a:r>
              <a:rPr lang="en-US" b="0" i="0" u="none" strike="noStrike" baseline="0" dirty="0">
                <a:solidFill>
                  <a:srgbClr val="231F20"/>
                </a:solidFill>
                <a:latin typeface="TimesTen-Roman"/>
              </a:rPr>
              <a:t>The </a:t>
            </a:r>
            <a:r>
              <a:rPr lang="en-US" b="1" i="0" u="none" strike="noStrike" baseline="0" dirty="0">
                <a:solidFill>
                  <a:srgbClr val="FF0000"/>
                </a:solidFill>
                <a:latin typeface="TimesTen-Roman"/>
              </a:rPr>
              <a:t>conflict variable </a:t>
            </a:r>
            <a:r>
              <a:rPr lang="en-US" b="0" i="0" u="none" strike="noStrike" baseline="0" dirty="0">
                <a:solidFill>
                  <a:srgbClr val="231F20"/>
                </a:solidFill>
                <a:latin typeface="TimesTen-Roman"/>
              </a:rPr>
              <a:t>is constructed as the sum of violent conflict events in each administrative unit per month, using the Armed Conflict Location and Event Dataset (</a:t>
            </a:r>
            <a:r>
              <a:rPr lang="en-US" b="1" i="0" u="sng" strike="noStrike" baseline="0" dirty="0">
                <a:solidFill>
                  <a:srgbClr val="26247B"/>
                </a:solidFill>
                <a:latin typeface="TimesTen-Roman"/>
              </a:rPr>
              <a:t>ACLED 2011</a:t>
            </a:r>
            <a:r>
              <a:rPr lang="en-US" b="0" i="0" u="none" strike="noStrike" baseline="0" dirty="0">
                <a:solidFill>
                  <a:srgbClr val="231F20"/>
                </a:solidFill>
                <a:latin typeface="TimesTen-Roman"/>
              </a:rPr>
              <a:t>).</a:t>
            </a:r>
          </a:p>
          <a:p>
            <a:pPr marL="285750" indent="-285750" algn="just">
              <a:buFont typeface="Arial" panose="020B0604020202020204" pitchFamily="34" charset="0"/>
              <a:buChar char="•"/>
            </a:pPr>
            <a:endParaRPr lang="en-US" b="0" i="0" u="none" strike="noStrike" baseline="0" dirty="0">
              <a:solidFill>
                <a:srgbClr val="231F20"/>
              </a:solidFill>
              <a:latin typeface="TimesTen-Roman"/>
            </a:endParaRPr>
          </a:p>
          <a:p>
            <a:pPr marL="285750" indent="-285750" algn="just">
              <a:buFont typeface="Arial" panose="020B0604020202020204" pitchFamily="34" charset="0"/>
              <a:buChar char="•"/>
            </a:pPr>
            <a:endParaRPr lang="en-US" dirty="0">
              <a:solidFill>
                <a:srgbClr val="231F20"/>
              </a:solidFill>
              <a:latin typeface="TimesTen-Roman"/>
            </a:endParaRPr>
          </a:p>
          <a:p>
            <a:pPr marL="285750" indent="-285750" algn="just">
              <a:buFont typeface="Arial" panose="020B0604020202020204" pitchFamily="34" charset="0"/>
              <a:buChar char="•"/>
            </a:pPr>
            <a:r>
              <a:rPr lang="en-US" b="0" i="0" u="none" strike="noStrike" baseline="0" dirty="0">
                <a:solidFill>
                  <a:srgbClr val="231F20"/>
                </a:solidFill>
                <a:latin typeface="TimesTen-Roman"/>
              </a:rPr>
              <a:t>The </a:t>
            </a:r>
            <a:r>
              <a:rPr lang="en-US" b="1" i="0" u="none" strike="noStrike" baseline="0" dirty="0">
                <a:solidFill>
                  <a:srgbClr val="00B050"/>
                </a:solidFill>
                <a:latin typeface="TimesTen-Roman"/>
              </a:rPr>
              <a:t>weather variables </a:t>
            </a:r>
            <a:r>
              <a:rPr lang="en-US" b="0" i="0" u="none" strike="noStrike" baseline="0" dirty="0">
                <a:solidFill>
                  <a:srgbClr val="231F20"/>
                </a:solidFill>
                <a:latin typeface="TimesTen-Roman"/>
              </a:rPr>
              <a:t>- temperature and precipitation anomaly and drought length -</a:t>
            </a:r>
            <a:r>
              <a:rPr lang="en-US" dirty="0">
                <a:solidFill>
                  <a:srgbClr val="231F20"/>
                </a:solidFill>
                <a:latin typeface="TimesTen-Roman"/>
              </a:rPr>
              <a:t> </a:t>
            </a:r>
            <a:r>
              <a:rPr lang="en-US" b="0" i="0" u="none" strike="noStrike" baseline="0" dirty="0">
                <a:solidFill>
                  <a:srgbClr val="231F20"/>
                </a:solidFill>
                <a:latin typeface="TimesTen-Roman"/>
              </a:rPr>
              <a:t>are constructed from climatic data provided </a:t>
            </a:r>
            <a:r>
              <a:rPr lang="en-US" b="0" i="0" u="none" strike="noStrike" baseline="0" dirty="0">
                <a:solidFill>
                  <a:srgbClr val="000000"/>
                </a:solidFill>
                <a:latin typeface="TimesTen-Roman"/>
              </a:rPr>
              <a:t>by the University of East Anglia Climatic Research United (</a:t>
            </a:r>
            <a:r>
              <a:rPr lang="en-US" b="1" i="0" u="sng" strike="noStrike" baseline="0" dirty="0">
                <a:solidFill>
                  <a:srgbClr val="26247B"/>
                </a:solidFill>
                <a:latin typeface="TimesTen-Roman"/>
              </a:rPr>
              <a:t>UEA-CRU 2011</a:t>
            </a:r>
            <a:r>
              <a:rPr lang="en-US" b="0" i="0" u="none" strike="noStrike" baseline="0" dirty="0">
                <a:solidFill>
                  <a:srgbClr val="231F20"/>
                </a:solidFill>
                <a:latin typeface="TimesTen-Roman"/>
              </a:rPr>
              <a:t>). The </a:t>
            </a:r>
            <a:r>
              <a:rPr lang="en-US" dirty="0">
                <a:hlinkClick r:id="rId3"/>
              </a:rPr>
              <a:t>UEA-CRU time-series datasets</a:t>
            </a:r>
            <a:r>
              <a:rPr lang="en-US" b="0" i="0" u="none" strike="noStrike" baseline="0" dirty="0">
                <a:solidFill>
                  <a:srgbClr val="231F20"/>
                </a:solidFill>
                <a:latin typeface="TimesTen-Roman"/>
              </a:rPr>
              <a:t>, version 3.1, report average temperatures and total precipitation by months at data points of a high-resolution grid (of 0.5 </a:t>
            </a:r>
            <a:r>
              <a:rPr lang="en-US" b="0" i="0" u="none" strike="noStrike" baseline="0" dirty="0">
                <a:solidFill>
                  <a:srgbClr val="231F20"/>
                </a:solidFill>
                <a:latin typeface="MTSYN"/>
              </a:rPr>
              <a:t>× </a:t>
            </a:r>
            <a:r>
              <a:rPr lang="en-US" b="0" i="0" u="none" strike="noStrike" baseline="0" dirty="0">
                <a:solidFill>
                  <a:srgbClr val="231F20"/>
                </a:solidFill>
                <a:latin typeface="TimesTen-Roman"/>
              </a:rPr>
              <a:t>0.5 degree or approximately </a:t>
            </a:r>
            <a:r>
              <a:rPr lang="en-US" dirty="0">
                <a:solidFill>
                  <a:srgbClr val="231F20"/>
                </a:solidFill>
                <a:latin typeface="TimesTen-Roman"/>
              </a:rPr>
              <a:t>56km × 56km at the equator), which are based on measurements from weather stations distributed around the world. </a:t>
            </a:r>
          </a:p>
          <a:p>
            <a:pPr algn="just"/>
            <a:endParaRPr lang="en-US" sz="1800" b="0" i="0" u="none" strike="noStrike" baseline="0" dirty="0">
              <a:solidFill>
                <a:srgbClr val="231F20"/>
              </a:solidFill>
              <a:latin typeface="TimesTen-Roman"/>
            </a:endParaRPr>
          </a:p>
          <a:p>
            <a:pPr algn="just"/>
            <a:endParaRPr lang="en-US" sz="1800" b="0" i="0" u="none" strike="noStrike" baseline="0" dirty="0">
              <a:solidFill>
                <a:srgbClr val="231F20"/>
              </a:solidFill>
              <a:latin typeface="TimesTen-Roman"/>
            </a:endParaRPr>
          </a:p>
          <a:p>
            <a:pPr marL="285750" indent="-285750" algn="just">
              <a:buFont typeface="Arial" panose="020B0604020202020204" pitchFamily="34" charset="0"/>
              <a:buChar char="•"/>
            </a:pPr>
            <a:r>
              <a:rPr lang="en-US" sz="1800" b="0" i="0" u="none" strike="noStrike" baseline="0" dirty="0">
                <a:solidFill>
                  <a:srgbClr val="000000"/>
                </a:solidFill>
                <a:latin typeface="TimesTen-Roman"/>
              </a:rPr>
              <a:t>Monthly </a:t>
            </a:r>
            <a:r>
              <a:rPr lang="en-US" sz="1800" b="1" i="0" u="none" strike="noStrike" baseline="0" dirty="0">
                <a:solidFill>
                  <a:schemeClr val="accent2">
                    <a:lumMod val="75000"/>
                  </a:schemeClr>
                </a:solidFill>
                <a:latin typeface="TimesTen-Roman"/>
              </a:rPr>
              <a:t>market price data for livestock </a:t>
            </a:r>
            <a:r>
              <a:rPr lang="en-US" sz="1800" b="0" i="0" u="none" strike="noStrike" baseline="0" dirty="0">
                <a:solidFill>
                  <a:srgbClr val="000000"/>
                </a:solidFill>
                <a:latin typeface="TimesTen-Roman"/>
              </a:rPr>
              <a:t>and key commodities are available by region (and district) from the Food Security and Nutrition Analysis Unit database (</a:t>
            </a:r>
            <a:r>
              <a:rPr lang="en-US" sz="1800" b="1" i="0" u="sng" strike="noStrike" baseline="0" dirty="0">
                <a:solidFill>
                  <a:srgbClr val="26247B"/>
                </a:solidFill>
                <a:latin typeface="TimesTen-Roman"/>
              </a:rPr>
              <a:t>FSNAU 2011b</a:t>
            </a:r>
            <a:r>
              <a:rPr lang="en-US" sz="1800" b="0" i="0" u="none" strike="noStrike" baseline="0" dirty="0">
                <a:solidFill>
                  <a:srgbClr val="231F20"/>
                </a:solidFill>
                <a:latin typeface="TimesTen-Roman"/>
              </a:rPr>
              <a:t>). </a:t>
            </a:r>
            <a:r>
              <a:rPr lang="en-US" sz="1800" b="0" i="0" u="none" strike="noStrike" baseline="0" dirty="0">
                <a:solidFill>
                  <a:srgbClr val="231F20"/>
                </a:solidFill>
                <a:latin typeface="TimesTen-Roman"/>
                <a:hlinkClick r:id="rId4"/>
              </a:rPr>
              <a:t>https://fsnau.org/</a:t>
            </a:r>
            <a:endParaRPr lang="en-US" dirty="0">
              <a:solidFill>
                <a:srgbClr val="231F20"/>
              </a:solidFill>
              <a:latin typeface="TimesTen-Roman"/>
            </a:endParaRPr>
          </a:p>
        </p:txBody>
      </p:sp>
      <p:sp>
        <p:nvSpPr>
          <p:cNvPr id="2" name="Rettangolo 1">
            <a:extLst>
              <a:ext uri="{FF2B5EF4-FFF2-40B4-BE49-F238E27FC236}">
                <a16:creationId xmlns:a16="http://schemas.microsoft.com/office/drawing/2014/main" id="{E25C21C0-EB51-E0CD-5733-AB9AC121685E}"/>
              </a:ext>
            </a:extLst>
          </p:cNvPr>
          <p:cNvSpPr/>
          <p:nvPr/>
        </p:nvSpPr>
        <p:spPr>
          <a:xfrm>
            <a:off x="0" y="0"/>
            <a:ext cx="12192000" cy="1639614"/>
          </a:xfrm>
          <a:prstGeom prst="rect">
            <a:avLst/>
          </a:prstGeom>
          <a:solidFill>
            <a:srgbClr val="4472C4">
              <a:alpha val="5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sellaDiTesto 5">
            <a:extLst>
              <a:ext uri="{FF2B5EF4-FFF2-40B4-BE49-F238E27FC236}">
                <a16:creationId xmlns:a16="http://schemas.microsoft.com/office/drawing/2014/main" id="{FFFC36C0-F318-A7ED-7508-99136ACD7D80}"/>
              </a:ext>
            </a:extLst>
          </p:cNvPr>
          <p:cNvSpPr txBox="1"/>
          <p:nvPr/>
        </p:nvSpPr>
        <p:spPr>
          <a:xfrm>
            <a:off x="2120900" y="465864"/>
            <a:ext cx="7950200" cy="707886"/>
          </a:xfrm>
          <a:prstGeom prst="rect">
            <a:avLst/>
          </a:prstGeom>
          <a:noFill/>
        </p:spPr>
        <p:txBody>
          <a:bodyPr wrap="square" rtlCol="0">
            <a:spAutoFit/>
          </a:bodyPr>
          <a:lstStyle/>
          <a:p>
            <a:pPr algn="ctr"/>
            <a:r>
              <a:rPr lang="en-US" sz="4000" dirty="0"/>
              <a:t>Variables and data</a:t>
            </a:r>
          </a:p>
        </p:txBody>
      </p:sp>
    </p:spTree>
    <p:extLst>
      <p:ext uri="{BB962C8B-B14F-4D97-AF65-F5344CB8AC3E}">
        <p14:creationId xmlns:p14="http://schemas.microsoft.com/office/powerpoint/2010/main" val="2062007531"/>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335ADAD2-97CD-9C87-B553-AD5FA80A04BA}"/>
              </a:ext>
            </a:extLst>
          </p:cNvPr>
          <p:cNvSpPr txBox="1"/>
          <p:nvPr/>
        </p:nvSpPr>
        <p:spPr>
          <a:xfrm>
            <a:off x="1553182" y="4471459"/>
            <a:ext cx="8788400" cy="1477328"/>
          </a:xfrm>
          <a:prstGeom prst="rect">
            <a:avLst/>
          </a:prstGeom>
          <a:noFill/>
        </p:spPr>
        <p:txBody>
          <a:bodyPr wrap="square">
            <a:spAutoFit/>
          </a:bodyPr>
          <a:lstStyle/>
          <a:p>
            <a:pPr algn="just"/>
            <a:r>
              <a:rPr lang="en-US" sz="1800" b="0" i="0" u="none" strike="noStrike" baseline="0" dirty="0">
                <a:solidFill>
                  <a:srgbClr val="231F20"/>
                </a:solidFill>
                <a:latin typeface="TimesTen-Roman"/>
              </a:rPr>
              <a:t>Two dimensions of drought: </a:t>
            </a:r>
          </a:p>
          <a:p>
            <a:pPr marL="285750" indent="-285750" algn="just">
              <a:buFont typeface="Arial" panose="020B0604020202020204" pitchFamily="34" charset="0"/>
              <a:buChar char="•"/>
            </a:pPr>
            <a:r>
              <a:rPr lang="en-US" sz="1800" b="0" i="0" u="none" strike="noStrike" baseline="0" dirty="0">
                <a:solidFill>
                  <a:srgbClr val="231F20"/>
                </a:solidFill>
                <a:latin typeface="TimesTen-Roman"/>
              </a:rPr>
              <a:t>the </a:t>
            </a:r>
            <a:r>
              <a:rPr lang="en-US" sz="1800" b="1" i="0" u="none" strike="noStrike" baseline="0" dirty="0">
                <a:solidFill>
                  <a:srgbClr val="231F20"/>
                </a:solidFill>
                <a:latin typeface="TimesTen-Roman"/>
              </a:rPr>
              <a:t>drought intensity </a:t>
            </a:r>
            <a:r>
              <a:rPr lang="en-US" sz="1800" b="0" i="0" u="none" strike="noStrike" baseline="0" dirty="0">
                <a:solidFill>
                  <a:srgbClr val="231F20"/>
                </a:solidFill>
                <a:latin typeface="TimesTen-Roman"/>
              </a:rPr>
              <a:t>measured over a constant time interval, and </a:t>
            </a:r>
            <a:r>
              <a:rPr lang="en-US" dirty="0">
                <a:solidFill>
                  <a:srgbClr val="231F20"/>
                </a:solidFill>
                <a:latin typeface="TimesTen-Roman"/>
              </a:rPr>
              <a:t>determined by temperature anomaly.</a:t>
            </a:r>
          </a:p>
          <a:p>
            <a:pPr algn="just"/>
            <a:endParaRPr lang="en-US" dirty="0">
              <a:solidFill>
                <a:srgbClr val="231F20"/>
              </a:solidFill>
              <a:latin typeface="TimesTen-Roman"/>
            </a:endParaRPr>
          </a:p>
          <a:p>
            <a:pPr marL="285750" indent="-285750" algn="just">
              <a:buFont typeface="Arial" panose="020B0604020202020204" pitchFamily="34" charset="0"/>
              <a:buChar char="•"/>
            </a:pPr>
            <a:r>
              <a:rPr lang="en-US" sz="1800" b="0" i="0" u="none" strike="noStrike" baseline="0" dirty="0">
                <a:solidFill>
                  <a:srgbClr val="231F20"/>
                </a:solidFill>
                <a:latin typeface="TimesTen-Roman"/>
              </a:rPr>
              <a:t>the </a:t>
            </a:r>
            <a:r>
              <a:rPr lang="en-US" sz="1800" b="1" i="0" u="none" strike="noStrike" baseline="0" dirty="0">
                <a:solidFill>
                  <a:srgbClr val="231F20"/>
                </a:solidFill>
                <a:latin typeface="TimesTen-Roman"/>
              </a:rPr>
              <a:t>length of the drought period</a:t>
            </a:r>
            <a:r>
              <a:rPr lang="en-US" sz="1800" b="0" i="0" u="none" strike="noStrike" baseline="0" dirty="0">
                <a:solidFill>
                  <a:srgbClr val="231F20"/>
                </a:solidFill>
                <a:latin typeface="TimesTen-Roman"/>
              </a:rPr>
              <a:t> </a:t>
            </a:r>
            <a:endParaRPr lang="en-US" dirty="0">
              <a:solidFill>
                <a:srgbClr val="000000"/>
              </a:solidFill>
              <a:latin typeface="TimesTen-Roman"/>
            </a:endParaRPr>
          </a:p>
        </p:txBody>
      </p:sp>
      <p:pic>
        <p:nvPicPr>
          <p:cNvPr id="4" name="Immagine 3">
            <a:extLst>
              <a:ext uri="{FF2B5EF4-FFF2-40B4-BE49-F238E27FC236}">
                <a16:creationId xmlns:a16="http://schemas.microsoft.com/office/drawing/2014/main" id="{9818F50F-A48D-358F-CD1E-94786B790972}"/>
              </a:ext>
            </a:extLst>
          </p:cNvPr>
          <p:cNvPicPr>
            <a:picLocks noChangeAspect="1"/>
          </p:cNvPicPr>
          <p:nvPr/>
        </p:nvPicPr>
        <p:blipFill>
          <a:blip r:embed="rId2"/>
          <a:stretch>
            <a:fillRect/>
          </a:stretch>
        </p:blipFill>
        <p:spPr>
          <a:xfrm>
            <a:off x="7212302" y="2305646"/>
            <a:ext cx="3374418" cy="1652776"/>
          </a:xfrm>
          <a:prstGeom prst="rect">
            <a:avLst/>
          </a:prstGeom>
        </p:spPr>
      </p:pic>
      <p:sp>
        <p:nvSpPr>
          <p:cNvPr id="5" name="Rettangolo 4">
            <a:extLst>
              <a:ext uri="{FF2B5EF4-FFF2-40B4-BE49-F238E27FC236}">
                <a16:creationId xmlns:a16="http://schemas.microsoft.com/office/drawing/2014/main" id="{28E7E02D-6F7E-F199-AD25-19062E425BB7}"/>
              </a:ext>
            </a:extLst>
          </p:cNvPr>
          <p:cNvSpPr/>
          <p:nvPr/>
        </p:nvSpPr>
        <p:spPr>
          <a:xfrm>
            <a:off x="0" y="0"/>
            <a:ext cx="12192000" cy="1639614"/>
          </a:xfrm>
          <a:prstGeom prst="rect">
            <a:avLst/>
          </a:prstGeom>
          <a:solidFill>
            <a:srgbClr val="4472C4">
              <a:alpha val="5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sellaDiTesto 5">
            <a:extLst>
              <a:ext uri="{FF2B5EF4-FFF2-40B4-BE49-F238E27FC236}">
                <a16:creationId xmlns:a16="http://schemas.microsoft.com/office/drawing/2014/main" id="{7A2DE45B-5CC1-42BA-AE10-35E46113E21A}"/>
              </a:ext>
            </a:extLst>
          </p:cNvPr>
          <p:cNvSpPr txBox="1"/>
          <p:nvPr/>
        </p:nvSpPr>
        <p:spPr>
          <a:xfrm>
            <a:off x="2024380" y="465864"/>
            <a:ext cx="7950200" cy="707886"/>
          </a:xfrm>
          <a:prstGeom prst="rect">
            <a:avLst/>
          </a:prstGeom>
          <a:noFill/>
        </p:spPr>
        <p:txBody>
          <a:bodyPr wrap="square" rtlCol="0">
            <a:spAutoFit/>
          </a:bodyPr>
          <a:lstStyle/>
          <a:p>
            <a:pPr algn="ctr"/>
            <a:r>
              <a:rPr lang="en-US" sz="4000" dirty="0"/>
              <a:t>Variables</a:t>
            </a:r>
          </a:p>
        </p:txBody>
      </p:sp>
      <p:sp>
        <p:nvSpPr>
          <p:cNvPr id="7" name="CasellaDiTesto 6">
            <a:extLst>
              <a:ext uri="{FF2B5EF4-FFF2-40B4-BE49-F238E27FC236}">
                <a16:creationId xmlns:a16="http://schemas.microsoft.com/office/drawing/2014/main" id="{B64DC86E-B0DA-F65C-D645-1BC5A73DE14A}"/>
              </a:ext>
            </a:extLst>
          </p:cNvPr>
          <p:cNvSpPr txBox="1"/>
          <p:nvPr/>
        </p:nvSpPr>
        <p:spPr>
          <a:xfrm>
            <a:off x="1553182" y="2531869"/>
            <a:ext cx="6184900" cy="1200329"/>
          </a:xfrm>
          <a:prstGeom prst="rect">
            <a:avLst/>
          </a:prstGeom>
          <a:noFill/>
        </p:spPr>
        <p:txBody>
          <a:bodyPr wrap="square">
            <a:spAutoFit/>
          </a:bodyPr>
          <a:lstStyle/>
          <a:p>
            <a:pPr marL="285750" indent="-285750" algn="l">
              <a:buFont typeface="Arial" panose="020B0604020202020204" pitchFamily="34" charset="0"/>
              <a:buChar char="•"/>
            </a:pPr>
            <a:r>
              <a:rPr lang="en-US" dirty="0">
                <a:latin typeface="TimesTen-Roman"/>
              </a:rPr>
              <a:t>time-specific </a:t>
            </a:r>
            <a:r>
              <a:rPr lang="en-US" b="1" dirty="0">
                <a:latin typeface="TimesTen-Roman"/>
              </a:rPr>
              <a:t>temperature anomalies </a:t>
            </a:r>
          </a:p>
          <a:p>
            <a:pPr marL="285750" indent="-285750" algn="l">
              <a:buFont typeface="Arial" panose="020B0604020202020204" pitchFamily="34" charset="0"/>
              <a:buChar char="•"/>
            </a:pPr>
            <a:endParaRPr lang="en-US" dirty="0">
              <a:latin typeface="TimesTen-Roman"/>
            </a:endParaRPr>
          </a:p>
          <a:p>
            <a:pPr marL="285750" indent="-285750" algn="l">
              <a:buFont typeface="Arial" panose="020B0604020202020204" pitchFamily="34" charset="0"/>
              <a:buChar char="•"/>
            </a:pPr>
            <a:endParaRPr lang="en-US" dirty="0">
              <a:latin typeface="TimesTen-Roman"/>
            </a:endParaRPr>
          </a:p>
          <a:p>
            <a:pPr marL="285750" indent="-285750" algn="l">
              <a:buFont typeface="Arial" panose="020B0604020202020204" pitchFamily="34" charset="0"/>
              <a:buChar char="•"/>
            </a:pPr>
            <a:r>
              <a:rPr lang="en-US" dirty="0">
                <a:latin typeface="TimesTen-Roman"/>
              </a:rPr>
              <a:t>time-specific </a:t>
            </a:r>
            <a:r>
              <a:rPr lang="en-US" b="1" dirty="0">
                <a:latin typeface="TimesTen-Roman"/>
              </a:rPr>
              <a:t>precipitation anomalies </a:t>
            </a:r>
            <a:endParaRPr lang="en-US" b="1" i="1" dirty="0">
              <a:latin typeface="MTMI"/>
            </a:endParaRPr>
          </a:p>
        </p:txBody>
      </p:sp>
    </p:spTree>
    <p:extLst>
      <p:ext uri="{BB962C8B-B14F-4D97-AF65-F5344CB8AC3E}">
        <p14:creationId xmlns:p14="http://schemas.microsoft.com/office/powerpoint/2010/main" val="96743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8FECDD14-0300-CE77-927F-67257D390A62}"/>
              </a:ext>
            </a:extLst>
          </p:cNvPr>
          <p:cNvSpPr>
            <a:spLocks/>
          </p:cNvSpPr>
          <p:nvPr/>
        </p:nvSpPr>
        <p:spPr>
          <a:xfrm>
            <a:off x="0" y="-10160"/>
            <a:ext cx="12192000" cy="1639614"/>
          </a:xfrm>
          <a:prstGeom prst="rect">
            <a:avLst/>
          </a:prstGeom>
          <a:solidFill>
            <a:srgbClr val="4472C4">
              <a:alpha val="5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sellaDiTesto 2">
            <a:extLst>
              <a:ext uri="{FF2B5EF4-FFF2-40B4-BE49-F238E27FC236}">
                <a16:creationId xmlns:a16="http://schemas.microsoft.com/office/drawing/2014/main" id="{06203BB5-B02E-E3BF-E561-5C2D3AA06F76}"/>
              </a:ext>
            </a:extLst>
          </p:cNvPr>
          <p:cNvSpPr txBox="1"/>
          <p:nvPr/>
        </p:nvSpPr>
        <p:spPr>
          <a:xfrm>
            <a:off x="690880" y="1833220"/>
            <a:ext cx="9804400" cy="646331"/>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solidFill>
                  <a:srgbClr val="231F20"/>
                </a:solidFill>
                <a:latin typeface="TimesTen-Roman"/>
              </a:rPr>
              <a:t>The first-stage equation, which estimates the </a:t>
            </a:r>
            <a:r>
              <a:rPr lang="en-US" sz="1800" b="1" i="0" u="none" strike="noStrike" baseline="0" dirty="0">
                <a:solidFill>
                  <a:srgbClr val="231F20"/>
                </a:solidFill>
                <a:latin typeface="TimesTen-Roman"/>
              </a:rPr>
              <a:t>effects of abnormal temperatures and drought length on livestock prices</a:t>
            </a:r>
            <a:r>
              <a:rPr lang="en-US" dirty="0">
                <a:solidFill>
                  <a:srgbClr val="231F20"/>
                </a:solidFill>
                <a:latin typeface="TimesTen-Roman"/>
              </a:rPr>
              <a:t>, </a:t>
            </a:r>
            <a:r>
              <a:rPr lang="en-US" sz="1800" b="0" i="0" u="none" strike="noStrike" baseline="0" dirty="0">
                <a:solidFill>
                  <a:srgbClr val="231F20"/>
                </a:solidFill>
                <a:latin typeface="TimesTen-Roman"/>
              </a:rPr>
              <a:t>is:</a:t>
            </a:r>
            <a:endParaRPr lang="en-US" dirty="0"/>
          </a:p>
        </p:txBody>
      </p:sp>
      <p:pic>
        <p:nvPicPr>
          <p:cNvPr id="5" name="Immagine 4">
            <a:extLst>
              <a:ext uri="{FF2B5EF4-FFF2-40B4-BE49-F238E27FC236}">
                <a16:creationId xmlns:a16="http://schemas.microsoft.com/office/drawing/2014/main" id="{DA9DC7E8-C9FB-F7AE-07E2-38F7F2374E2B}"/>
              </a:ext>
            </a:extLst>
          </p:cNvPr>
          <p:cNvPicPr>
            <a:picLocks noChangeAspect="1"/>
          </p:cNvPicPr>
          <p:nvPr/>
        </p:nvPicPr>
        <p:blipFill>
          <a:blip r:embed="rId2"/>
          <a:stretch>
            <a:fillRect/>
          </a:stretch>
        </p:blipFill>
        <p:spPr>
          <a:xfrm>
            <a:off x="1930439" y="2558345"/>
            <a:ext cx="4246841" cy="1478933"/>
          </a:xfrm>
          <a:prstGeom prst="rect">
            <a:avLst/>
          </a:prstGeom>
        </p:spPr>
      </p:pic>
      <p:sp>
        <p:nvSpPr>
          <p:cNvPr id="7" name="CasellaDiTesto 6">
            <a:extLst>
              <a:ext uri="{FF2B5EF4-FFF2-40B4-BE49-F238E27FC236}">
                <a16:creationId xmlns:a16="http://schemas.microsoft.com/office/drawing/2014/main" id="{D569A519-915D-6CBF-C813-AEDC7043E602}"/>
              </a:ext>
            </a:extLst>
          </p:cNvPr>
          <p:cNvSpPr txBox="1"/>
          <p:nvPr/>
        </p:nvSpPr>
        <p:spPr>
          <a:xfrm>
            <a:off x="802640" y="4474323"/>
            <a:ext cx="11023600" cy="369332"/>
          </a:xfrm>
          <a:prstGeom prst="rect">
            <a:avLst/>
          </a:prstGeom>
          <a:noFill/>
        </p:spPr>
        <p:txBody>
          <a:bodyPr wrap="square">
            <a:spAutoFit/>
          </a:bodyPr>
          <a:lstStyle/>
          <a:p>
            <a:pPr marL="285750" indent="-285750" algn="l">
              <a:buFont typeface="Arial" panose="020B0604020202020204" pitchFamily="34" charset="0"/>
              <a:buChar char="•"/>
            </a:pPr>
            <a:r>
              <a:rPr lang="en-US" sz="1800" i="0" u="none" strike="noStrike" baseline="0" dirty="0">
                <a:solidFill>
                  <a:srgbClr val="231F20"/>
                </a:solidFill>
                <a:latin typeface="TimesTen-Roman"/>
              </a:rPr>
              <a:t>The </a:t>
            </a:r>
            <a:r>
              <a:rPr lang="en-US" sz="1800" b="0" i="0" u="none" strike="noStrike" baseline="0" dirty="0">
                <a:solidFill>
                  <a:srgbClr val="231F20"/>
                </a:solidFill>
                <a:latin typeface="TimesTen-Roman"/>
              </a:rPr>
              <a:t>second-stage equation, which yields the </a:t>
            </a:r>
            <a:r>
              <a:rPr lang="en-US" sz="1800" b="1" i="0" u="none" strike="noStrike" baseline="0" dirty="0">
                <a:solidFill>
                  <a:srgbClr val="231F20"/>
                </a:solidFill>
                <a:latin typeface="TimesTen-Roman"/>
              </a:rPr>
              <a:t>effects of livestock prices on the number of conflict events</a:t>
            </a:r>
            <a:r>
              <a:rPr lang="en-US" sz="1800" b="0" i="0" u="none" strike="noStrike" baseline="0" dirty="0">
                <a:solidFill>
                  <a:srgbClr val="231F20"/>
                </a:solidFill>
                <a:latin typeface="TimesTen-Roman"/>
              </a:rPr>
              <a:t>, is :</a:t>
            </a:r>
            <a:endParaRPr lang="en-US" dirty="0"/>
          </a:p>
        </p:txBody>
      </p:sp>
      <p:pic>
        <p:nvPicPr>
          <p:cNvPr id="9" name="Immagine 8">
            <a:extLst>
              <a:ext uri="{FF2B5EF4-FFF2-40B4-BE49-F238E27FC236}">
                <a16:creationId xmlns:a16="http://schemas.microsoft.com/office/drawing/2014/main" id="{2E171BEF-6974-5910-EA43-F0CA87FD9FBA}"/>
              </a:ext>
            </a:extLst>
          </p:cNvPr>
          <p:cNvPicPr>
            <a:picLocks noChangeAspect="1"/>
          </p:cNvPicPr>
          <p:nvPr/>
        </p:nvPicPr>
        <p:blipFill>
          <a:blip r:embed="rId3"/>
          <a:stretch>
            <a:fillRect/>
          </a:stretch>
        </p:blipFill>
        <p:spPr>
          <a:xfrm>
            <a:off x="1677201" y="5006891"/>
            <a:ext cx="4838224" cy="1410562"/>
          </a:xfrm>
          <a:prstGeom prst="rect">
            <a:avLst/>
          </a:prstGeom>
        </p:spPr>
      </p:pic>
      <p:sp>
        <p:nvSpPr>
          <p:cNvPr id="11" name="CasellaDiTesto 10">
            <a:extLst>
              <a:ext uri="{FF2B5EF4-FFF2-40B4-BE49-F238E27FC236}">
                <a16:creationId xmlns:a16="http://schemas.microsoft.com/office/drawing/2014/main" id="{51AB8977-3EA6-6854-5554-3EE3DBF4DAAC}"/>
              </a:ext>
            </a:extLst>
          </p:cNvPr>
          <p:cNvSpPr txBox="1"/>
          <p:nvPr/>
        </p:nvSpPr>
        <p:spPr>
          <a:xfrm>
            <a:off x="7305079" y="2713885"/>
            <a:ext cx="4866640" cy="923330"/>
          </a:xfrm>
          <a:prstGeom prst="rect">
            <a:avLst/>
          </a:prstGeom>
          <a:noFill/>
        </p:spPr>
        <p:txBody>
          <a:bodyPr wrap="square">
            <a:spAutoFit/>
          </a:bodyPr>
          <a:lstStyle/>
          <a:p>
            <a:pPr marL="285750" indent="-285750" algn="l">
              <a:buFont typeface="Arial" panose="020B0604020202020204" pitchFamily="34" charset="0"/>
              <a:buChar char="•"/>
            </a:pPr>
            <a:r>
              <a:rPr lang="en-US" sz="1800" b="0" i="1" u="none" strike="noStrike" baseline="0" dirty="0" err="1">
                <a:latin typeface="TimesTen-Italic"/>
              </a:rPr>
              <a:t>TA</a:t>
            </a:r>
            <a:r>
              <a:rPr lang="en-US" sz="800" b="0" i="1" u="none" strike="noStrike" baseline="0" dirty="0" err="1">
                <a:latin typeface="TimesTen-Italic"/>
              </a:rPr>
              <a:t>i</a:t>
            </a:r>
            <a:r>
              <a:rPr lang="en-US" sz="800" b="0" i="0" u="none" strike="noStrike" baseline="0" dirty="0" err="1">
                <a:latin typeface="TimesTen-Roman"/>
              </a:rPr>
              <a:t>,</a:t>
            </a:r>
            <a:r>
              <a:rPr lang="en-US" sz="800" b="0" i="1" u="none" strike="noStrike" baseline="0" dirty="0" err="1">
                <a:latin typeface="TimesTen-Italic"/>
              </a:rPr>
              <a:t>m</a:t>
            </a:r>
            <a:r>
              <a:rPr lang="en-US" sz="800" b="0" i="0" u="none" strike="noStrike" baseline="0" dirty="0" err="1">
                <a:latin typeface="TimesTen-Roman"/>
              </a:rPr>
              <a:t>,</a:t>
            </a:r>
            <a:r>
              <a:rPr lang="en-US" sz="800" b="0" i="1" u="none" strike="noStrike" baseline="0" dirty="0" err="1">
                <a:latin typeface="TimesTen-Italic"/>
              </a:rPr>
              <a:t>y</a:t>
            </a:r>
            <a:r>
              <a:rPr lang="en-US" dirty="0">
                <a:latin typeface="TimesTen-Roman"/>
              </a:rPr>
              <a:t>      : temperature anomalies </a:t>
            </a:r>
          </a:p>
          <a:p>
            <a:pPr marL="285750" indent="-285750" algn="l">
              <a:buFont typeface="Arial" panose="020B0604020202020204" pitchFamily="34" charset="0"/>
              <a:buChar char="•"/>
            </a:pPr>
            <a:r>
              <a:rPr lang="en-US" sz="1800" b="0" i="1" u="none" strike="noStrike" baseline="0" dirty="0" err="1">
                <a:latin typeface="TimesTen-Italic"/>
              </a:rPr>
              <a:t>PA</a:t>
            </a:r>
            <a:r>
              <a:rPr lang="en-US" sz="800" b="0" i="1" u="none" strike="noStrike" baseline="0" dirty="0" err="1">
                <a:latin typeface="TimesTen-Italic"/>
              </a:rPr>
              <a:t>i</a:t>
            </a:r>
            <a:r>
              <a:rPr lang="en-US" sz="800" b="0" i="0" u="none" strike="noStrike" baseline="0" dirty="0" err="1">
                <a:latin typeface="TimesTen-Roman"/>
              </a:rPr>
              <a:t>,</a:t>
            </a:r>
            <a:r>
              <a:rPr lang="en-US" sz="800" b="0" i="1" u="none" strike="noStrike" baseline="0" dirty="0" err="1">
                <a:latin typeface="TimesTen-Italic"/>
              </a:rPr>
              <a:t>m</a:t>
            </a:r>
            <a:r>
              <a:rPr lang="en-US" sz="800" b="0" i="0" u="none" strike="noStrike" baseline="0" dirty="0" err="1">
                <a:latin typeface="TimesTen-Roman"/>
              </a:rPr>
              <a:t>,</a:t>
            </a:r>
            <a:r>
              <a:rPr lang="en-US" sz="800" b="0" i="1" u="none" strike="noStrike" baseline="0" dirty="0" err="1">
                <a:latin typeface="TimesTen-Italic"/>
              </a:rPr>
              <a:t>y</a:t>
            </a:r>
            <a:r>
              <a:rPr lang="en-US" sz="1800" b="0" i="1" u="none" strike="noStrike" baseline="0" dirty="0">
                <a:latin typeface="MTMI"/>
              </a:rPr>
              <a:t>       </a:t>
            </a:r>
            <a:r>
              <a:rPr lang="en-US" dirty="0">
                <a:latin typeface="TimesTen-Roman"/>
              </a:rPr>
              <a:t>: precipitation anomalies </a:t>
            </a:r>
            <a:endParaRPr lang="en-US" i="1" dirty="0">
              <a:latin typeface="MTMI"/>
            </a:endParaRPr>
          </a:p>
          <a:p>
            <a:pPr marL="285750" indent="-285750" algn="l">
              <a:buFont typeface="Arial" panose="020B0604020202020204" pitchFamily="34" charset="0"/>
              <a:buChar char="•"/>
            </a:pPr>
            <a:r>
              <a:rPr lang="en-US" sz="1800" b="0" i="1" u="none" strike="noStrike" baseline="0" dirty="0">
                <a:latin typeface="TimesTen-Italic"/>
              </a:rPr>
              <a:t>DL</a:t>
            </a:r>
            <a:r>
              <a:rPr lang="en-US" sz="1800" b="0" i="1" u="none" strike="noStrike" baseline="30000" dirty="0">
                <a:latin typeface="TimesTen-Italic"/>
              </a:rPr>
              <a:t>TA</a:t>
            </a:r>
            <a:r>
              <a:rPr lang="en-US" sz="800" b="0" i="1" u="none" strike="noStrike" baseline="0" dirty="0">
                <a:latin typeface="TimesTen-Italic"/>
              </a:rPr>
              <a:t> </a:t>
            </a:r>
            <a:r>
              <a:rPr lang="en-US" sz="800" b="0" i="1" u="none" strike="noStrike" baseline="0" dirty="0" err="1">
                <a:latin typeface="TimesTen-Italic"/>
              </a:rPr>
              <a:t>i</a:t>
            </a:r>
            <a:r>
              <a:rPr lang="en-US" sz="800" b="0" i="0" u="none" strike="noStrike" baseline="0" dirty="0" err="1">
                <a:latin typeface="TimesTen-Roman"/>
              </a:rPr>
              <a:t>,</a:t>
            </a:r>
            <a:r>
              <a:rPr lang="en-US" sz="800" b="0" i="1" u="none" strike="noStrike" baseline="0" dirty="0" err="1">
                <a:latin typeface="TimesTen-Italic"/>
              </a:rPr>
              <a:t>m</a:t>
            </a:r>
            <a:r>
              <a:rPr lang="en-US" sz="800" b="0" i="0" u="none" strike="noStrike" baseline="0" dirty="0" err="1">
                <a:latin typeface="TimesTen-Roman"/>
              </a:rPr>
              <a:t>,</a:t>
            </a:r>
            <a:r>
              <a:rPr lang="en-US" sz="800" b="0" i="1" u="none" strike="noStrike" baseline="0" dirty="0" err="1">
                <a:latin typeface="TimesTen-Italic"/>
              </a:rPr>
              <a:t>y</a:t>
            </a:r>
            <a:r>
              <a:rPr lang="en-US" dirty="0">
                <a:latin typeface="TimesTen-Roman"/>
              </a:rPr>
              <a:t>  : drought length</a:t>
            </a:r>
            <a:endParaRPr lang="en-US" dirty="0"/>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349CF677-56B0-B207-8E64-5A3642FF1D50}"/>
                  </a:ext>
                </a:extLst>
              </p:cNvPr>
              <p:cNvSpPr txBox="1"/>
              <p:nvPr/>
            </p:nvSpPr>
            <p:spPr>
              <a:xfrm>
                <a:off x="7305079" y="5077989"/>
                <a:ext cx="4632960" cy="1477328"/>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r>
                      <a:rPr lang="en-US" i="1" dirty="0">
                        <a:solidFill>
                          <a:srgbClr val="231F20"/>
                        </a:solidFill>
                        <a:latin typeface="Cambria Math" panose="02040503050406030204" pitchFamily="18" charset="0"/>
                      </a:rPr>
                      <m:t>𝜙</m:t>
                    </m:r>
                  </m:oMath>
                </a14:m>
                <a:r>
                  <a:rPr lang="en-US" sz="800" b="0" i="1" u="none" strike="noStrike" baseline="0" dirty="0" err="1">
                    <a:solidFill>
                      <a:srgbClr val="231F20"/>
                    </a:solidFill>
                    <a:latin typeface="TimesTen-Italic"/>
                  </a:rPr>
                  <a:t>i</a:t>
                </a:r>
                <a:r>
                  <a:rPr lang="en-US" dirty="0">
                    <a:solidFill>
                      <a:srgbClr val="231F20"/>
                    </a:solidFill>
                    <a:latin typeface="TimesTen-Roman"/>
                  </a:rPr>
                  <a:t>      </a:t>
                </a:r>
                <a:r>
                  <a:rPr lang="en-US" dirty="0">
                    <a:latin typeface="TimesTen-Roman"/>
                  </a:rPr>
                  <a:t>:</a:t>
                </a:r>
                <a:r>
                  <a:rPr lang="en-US" dirty="0">
                    <a:solidFill>
                      <a:srgbClr val="231F20"/>
                    </a:solidFill>
                    <a:latin typeface="TimesTen-Roman"/>
                  </a:rPr>
                  <a:t> Region-fixed effects</a:t>
                </a:r>
              </a:p>
              <a:p>
                <a:pPr marL="285750" indent="-285750">
                  <a:buFont typeface="Arial" panose="020B0604020202020204" pitchFamily="34" charset="0"/>
                  <a:buChar char="•"/>
                </a:pPr>
                <a14:m>
                  <m:oMath xmlns:m="http://schemas.openxmlformats.org/officeDocument/2006/math">
                    <m:r>
                      <a:rPr lang="en-US" i="1" dirty="0">
                        <a:solidFill>
                          <a:srgbClr val="231F20"/>
                        </a:solidFill>
                        <a:latin typeface="Cambria Math" panose="02040503050406030204" pitchFamily="18" charset="0"/>
                      </a:rPr>
                      <m:t>𝛹</m:t>
                    </m:r>
                  </m:oMath>
                </a14:m>
                <a:r>
                  <a:rPr lang="en-US" sz="800" b="0" i="1" u="none" strike="noStrike" baseline="0" dirty="0" err="1">
                    <a:solidFill>
                      <a:srgbClr val="231F20"/>
                    </a:solidFill>
                    <a:latin typeface="TimesTen-Italic"/>
                  </a:rPr>
                  <a:t>m</a:t>
                </a:r>
                <a:r>
                  <a:rPr lang="en-US" sz="800" b="0" i="0" u="none" strike="noStrike" baseline="0" dirty="0" err="1">
                    <a:solidFill>
                      <a:srgbClr val="231F20"/>
                    </a:solidFill>
                    <a:latin typeface="TimesTen-Roman"/>
                  </a:rPr>
                  <a:t>,</a:t>
                </a:r>
                <a:r>
                  <a:rPr lang="en-US" sz="800" b="0" i="1" u="none" strike="noStrike" baseline="0" dirty="0" err="1">
                    <a:solidFill>
                      <a:srgbClr val="231F20"/>
                    </a:solidFill>
                    <a:latin typeface="TimesTen-Italic"/>
                  </a:rPr>
                  <a:t>y</a:t>
                </a:r>
                <a:r>
                  <a:rPr lang="en-US" sz="800" b="0" i="1" u="none" strike="noStrike" baseline="0" dirty="0">
                    <a:solidFill>
                      <a:srgbClr val="231F20"/>
                    </a:solidFill>
                    <a:latin typeface="TimesTen-Italic"/>
                  </a:rPr>
                  <a:t>       </a:t>
                </a:r>
                <a:r>
                  <a:rPr lang="en-US" dirty="0">
                    <a:latin typeface="TimesTen-Roman"/>
                  </a:rPr>
                  <a:t>: </a:t>
                </a:r>
                <a:r>
                  <a:rPr lang="en-US" dirty="0">
                    <a:solidFill>
                      <a:srgbClr val="231F20"/>
                    </a:solidFill>
                    <a:latin typeface="TimesTen-Roman"/>
                  </a:rPr>
                  <a:t>Time-fixed effects </a:t>
                </a:r>
                <a:endParaRPr lang="en-US" i="1" dirty="0">
                  <a:solidFill>
                    <a:srgbClr val="231F20"/>
                  </a:solidFill>
                  <a:latin typeface="MTMI"/>
                </a:endParaRPr>
              </a:p>
              <a:p>
                <a:pPr marL="285750" indent="-285750">
                  <a:buFont typeface="Arial" panose="020B0604020202020204" pitchFamily="34" charset="0"/>
                  <a:buChar char="•"/>
                </a:pPr>
                <a14:m>
                  <m:oMath xmlns:m="http://schemas.openxmlformats.org/officeDocument/2006/math">
                    <m:r>
                      <a:rPr lang="en-US" i="1" dirty="0">
                        <a:solidFill>
                          <a:srgbClr val="231F20"/>
                        </a:solidFill>
                        <a:latin typeface="Cambria Math" panose="02040503050406030204" pitchFamily="18" charset="0"/>
                      </a:rPr>
                      <m:t>𝛺</m:t>
                    </m:r>
                  </m:oMath>
                </a14:m>
                <a:r>
                  <a:rPr lang="en-US" sz="800" b="0" i="1" u="none" strike="noStrike" baseline="0" dirty="0" err="1">
                    <a:solidFill>
                      <a:srgbClr val="231F20"/>
                    </a:solidFill>
                    <a:latin typeface="TimesTen-Italic"/>
                  </a:rPr>
                  <a:t>i</a:t>
                </a:r>
                <a:r>
                  <a:rPr lang="en-US" sz="800" b="0" i="0" u="none" strike="noStrike" baseline="0" dirty="0" err="1">
                    <a:solidFill>
                      <a:srgbClr val="231F20"/>
                    </a:solidFill>
                    <a:latin typeface="TimesTen-Roman"/>
                  </a:rPr>
                  <a:t>,</a:t>
                </a:r>
                <a:r>
                  <a:rPr lang="en-US" sz="800" b="0" i="1" u="none" strike="noStrike" baseline="0" dirty="0" err="1">
                    <a:solidFill>
                      <a:srgbClr val="231F20"/>
                    </a:solidFill>
                    <a:latin typeface="TimesTen-Italic"/>
                  </a:rPr>
                  <a:t>m</a:t>
                </a:r>
                <a:r>
                  <a:rPr lang="en-US" dirty="0">
                    <a:solidFill>
                      <a:srgbClr val="231F20"/>
                    </a:solidFill>
                    <a:latin typeface="TimesTen-Roman"/>
                  </a:rPr>
                  <a:t>    </a:t>
                </a:r>
                <a:r>
                  <a:rPr lang="en-US" dirty="0">
                    <a:latin typeface="TimesTen-Roman"/>
                  </a:rPr>
                  <a:t>: </a:t>
                </a:r>
                <a:r>
                  <a:rPr lang="en-US" dirty="0">
                    <a:solidFill>
                      <a:srgbClr val="231F20"/>
                    </a:solidFill>
                    <a:latin typeface="TimesTen-Roman"/>
                  </a:rPr>
                  <a:t>Region-specific month-fixed effects </a:t>
                </a:r>
              </a:p>
              <a:p>
                <a:pPr marL="285750" indent="-285750">
                  <a:buFont typeface="Arial" panose="020B0604020202020204" pitchFamily="34" charset="0"/>
                  <a:buChar char="•"/>
                </a:pPr>
                <a:r>
                  <a:rPr lang="en-US" sz="1800" b="0" i="1" u="none" strike="noStrike" baseline="0" dirty="0">
                    <a:solidFill>
                      <a:srgbClr val="231F20"/>
                    </a:solidFill>
                    <a:latin typeface="TimesTen-Italic"/>
                  </a:rPr>
                  <a:t>c       </a:t>
                </a:r>
                <a:r>
                  <a:rPr lang="en-US" dirty="0">
                    <a:latin typeface="TimesTen-Roman"/>
                  </a:rPr>
                  <a:t>:</a:t>
                </a:r>
                <a:r>
                  <a:rPr lang="en-US" sz="1800" b="0" i="1" u="none" strike="noStrike" baseline="0" dirty="0">
                    <a:solidFill>
                      <a:srgbClr val="231F20"/>
                    </a:solidFill>
                    <a:latin typeface="TimesTen-Italic"/>
                  </a:rPr>
                  <a:t> </a:t>
                </a:r>
                <a:r>
                  <a:rPr lang="en-US" sz="1800" b="0" i="0" u="none" strike="noStrike" baseline="0" dirty="0">
                    <a:solidFill>
                      <a:srgbClr val="231F20"/>
                    </a:solidFill>
                    <a:latin typeface="TimesTen-Roman"/>
                  </a:rPr>
                  <a:t>Constant term</a:t>
                </a:r>
              </a:p>
              <a:p>
                <a:pPr marL="285750" indent="-285750">
                  <a:buFont typeface="Arial" panose="020B0604020202020204" pitchFamily="34" charset="0"/>
                  <a:buChar char="•"/>
                </a:pPr>
                <a:r>
                  <a:rPr lang="en-US" sz="1800" b="0" i="0" u="none" strike="noStrike" baseline="0" dirty="0" err="1">
                    <a:solidFill>
                      <a:srgbClr val="231F20"/>
                    </a:solidFill>
                    <a:latin typeface="MTGU"/>
                  </a:rPr>
                  <a:t>ε</a:t>
                </a:r>
                <a:r>
                  <a:rPr lang="en-US" sz="800" b="0" i="1" u="none" strike="noStrike" baseline="0" dirty="0" err="1">
                    <a:solidFill>
                      <a:srgbClr val="231F20"/>
                    </a:solidFill>
                    <a:latin typeface="TimesTen-Italic"/>
                  </a:rPr>
                  <a:t>i</a:t>
                </a:r>
                <a:r>
                  <a:rPr lang="en-US" sz="800" b="0" i="0" u="none" strike="noStrike" baseline="0" dirty="0" err="1">
                    <a:solidFill>
                      <a:srgbClr val="231F20"/>
                    </a:solidFill>
                    <a:latin typeface="TimesTen-Roman"/>
                  </a:rPr>
                  <a:t>,</a:t>
                </a:r>
                <a:r>
                  <a:rPr lang="en-US" sz="800" b="0" i="1" u="none" strike="noStrike" baseline="0" dirty="0" err="1">
                    <a:solidFill>
                      <a:srgbClr val="231F20"/>
                    </a:solidFill>
                    <a:latin typeface="TimesTen-Italic"/>
                  </a:rPr>
                  <a:t>m</a:t>
                </a:r>
                <a:r>
                  <a:rPr lang="en-US" sz="800" b="0" i="0" u="none" strike="noStrike" baseline="0" dirty="0" err="1">
                    <a:solidFill>
                      <a:srgbClr val="231F20"/>
                    </a:solidFill>
                    <a:latin typeface="TimesTen-Roman"/>
                  </a:rPr>
                  <a:t>,</a:t>
                </a:r>
                <a:r>
                  <a:rPr lang="en-US" sz="800" b="0" i="1" u="none" strike="noStrike" baseline="0" dirty="0" err="1">
                    <a:solidFill>
                      <a:srgbClr val="231F20"/>
                    </a:solidFill>
                    <a:latin typeface="TimesTen-Italic"/>
                  </a:rPr>
                  <a:t>y</a:t>
                </a:r>
                <a:r>
                  <a:rPr lang="en-US" sz="800" i="1" dirty="0">
                    <a:solidFill>
                      <a:srgbClr val="231F20"/>
                    </a:solidFill>
                    <a:latin typeface="TimesTen-Italic"/>
                  </a:rPr>
                  <a:t>        </a:t>
                </a:r>
                <a:r>
                  <a:rPr lang="en-US" dirty="0">
                    <a:latin typeface="TimesTen-Roman"/>
                  </a:rPr>
                  <a:t>: </a:t>
                </a:r>
                <a:r>
                  <a:rPr lang="en-US" sz="1800" b="0" i="0" u="none" strike="noStrike" baseline="0" dirty="0">
                    <a:solidFill>
                      <a:srgbClr val="231F20"/>
                    </a:solidFill>
                    <a:latin typeface="TimesTen-Roman"/>
                  </a:rPr>
                  <a:t>Disturbance term</a:t>
                </a:r>
                <a:endParaRPr lang="en-US" dirty="0"/>
              </a:p>
            </p:txBody>
          </p:sp>
        </mc:Choice>
        <mc:Fallback xmlns="">
          <p:sp>
            <p:nvSpPr>
              <p:cNvPr id="15" name="CasellaDiTesto 14">
                <a:extLst>
                  <a:ext uri="{FF2B5EF4-FFF2-40B4-BE49-F238E27FC236}">
                    <a16:creationId xmlns:a16="http://schemas.microsoft.com/office/drawing/2014/main" id="{349CF677-56B0-B207-8E64-5A3642FF1D50}"/>
                  </a:ext>
                </a:extLst>
              </p:cNvPr>
              <p:cNvSpPr txBox="1">
                <a:spLocks noRot="1" noChangeAspect="1" noMove="1" noResize="1" noEditPoints="1" noAdjustHandles="1" noChangeArrowheads="1" noChangeShapeType="1" noTextEdit="1"/>
              </p:cNvSpPr>
              <p:nvPr/>
            </p:nvSpPr>
            <p:spPr>
              <a:xfrm>
                <a:off x="7305079" y="5077989"/>
                <a:ext cx="4632960" cy="1477328"/>
              </a:xfrm>
              <a:prstGeom prst="rect">
                <a:avLst/>
              </a:prstGeom>
              <a:blipFill>
                <a:blip r:embed="rId4"/>
                <a:stretch>
                  <a:fillRect l="-789" t="-2066" b="-5785"/>
                </a:stretch>
              </a:blipFill>
            </p:spPr>
            <p:txBody>
              <a:bodyPr/>
              <a:lstStyle/>
              <a:p>
                <a:r>
                  <a:rPr lang="en-US">
                    <a:noFill/>
                  </a:rPr>
                  <a:t> </a:t>
                </a:r>
              </a:p>
            </p:txBody>
          </p:sp>
        </mc:Fallback>
      </mc:AlternateContent>
      <p:sp>
        <p:nvSpPr>
          <p:cNvPr id="4" name="CasellaDiTesto 3">
            <a:extLst>
              <a:ext uri="{FF2B5EF4-FFF2-40B4-BE49-F238E27FC236}">
                <a16:creationId xmlns:a16="http://schemas.microsoft.com/office/drawing/2014/main" id="{94E714E1-1A5A-9811-8CD8-AB81BADC50FF}"/>
              </a:ext>
            </a:extLst>
          </p:cNvPr>
          <p:cNvSpPr txBox="1"/>
          <p:nvPr/>
        </p:nvSpPr>
        <p:spPr>
          <a:xfrm>
            <a:off x="802640" y="3316659"/>
            <a:ext cx="2062480" cy="923330"/>
          </a:xfrm>
          <a:prstGeom prst="rect">
            <a:avLst/>
          </a:prstGeom>
          <a:noFill/>
        </p:spPr>
        <p:txBody>
          <a:bodyPr wrap="square">
            <a:spAutoFit/>
          </a:bodyPr>
          <a:lstStyle/>
          <a:p>
            <a:pPr algn="ctr"/>
            <a:r>
              <a:rPr lang="en-US" sz="1800" b="0" i="0" u="none" strike="noStrike" baseline="0" dirty="0">
                <a:solidFill>
                  <a:srgbClr val="231F20"/>
                </a:solidFill>
                <a:latin typeface="TimesTen-Roman"/>
              </a:rPr>
              <a:t>region- and time- specific</a:t>
            </a:r>
            <a:r>
              <a:rPr lang="en-US" dirty="0">
                <a:solidFill>
                  <a:srgbClr val="231F20"/>
                </a:solidFill>
                <a:latin typeface="TimesTen-Roman"/>
              </a:rPr>
              <a:t> </a:t>
            </a:r>
            <a:r>
              <a:rPr lang="en-US" sz="1800" b="1" i="0" u="none" strike="noStrike" baseline="0" dirty="0">
                <a:solidFill>
                  <a:srgbClr val="231F20"/>
                </a:solidFill>
                <a:latin typeface="TimesTen-Roman"/>
              </a:rPr>
              <a:t>price index of livestock </a:t>
            </a:r>
            <a:r>
              <a:rPr lang="en-US" sz="1800" b="1" i="1" u="none" strike="noStrike" baseline="0" dirty="0">
                <a:solidFill>
                  <a:srgbClr val="231F20"/>
                </a:solidFill>
                <a:latin typeface="TimesTen-Italic"/>
              </a:rPr>
              <a:t>L</a:t>
            </a:r>
            <a:endParaRPr lang="en-US" b="1" dirty="0"/>
          </a:p>
        </p:txBody>
      </p:sp>
      <p:cxnSp>
        <p:nvCxnSpPr>
          <p:cNvPr id="8" name="Connettore 2 7">
            <a:extLst>
              <a:ext uri="{FF2B5EF4-FFF2-40B4-BE49-F238E27FC236}">
                <a16:creationId xmlns:a16="http://schemas.microsoft.com/office/drawing/2014/main" id="{E680F661-68C4-7F80-6AB5-82A6D8681FEE}"/>
              </a:ext>
            </a:extLst>
          </p:cNvPr>
          <p:cNvCxnSpPr>
            <a:cxnSpLocks/>
            <a:endCxn id="4" idx="0"/>
          </p:cNvCxnSpPr>
          <p:nvPr/>
        </p:nvCxnSpPr>
        <p:spPr>
          <a:xfrm flipH="1">
            <a:off x="1833880" y="3007360"/>
            <a:ext cx="462280" cy="3092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44E43BAD-6307-F275-FF05-A05FC349722A}"/>
              </a:ext>
            </a:extLst>
          </p:cNvPr>
          <p:cNvSpPr txBox="1"/>
          <p:nvPr/>
        </p:nvSpPr>
        <p:spPr>
          <a:xfrm>
            <a:off x="2024380" y="465864"/>
            <a:ext cx="7950200" cy="707886"/>
          </a:xfrm>
          <a:prstGeom prst="rect">
            <a:avLst/>
          </a:prstGeom>
          <a:noFill/>
        </p:spPr>
        <p:txBody>
          <a:bodyPr wrap="square" rtlCol="0">
            <a:spAutoFit/>
          </a:bodyPr>
          <a:lstStyle/>
          <a:p>
            <a:pPr algn="ctr"/>
            <a:r>
              <a:rPr lang="en-US" sz="4000" dirty="0"/>
              <a:t>Model</a:t>
            </a:r>
          </a:p>
        </p:txBody>
      </p:sp>
    </p:spTree>
    <p:extLst>
      <p:ext uri="{BB962C8B-B14F-4D97-AF65-F5344CB8AC3E}">
        <p14:creationId xmlns:p14="http://schemas.microsoft.com/office/powerpoint/2010/main" val="3292455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147846E-E738-3193-B95B-146634BE4CA4}"/>
              </a:ext>
            </a:extLst>
          </p:cNvPr>
          <p:cNvSpPr/>
          <p:nvPr/>
        </p:nvSpPr>
        <p:spPr>
          <a:xfrm>
            <a:off x="-19250" y="-50799"/>
            <a:ext cx="12301086" cy="2235200"/>
          </a:xfrm>
          <a:prstGeom prst="rect">
            <a:avLst/>
          </a:prstGeom>
          <a:solidFill>
            <a:schemeClr val="accent6">
              <a:lumMod val="60000"/>
              <a:lumOff val="40000"/>
              <a:alpha val="52941"/>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sellaDiTesto 2">
            <a:extLst>
              <a:ext uri="{FF2B5EF4-FFF2-40B4-BE49-F238E27FC236}">
                <a16:creationId xmlns:a16="http://schemas.microsoft.com/office/drawing/2014/main" id="{132F3E8A-8C45-34CE-62B6-FF3056E22E7D}"/>
              </a:ext>
            </a:extLst>
          </p:cNvPr>
          <p:cNvSpPr txBox="1"/>
          <p:nvPr/>
        </p:nvSpPr>
        <p:spPr>
          <a:xfrm>
            <a:off x="1041667" y="2891932"/>
            <a:ext cx="10179252" cy="3416320"/>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latin typeface="TimesTen-Roman"/>
              </a:rPr>
              <a:t>We conduct a disaggregated empirical analysis of civil conflict at the subnational level in Africa (46 countries) over 1997-2011 using a new </a:t>
            </a:r>
            <a:r>
              <a:rPr lang="en-US" sz="1800" b="1" i="0" u="none" strike="noStrike" baseline="0" dirty="0">
                <a:latin typeface="TimesTen-Roman"/>
              </a:rPr>
              <a:t>gridded dataset</a:t>
            </a:r>
            <a:r>
              <a:rPr lang="en-US" sz="1800" b="0" i="0" u="none" strike="noStrike" baseline="0" dirty="0">
                <a:latin typeface="TimesTen-Roman"/>
              </a:rPr>
              <a:t>.  </a:t>
            </a:r>
          </a:p>
          <a:p>
            <a:pPr algn="just"/>
            <a:endParaRPr lang="en-US" sz="1800" b="0" i="0" u="none" strike="noStrike" baseline="0" dirty="0">
              <a:latin typeface="TimesTen-Roman"/>
            </a:endParaRPr>
          </a:p>
          <a:p>
            <a:pPr marL="285750" indent="-285750" algn="just">
              <a:buFont typeface="Arial" panose="020B0604020202020204" pitchFamily="34" charset="0"/>
              <a:buChar char="•"/>
            </a:pPr>
            <a:r>
              <a:rPr lang="en-US" sz="1800" b="0" i="0" u="none" strike="noStrike" baseline="0" dirty="0">
                <a:latin typeface="TimesTen-Roman"/>
              </a:rPr>
              <a:t>We construct an original measure of agriculture-relevant weather shocks exploiting within-year variation in weather and in crop growing season, and spatial variation in crop cover. </a:t>
            </a:r>
          </a:p>
          <a:p>
            <a:pPr algn="just"/>
            <a:endParaRPr lang="en-US" sz="1800" b="0" i="0" u="none" strike="noStrike" baseline="0" dirty="0">
              <a:latin typeface="TimesTen-Roman"/>
            </a:endParaRPr>
          </a:p>
          <a:p>
            <a:pPr marL="285750" indent="-285750" algn="just">
              <a:buFont typeface="Arial" panose="020B0604020202020204" pitchFamily="34" charset="0"/>
              <a:buChar char="•"/>
            </a:pPr>
            <a:r>
              <a:rPr lang="en-US" sz="1800" b="0" i="0" u="none" strike="noStrike" baseline="0" dirty="0">
                <a:latin typeface="TimesTen-Roman"/>
              </a:rPr>
              <a:t>Negative shocks occurring during the growing season of local crops a</a:t>
            </a:r>
            <a:r>
              <a:rPr lang="en-US" dirty="0">
                <a:latin typeface="TimesTen-Roman"/>
              </a:rPr>
              <a:t>ff</a:t>
            </a:r>
            <a:r>
              <a:rPr lang="en-US" sz="1800" b="0" i="0" u="none" strike="noStrike" baseline="0" dirty="0">
                <a:latin typeface="TimesTen-Roman"/>
              </a:rPr>
              <a:t>ect conflict incidence persistently, and </a:t>
            </a:r>
            <a:r>
              <a:rPr lang="en-US" sz="1800" b="1" i="0" u="none" strike="noStrike" baseline="0" dirty="0">
                <a:latin typeface="TimesTen-Roman"/>
              </a:rPr>
              <a:t>local conflict spills over to neighboring cells. </a:t>
            </a:r>
          </a:p>
          <a:p>
            <a:pPr marL="285750" indent="-285750" algn="just">
              <a:buFont typeface="Arial" panose="020B0604020202020204" pitchFamily="34" charset="0"/>
              <a:buChar char="•"/>
            </a:pPr>
            <a:endParaRPr lang="en-US" b="1" dirty="0">
              <a:latin typeface="TimesTen-Roman"/>
            </a:endParaRPr>
          </a:p>
          <a:p>
            <a:pPr marL="285750" indent="-285750" algn="just">
              <a:buFont typeface="Arial" panose="020B0604020202020204" pitchFamily="34" charset="0"/>
              <a:buChar char="•"/>
            </a:pPr>
            <a:r>
              <a:rPr lang="en-US" sz="1800" i="0" u="none" strike="noStrike" baseline="0" dirty="0">
                <a:latin typeface="TimesTen-Roman"/>
              </a:rPr>
              <a:t>Using maximum likelihood we estimate the </a:t>
            </a:r>
            <a:r>
              <a:rPr lang="en-US" sz="1800" b="1" i="0" u="none" strike="noStrike" baseline="0" dirty="0">
                <a:latin typeface="TimesTen-Roman"/>
              </a:rPr>
              <a:t>probability that a cell experiences at least one conflict </a:t>
            </a:r>
            <a:r>
              <a:rPr lang="en-US" sz="1800" i="0" u="none" strike="noStrike" baseline="0" dirty="0">
                <a:latin typeface="TimesTen-Roman"/>
              </a:rPr>
              <a:t>event during the year as a function of contemporaneous and lagged SPEI and spatial and temporal lags of conflict.</a:t>
            </a:r>
          </a:p>
        </p:txBody>
      </p:sp>
      <p:sp>
        <p:nvSpPr>
          <p:cNvPr id="4" name="CasellaDiTesto 3">
            <a:extLst>
              <a:ext uri="{FF2B5EF4-FFF2-40B4-BE49-F238E27FC236}">
                <a16:creationId xmlns:a16="http://schemas.microsoft.com/office/drawing/2014/main" id="{C789323F-16EB-1D73-755C-35B05DC9F066}"/>
              </a:ext>
            </a:extLst>
          </p:cNvPr>
          <p:cNvSpPr txBox="1"/>
          <p:nvPr/>
        </p:nvSpPr>
        <p:spPr>
          <a:xfrm>
            <a:off x="2242820" y="340465"/>
            <a:ext cx="7950200" cy="1554272"/>
          </a:xfrm>
          <a:prstGeom prst="rect">
            <a:avLst/>
          </a:prstGeom>
          <a:noFill/>
        </p:spPr>
        <p:txBody>
          <a:bodyPr wrap="square" rtlCol="0">
            <a:spAutoFit/>
          </a:bodyPr>
          <a:lstStyle/>
          <a:p>
            <a:pPr algn="ctr"/>
            <a:r>
              <a:rPr lang="it-IT" sz="2800" b="1" dirty="0"/>
              <a:t>Harari 2017</a:t>
            </a:r>
          </a:p>
          <a:p>
            <a:pPr algn="ctr"/>
            <a:endParaRPr lang="it-IT" sz="1100" dirty="0"/>
          </a:p>
          <a:p>
            <a:pPr algn="ctr"/>
            <a:r>
              <a:rPr lang="en-US" sz="2800" dirty="0" err="1"/>
              <a:t>Confict</a:t>
            </a:r>
            <a:r>
              <a:rPr lang="en-US" sz="2800" dirty="0"/>
              <a:t>, Climate and Cells:</a:t>
            </a:r>
          </a:p>
          <a:p>
            <a:pPr algn="ctr"/>
            <a:r>
              <a:rPr lang="en-US" sz="2800" dirty="0"/>
              <a:t>A disaggregated analysis</a:t>
            </a:r>
          </a:p>
        </p:txBody>
      </p:sp>
    </p:spTree>
    <p:extLst>
      <p:ext uri="{BB962C8B-B14F-4D97-AF65-F5344CB8AC3E}">
        <p14:creationId xmlns:p14="http://schemas.microsoft.com/office/powerpoint/2010/main" val="891730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147846E-E738-3193-B95B-146634BE4CA4}"/>
              </a:ext>
            </a:extLst>
          </p:cNvPr>
          <p:cNvSpPr/>
          <p:nvPr/>
        </p:nvSpPr>
        <p:spPr>
          <a:xfrm>
            <a:off x="-60961" y="-48127"/>
            <a:ext cx="12301086" cy="1617043"/>
          </a:xfrm>
          <a:prstGeom prst="rect">
            <a:avLst/>
          </a:prstGeom>
          <a:solidFill>
            <a:schemeClr val="accent6">
              <a:lumMod val="60000"/>
              <a:lumOff val="40000"/>
              <a:alpha val="52941"/>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sellaDiTesto 2">
            <a:extLst>
              <a:ext uri="{FF2B5EF4-FFF2-40B4-BE49-F238E27FC236}">
                <a16:creationId xmlns:a16="http://schemas.microsoft.com/office/drawing/2014/main" id="{132F3E8A-8C45-34CE-62B6-FF3056E22E7D}"/>
              </a:ext>
            </a:extLst>
          </p:cNvPr>
          <p:cNvSpPr txBox="1"/>
          <p:nvPr/>
        </p:nvSpPr>
        <p:spPr>
          <a:xfrm>
            <a:off x="909854" y="2215086"/>
            <a:ext cx="10179252" cy="2585323"/>
          </a:xfrm>
          <a:prstGeom prst="rect">
            <a:avLst/>
          </a:prstGeom>
          <a:noFill/>
        </p:spPr>
        <p:txBody>
          <a:bodyPr wrap="square">
            <a:spAutoFit/>
          </a:bodyPr>
          <a:lstStyle/>
          <a:p>
            <a:pPr marL="285750" indent="-285750" algn="just">
              <a:buFont typeface="Arial" panose="020B0604020202020204" pitchFamily="34" charset="0"/>
              <a:buChar char="•"/>
            </a:pPr>
            <a:r>
              <a:rPr lang="en-US" sz="1800" b="1" i="0" u="none" strike="noStrike" baseline="0" dirty="0">
                <a:latin typeface="TimesTen-Roman"/>
              </a:rPr>
              <a:t>ANY EVENT </a:t>
            </a:r>
            <a:r>
              <a:rPr lang="en-US" sz="1800" i="0" u="none" strike="noStrike" baseline="0" dirty="0">
                <a:latin typeface="TimesTen-Roman"/>
              </a:rPr>
              <a:t>is a </a:t>
            </a:r>
            <a:r>
              <a:rPr lang="en-US" dirty="0">
                <a:latin typeface="TimesTen-Roman"/>
              </a:rPr>
              <a:t>binary indicator for whether the cell has experienced a conflict-related episode in a given year.</a:t>
            </a:r>
          </a:p>
          <a:p>
            <a:pPr marL="285750" indent="-285750" algn="just">
              <a:buFont typeface="Arial" panose="020B0604020202020204" pitchFamily="34" charset="0"/>
              <a:buChar char="•"/>
            </a:pPr>
            <a:endParaRPr lang="en-US" sz="1800" i="0" u="none" strike="noStrike" baseline="0" dirty="0">
              <a:latin typeface="TimesTen-Roman"/>
            </a:endParaRPr>
          </a:p>
          <a:p>
            <a:pPr marL="285750" indent="-285750" algn="just">
              <a:buFont typeface="Arial" panose="020B0604020202020204" pitchFamily="34" charset="0"/>
              <a:buChar char="•"/>
            </a:pPr>
            <a:r>
              <a:rPr lang="en-US" sz="1800" b="1" i="0" u="none" strike="noStrike" baseline="0" dirty="0">
                <a:latin typeface="TimesTen-Roman"/>
              </a:rPr>
              <a:t>C</a:t>
            </a:r>
            <a:r>
              <a:rPr lang="en-US" sz="1800" i="0" u="none" strike="noStrike" baseline="0" dirty="0">
                <a:latin typeface="TimesTen-Roman"/>
              </a:rPr>
              <a:t> is a generic climate indicator (e.g. precipitation) and </a:t>
            </a:r>
            <a:r>
              <a:rPr lang="en-US" sz="1800" b="1" i="0" u="none" strike="noStrike" baseline="0" dirty="0">
                <a:latin typeface="TimesTen-Roman"/>
              </a:rPr>
              <a:t>GS</a:t>
            </a:r>
            <a:r>
              <a:rPr lang="en-US" sz="1800" b="1" i="0" u="none" strike="noStrike" baseline="-25000" dirty="0">
                <a:latin typeface="TimesTen-Roman"/>
              </a:rPr>
              <a:t>-</a:t>
            </a:r>
            <a:r>
              <a:rPr lang="en-US" sz="1800" b="1" i="0" u="none" strike="noStrike" baseline="0" dirty="0">
                <a:latin typeface="TimesTen-Roman"/>
              </a:rPr>
              <a:t>C</a:t>
            </a:r>
            <a:r>
              <a:rPr lang="en-US" sz="1800" i="0" u="none" strike="noStrike" baseline="0" dirty="0">
                <a:latin typeface="TimesTen-Roman"/>
              </a:rPr>
              <a:t> is the climate indicator measured in the cell-specific growing season</a:t>
            </a:r>
            <a:r>
              <a:rPr lang="en-US" dirty="0">
                <a:latin typeface="TimesTen-Roman"/>
              </a:rPr>
              <a:t>. Our main climate indicator is the Standardized Precipitation-Evapotranspiration Index (</a:t>
            </a:r>
            <a:r>
              <a:rPr lang="en-US" b="1" dirty="0">
                <a:latin typeface="TimesTen-Roman"/>
              </a:rPr>
              <a:t>SPEI</a:t>
            </a:r>
            <a:r>
              <a:rPr lang="en-US" dirty="0">
                <a:latin typeface="TimesTen-Roman"/>
              </a:rPr>
              <a:t>). </a:t>
            </a:r>
          </a:p>
          <a:p>
            <a:pPr marL="285750" indent="-285750" algn="just">
              <a:buFont typeface="Arial" panose="020B0604020202020204" pitchFamily="34" charset="0"/>
              <a:buChar char="•"/>
            </a:pPr>
            <a:endParaRPr lang="en-US" dirty="0">
              <a:latin typeface="TimesTen-Roman"/>
            </a:endParaRPr>
          </a:p>
          <a:p>
            <a:pPr marL="285750" indent="-285750" algn="just">
              <a:buFont typeface="Arial" panose="020B0604020202020204" pitchFamily="34" charset="0"/>
              <a:buChar char="•"/>
            </a:pPr>
            <a:r>
              <a:rPr lang="en-US" sz="1800" b="1" i="0" u="none" strike="noStrike" baseline="0" dirty="0">
                <a:latin typeface="TimesTen-Roman"/>
              </a:rPr>
              <a:t>X</a:t>
            </a:r>
            <a:r>
              <a:rPr lang="en-US" sz="1800" i="0" u="none" strike="noStrike" baseline="0" dirty="0">
                <a:latin typeface="TimesTen-Roman"/>
              </a:rPr>
              <a:t> is a vector of time-invariant controls (e.g., terrain characteristics) and </a:t>
            </a:r>
            <a:r>
              <a:rPr lang="en-US" sz="1800" b="1" i="0" u="none" strike="noStrike" baseline="0" dirty="0">
                <a:latin typeface="TimesTen-Roman"/>
              </a:rPr>
              <a:t>γ</a:t>
            </a:r>
            <a:r>
              <a:rPr lang="en-US" sz="1800" i="0" u="none" strike="noStrike" baseline="0" dirty="0">
                <a:latin typeface="TimesTen-Roman"/>
              </a:rPr>
              <a:t> and </a:t>
            </a:r>
            <a:r>
              <a:rPr lang="en-US" sz="1800" b="1" i="0" u="none" strike="noStrike" baseline="0" dirty="0">
                <a:latin typeface="TimesTen-Roman"/>
              </a:rPr>
              <a:t>µ</a:t>
            </a:r>
            <a:r>
              <a:rPr lang="en-US" sz="1800" i="0" u="none" strike="noStrike" baseline="0" dirty="0">
                <a:latin typeface="TimesTen-Roman"/>
              </a:rPr>
              <a:t> denote year and country fixed effects, respectively.</a:t>
            </a:r>
          </a:p>
        </p:txBody>
      </p:sp>
      <p:sp>
        <p:nvSpPr>
          <p:cNvPr id="5" name="CasellaDiTesto 4">
            <a:extLst>
              <a:ext uri="{FF2B5EF4-FFF2-40B4-BE49-F238E27FC236}">
                <a16:creationId xmlns:a16="http://schemas.microsoft.com/office/drawing/2014/main" id="{69C779A3-43C4-CEBF-D31D-93C2048F1890}"/>
              </a:ext>
            </a:extLst>
          </p:cNvPr>
          <p:cNvSpPr txBox="1"/>
          <p:nvPr/>
        </p:nvSpPr>
        <p:spPr>
          <a:xfrm>
            <a:off x="2024380" y="465864"/>
            <a:ext cx="7950200" cy="707886"/>
          </a:xfrm>
          <a:prstGeom prst="rect">
            <a:avLst/>
          </a:prstGeom>
          <a:noFill/>
        </p:spPr>
        <p:txBody>
          <a:bodyPr wrap="square" rtlCol="0">
            <a:spAutoFit/>
          </a:bodyPr>
          <a:lstStyle/>
          <a:p>
            <a:pPr algn="ctr"/>
            <a:r>
              <a:rPr lang="en-US" sz="4000" dirty="0"/>
              <a:t>Variables and model</a:t>
            </a:r>
          </a:p>
        </p:txBody>
      </p:sp>
      <p:pic>
        <p:nvPicPr>
          <p:cNvPr id="4" name="Immagine 3">
            <a:extLst>
              <a:ext uri="{FF2B5EF4-FFF2-40B4-BE49-F238E27FC236}">
                <a16:creationId xmlns:a16="http://schemas.microsoft.com/office/drawing/2014/main" id="{23E668F6-72C9-56EF-A19F-9708CA40124D}"/>
              </a:ext>
            </a:extLst>
          </p:cNvPr>
          <p:cNvPicPr>
            <a:picLocks noChangeAspect="1"/>
          </p:cNvPicPr>
          <p:nvPr/>
        </p:nvPicPr>
        <p:blipFill>
          <a:blip r:embed="rId2"/>
          <a:stretch>
            <a:fillRect/>
          </a:stretch>
        </p:blipFill>
        <p:spPr>
          <a:xfrm>
            <a:off x="2408079" y="5446579"/>
            <a:ext cx="8570692" cy="819448"/>
          </a:xfrm>
          <a:prstGeom prst="rect">
            <a:avLst/>
          </a:prstGeom>
        </p:spPr>
      </p:pic>
      <p:sp>
        <p:nvSpPr>
          <p:cNvPr id="6" name="CasellaDiTesto 5">
            <a:extLst>
              <a:ext uri="{FF2B5EF4-FFF2-40B4-BE49-F238E27FC236}">
                <a16:creationId xmlns:a16="http://schemas.microsoft.com/office/drawing/2014/main" id="{D4BD6BA5-2F69-36DD-567C-971815A843AA}"/>
              </a:ext>
            </a:extLst>
          </p:cNvPr>
          <p:cNvSpPr txBox="1"/>
          <p:nvPr/>
        </p:nvSpPr>
        <p:spPr>
          <a:xfrm>
            <a:off x="978969" y="5654302"/>
            <a:ext cx="1045411" cy="404003"/>
          </a:xfrm>
          <a:prstGeom prst="rect">
            <a:avLst/>
          </a:prstGeom>
          <a:solidFill>
            <a:schemeClr val="accent6">
              <a:lumMod val="60000"/>
              <a:lumOff val="40000"/>
              <a:alpha val="5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Model I</a:t>
            </a:r>
          </a:p>
        </p:txBody>
      </p:sp>
    </p:spTree>
    <p:extLst>
      <p:ext uri="{BB962C8B-B14F-4D97-AF65-F5344CB8AC3E}">
        <p14:creationId xmlns:p14="http://schemas.microsoft.com/office/powerpoint/2010/main" val="330693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147846E-E738-3193-B95B-146634BE4CA4}"/>
              </a:ext>
            </a:extLst>
          </p:cNvPr>
          <p:cNvSpPr/>
          <p:nvPr/>
        </p:nvSpPr>
        <p:spPr>
          <a:xfrm>
            <a:off x="-60961" y="-48127"/>
            <a:ext cx="12301086" cy="1617043"/>
          </a:xfrm>
          <a:prstGeom prst="rect">
            <a:avLst/>
          </a:prstGeom>
          <a:solidFill>
            <a:schemeClr val="accent6">
              <a:lumMod val="60000"/>
              <a:lumOff val="40000"/>
              <a:alpha val="52941"/>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sellaDiTesto 4">
            <a:extLst>
              <a:ext uri="{FF2B5EF4-FFF2-40B4-BE49-F238E27FC236}">
                <a16:creationId xmlns:a16="http://schemas.microsoft.com/office/drawing/2014/main" id="{69C779A3-43C4-CEBF-D31D-93C2048F1890}"/>
              </a:ext>
            </a:extLst>
          </p:cNvPr>
          <p:cNvSpPr txBox="1"/>
          <p:nvPr/>
        </p:nvSpPr>
        <p:spPr>
          <a:xfrm>
            <a:off x="2024380" y="465864"/>
            <a:ext cx="7950200" cy="707886"/>
          </a:xfrm>
          <a:prstGeom prst="rect">
            <a:avLst/>
          </a:prstGeom>
          <a:noFill/>
        </p:spPr>
        <p:txBody>
          <a:bodyPr wrap="square" rtlCol="0">
            <a:spAutoFit/>
          </a:bodyPr>
          <a:lstStyle/>
          <a:p>
            <a:pPr algn="ctr"/>
            <a:r>
              <a:rPr lang="en-US" sz="4000" dirty="0"/>
              <a:t>Model</a:t>
            </a:r>
          </a:p>
        </p:txBody>
      </p:sp>
      <p:sp>
        <p:nvSpPr>
          <p:cNvPr id="12" name="CasellaDiTesto 11">
            <a:extLst>
              <a:ext uri="{FF2B5EF4-FFF2-40B4-BE49-F238E27FC236}">
                <a16:creationId xmlns:a16="http://schemas.microsoft.com/office/drawing/2014/main" id="{C119975A-055C-AE29-3A94-6B79E516552B}"/>
              </a:ext>
            </a:extLst>
          </p:cNvPr>
          <p:cNvSpPr txBox="1"/>
          <p:nvPr/>
        </p:nvSpPr>
        <p:spPr>
          <a:xfrm>
            <a:off x="417270" y="1952007"/>
            <a:ext cx="1045411" cy="404003"/>
          </a:xfrm>
          <a:prstGeom prst="rect">
            <a:avLst/>
          </a:prstGeom>
          <a:solidFill>
            <a:schemeClr val="accent6">
              <a:lumMod val="60000"/>
              <a:lumOff val="40000"/>
              <a:alpha val="5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Model II</a:t>
            </a:r>
          </a:p>
        </p:txBody>
      </p:sp>
      <p:pic>
        <p:nvPicPr>
          <p:cNvPr id="14" name="Immagine 13">
            <a:extLst>
              <a:ext uri="{FF2B5EF4-FFF2-40B4-BE49-F238E27FC236}">
                <a16:creationId xmlns:a16="http://schemas.microsoft.com/office/drawing/2014/main" id="{132039FE-2003-1FF8-B49C-8F7B6F99E91C}"/>
              </a:ext>
            </a:extLst>
          </p:cNvPr>
          <p:cNvPicPr>
            <a:picLocks noChangeAspect="1"/>
          </p:cNvPicPr>
          <p:nvPr/>
        </p:nvPicPr>
        <p:blipFill>
          <a:blip r:embed="rId2"/>
          <a:stretch>
            <a:fillRect/>
          </a:stretch>
        </p:blipFill>
        <p:spPr>
          <a:xfrm>
            <a:off x="1462681" y="2519792"/>
            <a:ext cx="7301673" cy="1588091"/>
          </a:xfrm>
          <a:prstGeom prst="rect">
            <a:avLst/>
          </a:prstGeom>
        </p:spPr>
      </p:pic>
      <p:grpSp>
        <p:nvGrpSpPr>
          <p:cNvPr id="18" name="Gruppo 17">
            <a:extLst>
              <a:ext uri="{FF2B5EF4-FFF2-40B4-BE49-F238E27FC236}">
                <a16:creationId xmlns:a16="http://schemas.microsoft.com/office/drawing/2014/main" id="{2036FE23-C1BC-DEA7-AED2-BFE9E5F2083A}"/>
              </a:ext>
            </a:extLst>
          </p:cNvPr>
          <p:cNvGrpSpPr/>
          <p:nvPr/>
        </p:nvGrpSpPr>
        <p:grpSpPr>
          <a:xfrm>
            <a:off x="1462681" y="5086959"/>
            <a:ext cx="10288570" cy="1534433"/>
            <a:chOff x="1647594" y="4819931"/>
            <a:chExt cx="10288570" cy="1534433"/>
          </a:xfrm>
        </p:grpSpPr>
        <p:pic>
          <p:nvPicPr>
            <p:cNvPr id="16" name="Immagine 15">
              <a:extLst>
                <a:ext uri="{FF2B5EF4-FFF2-40B4-BE49-F238E27FC236}">
                  <a16:creationId xmlns:a16="http://schemas.microsoft.com/office/drawing/2014/main" id="{C6F29982-165F-DF17-F1FF-B69EE73B9599}"/>
                </a:ext>
              </a:extLst>
            </p:cNvPr>
            <p:cNvPicPr>
              <a:picLocks noChangeAspect="1"/>
            </p:cNvPicPr>
            <p:nvPr/>
          </p:nvPicPr>
          <p:blipFill rotWithShape="1">
            <a:blip r:embed="rId3"/>
            <a:srcRect b="38181"/>
            <a:stretch/>
          </p:blipFill>
          <p:spPr>
            <a:xfrm>
              <a:off x="1647594" y="4819931"/>
              <a:ext cx="6765996" cy="1340237"/>
            </a:xfrm>
            <a:prstGeom prst="rect">
              <a:avLst/>
            </a:prstGeom>
          </p:spPr>
        </p:pic>
        <p:pic>
          <p:nvPicPr>
            <p:cNvPr id="17" name="Immagine 16">
              <a:extLst>
                <a:ext uri="{FF2B5EF4-FFF2-40B4-BE49-F238E27FC236}">
                  <a16:creationId xmlns:a16="http://schemas.microsoft.com/office/drawing/2014/main" id="{6F8E3E9F-2DBE-4600-B6BF-8D06DA518BA4}"/>
                </a:ext>
              </a:extLst>
            </p:cNvPr>
            <p:cNvPicPr>
              <a:picLocks noChangeAspect="1"/>
            </p:cNvPicPr>
            <p:nvPr/>
          </p:nvPicPr>
          <p:blipFill rotWithShape="1">
            <a:blip r:embed="rId3"/>
            <a:srcRect l="4989" t="61820" r="14919" b="-7031"/>
            <a:stretch/>
          </p:blipFill>
          <p:spPr>
            <a:xfrm>
              <a:off x="6517140" y="5374193"/>
              <a:ext cx="5419024" cy="980171"/>
            </a:xfrm>
            <a:prstGeom prst="rect">
              <a:avLst/>
            </a:prstGeom>
          </p:spPr>
        </p:pic>
      </p:grpSp>
      <p:sp>
        <p:nvSpPr>
          <p:cNvPr id="19" name="CasellaDiTesto 18">
            <a:extLst>
              <a:ext uri="{FF2B5EF4-FFF2-40B4-BE49-F238E27FC236}">
                <a16:creationId xmlns:a16="http://schemas.microsoft.com/office/drawing/2014/main" id="{86C35D28-3A03-AD8D-9812-9CEBBB7019A7}"/>
              </a:ext>
            </a:extLst>
          </p:cNvPr>
          <p:cNvSpPr txBox="1"/>
          <p:nvPr/>
        </p:nvSpPr>
        <p:spPr>
          <a:xfrm>
            <a:off x="417270" y="4457655"/>
            <a:ext cx="1045411" cy="404003"/>
          </a:xfrm>
          <a:prstGeom prst="rect">
            <a:avLst/>
          </a:prstGeom>
          <a:solidFill>
            <a:schemeClr val="accent6">
              <a:lumMod val="60000"/>
              <a:lumOff val="40000"/>
              <a:alpha val="5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Model III</a:t>
            </a:r>
          </a:p>
        </p:txBody>
      </p:sp>
      <p:sp>
        <p:nvSpPr>
          <p:cNvPr id="4" name="CasellaDiTesto 3">
            <a:extLst>
              <a:ext uri="{FF2B5EF4-FFF2-40B4-BE49-F238E27FC236}">
                <a16:creationId xmlns:a16="http://schemas.microsoft.com/office/drawing/2014/main" id="{45105BF7-D33E-3D69-EE10-DD59AC6CE0CD}"/>
              </a:ext>
            </a:extLst>
          </p:cNvPr>
          <p:cNvSpPr txBox="1"/>
          <p:nvPr/>
        </p:nvSpPr>
        <p:spPr>
          <a:xfrm>
            <a:off x="2024380" y="1984362"/>
            <a:ext cx="9822180" cy="369332"/>
          </a:xfrm>
          <a:prstGeom prst="rect">
            <a:avLst/>
          </a:prstGeom>
          <a:noFill/>
        </p:spPr>
        <p:txBody>
          <a:bodyPr wrap="square">
            <a:spAutoFit/>
          </a:bodyPr>
          <a:lstStyle/>
          <a:p>
            <a:pPr algn="l"/>
            <a:r>
              <a:rPr lang="en-US" sz="1800" b="0" i="0" u="none" strike="noStrike" baseline="0" dirty="0">
                <a:latin typeface="CMR12"/>
              </a:rPr>
              <a:t>Includes a spatial lag of the exogenous regressors, </a:t>
            </a:r>
            <a:r>
              <a:rPr lang="en-US" dirty="0">
                <a:latin typeface="CMR12"/>
              </a:rPr>
              <a:t>t</a:t>
            </a:r>
            <a:r>
              <a:rPr lang="en-US" sz="1800" b="0" i="0" u="none" strike="noStrike" baseline="0" dirty="0">
                <a:latin typeface="CMR12"/>
              </a:rPr>
              <a:t>o control for spatial correlation in the covariates.</a:t>
            </a:r>
            <a:endParaRPr lang="en-US" dirty="0"/>
          </a:p>
        </p:txBody>
      </p:sp>
      <p:sp>
        <p:nvSpPr>
          <p:cNvPr id="8" name="CasellaDiTesto 7">
            <a:extLst>
              <a:ext uri="{FF2B5EF4-FFF2-40B4-BE49-F238E27FC236}">
                <a16:creationId xmlns:a16="http://schemas.microsoft.com/office/drawing/2014/main" id="{E808C614-CDF6-1F13-E79C-B57545374EBD}"/>
              </a:ext>
            </a:extLst>
          </p:cNvPr>
          <p:cNvSpPr txBox="1"/>
          <p:nvPr/>
        </p:nvSpPr>
        <p:spPr>
          <a:xfrm>
            <a:off x="2024380" y="4459325"/>
            <a:ext cx="6156960" cy="369332"/>
          </a:xfrm>
          <a:prstGeom prst="rect">
            <a:avLst/>
          </a:prstGeom>
          <a:noFill/>
        </p:spPr>
        <p:txBody>
          <a:bodyPr wrap="square">
            <a:spAutoFit/>
          </a:bodyPr>
          <a:lstStyle/>
          <a:p>
            <a:pPr algn="l"/>
            <a:r>
              <a:rPr lang="en-US" dirty="0">
                <a:latin typeface="CMR12"/>
              </a:rPr>
              <a:t>I</a:t>
            </a:r>
            <a:r>
              <a:rPr lang="en-US" sz="1800" b="0" i="0" u="none" strike="noStrike" baseline="0" dirty="0">
                <a:latin typeface="CMR12"/>
              </a:rPr>
              <a:t>ncludes lags of the endogenous variable in time and space</a:t>
            </a:r>
            <a:endParaRPr lang="en-US" dirty="0"/>
          </a:p>
        </p:txBody>
      </p:sp>
      <p:sp>
        <p:nvSpPr>
          <p:cNvPr id="10" name="CasellaDiTesto 9">
            <a:extLst>
              <a:ext uri="{FF2B5EF4-FFF2-40B4-BE49-F238E27FC236}">
                <a16:creationId xmlns:a16="http://schemas.microsoft.com/office/drawing/2014/main" id="{A6159A4F-432B-5691-18B5-60E614C2EA40}"/>
              </a:ext>
            </a:extLst>
          </p:cNvPr>
          <p:cNvSpPr txBox="1"/>
          <p:nvPr/>
        </p:nvSpPr>
        <p:spPr>
          <a:xfrm>
            <a:off x="9041739" y="2551837"/>
            <a:ext cx="2621280" cy="1754326"/>
          </a:xfrm>
          <a:prstGeom prst="rect">
            <a:avLst/>
          </a:prstGeom>
          <a:noFill/>
        </p:spPr>
        <p:txBody>
          <a:bodyPr wrap="square">
            <a:spAutoFit/>
          </a:bodyPr>
          <a:lstStyle/>
          <a:p>
            <a:r>
              <a:rPr lang="en-US" sz="1800" b="0" i="0" u="none" strike="noStrike" baseline="0" dirty="0">
                <a:latin typeface="CMMI12"/>
              </a:rPr>
              <a:t>W </a:t>
            </a:r>
            <a:r>
              <a:rPr lang="en-US" sz="1800" b="0" i="0" u="none" strike="noStrike" baseline="0" dirty="0">
                <a:latin typeface="CMR12"/>
              </a:rPr>
              <a:t>is a </a:t>
            </a:r>
            <a:r>
              <a:rPr lang="en-US" sz="1800" b="1" i="0" u="none" strike="noStrike" baseline="0" dirty="0">
                <a:latin typeface="CMR12"/>
              </a:rPr>
              <a:t>binary contiguity matrix :</a:t>
            </a:r>
          </a:p>
          <a:p>
            <a:pPr marL="285750" indent="-285750" algn="just">
              <a:buFont typeface="Arial" panose="020B0604020202020204" pitchFamily="34" charset="0"/>
              <a:buChar char="•"/>
            </a:pPr>
            <a:r>
              <a:rPr lang="en-US" sz="1800" b="0" i="0" u="none" strike="noStrike" baseline="0" dirty="0">
                <a:latin typeface="CMR12"/>
              </a:rPr>
              <a:t>1 is assigned to cells surrounding the cell of interest </a:t>
            </a:r>
          </a:p>
          <a:p>
            <a:pPr marL="285750" indent="-285750">
              <a:buFont typeface="Arial" panose="020B0604020202020204" pitchFamily="34" charset="0"/>
              <a:buChar char="•"/>
            </a:pPr>
            <a:r>
              <a:rPr lang="en-US" sz="1800" b="0" i="0" u="none" strike="noStrike" baseline="0" dirty="0">
                <a:latin typeface="CMR12"/>
              </a:rPr>
              <a:t>0 to other cells</a:t>
            </a:r>
            <a:endParaRPr lang="en-US" dirty="0"/>
          </a:p>
        </p:txBody>
      </p:sp>
    </p:spTree>
    <p:extLst>
      <p:ext uri="{BB962C8B-B14F-4D97-AF65-F5344CB8AC3E}">
        <p14:creationId xmlns:p14="http://schemas.microsoft.com/office/powerpoint/2010/main" val="1592596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147846E-E738-3193-B95B-146634BE4CA4}"/>
              </a:ext>
            </a:extLst>
          </p:cNvPr>
          <p:cNvSpPr/>
          <p:nvPr/>
        </p:nvSpPr>
        <p:spPr>
          <a:xfrm>
            <a:off x="-60961" y="-48127"/>
            <a:ext cx="12301086" cy="1617043"/>
          </a:xfrm>
          <a:prstGeom prst="rect">
            <a:avLst/>
          </a:prstGeom>
          <a:solidFill>
            <a:schemeClr val="accent6">
              <a:lumMod val="60000"/>
              <a:lumOff val="40000"/>
              <a:alpha val="52941"/>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sellaDiTesto 4">
            <a:extLst>
              <a:ext uri="{FF2B5EF4-FFF2-40B4-BE49-F238E27FC236}">
                <a16:creationId xmlns:a16="http://schemas.microsoft.com/office/drawing/2014/main" id="{69C779A3-43C4-CEBF-D31D-93C2048F1890}"/>
              </a:ext>
            </a:extLst>
          </p:cNvPr>
          <p:cNvSpPr txBox="1"/>
          <p:nvPr/>
        </p:nvSpPr>
        <p:spPr>
          <a:xfrm>
            <a:off x="2024380" y="465864"/>
            <a:ext cx="7950200" cy="707886"/>
          </a:xfrm>
          <a:prstGeom prst="rect">
            <a:avLst/>
          </a:prstGeom>
          <a:noFill/>
        </p:spPr>
        <p:txBody>
          <a:bodyPr wrap="square" rtlCol="0">
            <a:spAutoFit/>
          </a:bodyPr>
          <a:lstStyle/>
          <a:p>
            <a:pPr algn="ctr"/>
            <a:r>
              <a:rPr lang="en-US" sz="4000" dirty="0"/>
              <a:t>Data</a:t>
            </a:r>
          </a:p>
        </p:txBody>
      </p:sp>
      <p:sp>
        <p:nvSpPr>
          <p:cNvPr id="3" name="CasellaDiTesto 2">
            <a:extLst>
              <a:ext uri="{FF2B5EF4-FFF2-40B4-BE49-F238E27FC236}">
                <a16:creationId xmlns:a16="http://schemas.microsoft.com/office/drawing/2014/main" id="{0371DBD6-2FC0-C29F-F69F-5F9644071C85}"/>
              </a:ext>
            </a:extLst>
          </p:cNvPr>
          <p:cNvSpPr txBox="1"/>
          <p:nvPr/>
        </p:nvSpPr>
        <p:spPr>
          <a:xfrm>
            <a:off x="833654" y="2698892"/>
            <a:ext cx="10890986" cy="3139321"/>
          </a:xfrm>
          <a:prstGeom prst="rect">
            <a:avLst/>
          </a:prstGeom>
          <a:noFill/>
        </p:spPr>
        <p:txBody>
          <a:bodyPr wrap="square">
            <a:spAutoFit/>
          </a:bodyPr>
          <a:lstStyle/>
          <a:p>
            <a:pPr algn="just"/>
            <a:r>
              <a:rPr lang="en-US" sz="1800" i="0" u="none" strike="noStrike" baseline="0" dirty="0">
                <a:latin typeface="TimesTen-Roman"/>
              </a:rPr>
              <a:t>Data on conflict come from the PRIO/ </a:t>
            </a:r>
            <a:r>
              <a:rPr lang="en-US" dirty="0">
                <a:latin typeface="TimesTen-Roman"/>
              </a:rPr>
              <a:t>Uppsala ACLED dataset</a:t>
            </a:r>
          </a:p>
          <a:p>
            <a:pPr algn="just"/>
            <a:endParaRPr lang="en-US" dirty="0">
              <a:latin typeface="TimesTen-Roman"/>
            </a:endParaRPr>
          </a:p>
          <a:p>
            <a:pPr algn="just"/>
            <a:r>
              <a:rPr lang="en-US" dirty="0">
                <a:latin typeface="TimesTen-Roman"/>
              </a:rPr>
              <a:t>Our main climate indicator is the Standardized Precipitation-Evapotranspiration Index (SPEI). </a:t>
            </a:r>
          </a:p>
          <a:p>
            <a:pPr algn="just"/>
            <a:endParaRPr lang="en-US" dirty="0">
              <a:latin typeface="TimesTen-Roman"/>
            </a:endParaRPr>
          </a:p>
          <a:p>
            <a:pPr algn="just"/>
            <a:r>
              <a:rPr lang="en-US" dirty="0">
                <a:latin typeface="TimesTen-Roman"/>
              </a:rPr>
              <a:t>While most of the conflict literature has focused on precipitation, the impact of rainfall on the growing cycle of a plant depends also on the ability of the soil to retain water. This is captured by “potential evapotranspiration“ which in turn depends on temperature, latitude, sunshine exposure, and wind speed. SPEI reflects this and has been found to generally outperform other indexes in predicting crop yields.</a:t>
            </a:r>
          </a:p>
          <a:p>
            <a:pPr algn="just"/>
            <a:endParaRPr lang="en-US" dirty="0">
              <a:latin typeface="TimesTen-Roman"/>
            </a:endParaRPr>
          </a:p>
          <a:p>
            <a:pPr algn="just"/>
            <a:r>
              <a:rPr lang="en-US" dirty="0">
                <a:latin typeface="TimesTen-Roman"/>
              </a:rPr>
              <a:t>The climate inputs we employ to compute SPEI are drawn from a high-quality re-analysis dataset (</a:t>
            </a:r>
            <a:r>
              <a:rPr lang="en-US" dirty="0">
                <a:latin typeface="TimesTen-Roman"/>
                <a:hlinkClick r:id="rId2"/>
              </a:rPr>
              <a:t>ECMWF</a:t>
            </a:r>
            <a:r>
              <a:rPr lang="en-US" dirty="0">
                <a:latin typeface="TimesTen-Roman"/>
              </a:rPr>
              <a:t> ERA-Interim), which relies on weather stations, satellites, and sondes.</a:t>
            </a:r>
          </a:p>
        </p:txBody>
      </p:sp>
    </p:spTree>
    <p:extLst>
      <p:ext uri="{BB962C8B-B14F-4D97-AF65-F5344CB8AC3E}">
        <p14:creationId xmlns:p14="http://schemas.microsoft.com/office/powerpoint/2010/main" val="164064644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8914</TotalTime>
  <Words>1570</Words>
  <Application>Microsoft Office PowerPoint</Application>
  <PresentationFormat>Widescreen</PresentationFormat>
  <Paragraphs>144</Paragraphs>
  <Slides>19</Slides>
  <Notes>0</Notes>
  <HiddenSlides>0</HiddenSlides>
  <MMClips>0</MMClips>
  <ScaleCrop>false</ScaleCrop>
  <HeadingPairs>
    <vt:vector size="6" baseType="variant">
      <vt:variant>
        <vt:lpstr>Caratteri utilizzati</vt:lpstr>
      </vt:variant>
      <vt:variant>
        <vt:i4>19</vt:i4>
      </vt:variant>
      <vt:variant>
        <vt:lpstr>Tema</vt:lpstr>
      </vt:variant>
      <vt:variant>
        <vt:i4>1</vt:i4>
      </vt:variant>
      <vt:variant>
        <vt:lpstr>Titoli diapositive</vt:lpstr>
      </vt:variant>
      <vt:variant>
        <vt:i4>19</vt:i4>
      </vt:variant>
    </vt:vector>
  </HeadingPairs>
  <TitlesOfParts>
    <vt:vector size="39" baseType="lpstr">
      <vt:lpstr>AdvOT635f2c37</vt:lpstr>
      <vt:lpstr>AdvOTa14f9db0.I</vt:lpstr>
      <vt:lpstr>Arial</vt:lpstr>
      <vt:lpstr>Calibri</vt:lpstr>
      <vt:lpstr>Calibri Light</vt:lpstr>
      <vt:lpstr>Cambria Math</vt:lpstr>
      <vt:lpstr>CMMI12</vt:lpstr>
      <vt:lpstr>CMR12</vt:lpstr>
      <vt:lpstr>LMMathItalic12-Regular</vt:lpstr>
      <vt:lpstr>LMMathItalic8-Regular</vt:lpstr>
      <vt:lpstr>LMMathSymbols8-Regular</vt:lpstr>
      <vt:lpstr>LMRoman12-Regular</vt:lpstr>
      <vt:lpstr>MTGU</vt:lpstr>
      <vt:lpstr>MTMI</vt:lpstr>
      <vt:lpstr>MTSYN</vt:lpstr>
      <vt:lpstr>Times New Roman</vt:lpstr>
      <vt:lpstr>TimesTen-Italic</vt:lpstr>
      <vt:lpstr>TimesTen-Roman</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Ghivarello  Chiara</dc:creator>
  <cp:lastModifiedBy>Ghivarello  Chiara</cp:lastModifiedBy>
  <cp:revision>26</cp:revision>
  <dcterms:created xsi:type="dcterms:W3CDTF">2023-05-11T09:29:30Z</dcterms:created>
  <dcterms:modified xsi:type="dcterms:W3CDTF">2023-06-07T14:55:09Z</dcterms:modified>
</cp:coreProperties>
</file>