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D9CF6B-55EA-A810-4777-B1B544B3690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ABED3B56-045D-E640-C1B2-6E53D32C8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A0F06F4C-48E1-4AF1-C611-50CF4DA89BA2}"/>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5" name="Segnaposto piè di pagina 4">
            <a:extLst>
              <a:ext uri="{FF2B5EF4-FFF2-40B4-BE49-F238E27FC236}">
                <a16:creationId xmlns:a16="http://schemas.microsoft.com/office/drawing/2014/main" id="{47873BF3-8384-944C-E78E-E102EA09B1B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9172D80-674C-7AE2-D408-AEA430289F56}"/>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295438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5FD1FC-F821-D37C-86D7-16BA254535D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D6885D3C-99A5-9955-B226-3F90F27D6C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118CAEF-263D-5DF0-965F-F87FDFABE997}"/>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5" name="Segnaposto piè di pagina 4">
            <a:extLst>
              <a:ext uri="{FF2B5EF4-FFF2-40B4-BE49-F238E27FC236}">
                <a16:creationId xmlns:a16="http://schemas.microsoft.com/office/drawing/2014/main" id="{ED65725F-8547-BDDC-5802-64131CE9B86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904A6F7-A199-1E03-3A6A-C880162D3352}"/>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220208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DB377B6-B185-FCCE-CDD4-C97EC28DDCB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F16A98BF-CDF7-D691-D824-AEF4D0AB933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6F2E29-4EA4-FC29-8A7D-BBF02D60996C}"/>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5" name="Segnaposto piè di pagina 4">
            <a:extLst>
              <a:ext uri="{FF2B5EF4-FFF2-40B4-BE49-F238E27FC236}">
                <a16:creationId xmlns:a16="http://schemas.microsoft.com/office/drawing/2014/main" id="{BCBFB390-46C9-7F8B-E3C2-A858DBE447C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AC5C376-8607-5854-FEA2-A8BA5FB49676}"/>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251474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3C84C-187D-07CC-EFB9-772140F47C9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1CD1C02-A605-057E-B551-01EE321363D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D8C13B46-91DD-D66F-6863-E8BB55C6E66D}"/>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5" name="Segnaposto piè di pagina 4">
            <a:extLst>
              <a:ext uri="{FF2B5EF4-FFF2-40B4-BE49-F238E27FC236}">
                <a16:creationId xmlns:a16="http://schemas.microsoft.com/office/drawing/2014/main" id="{96D32BED-2B7F-185F-2BA2-883C34550FD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2859378-3FEB-04FF-94E4-7D24F637006E}"/>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363585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36406C-1ECD-4F1A-9F39-95D9461B001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13A5B3F9-FBD6-47B2-BD24-5BC142C06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4AA5FA-2AD6-74F4-EF8C-BECDC707B053}"/>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5" name="Segnaposto piè di pagina 4">
            <a:extLst>
              <a:ext uri="{FF2B5EF4-FFF2-40B4-BE49-F238E27FC236}">
                <a16:creationId xmlns:a16="http://schemas.microsoft.com/office/drawing/2014/main" id="{6A010C82-0490-FE01-959D-3A6BFCF3D2B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64CFF58-A0E7-7A9C-FD50-EA8C7436637F}"/>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343822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F3EA3C-6DBE-A227-D13B-BC74D1EE8C9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8760C10-AE98-08DE-51E6-1730BE19D6C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306AE6A9-4CB1-A521-A79F-6D6D7A564D9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157E54D-A718-2A16-95E6-3A364163AA5F}"/>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6" name="Segnaposto piè di pagina 5">
            <a:extLst>
              <a:ext uri="{FF2B5EF4-FFF2-40B4-BE49-F238E27FC236}">
                <a16:creationId xmlns:a16="http://schemas.microsoft.com/office/drawing/2014/main" id="{2157A880-D485-59CD-BE73-A0DD5AB3645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0343CB0D-92E7-E13C-F120-7608F2B96D80}"/>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17722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9A2CB4-73AC-6252-E22D-EA8D5F2724CA}"/>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182C243-218D-7815-CBE1-306A2A9BA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E525A8A-C0CF-BE84-50D6-E293C4428C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FA3F063-6978-1A9C-9DCE-3C403E630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9EE55D-F48D-639E-B664-2ED95D4203F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B9A3CA1-3B7F-AF0E-FA64-4D98B41D56B4}"/>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8" name="Segnaposto piè di pagina 7">
            <a:extLst>
              <a:ext uri="{FF2B5EF4-FFF2-40B4-BE49-F238E27FC236}">
                <a16:creationId xmlns:a16="http://schemas.microsoft.com/office/drawing/2014/main" id="{C5E8ABB3-E5D8-FF70-4E39-2EBC52422BEB}"/>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38B63A91-E079-8F27-720C-5414468DCECC}"/>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423979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9AC3BB-ACE5-95AC-4711-C611B28DF40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28FC5E7F-514E-BFFF-9CDB-DAD03CB2420C}"/>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4" name="Segnaposto piè di pagina 3">
            <a:extLst>
              <a:ext uri="{FF2B5EF4-FFF2-40B4-BE49-F238E27FC236}">
                <a16:creationId xmlns:a16="http://schemas.microsoft.com/office/drawing/2014/main" id="{5F013FC2-F205-4170-0409-3D3B4160FAD7}"/>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E16595BB-25A0-F65A-858A-D0449DF44B4D}"/>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305311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92D355D-73E2-2DF4-B5AD-41F2F0619CAF}"/>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3" name="Segnaposto piè di pagina 2">
            <a:extLst>
              <a:ext uri="{FF2B5EF4-FFF2-40B4-BE49-F238E27FC236}">
                <a16:creationId xmlns:a16="http://schemas.microsoft.com/office/drawing/2014/main" id="{1D500637-D831-0D4C-DBAD-28D8483FCC9C}"/>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055FB1AE-7D78-CED1-1E07-B5A8B22D5645}"/>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242769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6407A-5A11-5DE1-EC4C-D4D93B73B4E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925928A-E364-ED2F-FB21-F28D13182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EB9025A3-413B-AE6E-0897-7A211596A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8B20C96-3016-70DF-80A8-453F058F81F4}"/>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6" name="Segnaposto piè di pagina 5">
            <a:extLst>
              <a:ext uri="{FF2B5EF4-FFF2-40B4-BE49-F238E27FC236}">
                <a16:creationId xmlns:a16="http://schemas.microsoft.com/office/drawing/2014/main" id="{0E9EEE8A-7217-E589-F2DA-65B7EF71531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0D3CDB3A-E340-664F-4D01-EABF9224253D}"/>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392354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CE6B7C-3CF8-68B7-198D-DAD1A8D09E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DBC8CD9B-F169-EB94-DA86-793D4892C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9302FF47-847F-1591-F097-1F91BAD4B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3D8E27F-3ACF-C458-388D-C3AB14EF3724}"/>
              </a:ext>
            </a:extLst>
          </p:cNvPr>
          <p:cNvSpPr>
            <a:spLocks noGrp="1"/>
          </p:cNvSpPr>
          <p:nvPr>
            <p:ph type="dt" sz="half" idx="10"/>
          </p:nvPr>
        </p:nvSpPr>
        <p:spPr/>
        <p:txBody>
          <a:bodyPr/>
          <a:lstStyle/>
          <a:p>
            <a:fld id="{ECBF7920-8F2C-426C-9D23-2B8D45FC58A7}" type="datetimeFigureOut">
              <a:rPr lang="en-US" smtClean="0"/>
              <a:t>10/13/2023</a:t>
            </a:fld>
            <a:endParaRPr lang="en-US"/>
          </a:p>
        </p:txBody>
      </p:sp>
      <p:sp>
        <p:nvSpPr>
          <p:cNvPr id="6" name="Segnaposto piè di pagina 5">
            <a:extLst>
              <a:ext uri="{FF2B5EF4-FFF2-40B4-BE49-F238E27FC236}">
                <a16:creationId xmlns:a16="http://schemas.microsoft.com/office/drawing/2014/main" id="{05E38F9E-F2D8-E0FD-3D71-D482029F82E8}"/>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EB9EC28-5271-C6C7-F4D0-20D72132121E}"/>
              </a:ext>
            </a:extLst>
          </p:cNvPr>
          <p:cNvSpPr>
            <a:spLocks noGrp="1"/>
          </p:cNvSpPr>
          <p:nvPr>
            <p:ph type="sldNum" sz="quarter" idx="12"/>
          </p:nvPr>
        </p:nvSpPr>
        <p:spPr/>
        <p:txBody>
          <a:bodyPr/>
          <a:lstStyle/>
          <a:p>
            <a:fld id="{1D47FA8A-8F54-4889-9341-E6825BF74B35}" type="slidenum">
              <a:rPr lang="en-US" smtClean="0"/>
              <a:t>‹N›</a:t>
            </a:fld>
            <a:endParaRPr lang="en-US"/>
          </a:p>
        </p:txBody>
      </p:sp>
    </p:spTree>
    <p:extLst>
      <p:ext uri="{BB962C8B-B14F-4D97-AF65-F5344CB8AC3E}">
        <p14:creationId xmlns:p14="http://schemas.microsoft.com/office/powerpoint/2010/main" val="312917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2E2759E-C7BF-17B5-59F0-A0A7E78FA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474C0A3-4F88-FA23-1731-9CB07AC4F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9A7B7279-8852-89A1-F622-83C5F8B45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F7920-8F2C-426C-9D23-2B8D45FC58A7}" type="datetimeFigureOut">
              <a:rPr lang="en-US" smtClean="0"/>
              <a:t>10/13/2023</a:t>
            </a:fld>
            <a:endParaRPr lang="en-US"/>
          </a:p>
        </p:txBody>
      </p:sp>
      <p:sp>
        <p:nvSpPr>
          <p:cNvPr id="5" name="Segnaposto piè di pagina 4">
            <a:extLst>
              <a:ext uri="{FF2B5EF4-FFF2-40B4-BE49-F238E27FC236}">
                <a16:creationId xmlns:a16="http://schemas.microsoft.com/office/drawing/2014/main" id="{EDF06054-0BB1-1B81-B2C8-FB751E713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7E34E222-0D06-56B1-E77D-6998E3064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7FA8A-8F54-4889-9341-E6825BF74B35}" type="slidenum">
              <a:rPr lang="en-US" smtClean="0"/>
              <a:t>‹N›</a:t>
            </a:fld>
            <a:endParaRPr lang="en-US"/>
          </a:p>
        </p:txBody>
      </p:sp>
    </p:spTree>
    <p:extLst>
      <p:ext uri="{BB962C8B-B14F-4D97-AF65-F5344CB8AC3E}">
        <p14:creationId xmlns:p14="http://schemas.microsoft.com/office/powerpoint/2010/main" val="2260388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1A179BC-32DF-DEFB-17BD-F83B2E6D85B4}"/>
              </a:ext>
            </a:extLst>
          </p:cNvPr>
          <p:cNvPicPr>
            <a:picLocks noChangeAspect="1"/>
          </p:cNvPicPr>
          <p:nvPr/>
        </p:nvPicPr>
        <p:blipFill>
          <a:blip r:embed="rId2"/>
          <a:stretch>
            <a:fillRect/>
          </a:stretch>
        </p:blipFill>
        <p:spPr>
          <a:xfrm>
            <a:off x="1177080" y="1053339"/>
            <a:ext cx="9837840" cy="4404486"/>
          </a:xfrm>
          <a:prstGeom prst="rect">
            <a:avLst/>
          </a:prstGeom>
        </p:spPr>
      </p:pic>
    </p:spTree>
    <p:extLst>
      <p:ext uri="{BB962C8B-B14F-4D97-AF65-F5344CB8AC3E}">
        <p14:creationId xmlns:p14="http://schemas.microsoft.com/office/powerpoint/2010/main" val="156200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7E036-C9CC-8456-EB05-0E092C596DB0}"/>
              </a:ext>
            </a:extLst>
          </p:cNvPr>
          <p:cNvSpPr>
            <a:spLocks noGrp="1"/>
          </p:cNvSpPr>
          <p:nvPr>
            <p:ph type="title"/>
          </p:nvPr>
        </p:nvSpPr>
        <p:spPr/>
        <p:txBody>
          <a:bodyPr/>
          <a:lstStyle/>
          <a:p>
            <a:endParaRPr lang="en-US"/>
          </a:p>
        </p:txBody>
      </p:sp>
      <p:sp>
        <p:nvSpPr>
          <p:cNvPr id="3" name="Segnaposto contenuto 2">
            <a:extLst>
              <a:ext uri="{FF2B5EF4-FFF2-40B4-BE49-F238E27FC236}">
                <a16:creationId xmlns:a16="http://schemas.microsoft.com/office/drawing/2014/main" id="{23D21098-6233-136D-6739-9040E4C3715A}"/>
              </a:ext>
            </a:extLst>
          </p:cNvPr>
          <p:cNvSpPr>
            <a:spLocks noGrp="1"/>
          </p:cNvSpPr>
          <p:nvPr>
            <p:ph idx="1"/>
          </p:nvPr>
        </p:nvSpPr>
        <p:spPr/>
        <p:txBody>
          <a:bodyPr>
            <a:normAutofit fontScale="92500" lnSpcReduction="20000"/>
          </a:bodyPr>
          <a:lstStyle/>
          <a:p>
            <a:r>
              <a:rPr lang="en-US" dirty="0"/>
              <a:t> The paper explores the individual contributions of extreme weather and conflict to forced displacement.-</a:t>
            </a:r>
          </a:p>
          <a:p>
            <a:r>
              <a:rPr lang="en-US" dirty="0"/>
              <a:t>Using disaggregated data on internal displacement in Somalia from 2016 to 2018, the study examines the effects of weather and conflict on displacement and vice versa.- </a:t>
            </a:r>
          </a:p>
          <a:p>
            <a:r>
              <a:rPr lang="en-US" dirty="0"/>
              <a:t>Findings suggest significant non-linear effects of weather on displacement, with temperature anomalies leading to a substantial increase in displaced individuals and reduced precipitation also causing a significant rise in displacement.- </a:t>
            </a:r>
          </a:p>
          <a:p>
            <a:r>
              <a:rPr lang="en-US" dirty="0"/>
              <a:t>Conflict events also significantly impact displacement, but this effect is masked when data is aggregated.- </a:t>
            </a:r>
          </a:p>
          <a:p>
            <a:r>
              <a:rPr lang="en-US" dirty="0"/>
              <a:t>Interestingly, displacement itself doesn't seem to have a noticeable effect on the occurrence of conflict events.</a:t>
            </a:r>
          </a:p>
        </p:txBody>
      </p:sp>
    </p:spTree>
    <p:extLst>
      <p:ext uri="{BB962C8B-B14F-4D97-AF65-F5344CB8AC3E}">
        <p14:creationId xmlns:p14="http://schemas.microsoft.com/office/powerpoint/2010/main" val="4881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5735F9-A3BA-5436-716C-C31A926C70CA}"/>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1704AC22-FB71-D015-0151-C1B6EC0BC3B0}"/>
              </a:ext>
            </a:extLst>
          </p:cNvPr>
          <p:cNvSpPr>
            <a:spLocks noGrp="1"/>
          </p:cNvSpPr>
          <p:nvPr>
            <p:ph idx="1"/>
          </p:nvPr>
        </p:nvSpPr>
        <p:spPr/>
        <p:txBody>
          <a:bodyPr>
            <a:normAutofit fontScale="92500" lnSpcReduction="20000"/>
          </a:bodyPr>
          <a:lstStyle/>
          <a:p>
            <a:r>
              <a:rPr lang="en-US" dirty="0"/>
              <a:t>Extreme weather, potentially influenced by climate change, and conflict are major drivers of internal displacement.- </a:t>
            </a:r>
          </a:p>
          <a:p>
            <a:r>
              <a:rPr lang="en-US" dirty="0"/>
              <a:t>Understanding the causal drivers of displacement is crucial for optimal allocation of aid and resources.- </a:t>
            </a:r>
          </a:p>
          <a:p>
            <a:r>
              <a:rPr lang="en-US" dirty="0"/>
              <a:t>African drylands are particularly vulnerable to extreme weather events, which can lead to various challenges, including impacts on agriculture, food and water security, employment, and conflict.- </a:t>
            </a:r>
          </a:p>
          <a:p>
            <a:r>
              <a:rPr lang="en-US" dirty="0"/>
              <a:t>In 2021, over 23 million new displacements were attributed to weather and climate-related events, with a significant portion occurring in African drylands.- </a:t>
            </a:r>
          </a:p>
          <a:p>
            <a:r>
              <a:rPr lang="en-US" dirty="0"/>
              <a:t>The paper aims to quantify the interaction between extreme weather, conflict, and displacement using data from all of Somalia's 18 regions between 2016 and 2018.</a:t>
            </a:r>
          </a:p>
        </p:txBody>
      </p:sp>
    </p:spTree>
    <p:extLst>
      <p:ext uri="{BB962C8B-B14F-4D97-AF65-F5344CB8AC3E}">
        <p14:creationId xmlns:p14="http://schemas.microsoft.com/office/powerpoint/2010/main" val="17149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24B265-F5F8-2E07-20B9-1B977BAAB09F}"/>
              </a:ext>
            </a:extLst>
          </p:cNvPr>
          <p:cNvSpPr>
            <a:spLocks noGrp="1"/>
          </p:cNvSpPr>
          <p:nvPr>
            <p:ph type="title"/>
          </p:nvPr>
        </p:nvSpPr>
        <p:spPr/>
        <p:txBody>
          <a:bodyPr/>
          <a:lstStyle/>
          <a:p>
            <a:r>
              <a:rPr lang="it-IT" dirty="0"/>
              <a:t>Data</a:t>
            </a:r>
            <a:endParaRPr lang="en-US" dirty="0"/>
          </a:p>
        </p:txBody>
      </p:sp>
      <p:sp>
        <p:nvSpPr>
          <p:cNvPr id="3" name="Segnaposto contenuto 2">
            <a:extLst>
              <a:ext uri="{FF2B5EF4-FFF2-40B4-BE49-F238E27FC236}">
                <a16:creationId xmlns:a16="http://schemas.microsoft.com/office/drawing/2014/main" id="{F9EE68B4-0DD0-4C6C-09EC-0502496291A2}"/>
              </a:ext>
            </a:extLst>
          </p:cNvPr>
          <p:cNvSpPr>
            <a:spLocks noGrp="1"/>
          </p:cNvSpPr>
          <p:nvPr>
            <p:ph idx="1"/>
          </p:nvPr>
        </p:nvSpPr>
        <p:spPr/>
        <p:txBody>
          <a:bodyPr>
            <a:normAutofit/>
          </a:bodyPr>
          <a:lstStyle/>
          <a:p>
            <a:r>
              <a:rPr lang="en-US" dirty="0"/>
              <a:t>The study uses data from the Protection and Return Monitoring Network (</a:t>
            </a:r>
            <a:r>
              <a:rPr lang="en-US" u="sng" dirty="0"/>
              <a:t>PRMN</a:t>
            </a:r>
            <a:r>
              <a:rPr lang="en-US" dirty="0"/>
              <a:t>) survey on internal displacement in Somalia, collected by the United Nations High Commissioner for Refugees (UNHCR).</a:t>
            </a:r>
          </a:p>
          <a:p>
            <a:r>
              <a:rPr lang="en-US" dirty="0"/>
              <a:t>Extreme weather is measured using temperature and precipitation anomalies, sourced from the </a:t>
            </a:r>
            <a:r>
              <a:rPr lang="en-US" u="sng" dirty="0"/>
              <a:t>Berkeley Earth dataset </a:t>
            </a:r>
            <a:r>
              <a:rPr lang="en-US" dirty="0"/>
              <a:t>for temperature and the Climate Hazards Groups Infrared Precipitation with Stations dataset (</a:t>
            </a:r>
            <a:r>
              <a:rPr lang="en-US" u="sng" dirty="0"/>
              <a:t>CHIRPS</a:t>
            </a:r>
            <a:r>
              <a:rPr lang="en-US" dirty="0"/>
              <a:t>) for precipitation</a:t>
            </a:r>
          </a:p>
          <a:p>
            <a:r>
              <a:rPr lang="en-US" dirty="0"/>
              <a:t>Conflict data is sourced from the Armed Conflict Location and Event Data Project (</a:t>
            </a:r>
            <a:r>
              <a:rPr lang="en-US" u="sng" dirty="0"/>
              <a:t>ACLED</a:t>
            </a:r>
            <a:r>
              <a:rPr lang="en-US" dirty="0"/>
              <a:t>) database, which records violent conflict events.</a:t>
            </a:r>
          </a:p>
        </p:txBody>
      </p:sp>
    </p:spTree>
    <p:extLst>
      <p:ext uri="{BB962C8B-B14F-4D97-AF65-F5344CB8AC3E}">
        <p14:creationId xmlns:p14="http://schemas.microsoft.com/office/powerpoint/2010/main" val="370590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B77F8-3463-BF01-2C2C-A167C20CDAC9}"/>
              </a:ext>
            </a:extLst>
          </p:cNvPr>
          <p:cNvSpPr>
            <a:spLocks noGrp="1"/>
          </p:cNvSpPr>
          <p:nvPr>
            <p:ph type="title"/>
          </p:nvPr>
        </p:nvSpPr>
        <p:spPr/>
        <p:txBody>
          <a:bodyPr/>
          <a:lstStyle/>
          <a:p>
            <a:r>
              <a:rPr lang="en-US" dirty="0"/>
              <a:t>The effects of extreme weather on displacement</a:t>
            </a:r>
          </a:p>
        </p:txBody>
      </p:sp>
      <p:sp>
        <p:nvSpPr>
          <p:cNvPr id="3" name="Segnaposto contenuto 2">
            <a:extLst>
              <a:ext uri="{FF2B5EF4-FFF2-40B4-BE49-F238E27FC236}">
                <a16:creationId xmlns:a16="http://schemas.microsoft.com/office/drawing/2014/main" id="{F41D997F-A9AD-89AC-4804-F71A32248235}"/>
              </a:ext>
            </a:extLst>
          </p:cNvPr>
          <p:cNvSpPr>
            <a:spLocks noGrp="1"/>
          </p:cNvSpPr>
          <p:nvPr>
            <p:ph idx="1"/>
          </p:nvPr>
        </p:nvSpPr>
        <p:spPr/>
        <p:txBody>
          <a:bodyPr>
            <a:normAutofit fontScale="85000" lnSpcReduction="10000"/>
          </a:bodyPr>
          <a:lstStyle/>
          <a:p>
            <a:r>
              <a:rPr lang="en-US" dirty="0"/>
              <a:t>The study first investigated the effect of weather shocks on total displacement, considering all reported reasons for displacement.- </a:t>
            </a:r>
          </a:p>
          <a:p>
            <a:r>
              <a:rPr lang="en-US" b="1" dirty="0"/>
              <a:t>Significant non-linear effects of temperatures on displacement </a:t>
            </a:r>
            <a:r>
              <a:rPr lang="en-US" dirty="0"/>
              <a:t>were observed. Specifically, an increase in temperatures from 1°C to 2°C is associated with a tenfold increase in predicted internally displaced persons (IDPs). However, the response appears to be non-linear, with a change from 0°C to 1°C only leading to close to a doubling in predicted IDPs.- </a:t>
            </a:r>
          </a:p>
          <a:p>
            <a:r>
              <a:rPr lang="en-US" dirty="0"/>
              <a:t>A reduction from 50 mm of monthly precipitation to 0 mm leads to a fourfold increase in predicted IDPs.- </a:t>
            </a:r>
          </a:p>
          <a:p>
            <a:r>
              <a:rPr lang="en-US" dirty="0"/>
              <a:t>The effects of weather on displacement are in agreement with other studies, such as Pape and </a:t>
            </a:r>
            <a:r>
              <a:rPr lang="en-US" dirty="0" err="1"/>
              <a:t>Wollburg</a:t>
            </a:r>
            <a:r>
              <a:rPr lang="en-US" dirty="0"/>
              <a:t> (2019), who found that the 2016/17 drought increased poverty and hunger in rural areas across Somalia. These effects are even more pronounced when considering repeated drought shocks.</a:t>
            </a:r>
          </a:p>
        </p:txBody>
      </p:sp>
    </p:spTree>
    <p:extLst>
      <p:ext uri="{BB962C8B-B14F-4D97-AF65-F5344CB8AC3E}">
        <p14:creationId xmlns:p14="http://schemas.microsoft.com/office/powerpoint/2010/main" val="203061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B34B05-05CB-735E-0592-3FB59FF70AFB}"/>
              </a:ext>
            </a:extLst>
          </p:cNvPr>
          <p:cNvSpPr>
            <a:spLocks noGrp="1"/>
          </p:cNvSpPr>
          <p:nvPr>
            <p:ph type="title"/>
          </p:nvPr>
        </p:nvSpPr>
        <p:spPr/>
        <p:txBody>
          <a:bodyPr/>
          <a:lstStyle/>
          <a:p>
            <a:r>
              <a:rPr lang="en-US" dirty="0"/>
              <a:t>The effects of conflict on displacement</a:t>
            </a:r>
          </a:p>
        </p:txBody>
      </p:sp>
      <p:sp>
        <p:nvSpPr>
          <p:cNvPr id="3" name="Segnaposto contenuto 2">
            <a:extLst>
              <a:ext uri="{FF2B5EF4-FFF2-40B4-BE49-F238E27FC236}">
                <a16:creationId xmlns:a16="http://schemas.microsoft.com/office/drawing/2014/main" id="{B265DDA6-602D-719A-A4EA-D3FC3502D735}"/>
              </a:ext>
            </a:extLst>
          </p:cNvPr>
          <p:cNvSpPr>
            <a:spLocks noGrp="1"/>
          </p:cNvSpPr>
          <p:nvPr>
            <p:ph idx="1"/>
          </p:nvPr>
        </p:nvSpPr>
        <p:spPr/>
        <p:txBody>
          <a:bodyPr>
            <a:normAutofit fontScale="47500" lnSpcReduction="20000"/>
          </a:bodyPr>
          <a:lstStyle/>
          <a:p>
            <a:r>
              <a:rPr lang="en-US" dirty="0"/>
              <a:t>The study presents the effects of conflict events on overall displacement as well as for the subset of IDPs who self-reported being displaced due to conflict.- </a:t>
            </a:r>
          </a:p>
          <a:p>
            <a:r>
              <a:rPr lang="en-US" dirty="0"/>
              <a:t>When modeling the aggregate displacement response (summed over all self-reported categories including conflict and drought) as a function of conflict at the origin region, the study found no statistically significant effects of conflict on displacement. However, this result is likely influenced by data aggregation and the merging of different reasons for displacement.- </a:t>
            </a:r>
          </a:p>
          <a:p>
            <a:r>
              <a:rPr lang="en-US" dirty="0"/>
              <a:t>The number of IDPs reporting to be displaced due to droughts seems to overshadow the conflict signal. This increased noise in the data results in low statistical power to detect the effects of conflict on displacement.- </a:t>
            </a:r>
          </a:p>
          <a:p>
            <a:r>
              <a:rPr lang="en-US" dirty="0"/>
              <a:t>When focusing on the subset of IDPs who self-report being displaced due to conflict, the study found large and significant effects. Specifically:  - An increase of 25 conflict events (approximately a 1.5 standard deviation increase in conflict events) compared to no conflict events in a month leads to a predicted 50-fold increase in the number of IDPs.  - </a:t>
            </a:r>
          </a:p>
          <a:p>
            <a:r>
              <a:rPr lang="en-US" dirty="0"/>
              <a:t>This increase doubles again when considering a rise from 25 to 50 conflict events.  - </a:t>
            </a:r>
          </a:p>
          <a:p>
            <a:r>
              <a:rPr lang="en-US" dirty="0"/>
              <a:t>These results remain robust even when controlling for weather shocks.- </a:t>
            </a:r>
          </a:p>
          <a:p>
            <a:r>
              <a:rPr lang="en-US" dirty="0"/>
              <a:t>The study also highlights that testing for an effect of conflict on total displacement can mask the conflict signal. This suggests that data aggregation can lead to a misleading conclusion that conflict has no effect on displacement.- </a:t>
            </a:r>
          </a:p>
          <a:p>
            <a:r>
              <a:rPr lang="en-US" dirty="0"/>
              <a:t>As a robustness check, the study also looked at the intensity of conflict using the number of conflict-induced fatalities. </a:t>
            </a:r>
          </a:p>
          <a:p>
            <a:r>
              <a:rPr lang="en-US" dirty="0"/>
              <a:t>The results showed large and significant effects of conflict intensity (proxied by fatalities) on displacement.</a:t>
            </a:r>
          </a:p>
          <a:p>
            <a:r>
              <a:rPr lang="en-US" dirty="0"/>
              <a:t>In summary, while aggregated data might not immediately show the effects of conflict on displacement, when the data is broken down and analyzed more granularly, conflict emerges as a significant driver of internal displacement. The intensity and frequency of conflict events have a pronounced impact on the number of IDPs, especially when considering those who attribute their displacement directly to conflict.</a:t>
            </a:r>
          </a:p>
        </p:txBody>
      </p:sp>
    </p:spTree>
    <p:extLst>
      <p:ext uri="{BB962C8B-B14F-4D97-AF65-F5344CB8AC3E}">
        <p14:creationId xmlns:p14="http://schemas.microsoft.com/office/powerpoint/2010/main" val="7460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F03E6F-8A08-A761-7AE5-BDF9866D5C3A}"/>
              </a:ext>
            </a:extLst>
          </p:cNvPr>
          <p:cNvSpPr>
            <a:spLocks noGrp="1"/>
          </p:cNvSpPr>
          <p:nvPr>
            <p:ph type="title"/>
          </p:nvPr>
        </p:nvSpPr>
        <p:spPr/>
        <p:txBody>
          <a:bodyPr/>
          <a:lstStyle/>
          <a:p>
            <a:r>
              <a:rPr lang="en-US" dirty="0"/>
              <a:t>Displacement effects on conflict</a:t>
            </a:r>
          </a:p>
        </p:txBody>
      </p:sp>
      <p:sp>
        <p:nvSpPr>
          <p:cNvPr id="3" name="Segnaposto contenuto 2">
            <a:extLst>
              <a:ext uri="{FF2B5EF4-FFF2-40B4-BE49-F238E27FC236}">
                <a16:creationId xmlns:a16="http://schemas.microsoft.com/office/drawing/2014/main" id="{211DD3CA-02A1-0A91-5850-20062D41A443}"/>
              </a:ext>
            </a:extLst>
          </p:cNvPr>
          <p:cNvSpPr>
            <a:spLocks noGrp="1"/>
          </p:cNvSpPr>
          <p:nvPr>
            <p:ph idx="1"/>
          </p:nvPr>
        </p:nvSpPr>
        <p:spPr/>
        <p:txBody>
          <a:bodyPr>
            <a:normAutofit fontScale="40000" lnSpcReduction="20000"/>
          </a:bodyPr>
          <a:lstStyle/>
          <a:p>
            <a:r>
              <a:rPr lang="en-US" dirty="0"/>
              <a:t>delves into the investigation of whether internally displaced persons (IDPs) arriving in a new region contribute to the conflict in that destination. The underlying hypothesis is that arriving displacement might increase pressures on scarce resources such as food and drinking water, potentially leading to conflict. Here are the key details from this section:</a:t>
            </a:r>
          </a:p>
          <a:p>
            <a:pPr marL="0" indent="0">
              <a:buNone/>
            </a:pPr>
            <a:r>
              <a:rPr lang="en-US" dirty="0"/>
              <a:t>1. *Concerns Addressed*: The analysis addresses two main concerns:   - </a:t>
            </a:r>
          </a:p>
          <a:p>
            <a:r>
              <a:rPr lang="en-US" dirty="0"/>
              <a:t>*Conflict Spillover Effects*: There might be instances where neighboring regions experience conflict simultaneously, which could be mistakenly attributed to IDPs moving into a region.   </a:t>
            </a:r>
          </a:p>
          <a:p>
            <a:r>
              <a:rPr lang="en-US" dirty="0"/>
              <a:t>*Reverse Causality*: IDPs might choose to move to regions with low conflict, leading to potential biases in the analysis.</a:t>
            </a:r>
          </a:p>
          <a:p>
            <a:pPr marL="0" indent="0">
              <a:buNone/>
            </a:pPr>
            <a:r>
              <a:rPr lang="en-US" dirty="0"/>
              <a:t>2. *Findings*:   </a:t>
            </a:r>
          </a:p>
          <a:p>
            <a:r>
              <a:rPr lang="en-US" dirty="0"/>
              <a:t>- Despite potential biases that might overestimate the effect of displacement on conflict, the study finds *no statistically significant effect* of incoming IDPs on conflict (as depicted in Fig. 6).   - </a:t>
            </a:r>
          </a:p>
          <a:p>
            <a:r>
              <a:rPr lang="en-US" dirty="0"/>
              <a:t>As an additional robustness check, the study re-estimates the model using only in-migration driven by droughts. The rationale is that studying the effects of IDPs displaced due to weather on conflict could more closely isolate the displacement effect, reducing potential spillovers through conflict channels.   - </a:t>
            </a:r>
          </a:p>
          <a:p>
            <a:r>
              <a:rPr lang="en-US" dirty="0"/>
              <a:t>The study finds no statistically significant effect of displacement on conflict at the destination, even when considering temporally lagged models that account for past displacement affecting present conflict. This holds true for models both with and without controlling for weather effects.</a:t>
            </a:r>
          </a:p>
          <a:p>
            <a:pPr marL="0" indent="0">
              <a:buNone/>
            </a:pPr>
            <a:r>
              <a:rPr lang="en-US" dirty="0"/>
              <a:t>3. *Implications*:   </a:t>
            </a:r>
          </a:p>
          <a:p>
            <a:pPr marL="0" indent="0">
              <a:buNone/>
            </a:pPr>
            <a:r>
              <a:rPr lang="en-US" dirty="0"/>
              <a:t>- The findings suggest that arriving IDPs do not appear to increase the probability of conflict in their destination region. This challenges concerns around migration-induced conflict, potentially arising from migration-induced resource scarcity.  </a:t>
            </a:r>
          </a:p>
          <a:p>
            <a:pPr marL="0" indent="0">
              <a:buNone/>
            </a:pPr>
            <a:r>
              <a:rPr lang="en-US" dirty="0"/>
              <a:t> - The results indicate that concerns about displacement leading to increased conflict, perhaps through pressures on resources, might be unfounded.</a:t>
            </a:r>
          </a:p>
          <a:p>
            <a:pPr marL="0" indent="0">
              <a:buNone/>
            </a:pPr>
            <a:endParaRPr lang="en-US" dirty="0"/>
          </a:p>
          <a:p>
            <a:pPr marL="0" indent="0">
              <a:buNone/>
            </a:pPr>
            <a:r>
              <a:rPr lang="en-US" dirty="0"/>
              <a:t>In summary, the paper finds little evidence to suggest that internal displacement, whether due to extreme weather or other reasons, contributes to an increase in conflict in the regions where the displaced individuals arrive. This is an important insight, as it challenges some common perceptions about the potential negative impacts of internal displacement on regional stability.</a:t>
            </a:r>
          </a:p>
        </p:txBody>
      </p:sp>
    </p:spTree>
    <p:extLst>
      <p:ext uri="{BB962C8B-B14F-4D97-AF65-F5344CB8AC3E}">
        <p14:creationId xmlns:p14="http://schemas.microsoft.com/office/powerpoint/2010/main" val="182512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AF376-2AFD-7CE6-C072-C8293580A450}"/>
              </a:ext>
            </a:extLst>
          </p:cNvPr>
          <p:cNvSpPr>
            <a:spLocks noGrp="1"/>
          </p:cNvSpPr>
          <p:nvPr>
            <p:ph type="title"/>
          </p:nvPr>
        </p:nvSpPr>
        <p:spPr/>
        <p:txBody>
          <a:bodyPr/>
          <a:lstStyle/>
          <a:p>
            <a:r>
              <a:rPr lang="it-IT" dirty="0" err="1"/>
              <a:t>Findings</a:t>
            </a:r>
            <a:endParaRPr lang="en-US" dirty="0"/>
          </a:p>
        </p:txBody>
      </p:sp>
      <p:sp>
        <p:nvSpPr>
          <p:cNvPr id="3" name="Segnaposto contenuto 2">
            <a:extLst>
              <a:ext uri="{FF2B5EF4-FFF2-40B4-BE49-F238E27FC236}">
                <a16:creationId xmlns:a16="http://schemas.microsoft.com/office/drawing/2014/main" id="{F0904B29-FA2D-EC46-2BDF-EC9B948F807C}"/>
              </a:ext>
            </a:extLst>
          </p:cNvPr>
          <p:cNvSpPr>
            <a:spLocks noGrp="1"/>
          </p:cNvSpPr>
          <p:nvPr>
            <p:ph idx="1"/>
          </p:nvPr>
        </p:nvSpPr>
        <p:spPr/>
        <p:txBody>
          <a:bodyPr/>
          <a:lstStyle/>
          <a:p>
            <a:r>
              <a:rPr lang="en-US" dirty="0"/>
              <a:t>Extreme weather in the form of droughts and high temperatures significantly increases internal displacement.- </a:t>
            </a:r>
          </a:p>
          <a:p>
            <a:r>
              <a:rPr lang="en-US" dirty="0"/>
              <a:t>Increases in armed conflict also lead to substantial internal displacement.- </a:t>
            </a:r>
          </a:p>
          <a:p>
            <a:r>
              <a:rPr lang="en-US" dirty="0"/>
              <a:t>When considering only displacement data aggregated over weather and conflict-driven reasons, the effects of conflict on displacement become less apparent.- </a:t>
            </a:r>
          </a:p>
          <a:p>
            <a:r>
              <a:rPr lang="en-US" dirty="0"/>
              <a:t>Contrary to some previous studies, there's little evidence to suggest that displacement itself affects the number of occurring conflict events.</a:t>
            </a:r>
          </a:p>
        </p:txBody>
      </p:sp>
    </p:spTree>
    <p:extLst>
      <p:ext uri="{BB962C8B-B14F-4D97-AF65-F5344CB8AC3E}">
        <p14:creationId xmlns:p14="http://schemas.microsoft.com/office/powerpoint/2010/main" val="394057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51D2FD-DCE9-9DB4-10F0-79AFA8B7F77D}"/>
              </a:ext>
            </a:extLst>
          </p:cNvPr>
          <p:cNvSpPr>
            <a:spLocks noGrp="1"/>
          </p:cNvSpPr>
          <p:nvPr>
            <p:ph type="title"/>
          </p:nvPr>
        </p:nvSpPr>
        <p:spPr/>
        <p:txBody>
          <a:bodyPr/>
          <a:lstStyle/>
          <a:p>
            <a:endParaRPr lang="en-US"/>
          </a:p>
        </p:txBody>
      </p:sp>
      <p:sp>
        <p:nvSpPr>
          <p:cNvPr id="3" name="Segnaposto contenuto 2">
            <a:extLst>
              <a:ext uri="{FF2B5EF4-FFF2-40B4-BE49-F238E27FC236}">
                <a16:creationId xmlns:a16="http://schemas.microsoft.com/office/drawing/2014/main" id="{7D5A6801-8D53-1BDD-31FE-BC3E2D80B094}"/>
              </a:ext>
            </a:extLst>
          </p:cNvPr>
          <p:cNvSpPr>
            <a:spLocks noGrp="1"/>
          </p:cNvSpPr>
          <p:nvPr>
            <p:ph idx="1"/>
          </p:nvPr>
        </p:nvSpPr>
        <p:spPr/>
        <p:txBody>
          <a:bodyPr>
            <a:normAutofit fontScale="47500" lnSpcReduction="20000"/>
          </a:bodyPr>
          <a:lstStyle/>
          <a:p>
            <a:r>
              <a:rPr lang="en-US" dirty="0"/>
              <a:t>The paper titled "Large weather and conflict effects on internal displacement in Somalia with little evidence of feedback onto conflict" by Lisa </a:t>
            </a:r>
            <a:r>
              <a:rPr lang="en-US" dirty="0" err="1"/>
              <a:t>Thalheimer</a:t>
            </a:r>
            <a:r>
              <a:rPr lang="en-US" dirty="0"/>
              <a:t>, Moritz P. Schwarz, and Felix </a:t>
            </a:r>
            <a:r>
              <a:rPr lang="en-US" dirty="0" err="1"/>
              <a:t>Pretis</a:t>
            </a:r>
            <a:r>
              <a:rPr lang="en-US" dirty="0"/>
              <a:t>, published in Global Environmental Change, delves into the relationship between extreme weather, conflict, and internal displacement in Somalia. Here's a detailed summary of the findings:</a:t>
            </a:r>
          </a:p>
          <a:p>
            <a:r>
              <a:rPr lang="en-US" dirty="0"/>
              <a:t>1. *Background &amp; Objective*:   - The paper aims to understand the individual contributions of extreme weather and conflict to forced displacement in Somalia.   - The research uses disaggregated data on internal displacement in all of Somalia's subregions from 2016 to 2018, combined with weather and conflict data.</a:t>
            </a:r>
          </a:p>
          <a:p>
            <a:r>
              <a:rPr lang="en-US" dirty="0"/>
              <a:t>2. *Key Findings*:   - There are significant non-linear effects of weather on displacement. An increase in temperature anomalies from 1°C to 2°C leads to a tenfold increase in displaced people.   - A reduction in precipitation from 50 mm to 0 mm results in approximately a fourfold increase in displacement.   - Conflict events have a significant impact on displacement. A 1.5 standard deviation increase in conflict events leads to a 50-fold increase in displacement.   - Interestingly, displacement itself doesn't seem to have a detectable effect on the occurrence of conflict events.</a:t>
            </a:r>
          </a:p>
          <a:p>
            <a:r>
              <a:rPr lang="en-US" dirty="0"/>
              <a:t>3. *Introduction*:   - Extreme weather, potentially exacerbated by climate change, and conflict are major drivers of population displacement within countries.   - African drylands are projected to be severely affected by more intense and frequent extreme weather events, leading to challenges like reduced agricultural production, food and water insecurity, and conflict.   - In 2021, over 23 million new displacements occurred due to weather and climate-related events, with a significant portion in African drylands.</a:t>
            </a:r>
          </a:p>
          <a:p>
            <a:r>
              <a:rPr lang="en-US" dirty="0"/>
              <a:t>4. *Data &amp; Methods*:   - The research uses data from the Protection and Return Monitoring Network (PRMN) survey on internal displacement in Somalia, collected by the United Nations High Commissioner for Refugees (UNHCR).   - Extreme weather is measured using the Berkeley Earth dataset for temperature and the Climate Hazards Groups Infrared Precipitation with Stations dataset (CHIRPS) for precipitation.   - Conflict data is sourced from the Armed Conflict Location and Event Data Project (ACLED) database.</a:t>
            </a:r>
          </a:p>
          <a:p>
            <a:r>
              <a:rPr lang="en-US" dirty="0"/>
              <a:t>5. *Discussion*:   - The paper contributes to the understanding of human mobility in response to climate change and the interaction of multi-causal drivers of human mobility, such as environmental and political factors.   - The findings are crucial for designing climate and security policy measures that can strengthen resilience to weather and conflict shocks, especially among displaced populations.</a:t>
            </a:r>
          </a:p>
          <a:p>
            <a:r>
              <a:rPr lang="en-US" dirty="0"/>
              <a:t>6. *Conclusion*:   - The research provides empirical evidence on the interaction pathways of extreme weather, conflict, and displacement. It emphasizes the need for evidence-based design of preventive security policies and climate policies at the local level to support effective anticipatory humanitarian action. The paper provides a comprehensive analysis of the factors leading to internal displacement in Somalia and offers valuable insights for policymakers and humanitarian organizations.</a:t>
            </a:r>
          </a:p>
        </p:txBody>
      </p:sp>
    </p:spTree>
    <p:extLst>
      <p:ext uri="{BB962C8B-B14F-4D97-AF65-F5344CB8AC3E}">
        <p14:creationId xmlns:p14="http://schemas.microsoft.com/office/powerpoint/2010/main" val="206002222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1845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Presentazione standard di PowerPoint</vt:lpstr>
      <vt:lpstr>Presentazione standard di PowerPoint</vt:lpstr>
      <vt:lpstr>Introduction</vt:lpstr>
      <vt:lpstr>Data</vt:lpstr>
      <vt:lpstr>The effects of extreme weather on displacement</vt:lpstr>
      <vt:lpstr>The effects of conflict on displacement</vt:lpstr>
      <vt:lpstr>Displacement effects on conflict</vt:lpstr>
      <vt:lpstr>Findings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LAURA MONTRUCCHIO</dc:creator>
  <cp:lastModifiedBy>LAURA MONTRUCCHIO</cp:lastModifiedBy>
  <cp:revision>2</cp:revision>
  <dcterms:created xsi:type="dcterms:W3CDTF">2023-10-13T15:14:00Z</dcterms:created>
  <dcterms:modified xsi:type="dcterms:W3CDTF">2023-10-13T18:13:26Z</dcterms:modified>
</cp:coreProperties>
</file>