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592" y="21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F5B3268-CF1F-406C-8C0C-7ECC70CBB1E8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200">
                <a:latin typeface="Arial"/>
              </a:rPr>
              <a:t>The operation or task that must perform by CPU are: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648000" y="195192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800" b="1" dirty="0">
                <a:solidFill>
                  <a:srgbClr val="0070C0"/>
                </a:solidFill>
                <a:latin typeface="Arial"/>
              </a:rPr>
              <a:t>Fetch Instruction</a:t>
            </a:r>
            <a:r>
              <a:rPr lang="en-IN" sz="2800" dirty="0">
                <a:latin typeface="Arial"/>
              </a:rPr>
              <a:t>: The CPU reads an instruction from memory.</a:t>
            </a:r>
            <a:endParaRPr dirty="0"/>
          </a:p>
          <a:p>
            <a:endParaRPr dirty="0"/>
          </a:p>
          <a:p>
            <a:r>
              <a:rPr lang="en-IN" sz="2800" b="1" dirty="0">
                <a:solidFill>
                  <a:srgbClr val="0070C0"/>
                </a:solidFill>
                <a:latin typeface="Arial"/>
              </a:rPr>
              <a:t>Interpret Instruction</a:t>
            </a:r>
            <a:r>
              <a:rPr lang="en-IN" sz="2800" dirty="0">
                <a:latin typeface="Arial"/>
              </a:rPr>
              <a:t>: The instruction is decoded to determine what action is required.</a:t>
            </a:r>
            <a:endParaRPr dirty="0"/>
          </a:p>
          <a:p>
            <a:pPr algn="ctr"/>
            <a:endParaRPr dirty="0"/>
          </a:p>
          <a:p>
            <a:r>
              <a:rPr lang="en-IN" sz="2800" b="1" dirty="0">
                <a:solidFill>
                  <a:srgbClr val="0070C0"/>
                </a:solidFill>
                <a:latin typeface="Arial"/>
              </a:rPr>
              <a:t>Fetch Data:</a:t>
            </a:r>
            <a:r>
              <a:rPr lang="en-IN" sz="2800" dirty="0">
                <a:solidFill>
                  <a:srgbClr val="0070C0"/>
                </a:solidFill>
                <a:latin typeface="Arial"/>
              </a:rPr>
              <a:t> </a:t>
            </a:r>
            <a:r>
              <a:rPr lang="en-IN" sz="2800" dirty="0">
                <a:latin typeface="Arial"/>
              </a:rPr>
              <a:t>The execution of an instruction may require reading data from memory or I/O module.</a:t>
            </a:r>
            <a:r>
              <a:rPr lang="en-IN" sz="3200" dirty="0"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en-IN" sz="4400" dirty="0">
                <a:latin typeface="Arial"/>
              </a:rPr>
              <a:t>Program Counter (PC)
</a:t>
            </a:r>
            <a:endParaRPr dirty="0"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IN" sz="3200" b="1" dirty="0">
                <a:solidFill>
                  <a:srgbClr val="0070C0"/>
                </a:solidFill>
                <a:latin typeface="Arial"/>
              </a:rPr>
              <a:t>Program Counter (PC): </a:t>
            </a:r>
            <a:r>
              <a:rPr lang="en-IN" sz="3200" dirty="0">
                <a:latin typeface="Arial"/>
              </a:rPr>
              <a:t>Contains the address of an instruction to be fetched. 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Typically, the PC is updated by the CPU after each instruction fetched so that it always points to the next instruction to be executed. 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A branch or skip instruction will also modify the contents of the PC.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en-IN" sz="4400" dirty="0">
                <a:latin typeface="Arial"/>
              </a:rPr>
              <a:t>Instruction Register (IR)</a:t>
            </a:r>
            <a:endParaRPr dirty="0"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3200" b="1" dirty="0">
                <a:solidFill>
                  <a:srgbClr val="0070C0"/>
                </a:solidFill>
                <a:latin typeface="Arial"/>
              </a:rPr>
              <a:t>Instruction Register (IR): </a:t>
            </a:r>
            <a:r>
              <a:rPr lang="en-IN" sz="3200" dirty="0">
                <a:latin typeface="Arial"/>
              </a:rPr>
              <a:t>Contains the instruction most recently fetched. </a:t>
            </a:r>
          </a:p>
          <a:p>
            <a:pPr>
              <a:buSzPct val="45000"/>
            </a:pPr>
            <a:endParaRPr dirty="0"/>
          </a:p>
          <a:p>
            <a:pPr>
              <a:buSzPct val="45000"/>
            </a:pPr>
            <a:r>
              <a:rPr lang="en-IN" sz="3200" dirty="0">
                <a:latin typeface="Arial"/>
              </a:rPr>
              <a:t>The fetched instruction is loaded into an IR, where the opcode and operand specifiers are analysed.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en-IN" sz="4400" dirty="0">
                <a:latin typeface="Arial"/>
              </a:rPr>
              <a:t>Memory Address Register (MAR)</a:t>
            </a:r>
            <a:endParaRPr dirty="0"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IN" sz="3200" b="1" dirty="0">
                <a:solidFill>
                  <a:srgbClr val="0070C0"/>
                </a:solidFill>
                <a:latin typeface="Arial"/>
              </a:rPr>
              <a:t>Memory Address Register (MAR): </a:t>
            </a:r>
            <a:r>
              <a:rPr lang="en-IN" sz="3200" dirty="0">
                <a:latin typeface="Arial"/>
              </a:rPr>
              <a:t>Contains the address of a location of main memory from where information has to be fetched or information has to be stored. </a:t>
            </a:r>
          </a:p>
          <a:p>
            <a:pPr algn="just">
              <a:buSzPct val="45000"/>
            </a:pPr>
            <a:endParaRPr lang="en-IN" sz="3200" dirty="0">
              <a:latin typeface="Arial"/>
            </a:endParaRP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Contents of MAR is directly connected to the address bus.</a:t>
            </a:r>
            <a:endParaRPr dirty="0"/>
          </a:p>
          <a:p>
            <a:pPr algn="just">
              <a:buSzPct val="45000"/>
              <a:buFont typeface="StarSymbol"/>
              <a:buChar char=""/>
            </a:pPr>
            <a:endParaRPr dirty="0"/>
          </a:p>
          <a:p>
            <a:pPr algn="just">
              <a:buSzPct val="45000"/>
              <a:buFont typeface="StarSymbol"/>
              <a:buChar char=""/>
            </a:pPr>
            <a:r>
              <a:rPr lang="en-IN" sz="3200" dirty="0">
                <a:latin typeface="Arial"/>
              </a:rPr>
              <a:t>     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en-IN" sz="4400" dirty="0">
                <a:latin typeface="Arial"/>
              </a:rPr>
              <a:t>Memory Buffer Register (MBR)</a:t>
            </a:r>
            <a:endParaRPr dirty="0"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3200" b="1" dirty="0">
                <a:solidFill>
                  <a:srgbClr val="0070C0"/>
                </a:solidFill>
                <a:latin typeface="Arial"/>
              </a:rPr>
              <a:t>Memory Buffer Register (MBR): </a:t>
            </a:r>
            <a:r>
              <a:rPr lang="en-IN" sz="3200" dirty="0">
                <a:latin typeface="Arial"/>
              </a:rPr>
              <a:t>Contains a word of data to be written to memory or the word most recently read. </a:t>
            </a:r>
          </a:p>
          <a:p>
            <a:pPr>
              <a:buSzPct val="45000"/>
            </a:pPr>
            <a:endParaRPr dirty="0"/>
          </a:p>
          <a:p>
            <a:pPr>
              <a:buSzPct val="45000"/>
            </a:pPr>
            <a:r>
              <a:rPr lang="en-IN" sz="3200" dirty="0">
                <a:latin typeface="Arial"/>
              </a:rPr>
              <a:t>Contents of MBR is directly connected to the data bus.</a:t>
            </a:r>
          </a:p>
          <a:p>
            <a:pPr>
              <a:buSzPct val="45000"/>
            </a:pPr>
            <a:endParaRPr dirty="0"/>
          </a:p>
          <a:p>
            <a:pPr>
              <a:buSzPct val="45000"/>
            </a:pPr>
            <a:r>
              <a:rPr lang="en-IN" sz="3200" dirty="0">
                <a:latin typeface="Arial"/>
              </a:rPr>
              <a:t>It is also known as Memory Data Register(MDR).	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Processor Status Word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341437"/>
            <a:ext cx="9071640" cy="4811683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IN" sz="3200" dirty="0">
                <a:latin typeface="Arial"/>
              </a:rPr>
              <a:t>All CPU designs include a register or set of registers, often known as the </a:t>
            </a:r>
            <a:r>
              <a:rPr lang="en-IN" sz="3200" b="1" i="1" dirty="0">
                <a:solidFill>
                  <a:srgbClr val="FF0000"/>
                </a:solidFill>
                <a:latin typeface="Arial"/>
              </a:rPr>
              <a:t>processor status word (PSW)</a:t>
            </a:r>
            <a:r>
              <a:rPr lang="en-IN" sz="3200" dirty="0">
                <a:latin typeface="Arial"/>
              </a:rPr>
              <a:t>, that contains status information.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The PSW typically contains condition codes plus other status information. </a:t>
            </a: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Common fields or flags include the following</a:t>
            </a:r>
            <a:endParaRPr dirty="0"/>
          </a:p>
          <a:p>
            <a:pPr algn="just">
              <a:buSzPct val="45000"/>
            </a:pPr>
            <a:r>
              <a:rPr lang="en-IN" sz="3200" b="1" dirty="0">
                <a:latin typeface="Arial"/>
              </a:rPr>
              <a:t>Sign</a:t>
            </a:r>
            <a:r>
              <a:rPr lang="en-IN" sz="3200" dirty="0">
                <a:latin typeface="Arial"/>
              </a:rPr>
              <a:t>: Contains the sign bit of the result of the last arithmetic operation.</a:t>
            </a:r>
            <a:endParaRPr dirty="0"/>
          </a:p>
          <a:p>
            <a:pPr algn="just">
              <a:buSzPct val="45000"/>
            </a:pPr>
            <a:r>
              <a:rPr lang="en-IN" sz="3200" b="1" dirty="0">
                <a:latin typeface="Arial"/>
              </a:rPr>
              <a:t>Zero</a:t>
            </a:r>
            <a:r>
              <a:rPr lang="en-IN" sz="3200" dirty="0">
                <a:latin typeface="Arial"/>
              </a:rPr>
              <a:t>: Set when the result is zero.</a:t>
            </a:r>
            <a:endParaRPr dirty="0"/>
          </a:p>
          <a:p>
            <a:pPr algn="just">
              <a:buSzPct val="45000"/>
            </a:pPr>
            <a:r>
              <a:rPr lang="en-IN" sz="3200" b="1" dirty="0">
                <a:latin typeface="Arial"/>
              </a:rPr>
              <a:t>Carry</a:t>
            </a:r>
            <a:r>
              <a:rPr lang="en-IN" sz="3200" dirty="0">
                <a:latin typeface="Arial"/>
              </a:rPr>
              <a:t>: Set if an operation resulted in a carry (addition) into or borrow (subtraction) out of a high order bit.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IN" sz="3200" dirty="0">
                <a:latin typeface="Arial"/>
              </a:rPr>
              <a:t>Equal: Set if a logical compare result is equal.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Overflow: Used to indicate arithmetic overflow.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Interrupt enable/disable: Used to enable or disable interrupts.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Supervisor: Indicate whether the CPU is executing in supervisor or user mode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en-IN" sz="2600" b="1" dirty="0">
                <a:solidFill>
                  <a:srgbClr val="FF0000"/>
                </a:solidFill>
                <a:latin typeface="Arial"/>
              </a:rPr>
              <a:t>Execution of one instruction requires the following three steps to be performed by the CPU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IN" sz="2400" dirty="0">
                <a:latin typeface="Arial"/>
              </a:rPr>
              <a:t>1.Fetch the contents of the memory location pointed at by the PC. The contents of this location are interpreted as an instruction to be executed. </a:t>
            </a:r>
            <a:endParaRPr sz="2400" dirty="0"/>
          </a:p>
          <a:p>
            <a:pPr algn="just">
              <a:buSzPct val="45000"/>
            </a:pPr>
            <a:r>
              <a:rPr lang="en-IN" sz="2400" dirty="0">
                <a:latin typeface="Arial"/>
              </a:rPr>
              <a:t>Hence, they are stored in the instruction register (IR). </a:t>
            </a:r>
            <a:endParaRPr sz="2400" dirty="0"/>
          </a:p>
          <a:p>
            <a:pPr algn="just">
              <a:buSzPct val="45000"/>
            </a:pPr>
            <a:r>
              <a:rPr lang="en-IN" sz="2400" dirty="0">
                <a:latin typeface="Arial"/>
              </a:rPr>
              <a:t>Symbolically this can be written as:</a:t>
            </a:r>
            <a:endParaRPr sz="2400" dirty="0"/>
          </a:p>
          <a:p>
            <a:pPr algn="just">
              <a:buSzPct val="45000"/>
            </a:pPr>
            <a:r>
              <a:rPr lang="en-IN" sz="2400" dirty="0">
                <a:latin typeface="Arial"/>
              </a:rPr>
              <a:t>               </a:t>
            </a:r>
          </a:p>
          <a:p>
            <a:pPr algn="just">
              <a:buSzPct val="45000"/>
            </a:pPr>
            <a:r>
              <a:rPr lang="en-IN" sz="2400" dirty="0">
                <a:latin typeface="Arial"/>
              </a:rPr>
              <a:t>                                  IR  = [ [PC] ]</a:t>
            </a:r>
            <a:endParaRPr sz="2400" dirty="0"/>
          </a:p>
          <a:p>
            <a:pPr algn="just">
              <a:buSzPct val="45000"/>
            </a:pPr>
            <a:r>
              <a:rPr lang="en-IN" sz="2400" dirty="0">
                <a:latin typeface="Arial"/>
              </a:rPr>
              <a:t>                                 </a:t>
            </a:r>
            <a:endParaRPr sz="2400" dirty="0"/>
          </a:p>
          <a:p>
            <a:pPr algn="just">
              <a:buSzPct val="45000"/>
            </a:pPr>
            <a:r>
              <a:rPr lang="en-IN" sz="2400" dirty="0">
                <a:latin typeface="Arial"/>
              </a:rPr>
              <a:t>2. Increment the contents of the PC by 1.</a:t>
            </a:r>
            <a:endParaRPr sz="2400" dirty="0"/>
          </a:p>
          <a:p>
            <a:pPr algn="just">
              <a:buSzPct val="45000"/>
            </a:pPr>
            <a:r>
              <a:rPr lang="en-IN" sz="2400" dirty="0">
                <a:latin typeface="Arial"/>
              </a:rPr>
              <a:t>                </a:t>
            </a:r>
          </a:p>
          <a:p>
            <a:pPr algn="just">
              <a:buSzPct val="45000"/>
            </a:pPr>
            <a:r>
              <a:rPr lang="en-IN" sz="2400" dirty="0">
                <a:latin typeface="Arial"/>
              </a:rPr>
              <a:t>                                 PC = [PC] + 1</a:t>
            </a:r>
            <a:endParaRPr sz="2400" dirty="0"/>
          </a:p>
          <a:p>
            <a:pPr algn="just">
              <a:buSzPct val="45000"/>
            </a:pPr>
            <a:r>
              <a:rPr lang="en-IN" sz="2400" dirty="0">
                <a:latin typeface="Arial"/>
              </a:rPr>
              <a:t>                                     </a:t>
            </a:r>
            <a:endParaRPr sz="2400" dirty="0"/>
          </a:p>
          <a:p>
            <a:pPr algn="just">
              <a:buSzPct val="45000"/>
            </a:pPr>
            <a:r>
              <a:rPr lang="en-IN" sz="2400" dirty="0">
                <a:latin typeface="Arial"/>
              </a:rPr>
              <a:t>  3.Carry out the actions specified by the instruction stored in the IR.</a:t>
            </a:r>
            <a:endParaRPr sz="2400" dirty="0"/>
          </a:p>
          <a:p>
            <a:pPr algn="just">
              <a:buSzPct val="45000"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50837"/>
            <a:ext cx="9071640" cy="5802283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IN" sz="3200" dirty="0">
                <a:latin typeface="Arial"/>
              </a:rPr>
              <a:t>The first two steps are usually referred to as the fetch phase and the step 3 is known as the execution phase. 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Fetch cycle basically involves read the next instruction from the memory into the CPU and along with that update the  contents of the program counter. 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In the execution phase, it interprets the opcode and perform the indicated operation. 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b="1" i="1" dirty="0">
                <a:solidFill>
                  <a:srgbClr val="FF0000"/>
                </a:solidFill>
                <a:latin typeface="Arial"/>
              </a:rPr>
              <a:t>The instruction fetch and execution phase together known as instruction cycle</a:t>
            </a:r>
            <a:r>
              <a:rPr lang="en-IN" sz="3200" dirty="0">
                <a:latin typeface="Arial"/>
              </a:rPr>
              <a:t>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The basic instruction cycle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1639590" y="2089389"/>
            <a:ext cx="6115184" cy="46774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655637"/>
            <a:ext cx="9071640" cy="5497483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IN" sz="3200" dirty="0">
                <a:latin typeface="Arial"/>
              </a:rPr>
              <a:t>In cases, where an instruction occupies more than one word, step 1 and step 2 can be repeated as many times as necessary to fetch the complete instruction. 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In these cases, the execution of a instruction may involve one or more operands in memory, each of which requires a memory access.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 Further, if indirect addressing is used, then additional memory access are required.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200">
                <a:latin typeface="Arial"/>
              </a:rPr>
              <a:t>The operation or task that must perform by CPU are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IN" sz="2800" b="1" dirty="0">
                <a:solidFill>
                  <a:srgbClr val="0070C0"/>
                </a:solidFill>
                <a:latin typeface="Arial"/>
              </a:rPr>
              <a:t>Process data</a:t>
            </a:r>
            <a:r>
              <a:rPr lang="en-IN" sz="2800" dirty="0">
                <a:solidFill>
                  <a:srgbClr val="0070C0"/>
                </a:solidFill>
                <a:latin typeface="Arial"/>
              </a:rPr>
              <a:t>: </a:t>
            </a:r>
            <a:r>
              <a:rPr lang="en-IN" sz="2800" dirty="0">
                <a:latin typeface="Arial"/>
              </a:rPr>
              <a:t>The execution of an instruction may require performing some arithmetic or logical operation on data.</a:t>
            </a:r>
          </a:p>
          <a:p>
            <a:pPr algn="just">
              <a:buSzPct val="45000"/>
            </a:pPr>
            <a:endParaRPr lang="en-IN" sz="2800" dirty="0">
              <a:latin typeface="Arial"/>
            </a:endParaRPr>
          </a:p>
          <a:p>
            <a:pPr algn="just">
              <a:buSzPct val="45000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 algn="just">
              <a:buSzPct val="45000"/>
            </a:pPr>
            <a:r>
              <a:rPr lang="en-IN" sz="2800" b="1" dirty="0">
                <a:solidFill>
                  <a:srgbClr val="0070C0"/>
                </a:solidFill>
                <a:latin typeface="Arial"/>
              </a:rPr>
              <a:t>Write data:</a:t>
            </a:r>
            <a:r>
              <a:rPr lang="en-IN" sz="2800" dirty="0">
                <a:solidFill>
                  <a:srgbClr val="0070C0"/>
                </a:solidFill>
                <a:latin typeface="Arial"/>
              </a:rPr>
              <a:t> </a:t>
            </a:r>
            <a:r>
              <a:rPr lang="en-IN" sz="2800" dirty="0">
                <a:latin typeface="Arial"/>
              </a:rPr>
              <a:t>The result of an execution may require writing data to memory or an I/O module.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State Diagram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" y="1563481"/>
            <a:ext cx="9197112" cy="572155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Design of Control Unit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IN" sz="3200" dirty="0">
                <a:latin typeface="Arial"/>
              </a:rPr>
              <a:t>To execute an instruction, the control unit of the CPU must generate the required control signal in the proper sequence.</a:t>
            </a:r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To generate the control signal in proper sequence, a wide variety of techniques exist. Most of these techniques, however, fall into one of the two categories</a:t>
            </a:r>
            <a:endParaRPr dirty="0"/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 Hardwired Control                                </a:t>
            </a: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 Microprogrammed Control.</a:t>
            </a:r>
            <a:endParaRPr dirty="0"/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</a:pPr>
            <a:r>
              <a:rPr lang="en-IN" sz="3200" b="1" i="1" dirty="0">
                <a:solidFill>
                  <a:srgbClr val="FF0000"/>
                </a:solidFill>
                <a:latin typeface="Arial"/>
              </a:rPr>
              <a:t>Hardwired Control</a:t>
            </a:r>
            <a:endParaRPr b="1" i="1" dirty="0">
              <a:solidFill>
                <a:srgbClr val="FF0000"/>
              </a:solidFill>
            </a:endParaRPr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In this hardwired control techniques, the control signals are generated by means of hardwired circuit. </a:t>
            </a:r>
          </a:p>
          <a:p>
            <a:pPr algn="just">
              <a:buSzPct val="45000"/>
              <a:buFont typeface="StarSymbol"/>
              <a:buChar char=""/>
            </a:pPr>
            <a:endParaRPr lang="en-IN" sz="3200" dirty="0">
              <a:latin typeface="Arial"/>
            </a:endParaRPr>
          </a:p>
          <a:p>
            <a:pPr algn="just">
              <a:buSzPct val="45000"/>
              <a:buFont typeface="StarSymbol"/>
              <a:buChar char="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The main objective of control unit is to generate the control signal in proper sequence.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579437"/>
            <a:ext cx="9071640" cy="5573683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 algn="just">
              <a:buSzPct val="45000"/>
              <a:buFont typeface="Wingdings" panose="05000000000000000000" pitchFamily="2" charset="2"/>
              <a:buChar char="§"/>
            </a:pPr>
            <a:r>
              <a:rPr lang="en-IN" sz="3200" dirty="0">
                <a:latin typeface="Arial"/>
              </a:rPr>
              <a:t>To do these tasks, the </a:t>
            </a:r>
            <a:r>
              <a:rPr lang="en-IN" sz="3200" b="1" dirty="0">
                <a:latin typeface="Arial"/>
              </a:rPr>
              <a:t>CPU needs to store </a:t>
            </a:r>
            <a:r>
              <a:rPr lang="en-IN" sz="3200" dirty="0">
                <a:latin typeface="Arial"/>
              </a:rPr>
              <a:t>some data temporarily. </a:t>
            </a:r>
            <a:endParaRPr dirty="0"/>
          </a:p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en-IN" sz="3200" dirty="0">
                <a:latin typeface="Arial"/>
              </a:rPr>
              <a:t>It must remember </a:t>
            </a:r>
            <a:r>
              <a:rPr lang="en-IN" sz="3200" b="1" dirty="0">
                <a:latin typeface="Arial"/>
              </a:rPr>
              <a:t>the location of the last instruction </a:t>
            </a:r>
            <a:r>
              <a:rPr lang="en-IN" sz="3200" dirty="0">
                <a:latin typeface="Arial"/>
              </a:rPr>
              <a:t>so that it can know where to get the next instruction. </a:t>
            </a:r>
            <a:endParaRPr dirty="0"/>
          </a:p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en-IN" sz="3200" dirty="0">
                <a:latin typeface="Arial"/>
              </a:rPr>
              <a:t>It needs to </a:t>
            </a:r>
            <a:r>
              <a:rPr lang="en-IN" sz="3200" b="1" dirty="0">
                <a:latin typeface="Arial"/>
              </a:rPr>
              <a:t>store instructions and data temporarily while an instruction is being executed. </a:t>
            </a:r>
            <a:endParaRPr b="1" dirty="0"/>
          </a:p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en-IN" sz="3200" dirty="0">
                <a:latin typeface="Arial"/>
              </a:rPr>
              <a:t>i.e., the </a:t>
            </a:r>
            <a:r>
              <a:rPr lang="en-IN" sz="3200" b="1" dirty="0">
                <a:latin typeface="Arial"/>
              </a:rPr>
              <a:t>CPU needs a small internal memory</a:t>
            </a:r>
            <a:r>
              <a:rPr lang="en-IN" sz="3200" dirty="0">
                <a:latin typeface="Arial"/>
              </a:rPr>
              <a:t>. These storage location are generally referred as </a:t>
            </a:r>
            <a:r>
              <a:rPr lang="en-IN" sz="3200" b="1" dirty="0">
                <a:latin typeface="Arial"/>
              </a:rPr>
              <a:t>registers.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en-IN" sz="3200" dirty="0">
                <a:latin typeface="Arial"/>
              </a:rPr>
              <a:t>The major components of the CPU are an </a:t>
            </a:r>
            <a:r>
              <a:rPr lang="en-IN" sz="3200" b="1" i="1" dirty="0">
                <a:solidFill>
                  <a:srgbClr val="FF0000"/>
                </a:solidFill>
                <a:latin typeface="Arial"/>
              </a:rPr>
              <a:t>arithmetic and logic unit (ALU) </a:t>
            </a:r>
            <a:r>
              <a:rPr lang="en-IN" sz="3200" dirty="0">
                <a:latin typeface="Arial"/>
              </a:rPr>
              <a:t>and a </a:t>
            </a:r>
            <a:r>
              <a:rPr lang="en-IN" sz="3200" b="1" i="1" dirty="0">
                <a:solidFill>
                  <a:srgbClr val="FF0000"/>
                </a:solidFill>
                <a:latin typeface="Arial"/>
              </a:rPr>
              <a:t>control unit (CU). </a:t>
            </a:r>
            <a:endParaRPr b="1" i="1" dirty="0">
              <a:solidFill>
                <a:srgbClr val="FF0000"/>
              </a:solidFill>
            </a:endParaRPr>
          </a:p>
          <a:p>
            <a:pPr lvl="1" algn="just">
              <a:buSzPct val="45000"/>
              <a:buFont typeface="StarSymbol"/>
              <a:buChar char=""/>
            </a:pPr>
            <a:r>
              <a:rPr lang="en-IN" sz="3200" dirty="0">
                <a:latin typeface="Arial"/>
              </a:rPr>
              <a:t>The ALU does the </a:t>
            </a:r>
            <a:r>
              <a:rPr lang="en-IN" sz="3200" b="1" i="1" dirty="0">
                <a:latin typeface="Arial"/>
              </a:rPr>
              <a:t>actual computation or processing of data. </a:t>
            </a:r>
            <a:endParaRPr b="1" i="1" dirty="0"/>
          </a:p>
          <a:p>
            <a:pPr lvl="1" algn="just">
              <a:buSzPct val="45000"/>
              <a:buFont typeface="StarSymbol"/>
              <a:buChar char=""/>
            </a:pPr>
            <a:r>
              <a:rPr lang="en-IN" sz="3200" dirty="0">
                <a:latin typeface="Arial"/>
              </a:rPr>
              <a:t>The CU controls </a:t>
            </a:r>
            <a:r>
              <a:rPr lang="en-IN" sz="3200" b="1" i="1" dirty="0">
                <a:latin typeface="Arial"/>
              </a:rPr>
              <a:t>the movement of data and instruction into and out of the CPU and controls the operation of the ALU.</a:t>
            </a:r>
            <a:endParaRPr b="1" i="1" dirty="0"/>
          </a:p>
          <a:p>
            <a:pPr algn="just">
              <a:buSzPct val="45000"/>
              <a:buFont typeface="StarSymbol"/>
              <a:buChar char=""/>
            </a:pPr>
            <a:r>
              <a:rPr lang="en-IN" sz="3200" dirty="0">
                <a:latin typeface="Arial"/>
              </a:rPr>
              <a:t>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1769039"/>
            <a:ext cx="9071640" cy="5515997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 algn="just">
              <a:buSzPct val="45000"/>
              <a:buFont typeface="Wingdings" panose="05000000000000000000" pitchFamily="2" charset="2"/>
              <a:buChar char="§"/>
            </a:pPr>
            <a:r>
              <a:rPr lang="en-IN" sz="3200" dirty="0">
                <a:latin typeface="Arial"/>
              </a:rPr>
              <a:t>The CPU is connected to the rest of the system through </a:t>
            </a:r>
            <a:r>
              <a:rPr lang="en-IN" sz="3200" b="1" i="1" dirty="0">
                <a:solidFill>
                  <a:srgbClr val="FF0000"/>
                </a:solidFill>
                <a:latin typeface="Arial"/>
              </a:rPr>
              <a:t>system bus. </a:t>
            </a:r>
            <a:endParaRPr b="1" i="1" dirty="0">
              <a:solidFill>
                <a:srgbClr val="FF0000"/>
              </a:solidFill>
            </a:endParaRPr>
          </a:p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en-IN" sz="3200" dirty="0">
                <a:latin typeface="Arial"/>
              </a:rPr>
              <a:t>Through system bus, data or information gets transferred between the CPU and the other component of the system. </a:t>
            </a:r>
            <a:endParaRPr dirty="0"/>
          </a:p>
          <a:p>
            <a:pPr>
              <a:buSzPct val="45000"/>
            </a:pPr>
            <a:endParaRPr lang="en-IN" sz="3200" dirty="0">
              <a:latin typeface="Arial"/>
            </a:endParaRPr>
          </a:p>
          <a:p>
            <a:pPr>
              <a:buSzPct val="45000"/>
            </a:pPr>
            <a:r>
              <a:rPr lang="en-IN" sz="3200" dirty="0">
                <a:latin typeface="Arial"/>
              </a:rPr>
              <a:t>      The system bus may have three components: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</a:pPr>
            <a:r>
              <a:rPr lang="en-IN" sz="3200" b="1" i="1" dirty="0">
                <a:latin typeface="Arial"/>
              </a:rPr>
              <a:t>1.Data Bus</a:t>
            </a:r>
            <a:endParaRPr b="1" i="1" dirty="0"/>
          </a:p>
          <a:p>
            <a:pPr>
              <a:buSzPct val="45000"/>
            </a:pPr>
            <a:r>
              <a:rPr lang="en-IN" sz="3200" b="1" i="1" dirty="0">
                <a:latin typeface="Arial"/>
              </a:rPr>
              <a:t>2.Address Bus</a:t>
            </a:r>
            <a:endParaRPr b="1" i="1" dirty="0"/>
          </a:p>
          <a:p>
            <a:pPr>
              <a:buSzPct val="45000"/>
            </a:pPr>
            <a:r>
              <a:rPr lang="en-IN" sz="3200" b="1" i="1" dirty="0">
                <a:latin typeface="Arial"/>
              </a:rPr>
              <a:t>3.Control Bus</a:t>
            </a:r>
            <a:endParaRPr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2600">
                <a:latin typeface="Arial"/>
              </a:rPr>
              <a:t>The internal organization of CPU in more abstract level is shown in the Figure</a:t>
            </a:r>
            <a:r>
              <a:rPr lang="en-IN" sz="4400">
                <a:latin typeface="Arial"/>
              </a:rPr>
              <a:t> 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925512" y="1563481"/>
            <a:ext cx="8382000" cy="518815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Register Organization 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 algn="just">
              <a:buSzPct val="45000"/>
              <a:buFont typeface="Wingdings" panose="05000000000000000000" pitchFamily="2" charset="2"/>
              <a:buChar char="§"/>
            </a:pPr>
            <a:r>
              <a:rPr lang="en-IN" sz="3200" dirty="0">
                <a:latin typeface="Arial"/>
              </a:rPr>
              <a:t>At the highest level of  memory hierarchy, </a:t>
            </a:r>
            <a:r>
              <a:rPr lang="en-IN" sz="3200" b="1" i="1" dirty="0">
                <a:solidFill>
                  <a:srgbClr val="FF0000"/>
                </a:solidFill>
                <a:latin typeface="Arial"/>
              </a:rPr>
              <a:t>memory is faster, smaller and more expensive</a:t>
            </a:r>
            <a:r>
              <a:rPr lang="en-IN" sz="3200" dirty="0">
                <a:latin typeface="Arial"/>
              </a:rPr>
              <a:t>.</a:t>
            </a:r>
          </a:p>
          <a:p>
            <a:pPr marL="457200" indent="-457200" algn="just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457200" indent="-457200" algn="just">
              <a:buSzPct val="45000"/>
              <a:buFont typeface="Wingdings" panose="05000000000000000000" pitchFamily="2" charset="2"/>
              <a:buChar char="§"/>
            </a:pPr>
            <a:r>
              <a:rPr lang="en-IN" sz="3200" dirty="0">
                <a:latin typeface="Arial"/>
              </a:rPr>
              <a:t> Within the CPU, there is a set of registers which can be treated as a memory in the highest level of hierarchy.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-1573200"/>
            <a:ext cx="9071640" cy="50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endParaRPr lang="en-IN" sz="4400" dirty="0">
              <a:latin typeface="Arial"/>
            </a:endParaRPr>
          </a:p>
          <a:p>
            <a:pPr algn="ctr">
              <a:buSzPct val="45000"/>
            </a:pPr>
            <a:endParaRPr lang="en-IN" sz="4400" dirty="0">
              <a:latin typeface="Arial"/>
            </a:endParaRPr>
          </a:p>
          <a:p>
            <a:pPr algn="ctr">
              <a:buSzPct val="45000"/>
            </a:pPr>
            <a:endParaRPr lang="en-IN" sz="4400" dirty="0">
              <a:latin typeface="Arial"/>
            </a:endParaRPr>
          </a:p>
          <a:p>
            <a:pPr algn="ctr">
              <a:buSzPct val="45000"/>
            </a:pPr>
            <a:r>
              <a:rPr lang="en-IN" sz="4400" dirty="0">
                <a:latin typeface="Arial"/>
              </a:rPr>
              <a:t>The user-visible registers can be categorized as follows:
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3200" dirty="0">
                <a:latin typeface="Arial"/>
              </a:rPr>
              <a:t> 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</a:pPr>
            <a:r>
              <a:rPr lang="en-IN" sz="3200" dirty="0">
                <a:latin typeface="Arial"/>
              </a:rPr>
              <a:t> General  Purpose  Registers</a:t>
            </a:r>
            <a:endParaRPr dirty="0"/>
          </a:p>
          <a:p>
            <a:pPr>
              <a:buSzPct val="45000"/>
            </a:pPr>
            <a:r>
              <a:rPr lang="en-IN" sz="3200" dirty="0">
                <a:latin typeface="Arial"/>
              </a:rPr>
              <a:t> Data  Registers</a:t>
            </a:r>
            <a:endParaRPr dirty="0"/>
          </a:p>
          <a:p>
            <a:pPr>
              <a:buSzPct val="45000"/>
            </a:pPr>
            <a:r>
              <a:rPr lang="en-IN" sz="3200" dirty="0">
                <a:latin typeface="Arial"/>
              </a:rPr>
              <a:t>  Address  Registers</a:t>
            </a:r>
            <a:endParaRPr dirty="0"/>
          </a:p>
          <a:p>
            <a:pPr>
              <a:buSzPct val="45000"/>
            </a:pPr>
            <a:r>
              <a:rPr lang="en-IN" sz="3200" dirty="0">
                <a:latin typeface="Arial"/>
              </a:rPr>
              <a:t> Condition  Codes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74637"/>
            <a:ext cx="9071640" cy="5878483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IN" sz="3200" dirty="0">
                <a:latin typeface="Arial"/>
              </a:rPr>
              <a:t>Different machines will have different register organizations and use different terminology. </a:t>
            </a:r>
          </a:p>
          <a:p>
            <a:pPr algn="just">
              <a:buSzPct val="45000"/>
            </a:pPr>
            <a:endParaRPr lang="en-IN" sz="3200" dirty="0">
              <a:latin typeface="Arial"/>
            </a:endParaRPr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The most commonly used registers which are part of most of the machines and are essential for instruction execution:</a:t>
            </a:r>
            <a:endParaRPr dirty="0"/>
          </a:p>
          <a:p>
            <a:pPr algn="just">
              <a:buSzPct val="45000"/>
            </a:pP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Program Counter (PC)</a:t>
            </a: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Instruction Register (IR)</a:t>
            </a:r>
            <a:endParaRPr dirty="0"/>
          </a:p>
          <a:p>
            <a:pPr algn="just">
              <a:buSzPct val="45000"/>
            </a:pPr>
            <a:r>
              <a:rPr lang="en-IN" sz="3200" dirty="0">
                <a:latin typeface="Arial"/>
              </a:rPr>
              <a:t>Memory Address Register (MAR)</a:t>
            </a:r>
            <a:endParaRPr dirty="0"/>
          </a:p>
          <a:p>
            <a:pPr algn="just">
              <a:buSzPct val="450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358E196D1B34ABCF4291CD8E40759" ma:contentTypeVersion="2" ma:contentTypeDescription="Create a new document." ma:contentTypeScope="" ma:versionID="97ddcde0491a4d772ecfbd669d19a441">
  <xsd:schema xmlns:xsd="http://www.w3.org/2001/XMLSchema" xmlns:xs="http://www.w3.org/2001/XMLSchema" xmlns:p="http://schemas.microsoft.com/office/2006/metadata/properties" xmlns:ns2="7a0b898d-4f52-433d-aed9-a79933b6a0dc" targetNamespace="http://schemas.microsoft.com/office/2006/metadata/properties" ma:root="true" ma:fieldsID="9297bacf52c296da8cde81722fa0fa73" ns2:_="">
    <xsd:import namespace="7a0b898d-4f52-433d-aed9-a79933b6a0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b898d-4f52-433d-aed9-a79933b6a0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E3231C-E5CC-4653-B9C5-17C9566D8E69}"/>
</file>

<file path=customXml/itemProps2.xml><?xml version="1.0" encoding="utf-8"?>
<ds:datastoreItem xmlns:ds="http://schemas.openxmlformats.org/officeDocument/2006/customXml" ds:itemID="{59A5B3E6-6B54-4335-B954-BCD87B2A09B3}"/>
</file>

<file path=customXml/itemProps3.xml><?xml version="1.0" encoding="utf-8"?>
<ds:datastoreItem xmlns:ds="http://schemas.openxmlformats.org/officeDocument/2006/customXml" ds:itemID="{39A8DB20-1013-46FF-B191-F24F62E8EBB0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1120</Words>
  <Application>Microsoft Office PowerPoint</Application>
  <PresentationFormat>Custom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StarSymbol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</dc:creator>
  <cp:lastModifiedBy>RESHMA MALIK</cp:lastModifiedBy>
  <cp:revision>5</cp:revision>
  <dcterms:modified xsi:type="dcterms:W3CDTF">2022-02-22T06:08:05Z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0x010100BB2358E196D1B34ABCF4291CD8E40759</vt:lpwstr>
  </property>
</Properties>
</file>