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7" r:id="rId3"/>
    <p:sldId id="273" r:id="rId4"/>
    <p:sldId id="268" r:id="rId5"/>
    <p:sldId id="269" r:id="rId6"/>
    <p:sldId id="271" r:id="rId7"/>
    <p:sldId id="260" r:id="rId8"/>
    <p:sldId id="261" r:id="rId9"/>
    <p:sldId id="262" r:id="rId10"/>
    <p:sldId id="272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5" autoAdjust="0"/>
    <p:restoredTop sz="94660"/>
  </p:normalViewPr>
  <p:slideViewPr>
    <p:cSldViewPr showGuides="1">
      <p:cViewPr varScale="1">
        <p:scale>
          <a:sx n="78" d="100"/>
          <a:sy n="78" d="100"/>
        </p:scale>
        <p:origin x="102" y="57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3/22/2022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3/22/2022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3/22/2022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3/22/2022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3/22/2022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3/22/2022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3/22/2022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3/22/2022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iencedirect.com/science/article/pii/B9780128030097000027" TargetMode="External"/><Relationship Id="rId3" Type="http://schemas.openxmlformats.org/officeDocument/2006/relationships/hyperlink" Target="https://www.sciencedirect.com/topics/engineering/residue-theorem" TargetMode="External"/><Relationship Id="rId7" Type="http://schemas.openxmlformats.org/officeDocument/2006/relationships/hyperlink" Target="https://www.sciencedirect.com/science/article/pii/B9781898563495500057" TargetMode="External"/><Relationship Id="rId12" Type="http://schemas.openxmlformats.org/officeDocument/2006/relationships/hyperlink" Target="https://www.sciencedirect.com/science/article/pii/B9780122561900500099" TargetMode="External"/><Relationship Id="rId2" Type="http://schemas.openxmlformats.org/officeDocument/2006/relationships/hyperlink" Target="https://www.sciencedirect.com/science/article/pii/B978012418691000010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sciencedirect.com/science/article/pii/B978012088760650009X" TargetMode="External"/><Relationship Id="rId11" Type="http://schemas.openxmlformats.org/officeDocument/2006/relationships/hyperlink" Target="https://www.sciencedirect.com/science/article/pii/B9780857093448500130" TargetMode="External"/><Relationship Id="rId5" Type="http://schemas.openxmlformats.org/officeDocument/2006/relationships/hyperlink" Target="https://www.sciencedirect.com/science/article/pii/B9780080994369000080" TargetMode="External"/><Relationship Id="rId10" Type="http://schemas.openxmlformats.org/officeDocument/2006/relationships/hyperlink" Target="https://www.sciencedirect.com/science/article/pii/B9780080446745500262" TargetMode="External"/><Relationship Id="rId4" Type="http://schemas.openxmlformats.org/officeDocument/2006/relationships/hyperlink" Target="https://www.sciencedirect.com/science/article/pii/S1874705101800104" TargetMode="External"/><Relationship Id="rId9" Type="http://schemas.openxmlformats.org/officeDocument/2006/relationships/hyperlink" Target="https://www.sciencedirect.com/science/article/pii/B9780128149287000135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springer.com/content/pdf/bfm%3A978-0-387-73058-5%2F1.pdf" TargetMode="External"/><Relationship Id="rId3" Type="http://schemas.openxmlformats.org/officeDocument/2006/relationships/hyperlink" Target="https://www.sciencedirect.com/topics/engineering/residue-theorem" TargetMode="External"/><Relationship Id="rId7" Type="http://schemas.openxmlformats.org/officeDocument/2006/relationships/hyperlink" Target="https://www.tsijournals.com/articles/cauchy-integral-theorem-and-complex-integral-several-equivalence-relations.pdf" TargetMode="External"/><Relationship Id="rId12" Type="http://schemas.openxmlformats.org/officeDocument/2006/relationships/hyperlink" Target="https://www.iitg.ac.in/pratyoosh/lecture17.pdf" TargetMode="External"/><Relationship Id="rId2" Type="http://schemas.openxmlformats.org/officeDocument/2006/relationships/hyperlink" Target="https://en.wikipedia.org/wiki/Augustin-Louis_Cauchy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athworld.wolfram.com/ResidueTheorem.html" TargetMode="External"/><Relationship Id="rId11" Type="http://schemas.openxmlformats.org/officeDocument/2006/relationships/hyperlink" Target="https://www.sciencedirect.com/topics/mathematics/residue-theorem" TargetMode="External"/><Relationship Id="rId5" Type="http://schemas.openxmlformats.org/officeDocument/2006/relationships/hyperlink" Target="https://en.wikipedia.org/wiki/Residue_theorem" TargetMode="External"/><Relationship Id="rId10" Type="http://schemas.openxmlformats.org/officeDocument/2006/relationships/hyperlink" Target="http://jitkomut.eng.chula.ac.th/ee202/residue.pdf" TargetMode="External"/><Relationship Id="rId4" Type="http://schemas.openxmlformats.org/officeDocument/2006/relationships/hyperlink" Target="https://www.slideserve.com/holmes-vega/chapter-6-residues-and-poles" TargetMode="External"/><Relationship Id="rId9" Type="http://schemas.openxmlformats.org/officeDocument/2006/relationships/hyperlink" Target="https://people.math.harvard.edu/~knill/teaching/residues_1996/residue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7948" y="260648"/>
            <a:ext cx="10039401" cy="2680127"/>
          </a:xfrm>
        </p:spPr>
        <p:txBody>
          <a:bodyPr/>
          <a:lstStyle/>
          <a:p>
            <a:r>
              <a:rPr lang="en-US" dirty="0"/>
              <a:t>Cauchy’s Residue Theorem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1963" y="2996952"/>
            <a:ext cx="9895385" cy="252028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/>
              <a:t>Group 1 :</a:t>
            </a:r>
          </a:p>
          <a:p>
            <a:pPr>
              <a:lnSpc>
                <a:spcPct val="120000"/>
              </a:lnSpc>
            </a:pPr>
            <a:r>
              <a:rPr lang="en-US" sz="2000" b="1" dirty="0"/>
              <a:t>Aditya </a:t>
            </a:r>
            <a:r>
              <a:rPr lang="en-US" sz="2000" b="1" dirty="0" err="1"/>
              <a:t>Rajpathak</a:t>
            </a:r>
            <a:r>
              <a:rPr lang="en-US" sz="2000" b="1" dirty="0"/>
              <a:t> - 1</a:t>
            </a:r>
          </a:p>
          <a:p>
            <a:pPr>
              <a:lnSpc>
                <a:spcPct val="120000"/>
              </a:lnSpc>
            </a:pPr>
            <a:r>
              <a:rPr lang="en-US" sz="2000" b="1" dirty="0"/>
              <a:t>Ronit Malhotra  - 46   </a:t>
            </a:r>
          </a:p>
          <a:p>
            <a:pPr>
              <a:lnSpc>
                <a:spcPct val="120000"/>
              </a:lnSpc>
            </a:pPr>
            <a:r>
              <a:rPr lang="en-US" sz="2000" b="1" dirty="0"/>
              <a:t>Sara </a:t>
            </a:r>
            <a:r>
              <a:rPr lang="en-US" sz="2000" b="1" dirty="0" err="1"/>
              <a:t>Ghosalkar</a:t>
            </a:r>
            <a:r>
              <a:rPr lang="en-US" sz="2000" b="1" dirty="0"/>
              <a:t> – 18</a:t>
            </a:r>
          </a:p>
          <a:p>
            <a:pPr>
              <a:lnSpc>
                <a:spcPct val="120000"/>
              </a:lnSpc>
            </a:pPr>
            <a:r>
              <a:rPr lang="en-US" sz="2000" b="1" dirty="0" err="1"/>
              <a:t>Shreyans</a:t>
            </a:r>
            <a:r>
              <a:rPr lang="en-US" sz="2000" b="1" dirty="0"/>
              <a:t> Jain - 26</a:t>
            </a:r>
          </a:p>
          <a:p>
            <a:pPr>
              <a:lnSpc>
                <a:spcPct val="120000"/>
              </a:lnSpc>
            </a:pPr>
            <a:r>
              <a:rPr lang="en-US" sz="2000" b="1" dirty="0" err="1"/>
              <a:t>Vansh</a:t>
            </a:r>
            <a:r>
              <a:rPr lang="en-US" sz="2000" b="1" dirty="0"/>
              <a:t> </a:t>
            </a:r>
            <a:r>
              <a:rPr lang="en-US" sz="2000" b="1" dirty="0" err="1"/>
              <a:t>Chanchlani</a:t>
            </a:r>
            <a:r>
              <a:rPr lang="en-US" sz="2000" b="1" dirty="0"/>
              <a:t> - 7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2D04C7-6C68-40DF-9E9E-1FD615D7278E}"/>
              </a:ext>
            </a:extLst>
          </p:cNvPr>
          <p:cNvSpPr txBox="1"/>
          <p:nvPr/>
        </p:nvSpPr>
        <p:spPr>
          <a:xfrm>
            <a:off x="909836" y="2708920"/>
            <a:ext cx="9721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THANK YOU 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24350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0E4EFA-C75C-41AD-8CA0-41DB4DF722CD}"/>
                  </a:ext>
                </a:extLst>
              </p:cNvPr>
              <p:cNvSpPr txBox="1"/>
              <p:nvPr/>
            </p:nvSpPr>
            <p:spPr>
              <a:xfrm>
                <a:off x="1197868" y="260648"/>
                <a:ext cx="6480720" cy="357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Why the Residue Theorem ?</a:t>
                </a:r>
              </a:p>
              <a:p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Encountered integrals impossible to evaluate  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Evaluate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𝑠𝑖𝑛𝑥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IN" dirty="0"/>
                  <a:t> with ease !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Ultimate goal : to find area under the curve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Couldn’t I have used Cauchy’s Integral Theorem and Cauchy’s integral formula ? --- to avoid partial fractions we use this.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It is a powerful tool to evaluate line integrals of analytic functions over closed curves and can often be used to compute real integrals and infinite series as well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0E4EFA-C75C-41AD-8CA0-41DB4DF72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868" y="260648"/>
                <a:ext cx="6480720" cy="3573029"/>
              </a:xfrm>
              <a:prstGeom prst="rect">
                <a:avLst/>
              </a:prstGeom>
              <a:blipFill>
                <a:blip r:embed="rId2"/>
                <a:stretch>
                  <a:fillRect l="-1976" t="-1877" b="-17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42151A2-BB4F-4122-9947-E60B2A2A24E9}"/>
              </a:ext>
            </a:extLst>
          </p:cNvPr>
          <p:cNvSpPr txBox="1"/>
          <p:nvPr/>
        </p:nvSpPr>
        <p:spPr>
          <a:xfrm>
            <a:off x="3652540" y="3573016"/>
            <a:ext cx="7295256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800" dirty="0"/>
              <a:t>What is Cauchy’s Residue Theorem ?</a:t>
            </a:r>
          </a:p>
          <a:p>
            <a:endParaRPr lang="en-US" sz="2800" dirty="0"/>
          </a:p>
          <a:p>
            <a:r>
              <a:rPr lang="en-US" dirty="0"/>
              <a:t>Statement:</a:t>
            </a:r>
          </a:p>
          <a:p>
            <a:r>
              <a:rPr lang="en-US" dirty="0"/>
              <a:t>Suppose the function f is analytic everywhere in a simply connected domain G, except for isolated singularities at z1, z2, . . . , </a:t>
            </a:r>
            <a:r>
              <a:rPr lang="en-US" dirty="0" err="1"/>
              <a:t>zn</a:t>
            </a:r>
            <a:r>
              <a:rPr lang="en-US" dirty="0"/>
              <a:t>. Let C be a positively oriented Jordan contour that does not pass through any singularity. Then ,</a:t>
            </a:r>
          </a:p>
          <a:p>
            <a:endParaRPr lang="en-US" dirty="0"/>
          </a:p>
          <a:p>
            <a:r>
              <a:rPr lang="en-IN" dirty="0"/>
              <a:t>					</a:t>
            </a:r>
          </a:p>
          <a:p>
            <a:endParaRPr lang="en-US" dirty="0"/>
          </a:p>
        </p:txBody>
      </p:sp>
      <p:pic>
        <p:nvPicPr>
          <p:cNvPr id="1026" name="Picture 2" descr="Thinking Emoji GIFs | Tenor">
            <a:extLst>
              <a:ext uri="{FF2B5EF4-FFF2-40B4-BE49-F238E27FC236}">
                <a16:creationId xmlns:a16="http://schemas.microsoft.com/office/drawing/2014/main" id="{D5F9B1FE-FABF-4B43-B692-B9400C011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12" y="563142"/>
            <a:ext cx="2095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uition - What is a residue? - Mathematics Stack Exchange">
            <a:extLst>
              <a:ext uri="{FF2B5EF4-FFF2-40B4-BE49-F238E27FC236}">
                <a16:creationId xmlns:a16="http://schemas.microsoft.com/office/drawing/2014/main" id="{F960374A-2CF8-4E6A-AF8A-2ECC97872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029" y="4077072"/>
            <a:ext cx="22098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E94A6F-E773-4BEC-AED3-2283152CE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2444" y="5877272"/>
            <a:ext cx="3528392" cy="86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6308B9-3C69-4A5A-AB23-ED1AC0A10857}"/>
                  </a:ext>
                </a:extLst>
              </p:cNvPr>
              <p:cNvSpPr txBox="1"/>
              <p:nvPr/>
            </p:nvSpPr>
            <p:spPr>
              <a:xfrm>
                <a:off x="1053852" y="188640"/>
                <a:ext cx="9433048" cy="3199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Residues for which points and how to calculate them ?</a:t>
                </a:r>
              </a:p>
              <a:p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Residues at singular points/poles – points where the function is not analytic (differentiable in simple terms)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Order of Pole :- 1 (Simple Pole) or n (Pole of order 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Formulae:-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Pole of order 1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Pole of order n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f>
                      <m:f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dirty="0" smtClean="0"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p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IN" i="0" dirty="0" smtClean="0">
                            <a:latin typeface="Cambria Math" panose="02040503050406030204" pitchFamily="18" charset="0"/>
                          </a:rPr>
                          <m:t>ⅆ</m:t>
                        </m:r>
                        <m:sSup>
                          <m:sSupPr>
                            <m:ctrlPr>
                              <a:rPr lang="en-IN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Pole at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IN" dirty="0"/>
                  <a:t>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6308B9-3C69-4A5A-AB23-ED1AC0A10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852" y="188640"/>
                <a:ext cx="9433048" cy="3199017"/>
              </a:xfrm>
              <a:prstGeom prst="rect">
                <a:avLst/>
              </a:prstGeom>
              <a:blipFill>
                <a:blip r:embed="rId2"/>
                <a:stretch>
                  <a:fillRect l="-1357" t="-20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10C268E-ED31-4788-8544-90C6974BA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301" y="1412776"/>
            <a:ext cx="2664296" cy="369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he One GIFs | Tenor">
            <a:extLst>
              <a:ext uri="{FF2B5EF4-FFF2-40B4-BE49-F238E27FC236}">
                <a16:creationId xmlns:a16="http://schemas.microsoft.com/office/drawing/2014/main" id="{13BC830C-13E7-4D12-8D5D-D76AAEAE1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861" y="5157192"/>
            <a:ext cx="2808312" cy="161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B42EBC-6411-44AB-B4D8-8F11E1ED92EF}"/>
              </a:ext>
            </a:extLst>
          </p:cNvPr>
          <p:cNvSpPr txBox="1"/>
          <p:nvPr/>
        </p:nvSpPr>
        <p:spPr>
          <a:xfrm>
            <a:off x="1002942" y="3387657"/>
            <a:ext cx="46805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u="none" strike="noStrike" dirty="0">
                <a:effectLst/>
              </a:rPr>
              <a:t>Baron</a:t>
            </a:r>
            <a:r>
              <a:rPr lang="en-IN" b="1" i="0" dirty="0">
                <a:effectLst/>
              </a:rPr>
              <a:t> Augustin-Louis Cauchy </a:t>
            </a:r>
          </a:p>
          <a:p>
            <a:endParaRPr lang="en-IN" b="1" i="0" dirty="0">
              <a:effectLst/>
            </a:endParaRPr>
          </a:p>
          <a:p>
            <a:r>
              <a:rPr lang="en-US" dirty="0"/>
              <a:t>The first pivotal theorem proved by Cauchy, now known as Cauchy's integral theorem, was the following: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Then Cauchy’s integral formula , then the residue theorem.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A85680-1F89-4B6E-9049-25652C53F6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7948" y="4869160"/>
            <a:ext cx="2086266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5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Augustin-Louis Cauchy - ppt download">
            <a:extLst>
              <a:ext uri="{FF2B5EF4-FFF2-40B4-BE49-F238E27FC236}">
                <a16:creationId xmlns:a16="http://schemas.microsoft.com/office/drawing/2014/main" id="{719443E3-5C64-4C74-936C-5ADB5BB73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60" y="3284984"/>
            <a:ext cx="4824536" cy="361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 Cauchy Residue Theorem with Applications.: Memoir on Definite Integrals  taken between Imaginary Limits.: Cauchy, Augustin Louis, Staines, Mr.  Jeremy: 9781695932067: Amazon.com: Books">
            <a:extLst>
              <a:ext uri="{FF2B5EF4-FFF2-40B4-BE49-F238E27FC236}">
                <a16:creationId xmlns:a16="http://schemas.microsoft.com/office/drawing/2014/main" id="{8C362B9F-5123-4B66-B038-F5F4DE5B2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972" y="81048"/>
            <a:ext cx="2149104" cy="322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D545DE-D110-41DE-B4D4-CAC7DB3810D7}"/>
              </a:ext>
            </a:extLst>
          </p:cNvPr>
          <p:cNvSpPr txBox="1"/>
          <p:nvPr/>
        </p:nvSpPr>
        <p:spPr>
          <a:xfrm>
            <a:off x="5806380" y="260648"/>
            <a:ext cx="511256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Let’s Peep into the History …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Cauchy’s work is in :-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 Wave theory , mechanics , elasticity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Number theory 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Complex functions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Cauchy’s integral theorem is found in a paper presented in 1814 , in full form the theorem was given in 1825.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In 1826 gave the formal definition of a residue of a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1831 – Cauchy’s Integral formula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9B2A30AD-33A6-44D3-95D5-35FFCB3C2C1E}"/>
              </a:ext>
            </a:extLst>
          </p:cNvPr>
          <p:cNvSpPr/>
          <p:nvPr/>
        </p:nvSpPr>
        <p:spPr>
          <a:xfrm>
            <a:off x="6454452" y="4045719"/>
            <a:ext cx="3888432" cy="255163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DID YOU KNOW ??</a:t>
            </a:r>
          </a:p>
          <a:p>
            <a:pPr algn="ctr"/>
            <a:r>
              <a:rPr lang="en-US" sz="1600" dirty="0"/>
              <a:t>The 1825 paper I just spoke about is Cauchy’s most important contribution in Mathematics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F151D6-3B09-44E2-B8C8-F1FC80DBF579}"/>
              </a:ext>
            </a:extLst>
          </p:cNvPr>
          <p:cNvSpPr txBox="1"/>
          <p:nvPr/>
        </p:nvSpPr>
        <p:spPr>
          <a:xfrm>
            <a:off x="981844" y="188640"/>
            <a:ext cx="9865096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 Brief Overview of where Cauchy’s Residue theorem is applied/used :-</a:t>
            </a:r>
          </a:p>
          <a:p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Wave Tuning with Piezoelectric Wafer Active Sensors</a:t>
            </a:r>
            <a:r>
              <a:rPr lang="en-US" sz="1600" b="0" i="0" u="none" strike="noStrike" dirty="0">
                <a:effectLst/>
                <a:latin typeface="+mj-lt"/>
              </a:rPr>
              <a:t> : </a:t>
            </a:r>
            <a:r>
              <a:rPr lang="en-US" sz="1600" b="0" i="0" dirty="0">
                <a:effectLst/>
                <a:latin typeface="+mj-lt"/>
              </a:rPr>
              <a:t>The physical-domain solution is obtained through the </a:t>
            </a:r>
            <a:r>
              <a:rPr lang="en-US" sz="1600" b="0" i="0" dirty="0">
                <a:effectLst/>
                <a:latin typeface="+mj-lt"/>
                <a:hlinkClick r:id="rId3" tooltip="Learn more about residue theorem from ScienceDirect's AI-generated Topic Pag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residue theorem</a:t>
            </a:r>
            <a:r>
              <a:rPr lang="en-US" sz="1600" b="0" i="0" dirty="0">
                <a:effectLst/>
                <a:latin typeface="+mj-lt"/>
              </a:rPr>
              <a:t>.</a:t>
            </a:r>
            <a:endParaRPr lang="en-US" sz="1600" b="0" i="0" u="none" strike="noStrike" dirty="0">
              <a:effectLst/>
              <a:latin typeface="+mj-lt"/>
            </a:endParaRPr>
          </a:p>
          <a:p>
            <a:endParaRPr lang="en-US" sz="1600" b="0" i="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u="none" strike="noStrike" dirty="0">
                <a:effectLst/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Discrete Systems</a:t>
            </a:r>
            <a:r>
              <a:rPr lang="en-IN" sz="1600" b="0" i="0" u="none" strike="noStrike" dirty="0">
                <a:effectLst/>
                <a:latin typeface="+mj-lt"/>
              </a:rPr>
              <a:t> :</a:t>
            </a:r>
            <a:endParaRPr lang="en-IN" sz="1600" b="0" i="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i="0" u="none" strike="noStrike" dirty="0">
              <a:effectLst/>
              <a:latin typeface="+mj-lt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Critical Excitation for Earthquake Energy Input in SDOF System</a:t>
            </a:r>
            <a:endParaRPr lang="en-US" sz="1600" b="0" i="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i="0" u="none" strike="noStrike" dirty="0">
              <a:effectLst/>
              <a:latin typeface="+mj-lt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TUNED WAVES GENERATED WITH PIEZOELECTRIC WAFER ACTIVE SENSORS</a:t>
            </a:r>
            <a:endParaRPr lang="en-US" sz="1600" b="0" i="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0" i="0" u="none" strike="noStrike" dirty="0">
              <a:effectLst/>
              <a:latin typeface="+mj-lt"/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u="none" strike="noStrike" dirty="0">
                <a:effectLst/>
                <a:latin typeface="+mj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Green Functions</a:t>
            </a:r>
            <a:endParaRPr lang="en-IN" sz="1600" b="0" i="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0" i="0" u="none" strike="noStrike" dirty="0">
              <a:effectLst/>
              <a:latin typeface="+mj-lt"/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u="none" strike="noStrike" dirty="0">
                <a:effectLst/>
                <a:latin typeface="+mj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Underwater Acoustic Communication Channels</a:t>
            </a:r>
            <a:endParaRPr lang="en-IN" sz="1600" b="0" i="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i="0" u="none" strike="noStrike" dirty="0">
              <a:effectLst/>
              <a:latin typeface="+mj-lt"/>
              <a:hlinkClick r:id="rId9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+mj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Stability of a class of linear fractional-delay systems</a:t>
            </a:r>
            <a:endParaRPr lang="en-US" sz="1600" b="0" i="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0" i="0" u="none" strike="noStrike" dirty="0">
              <a:effectLst/>
              <a:latin typeface="+mj-lt"/>
              <a:hlinkClick r:id="rId10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u="none" strike="noStrike" dirty="0">
                <a:effectLst/>
                <a:latin typeface="+mj-l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H2 and H∞ Optimization</a:t>
            </a:r>
            <a:endParaRPr lang="en-IN" sz="1600" b="0" i="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0" i="0" u="none" strike="noStrike" dirty="0">
              <a:effectLst/>
              <a:latin typeface="+mj-lt"/>
              <a:hlinkClick r:id="rId1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u="none" strike="noStrike" dirty="0">
                <a:effectLst/>
                <a:latin typeface="+mj-l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Non-destructive evaluation (NDE) of aerospace composites: flaw characterisation</a:t>
            </a:r>
            <a:endParaRPr lang="en-IN" sz="1600" b="0" i="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i="0" u="none" strike="noStrike" dirty="0">
              <a:effectLst/>
              <a:latin typeface="+mj-lt"/>
              <a:hlinkClick r:id="rId1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+mj-l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Transmission and Radiation of Sound by Thin Plates</a:t>
            </a:r>
            <a:endParaRPr lang="en-US" sz="1600" b="0" i="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endParaRPr lang="en-I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B3CB4-903F-49DC-84CF-AE1AAE6A27ED}"/>
              </a:ext>
            </a:extLst>
          </p:cNvPr>
          <p:cNvSpPr txBox="1"/>
          <p:nvPr/>
        </p:nvSpPr>
        <p:spPr>
          <a:xfrm>
            <a:off x="1053852" y="188640"/>
            <a:ext cx="979308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References:-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Augustin-Louis Cauchy – Wikipedia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Residue Theorem - an overview | ScienceDirect Topics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PPT - Chapter 6. Residues and Poles PowerPoint Presentation, free download - ID:7106855 (slideserve.com)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Residue theorem – Wikipedia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FC48C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Residue Theorem -- from Wolfram </a:t>
            </a:r>
            <a:r>
              <a:rPr lang="en-US" dirty="0" err="1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MathWorld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cauchy-integral-theorem-and-complex-integral-several-equivalence-relations.pdf (tsijournals.com)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bfm:978-0-387-73058-5/1.pdf (springer.com)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residue.pdf (harvard.edu)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residue.pdf (chula.ac.th)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Residue Theorem - an overview | ScienceDirect Topics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lecture17.pdf (iitg.ac.in)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79</TotalTime>
  <Words>534</Words>
  <Application>Microsoft Office PowerPoint</Application>
  <PresentationFormat>Custom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Euphemia</vt:lpstr>
      <vt:lpstr>Math 16x9</vt:lpstr>
      <vt:lpstr>Cauchy’s Residue 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Cauchy’s Residue Theorem</dc:title>
  <dc:creator>RONIT MALHOTRA</dc:creator>
  <cp:lastModifiedBy>RONIT MALHOTRA</cp:lastModifiedBy>
  <cp:revision>9</cp:revision>
  <dcterms:created xsi:type="dcterms:W3CDTF">2022-03-22T05:30:13Z</dcterms:created>
  <dcterms:modified xsi:type="dcterms:W3CDTF">2022-03-22T11:38:10Z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