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1"/>
  </p:notesMasterIdLst>
  <p:handoutMasterIdLst>
    <p:handoutMasterId r:id="rId52"/>
  </p:handoutMasterIdLst>
  <p:sldIdLst>
    <p:sldId id="792" r:id="rId2"/>
    <p:sldId id="753" r:id="rId3"/>
    <p:sldId id="836" r:id="rId4"/>
    <p:sldId id="837" r:id="rId5"/>
    <p:sldId id="791" r:id="rId6"/>
    <p:sldId id="838" r:id="rId7"/>
    <p:sldId id="700" r:id="rId8"/>
    <p:sldId id="701" r:id="rId9"/>
    <p:sldId id="793" r:id="rId10"/>
    <p:sldId id="794" r:id="rId11"/>
    <p:sldId id="834" r:id="rId12"/>
    <p:sldId id="748" r:id="rId13"/>
    <p:sldId id="754" r:id="rId14"/>
    <p:sldId id="755" r:id="rId15"/>
    <p:sldId id="750" r:id="rId16"/>
    <p:sldId id="831" r:id="rId17"/>
    <p:sldId id="757" r:id="rId18"/>
    <p:sldId id="758" r:id="rId19"/>
    <p:sldId id="762" r:id="rId20"/>
    <p:sldId id="763" r:id="rId21"/>
    <p:sldId id="764" r:id="rId22"/>
    <p:sldId id="765" r:id="rId23"/>
    <p:sldId id="766" r:id="rId24"/>
    <p:sldId id="767" r:id="rId25"/>
    <p:sldId id="768" r:id="rId26"/>
    <p:sldId id="769" r:id="rId27"/>
    <p:sldId id="770" r:id="rId28"/>
    <p:sldId id="771" r:id="rId29"/>
    <p:sldId id="772" r:id="rId30"/>
    <p:sldId id="773" r:id="rId31"/>
    <p:sldId id="774" r:id="rId32"/>
    <p:sldId id="776" r:id="rId33"/>
    <p:sldId id="781" r:id="rId34"/>
    <p:sldId id="782" r:id="rId35"/>
    <p:sldId id="783" r:id="rId36"/>
    <p:sldId id="785" r:id="rId37"/>
    <p:sldId id="788" r:id="rId38"/>
    <p:sldId id="789" r:id="rId39"/>
    <p:sldId id="790" r:id="rId40"/>
    <p:sldId id="751" r:id="rId41"/>
    <p:sldId id="798" r:id="rId42"/>
    <p:sldId id="835" r:id="rId43"/>
    <p:sldId id="801" r:id="rId44"/>
    <p:sldId id="752" r:id="rId45"/>
    <p:sldId id="806" r:id="rId46"/>
    <p:sldId id="833" r:id="rId47"/>
    <p:sldId id="810" r:id="rId48"/>
    <p:sldId id="812" r:id="rId49"/>
    <p:sldId id="813" r:id="rId50"/>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charset="0"/>
        <a:ea typeface="+mn-ea"/>
        <a:cs typeface="+mn-cs"/>
      </a:defRPr>
    </a:lvl1pPr>
    <a:lvl2pPr marL="457200" algn="l" rtl="0" eaLnBrk="0" fontAlgn="base" hangingPunct="0">
      <a:spcBef>
        <a:spcPct val="0"/>
      </a:spcBef>
      <a:spcAft>
        <a:spcPct val="0"/>
      </a:spcAft>
      <a:defRPr sz="3200" b="1" kern="1200">
        <a:solidFill>
          <a:schemeClr val="tx1"/>
        </a:solidFill>
        <a:latin typeface="Arial" charset="0"/>
        <a:ea typeface="+mn-ea"/>
        <a:cs typeface="+mn-cs"/>
      </a:defRPr>
    </a:lvl2pPr>
    <a:lvl3pPr marL="914400" algn="l" rtl="0" eaLnBrk="0" fontAlgn="base" hangingPunct="0">
      <a:spcBef>
        <a:spcPct val="0"/>
      </a:spcBef>
      <a:spcAft>
        <a:spcPct val="0"/>
      </a:spcAft>
      <a:defRPr sz="3200" b="1" kern="1200">
        <a:solidFill>
          <a:schemeClr val="tx1"/>
        </a:solidFill>
        <a:latin typeface="Arial" charset="0"/>
        <a:ea typeface="+mn-ea"/>
        <a:cs typeface="+mn-cs"/>
      </a:defRPr>
    </a:lvl3pPr>
    <a:lvl4pPr marL="1371600" algn="l" rtl="0" eaLnBrk="0" fontAlgn="base" hangingPunct="0">
      <a:spcBef>
        <a:spcPct val="0"/>
      </a:spcBef>
      <a:spcAft>
        <a:spcPct val="0"/>
      </a:spcAft>
      <a:defRPr sz="3200" b="1" kern="1200">
        <a:solidFill>
          <a:schemeClr val="tx1"/>
        </a:solidFill>
        <a:latin typeface="Arial" charset="0"/>
        <a:ea typeface="+mn-ea"/>
        <a:cs typeface="+mn-cs"/>
      </a:defRPr>
    </a:lvl4pPr>
    <a:lvl5pPr marL="1828800" algn="l" rtl="0" eaLnBrk="0" fontAlgn="base" hangingPunct="0">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00CC00"/>
    <a:srgbClr val="996633"/>
    <a:srgbClr val="6666FF"/>
    <a:srgbClr val="3366FF"/>
    <a:srgbClr val="CCFF99"/>
    <a:srgbClr val="99FF33"/>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695" autoAdjust="0"/>
    <p:restoredTop sz="94680" autoAdjust="0"/>
  </p:normalViewPr>
  <p:slideViewPr>
    <p:cSldViewPr>
      <p:cViewPr varScale="1">
        <p:scale>
          <a:sx n="82" d="100"/>
          <a:sy n="82" d="100"/>
        </p:scale>
        <p:origin x="893"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67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smtClean="0">
                <a:latin typeface="Times New Roman" pitchFamily="18" charset="0"/>
              </a:defRPr>
            </a:lvl1pPr>
          </a:lstStyle>
          <a:p>
            <a:pPr>
              <a:defRPr/>
            </a:pPr>
            <a:endParaRPr lang="en-US" altLang="en-US"/>
          </a:p>
        </p:txBody>
      </p:sp>
      <p:sp>
        <p:nvSpPr>
          <p:cNvPr id="92672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smtClean="0">
                <a:latin typeface="Times New Roman" pitchFamily="18" charset="0"/>
              </a:defRPr>
            </a:lvl1pPr>
          </a:lstStyle>
          <a:p>
            <a:pPr>
              <a:defRPr/>
            </a:pPr>
            <a:endParaRPr lang="en-US" altLang="en-US"/>
          </a:p>
        </p:txBody>
      </p:sp>
      <p:sp>
        <p:nvSpPr>
          <p:cNvPr id="92672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smtClean="0">
                <a:latin typeface="Times New Roman" pitchFamily="18" charset="0"/>
              </a:defRPr>
            </a:lvl1pPr>
          </a:lstStyle>
          <a:p>
            <a:pPr>
              <a:defRPr/>
            </a:pPr>
            <a:endParaRPr lang="en-US" altLang="en-US"/>
          </a:p>
        </p:txBody>
      </p:sp>
      <p:sp>
        <p:nvSpPr>
          <p:cNvPr id="92672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smtClean="0">
                <a:latin typeface="Times New Roman" pitchFamily="18" charset="0"/>
              </a:defRPr>
            </a:lvl1pPr>
          </a:lstStyle>
          <a:p>
            <a:pPr>
              <a:defRPr/>
            </a:pPr>
            <a:fld id="{00630306-7D63-4D30-A898-8BB15934245B}" type="slidenum">
              <a:rPr lang="en-US" altLang="en-US"/>
              <a:pPr>
                <a:defRPr/>
              </a:pPr>
              <a:t>‹#›</a:t>
            </a:fld>
            <a:endParaRPr lang="en-US" altLang="en-US"/>
          </a:p>
        </p:txBody>
      </p:sp>
    </p:spTree>
    <p:extLst>
      <p:ext uri="{BB962C8B-B14F-4D97-AF65-F5344CB8AC3E}">
        <p14:creationId xmlns:p14="http://schemas.microsoft.com/office/powerpoint/2010/main" val="28642962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60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smtClean="0">
                <a:latin typeface="Times New Roman" pitchFamily="18" charset="0"/>
              </a:defRPr>
            </a:lvl1pPr>
          </a:lstStyle>
          <a:p>
            <a:pPr>
              <a:defRPr/>
            </a:pPr>
            <a:endParaRPr lang="en-US" altLang="en-US"/>
          </a:p>
        </p:txBody>
      </p:sp>
      <p:sp>
        <p:nvSpPr>
          <p:cNvPr id="8560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smtClean="0">
                <a:latin typeface="Times New Roman" pitchFamily="18" charset="0"/>
              </a:defRPr>
            </a:lvl1pPr>
          </a:lstStyle>
          <a:p>
            <a:pPr>
              <a:defRPr/>
            </a:pPr>
            <a:endParaRPr lang="en-US" altLang="en-US"/>
          </a:p>
        </p:txBody>
      </p:sp>
      <p:sp>
        <p:nvSpPr>
          <p:cNvPr id="675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560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8560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smtClean="0">
                <a:latin typeface="Times New Roman" pitchFamily="18" charset="0"/>
              </a:defRPr>
            </a:lvl1pPr>
          </a:lstStyle>
          <a:p>
            <a:pPr>
              <a:defRPr/>
            </a:pPr>
            <a:endParaRPr lang="en-US" altLang="en-US"/>
          </a:p>
        </p:txBody>
      </p:sp>
      <p:sp>
        <p:nvSpPr>
          <p:cNvPr id="8560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smtClean="0">
                <a:latin typeface="Times New Roman" pitchFamily="18" charset="0"/>
              </a:defRPr>
            </a:lvl1pPr>
          </a:lstStyle>
          <a:p>
            <a:pPr>
              <a:defRPr/>
            </a:pPr>
            <a:fld id="{D88FB44C-7C9E-4331-81CC-2502D2184A57}" type="slidenum">
              <a:rPr lang="en-US" altLang="en-US"/>
              <a:pPr>
                <a:defRPr/>
              </a:pPr>
              <a:t>‹#›</a:t>
            </a:fld>
            <a:endParaRPr lang="en-US" altLang="en-US"/>
          </a:p>
        </p:txBody>
      </p:sp>
    </p:spTree>
    <p:extLst>
      <p:ext uri="{BB962C8B-B14F-4D97-AF65-F5344CB8AC3E}">
        <p14:creationId xmlns:p14="http://schemas.microsoft.com/office/powerpoint/2010/main" val="16498773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410" name="Rectangle 2">
            <a:extLst>
              <a:ext uri="{FF2B5EF4-FFF2-40B4-BE49-F238E27FC236}">
                <a16:creationId xmlns:a16="http://schemas.microsoft.com/office/drawing/2014/main" id="{04400FE1-85B2-4D4F-9C17-D0D02291FF9A}"/>
              </a:ext>
            </a:extLst>
          </p:cNvPr>
          <p:cNvSpPr>
            <a:spLocks noRot="1" noChangeArrowheads="1" noTextEdit="1"/>
          </p:cNvSpPr>
          <p:nvPr>
            <p:ph type="sldImg"/>
          </p:nvPr>
        </p:nvSpPr>
        <p:spPr>
          <a:ln/>
        </p:spPr>
      </p:sp>
      <p:sp>
        <p:nvSpPr>
          <p:cNvPr id="1041411" name="Rectangle 3">
            <a:extLst>
              <a:ext uri="{FF2B5EF4-FFF2-40B4-BE49-F238E27FC236}">
                <a16:creationId xmlns:a16="http://schemas.microsoft.com/office/drawing/2014/main" id="{882F006B-6E54-439C-BE6C-E33574C04BB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035728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170" name="Rectangle 2">
            <a:extLst>
              <a:ext uri="{FF2B5EF4-FFF2-40B4-BE49-F238E27FC236}">
                <a16:creationId xmlns:a16="http://schemas.microsoft.com/office/drawing/2014/main" id="{C8122852-7FF8-43AF-A343-A82F953BE048}"/>
              </a:ext>
            </a:extLst>
          </p:cNvPr>
          <p:cNvSpPr>
            <a:spLocks noRot="1" noChangeArrowheads="1" noTextEdit="1"/>
          </p:cNvSpPr>
          <p:nvPr>
            <p:ph type="sldImg"/>
          </p:nvPr>
        </p:nvSpPr>
        <p:spPr>
          <a:ln/>
        </p:spPr>
      </p:sp>
      <p:sp>
        <p:nvSpPr>
          <p:cNvPr id="1031171" name="Rectangle 3">
            <a:extLst>
              <a:ext uri="{FF2B5EF4-FFF2-40B4-BE49-F238E27FC236}">
                <a16:creationId xmlns:a16="http://schemas.microsoft.com/office/drawing/2014/main" id="{93D2280E-D52D-4A21-9920-239C96AC361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218" name="Rectangle 2">
            <a:extLst>
              <a:ext uri="{FF2B5EF4-FFF2-40B4-BE49-F238E27FC236}">
                <a16:creationId xmlns:a16="http://schemas.microsoft.com/office/drawing/2014/main" id="{42F095A2-7B6C-4885-8816-DFAFD53BADEB}"/>
              </a:ext>
            </a:extLst>
          </p:cNvPr>
          <p:cNvSpPr>
            <a:spLocks noRot="1" noChangeArrowheads="1" noTextEdit="1"/>
          </p:cNvSpPr>
          <p:nvPr>
            <p:ph type="sldImg"/>
          </p:nvPr>
        </p:nvSpPr>
        <p:spPr>
          <a:ln/>
        </p:spPr>
      </p:sp>
      <p:sp>
        <p:nvSpPr>
          <p:cNvPr id="1033219" name="Rectangle 3">
            <a:extLst>
              <a:ext uri="{FF2B5EF4-FFF2-40B4-BE49-F238E27FC236}">
                <a16:creationId xmlns:a16="http://schemas.microsoft.com/office/drawing/2014/main" id="{5172DB65-95F1-4735-8275-B8244BB3F85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9165215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266" name="Rectangle 2">
            <a:extLst>
              <a:ext uri="{FF2B5EF4-FFF2-40B4-BE49-F238E27FC236}">
                <a16:creationId xmlns:a16="http://schemas.microsoft.com/office/drawing/2014/main" id="{AA142CEE-DA51-4632-8E31-0D353C24F5CB}"/>
              </a:ext>
            </a:extLst>
          </p:cNvPr>
          <p:cNvSpPr>
            <a:spLocks noRot="1" noChangeArrowheads="1" noTextEdit="1"/>
          </p:cNvSpPr>
          <p:nvPr>
            <p:ph type="sldImg"/>
          </p:nvPr>
        </p:nvSpPr>
        <p:spPr>
          <a:ln/>
        </p:spPr>
      </p:sp>
      <p:sp>
        <p:nvSpPr>
          <p:cNvPr id="1035267" name="Rectangle 3">
            <a:extLst>
              <a:ext uri="{FF2B5EF4-FFF2-40B4-BE49-F238E27FC236}">
                <a16:creationId xmlns:a16="http://schemas.microsoft.com/office/drawing/2014/main" id="{BB7321BC-7930-4EA6-807F-B26BA1ED297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314" name="Rectangle 2">
            <a:extLst>
              <a:ext uri="{FF2B5EF4-FFF2-40B4-BE49-F238E27FC236}">
                <a16:creationId xmlns:a16="http://schemas.microsoft.com/office/drawing/2014/main" id="{74FF9B74-50D6-45C3-822C-84E83E44ABAB}"/>
              </a:ext>
            </a:extLst>
          </p:cNvPr>
          <p:cNvSpPr>
            <a:spLocks noRot="1" noChangeArrowheads="1" noTextEdit="1"/>
          </p:cNvSpPr>
          <p:nvPr>
            <p:ph type="sldImg"/>
          </p:nvPr>
        </p:nvSpPr>
        <p:spPr>
          <a:ln/>
        </p:spPr>
      </p:sp>
      <p:sp>
        <p:nvSpPr>
          <p:cNvPr id="1037315" name="Rectangle 3">
            <a:extLst>
              <a:ext uri="{FF2B5EF4-FFF2-40B4-BE49-F238E27FC236}">
                <a16:creationId xmlns:a16="http://schemas.microsoft.com/office/drawing/2014/main" id="{ADAC2DFA-135F-48FF-8628-2359A91733B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0" name="Rectangle 2">
            <a:extLst>
              <a:ext uri="{FF2B5EF4-FFF2-40B4-BE49-F238E27FC236}">
                <a16:creationId xmlns:a16="http://schemas.microsoft.com/office/drawing/2014/main" id="{957CDFB3-61FE-4D13-BDBD-11A168C02821}"/>
              </a:ext>
            </a:extLst>
          </p:cNvPr>
          <p:cNvSpPr>
            <a:spLocks noRot="1" noChangeArrowheads="1" noTextEdit="1"/>
          </p:cNvSpPr>
          <p:nvPr>
            <p:ph type="sldImg"/>
          </p:nvPr>
        </p:nvSpPr>
        <p:spPr>
          <a:ln/>
        </p:spPr>
      </p:sp>
      <p:sp>
        <p:nvSpPr>
          <p:cNvPr id="857091" name="Rectangle 3">
            <a:extLst>
              <a:ext uri="{FF2B5EF4-FFF2-40B4-BE49-F238E27FC236}">
                <a16:creationId xmlns:a16="http://schemas.microsoft.com/office/drawing/2014/main" id="{0ABBFF4F-9231-4F54-8F16-ADDCD82464D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Rectangle 2">
            <a:extLst>
              <a:ext uri="{FF2B5EF4-FFF2-40B4-BE49-F238E27FC236}">
                <a16:creationId xmlns:a16="http://schemas.microsoft.com/office/drawing/2014/main" id="{554AF212-AEA3-462C-A0E5-1EE013E8AC8D}"/>
              </a:ext>
            </a:extLst>
          </p:cNvPr>
          <p:cNvSpPr>
            <a:spLocks noRot="1" noChangeArrowheads="1" noTextEdit="1"/>
          </p:cNvSpPr>
          <p:nvPr>
            <p:ph type="sldImg"/>
          </p:nvPr>
        </p:nvSpPr>
        <p:spPr>
          <a:ln/>
        </p:spPr>
      </p:sp>
      <p:sp>
        <p:nvSpPr>
          <p:cNvPr id="859139" name="Rectangle 3">
            <a:extLst>
              <a:ext uri="{FF2B5EF4-FFF2-40B4-BE49-F238E27FC236}">
                <a16:creationId xmlns:a16="http://schemas.microsoft.com/office/drawing/2014/main" id="{5DF9BC7D-F363-47DE-9868-7D8ACDE73A0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362" name="Rectangle 2">
            <a:extLst>
              <a:ext uri="{FF2B5EF4-FFF2-40B4-BE49-F238E27FC236}">
                <a16:creationId xmlns:a16="http://schemas.microsoft.com/office/drawing/2014/main" id="{B8F8D878-29AC-40C4-A20F-5762B5C933D8}"/>
              </a:ext>
            </a:extLst>
          </p:cNvPr>
          <p:cNvSpPr>
            <a:spLocks noRot="1" noChangeArrowheads="1" noTextEdit="1"/>
          </p:cNvSpPr>
          <p:nvPr>
            <p:ph type="sldImg"/>
          </p:nvPr>
        </p:nvSpPr>
        <p:spPr>
          <a:ln/>
        </p:spPr>
      </p:sp>
      <p:sp>
        <p:nvSpPr>
          <p:cNvPr id="1039363" name="Rectangle 3">
            <a:extLst>
              <a:ext uri="{FF2B5EF4-FFF2-40B4-BE49-F238E27FC236}">
                <a16:creationId xmlns:a16="http://schemas.microsoft.com/office/drawing/2014/main" id="{BE2EE7E5-E305-49EA-B03E-AA2541218C9F}"/>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endParaRPr lang="en-I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endParaRPr lang="en-IN"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endParaRPr lang="en-I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endParaRPr lang="en-I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endParaRPr lang="en-IN"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endParaRPr lang="en-I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endParaRPr lang="en-IN" altLang="en-US"/>
            </a:p>
          </p:txBody>
        </p:sp>
      </p:grpSp>
      <p:sp>
        <p:nvSpPr>
          <p:cNvPr id="14" name="Text Box 17"/>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eaLnBrk="1" hangingPunct="1">
              <a:spcBef>
                <a:spcPct val="50000"/>
              </a:spcBef>
            </a:pPr>
            <a:r>
              <a:rPr lang="en-US" altLang="en-US" sz="1400" b="0">
                <a:latin typeface="McGrawHill-Italic" pitchFamily="2" charset="0"/>
              </a:rPr>
              <a:t>McGraw-Hill</a:t>
            </a:r>
            <a:endParaRPr lang="en-US" altLang="en-US" sz="2400" b="0">
              <a:latin typeface="Times New Roman" pitchFamily="18" charset="0"/>
            </a:endParaRPr>
          </a:p>
        </p:txBody>
      </p:sp>
      <p:sp>
        <p:nvSpPr>
          <p:cNvPr id="15" name="Text Box 18"/>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r" eaLnBrk="1" hangingPunct="1">
              <a:spcBef>
                <a:spcPct val="50000"/>
              </a:spcBef>
              <a:buFontTx/>
              <a:buChar char="©"/>
            </a:pPr>
            <a:r>
              <a:rPr lang="en-US" altLang="en-US" sz="1400" b="0">
                <a:latin typeface="McGrawHill-Italic" pitchFamily="2" charset="0"/>
              </a:rPr>
              <a:t>The McGraw-Hill Companies, Inc., 2000</a:t>
            </a:r>
            <a:endParaRPr lang="en-US" altLang="en-US" sz="2400" b="0">
              <a:latin typeface="Times New Roman"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en-US" noProof="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altLang="en-US" noProof="0"/>
              <a:t>Click to edit Master subtitle style</a:t>
            </a:r>
          </a:p>
        </p:txBody>
      </p:sp>
      <p:sp>
        <p:nvSpPr>
          <p:cNvPr id="16" name="Date Placeholder 15"/>
          <p:cNvSpPr>
            <a:spLocks noGrp="1" noChangeArrowheads="1"/>
          </p:cNvSpPr>
          <p:nvPr>
            <p:ph type="dt" sz="half" idx="10"/>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smtClean="0">
                <a:solidFill>
                  <a:schemeClr val="bg2"/>
                </a:solidFill>
                <a:latin typeface="+mn-lt"/>
              </a:defRPr>
            </a:lvl1pPr>
          </a:lstStyle>
          <a:p>
            <a:pPr>
              <a:defRPr/>
            </a:pPr>
            <a:endParaRPr lang="en-US" altLang="en-US"/>
          </a:p>
        </p:txBody>
      </p:sp>
      <p:sp>
        <p:nvSpPr>
          <p:cNvPr id="17" name="Footer Placeholder 16"/>
          <p:cNvSpPr>
            <a:spLocks noGrp="1" noChangeArrowheads="1"/>
          </p:cNvSpPr>
          <p:nvPr>
            <p:ph type="ftr" sz="quarter" idx="11"/>
          </p:nvPr>
        </p:nvSpPr>
        <p:spPr bwMode="auto">
          <a:xfrm>
            <a:off x="34290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smtClean="0">
                <a:solidFill>
                  <a:schemeClr val="bg2"/>
                </a:solidFill>
                <a:latin typeface="+mn-lt"/>
              </a:defRPr>
            </a:lvl1pPr>
          </a:lstStyle>
          <a:p>
            <a:pPr>
              <a:defRPr/>
            </a:pPr>
            <a:endParaRPr lang="en-US" altLang="en-US"/>
          </a:p>
        </p:txBody>
      </p:sp>
      <p:sp>
        <p:nvSpPr>
          <p:cNvPr id="18" name="Rectangle 17"/>
          <p:cNvSpPr>
            <a:spLocks noGrp="1" noChangeArrowheads="1"/>
          </p:cNvSpPr>
          <p:nvPr>
            <p:ph type="sldNum" sz="quarter" idx="12"/>
          </p:nvPr>
        </p:nvSpPr>
        <p:spPr>
          <a:xfrm>
            <a:off x="6858000" y="6248400"/>
            <a:ext cx="1905000" cy="457200"/>
          </a:xfrm>
        </p:spPr>
        <p:txBody>
          <a:bodyPr/>
          <a:lstStyle>
            <a:lvl1pPr algn="r">
              <a:defRPr sz="1400" b="0" smtClean="0">
                <a:latin typeface="+mn-lt"/>
              </a:defRPr>
            </a:lvl1pPr>
          </a:lstStyle>
          <a:p>
            <a:pPr>
              <a:defRPr/>
            </a:pPr>
            <a:fld id="{F6B40517-BEC2-478C-ACBF-E852A2738CC7}" type="slidenum">
              <a:rPr lang="en-US" altLang="en-US"/>
              <a:pPr>
                <a:defRPr/>
              </a:pPr>
              <a:t>‹#›</a:t>
            </a:fld>
            <a:endParaRPr lang="en-US" altLang="en-US"/>
          </a:p>
        </p:txBody>
      </p:sp>
    </p:spTree>
    <p:extLst>
      <p:ext uri="{BB962C8B-B14F-4D97-AF65-F5344CB8AC3E}">
        <p14:creationId xmlns:p14="http://schemas.microsoft.com/office/powerpoint/2010/main" val="3174188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6"/>
          <p:cNvSpPr>
            <a:spLocks noGrp="1" noChangeArrowheads="1"/>
          </p:cNvSpPr>
          <p:nvPr>
            <p:ph type="sldNum" sz="quarter" idx="10"/>
          </p:nvPr>
        </p:nvSpPr>
        <p:spPr>
          <a:ln/>
        </p:spPr>
        <p:txBody>
          <a:bodyPr/>
          <a:lstStyle>
            <a:lvl1pPr>
              <a:defRPr/>
            </a:lvl1pPr>
          </a:lstStyle>
          <a:p>
            <a:pPr>
              <a:defRPr/>
            </a:pPr>
            <a:r>
              <a:rPr lang="en-US" altLang="en-US"/>
              <a:t>6.</a:t>
            </a:r>
            <a:fld id="{831DE45C-9970-4B05-B475-A001EB0B54FF}" type="slidenum">
              <a:rPr lang="en-US" altLang="en-US"/>
              <a:pPr>
                <a:defRPr/>
              </a:pPr>
              <a:t>‹#›</a:t>
            </a:fld>
            <a:endParaRPr lang="en-US" altLang="en-US"/>
          </a:p>
        </p:txBody>
      </p:sp>
    </p:spTree>
    <p:extLst>
      <p:ext uri="{BB962C8B-B14F-4D97-AF65-F5344CB8AC3E}">
        <p14:creationId xmlns:p14="http://schemas.microsoft.com/office/powerpoint/2010/main" val="2252074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6"/>
          <p:cNvSpPr>
            <a:spLocks noGrp="1" noChangeArrowheads="1"/>
          </p:cNvSpPr>
          <p:nvPr>
            <p:ph type="sldNum" sz="quarter" idx="10"/>
          </p:nvPr>
        </p:nvSpPr>
        <p:spPr>
          <a:ln/>
        </p:spPr>
        <p:txBody>
          <a:bodyPr/>
          <a:lstStyle>
            <a:lvl1pPr>
              <a:defRPr/>
            </a:lvl1pPr>
          </a:lstStyle>
          <a:p>
            <a:pPr>
              <a:defRPr/>
            </a:pPr>
            <a:r>
              <a:rPr lang="en-US" altLang="en-US"/>
              <a:t>6.</a:t>
            </a:r>
            <a:fld id="{3C06D89B-6753-47F6-8446-19D90DB72F9B}" type="slidenum">
              <a:rPr lang="en-US" altLang="en-US"/>
              <a:pPr>
                <a:defRPr/>
              </a:pPr>
              <a:t>‹#›</a:t>
            </a:fld>
            <a:endParaRPr lang="en-US" altLang="en-US"/>
          </a:p>
        </p:txBody>
      </p:sp>
    </p:spTree>
    <p:extLst>
      <p:ext uri="{BB962C8B-B14F-4D97-AF65-F5344CB8AC3E}">
        <p14:creationId xmlns:p14="http://schemas.microsoft.com/office/powerpoint/2010/main" val="364430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6"/>
          <p:cNvSpPr>
            <a:spLocks noGrp="1" noChangeArrowheads="1"/>
          </p:cNvSpPr>
          <p:nvPr>
            <p:ph type="sldNum" sz="quarter" idx="10"/>
          </p:nvPr>
        </p:nvSpPr>
        <p:spPr>
          <a:ln/>
        </p:spPr>
        <p:txBody>
          <a:bodyPr/>
          <a:lstStyle>
            <a:lvl1pPr>
              <a:defRPr/>
            </a:lvl1pPr>
          </a:lstStyle>
          <a:p>
            <a:pPr>
              <a:defRPr/>
            </a:pPr>
            <a:r>
              <a:rPr lang="en-US" altLang="en-US"/>
              <a:t>6.</a:t>
            </a:r>
            <a:fld id="{0AE778D7-5277-4372-8DD3-73A377F05D8B}" type="slidenum">
              <a:rPr lang="en-US" altLang="en-US"/>
              <a:pPr>
                <a:defRPr/>
              </a:pPr>
              <a:t>‹#›</a:t>
            </a:fld>
            <a:endParaRPr lang="en-US" altLang="en-US"/>
          </a:p>
        </p:txBody>
      </p:sp>
    </p:spTree>
    <p:extLst>
      <p:ext uri="{BB962C8B-B14F-4D97-AF65-F5344CB8AC3E}">
        <p14:creationId xmlns:p14="http://schemas.microsoft.com/office/powerpoint/2010/main" val="1822142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p:cNvSpPr>
            <a:spLocks noGrp="1" noChangeArrowheads="1"/>
          </p:cNvSpPr>
          <p:nvPr>
            <p:ph type="sldNum" sz="quarter" idx="10"/>
          </p:nvPr>
        </p:nvSpPr>
        <p:spPr>
          <a:ln/>
        </p:spPr>
        <p:txBody>
          <a:bodyPr/>
          <a:lstStyle>
            <a:lvl1pPr>
              <a:defRPr/>
            </a:lvl1pPr>
          </a:lstStyle>
          <a:p>
            <a:pPr>
              <a:defRPr/>
            </a:pPr>
            <a:r>
              <a:rPr lang="en-US" altLang="en-US"/>
              <a:t>6.</a:t>
            </a:r>
            <a:fld id="{70B5BE50-B3BF-4D1F-A135-790FF046365E}" type="slidenum">
              <a:rPr lang="en-US" altLang="en-US"/>
              <a:pPr>
                <a:defRPr/>
              </a:pPr>
              <a:t>‹#›</a:t>
            </a:fld>
            <a:endParaRPr lang="en-US" altLang="en-US"/>
          </a:p>
        </p:txBody>
      </p:sp>
    </p:spTree>
    <p:extLst>
      <p:ext uri="{BB962C8B-B14F-4D97-AF65-F5344CB8AC3E}">
        <p14:creationId xmlns:p14="http://schemas.microsoft.com/office/powerpoint/2010/main" val="1119442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16"/>
          <p:cNvSpPr>
            <a:spLocks noGrp="1" noChangeArrowheads="1"/>
          </p:cNvSpPr>
          <p:nvPr>
            <p:ph type="sldNum" sz="quarter" idx="10"/>
          </p:nvPr>
        </p:nvSpPr>
        <p:spPr>
          <a:ln/>
        </p:spPr>
        <p:txBody>
          <a:bodyPr/>
          <a:lstStyle>
            <a:lvl1pPr>
              <a:defRPr/>
            </a:lvl1pPr>
          </a:lstStyle>
          <a:p>
            <a:pPr>
              <a:defRPr/>
            </a:pPr>
            <a:r>
              <a:rPr lang="en-US" altLang="en-US"/>
              <a:t>6.</a:t>
            </a:r>
            <a:fld id="{62EA922A-D55E-4D47-A7A7-6898095D2D99}" type="slidenum">
              <a:rPr lang="en-US" altLang="en-US"/>
              <a:pPr>
                <a:defRPr/>
              </a:pPr>
              <a:t>‹#›</a:t>
            </a:fld>
            <a:endParaRPr lang="en-US" altLang="en-US"/>
          </a:p>
        </p:txBody>
      </p:sp>
    </p:spTree>
    <p:extLst>
      <p:ext uri="{BB962C8B-B14F-4D97-AF65-F5344CB8AC3E}">
        <p14:creationId xmlns:p14="http://schemas.microsoft.com/office/powerpoint/2010/main" val="3967266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16"/>
          <p:cNvSpPr>
            <a:spLocks noGrp="1" noChangeArrowheads="1"/>
          </p:cNvSpPr>
          <p:nvPr>
            <p:ph type="sldNum" sz="quarter" idx="10"/>
          </p:nvPr>
        </p:nvSpPr>
        <p:spPr>
          <a:ln/>
        </p:spPr>
        <p:txBody>
          <a:bodyPr/>
          <a:lstStyle>
            <a:lvl1pPr>
              <a:defRPr/>
            </a:lvl1pPr>
          </a:lstStyle>
          <a:p>
            <a:pPr>
              <a:defRPr/>
            </a:pPr>
            <a:r>
              <a:rPr lang="en-US" altLang="en-US"/>
              <a:t>6.</a:t>
            </a:r>
            <a:fld id="{08A63A31-4463-4B2E-A8DD-28311B47F119}" type="slidenum">
              <a:rPr lang="en-US" altLang="en-US"/>
              <a:pPr>
                <a:defRPr/>
              </a:pPr>
              <a:t>‹#›</a:t>
            </a:fld>
            <a:endParaRPr lang="en-US" altLang="en-US"/>
          </a:p>
        </p:txBody>
      </p:sp>
    </p:spTree>
    <p:extLst>
      <p:ext uri="{BB962C8B-B14F-4D97-AF65-F5344CB8AC3E}">
        <p14:creationId xmlns:p14="http://schemas.microsoft.com/office/powerpoint/2010/main" val="3682752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Rectangle 16"/>
          <p:cNvSpPr>
            <a:spLocks noGrp="1" noChangeArrowheads="1"/>
          </p:cNvSpPr>
          <p:nvPr>
            <p:ph type="sldNum" sz="quarter" idx="10"/>
          </p:nvPr>
        </p:nvSpPr>
        <p:spPr>
          <a:ln/>
        </p:spPr>
        <p:txBody>
          <a:bodyPr/>
          <a:lstStyle>
            <a:lvl1pPr>
              <a:defRPr/>
            </a:lvl1pPr>
          </a:lstStyle>
          <a:p>
            <a:pPr>
              <a:defRPr/>
            </a:pPr>
            <a:r>
              <a:rPr lang="en-US" altLang="en-US"/>
              <a:t>6.</a:t>
            </a:r>
            <a:fld id="{1E6BD2E1-8C09-421B-A5FD-34B363CFABBF}" type="slidenum">
              <a:rPr lang="en-US" altLang="en-US"/>
              <a:pPr>
                <a:defRPr/>
              </a:pPr>
              <a:t>‹#›</a:t>
            </a:fld>
            <a:endParaRPr lang="en-US" altLang="en-US"/>
          </a:p>
        </p:txBody>
      </p:sp>
    </p:spTree>
    <p:extLst>
      <p:ext uri="{BB962C8B-B14F-4D97-AF65-F5344CB8AC3E}">
        <p14:creationId xmlns:p14="http://schemas.microsoft.com/office/powerpoint/2010/main" val="981413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ln/>
        </p:spPr>
        <p:txBody>
          <a:bodyPr/>
          <a:lstStyle>
            <a:lvl1pPr>
              <a:defRPr/>
            </a:lvl1pPr>
          </a:lstStyle>
          <a:p>
            <a:pPr>
              <a:defRPr/>
            </a:pPr>
            <a:r>
              <a:rPr lang="en-US" altLang="en-US"/>
              <a:t>6.</a:t>
            </a:r>
            <a:fld id="{7D2620A4-EF4B-4C4E-8F44-AD6B3186096C}" type="slidenum">
              <a:rPr lang="en-US" altLang="en-US"/>
              <a:pPr>
                <a:defRPr/>
              </a:pPr>
              <a:t>‹#›</a:t>
            </a:fld>
            <a:endParaRPr lang="en-US" altLang="en-US"/>
          </a:p>
        </p:txBody>
      </p:sp>
    </p:spTree>
    <p:extLst>
      <p:ext uri="{BB962C8B-B14F-4D97-AF65-F5344CB8AC3E}">
        <p14:creationId xmlns:p14="http://schemas.microsoft.com/office/powerpoint/2010/main" val="97605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altLang="en-US"/>
              <a:t>6.</a:t>
            </a:r>
            <a:fld id="{ABD4C23D-7643-4B93-BC69-979C5C3A390A}" type="slidenum">
              <a:rPr lang="en-US" altLang="en-US"/>
              <a:pPr>
                <a:defRPr/>
              </a:pPr>
              <a:t>‹#›</a:t>
            </a:fld>
            <a:endParaRPr lang="en-US" altLang="en-US"/>
          </a:p>
        </p:txBody>
      </p:sp>
    </p:spTree>
    <p:extLst>
      <p:ext uri="{BB962C8B-B14F-4D97-AF65-F5344CB8AC3E}">
        <p14:creationId xmlns:p14="http://schemas.microsoft.com/office/powerpoint/2010/main" val="1767081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altLang="en-US"/>
              <a:t>6.</a:t>
            </a:r>
            <a:fld id="{CD7855C1-2B98-4F58-B2D8-0068F198556A}" type="slidenum">
              <a:rPr lang="en-US" altLang="en-US"/>
              <a:pPr>
                <a:defRPr/>
              </a:pPr>
              <a:t>‹#›</a:t>
            </a:fld>
            <a:endParaRPr lang="en-US" altLang="en-US"/>
          </a:p>
        </p:txBody>
      </p:sp>
    </p:spTree>
    <p:extLst>
      <p:ext uri="{BB962C8B-B14F-4D97-AF65-F5344CB8AC3E}">
        <p14:creationId xmlns:p14="http://schemas.microsoft.com/office/powerpoint/2010/main" val="2066556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solidFill>
                  <a:schemeClr val="bg2"/>
                </a:solidFill>
              </a:defRPr>
            </a:lvl1pPr>
          </a:lstStyle>
          <a:p>
            <a:pPr>
              <a:defRPr/>
            </a:pPr>
            <a:r>
              <a:rPr lang="en-US" altLang="en-US"/>
              <a:t>6.</a:t>
            </a:r>
            <a:fld id="{472E4306-0BF9-4FA7-82F5-F8803A83239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21.wmf"/></Relationships>
</file>

<file path=ppt/slides/_rels/slide36.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p:cNvSpPr>
            <a:spLocks noGrp="1"/>
          </p:cNvSpPr>
          <p:nvPr>
            <p:ph type="sldNum" sz="quarter" idx="10"/>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1200">
                <a:solidFill>
                  <a:schemeClr val="bg2"/>
                </a:solidFill>
              </a:rPr>
              <a:t>6.</a:t>
            </a:r>
            <a:fld id="{0474884E-C0FC-48C7-9139-3BA42EBBA56B}" type="slidenum">
              <a:rPr lang="en-US" altLang="en-US" sz="1200">
                <a:solidFill>
                  <a:schemeClr val="bg2"/>
                </a:solidFill>
              </a:rPr>
              <a:pPr/>
              <a:t>1</a:t>
            </a:fld>
            <a:endParaRPr lang="en-US" altLang="en-US" sz="1200">
              <a:solidFill>
                <a:schemeClr val="bg2"/>
              </a:solidFill>
            </a:endParaRPr>
          </a:p>
        </p:txBody>
      </p:sp>
      <p:sp>
        <p:nvSpPr>
          <p:cNvPr id="3075" name="Text Box 3"/>
          <p:cNvSpPr txBox="1">
            <a:spLocks noChangeArrowheads="1"/>
          </p:cNvSpPr>
          <p:nvPr/>
        </p:nvSpPr>
        <p:spPr bwMode="auto">
          <a:xfrm>
            <a:off x="0" y="6507163"/>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r>
              <a:rPr lang="en-US" altLang="en-US" sz="1200" b="0">
                <a:latin typeface="Times New Roman" pitchFamily="18" charset="0"/>
              </a:rPr>
              <a:t>Copyright © The McGraw-Hill Companies, Inc. Permission required for reproduction or display.</a:t>
            </a:r>
          </a:p>
        </p:txBody>
      </p:sp>
      <p:pic>
        <p:nvPicPr>
          <p:cNvPr id="3076" name="Picture 4" descr="Forouzan1e08dh_OLC"/>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381000" y="0"/>
            <a:ext cx="8763000" cy="10509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7" name="Rectangle 5"/>
          <p:cNvSpPr>
            <a:spLocks noChangeArrowheads="1"/>
          </p:cNvSpPr>
          <p:nvPr/>
        </p:nvSpPr>
        <p:spPr bwMode="auto">
          <a:xfrm>
            <a:off x="381000" y="2209800"/>
            <a:ext cx="8382000" cy="240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a:r>
              <a:rPr lang="en-US" altLang="en-US" sz="4400">
                <a:solidFill>
                  <a:schemeClr val="tx2"/>
                </a:solidFill>
              </a:rPr>
              <a:t>Chapter 6</a:t>
            </a:r>
          </a:p>
          <a:p>
            <a:pPr algn="ctr"/>
            <a:endParaRPr lang="en-US" altLang="en-US" sz="2000">
              <a:solidFill>
                <a:schemeClr val="tx2"/>
              </a:solidFill>
            </a:endParaRPr>
          </a:p>
          <a:p>
            <a:pPr algn="ctr"/>
            <a:r>
              <a:rPr lang="en-US" altLang="en-US" sz="4400"/>
              <a:t>Data Encryption Standard (DES)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953FDE56-46C4-4577-9E01-5E98943819FE}"/>
              </a:ext>
            </a:extLst>
          </p:cNvPr>
          <p:cNvSpPr>
            <a:spLocks noGrp="1"/>
          </p:cNvSpPr>
          <p:nvPr>
            <p:ph type="sldNum" sz="quarter" idx="10"/>
          </p:nvPr>
        </p:nvSpPr>
        <p:spPr/>
        <p:txBody>
          <a:bodyPr/>
          <a:lstStyle/>
          <a:p>
            <a:r>
              <a:rPr lang="en-US" altLang="en-US"/>
              <a:t>5.</a:t>
            </a:r>
            <a:fld id="{62964A10-9D2B-4127-930D-5C823C0481F1}" type="slidenum">
              <a:rPr lang="en-US" altLang="en-US"/>
              <a:pPr/>
              <a:t>10</a:t>
            </a:fld>
            <a:endParaRPr lang="en-US" altLang="en-US"/>
          </a:p>
        </p:txBody>
      </p:sp>
      <p:sp>
        <p:nvSpPr>
          <p:cNvPr id="1040386" name="Rectangle 2">
            <a:extLst>
              <a:ext uri="{FF2B5EF4-FFF2-40B4-BE49-F238E27FC236}">
                <a16:creationId xmlns:a16="http://schemas.microsoft.com/office/drawing/2014/main" id="{D80BF41B-5B8A-4B84-A833-59619BC96398}"/>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1040387" name="Rectangle 3">
            <a:extLst>
              <a:ext uri="{FF2B5EF4-FFF2-40B4-BE49-F238E27FC236}">
                <a16:creationId xmlns:a16="http://schemas.microsoft.com/office/drawing/2014/main" id="{FFF40ED4-3983-4C3F-89D7-6747F07F6C4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1040388" name="Rectangle 4">
            <a:extLst>
              <a:ext uri="{FF2B5EF4-FFF2-40B4-BE49-F238E27FC236}">
                <a16:creationId xmlns:a16="http://schemas.microsoft.com/office/drawing/2014/main" id="{7B8AE023-12BB-4E1A-90B6-434059590232}"/>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1040389" name="Rectangle 5">
            <a:extLst>
              <a:ext uri="{FF2B5EF4-FFF2-40B4-BE49-F238E27FC236}">
                <a16:creationId xmlns:a16="http://schemas.microsoft.com/office/drawing/2014/main" id="{79A786F8-0570-4F3E-98B4-1B5722B5D980}"/>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1040390" name="Rectangle 6">
            <a:extLst>
              <a:ext uri="{FF2B5EF4-FFF2-40B4-BE49-F238E27FC236}">
                <a16:creationId xmlns:a16="http://schemas.microsoft.com/office/drawing/2014/main" id="{08421B87-41A6-4B3F-AA4A-65FA2629853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1040391" name="Rectangle 7">
            <a:extLst>
              <a:ext uri="{FF2B5EF4-FFF2-40B4-BE49-F238E27FC236}">
                <a16:creationId xmlns:a16="http://schemas.microsoft.com/office/drawing/2014/main" id="{1A9CEA31-36E7-4D83-A47E-13CA8907C6E1}"/>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1040392" name="Rectangle 8">
            <a:extLst>
              <a:ext uri="{FF2B5EF4-FFF2-40B4-BE49-F238E27FC236}">
                <a16:creationId xmlns:a16="http://schemas.microsoft.com/office/drawing/2014/main" id="{5F1B2509-13A9-47B3-910B-BBDB72C07392}"/>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1040393" name="Rectangle 9">
            <a:extLst>
              <a:ext uri="{FF2B5EF4-FFF2-40B4-BE49-F238E27FC236}">
                <a16:creationId xmlns:a16="http://schemas.microsoft.com/office/drawing/2014/main" id="{86BBC021-6146-4FDE-A05C-DE5FC9BBBFD9}"/>
              </a:ext>
            </a:extLst>
          </p:cNvPr>
          <p:cNvSpPr>
            <a:spLocks noChangeArrowheads="1"/>
          </p:cNvSpPr>
          <p:nvPr/>
        </p:nvSpPr>
        <p:spPr bwMode="auto">
          <a:xfrm>
            <a:off x="228600" y="1123950"/>
            <a:ext cx="8686800" cy="2227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baseline="0">
                <a:solidFill>
                  <a:schemeClr val="folHlink"/>
                </a:solidFill>
                <a:effectLst/>
              </a:rPr>
              <a:t>Feistel Ciphers</a:t>
            </a:r>
          </a:p>
          <a:p>
            <a:pPr algn="just"/>
            <a:r>
              <a:rPr lang="en-US" altLang="en-US" sz="2800" i="1" baseline="0">
                <a:effectLst/>
              </a:rPr>
              <a:t>Feistel designed a very intelligent and interesting cipher that has been used for decades. A Feistel cipher can have three types of components: </a:t>
            </a:r>
            <a:r>
              <a:rPr lang="en-US" altLang="en-US" sz="2800" i="1" baseline="0">
                <a:solidFill>
                  <a:schemeClr val="hlink"/>
                </a:solidFill>
                <a:effectLst/>
              </a:rPr>
              <a:t>self-invertible</a:t>
            </a:r>
            <a:r>
              <a:rPr lang="en-US" altLang="en-US" sz="2800" i="1" baseline="0">
                <a:effectLst/>
              </a:rPr>
              <a:t>, </a:t>
            </a:r>
            <a:r>
              <a:rPr lang="en-US" altLang="en-US" sz="2800" i="1" baseline="0">
                <a:solidFill>
                  <a:schemeClr val="hlink"/>
                </a:solidFill>
                <a:effectLst/>
              </a:rPr>
              <a:t>invertible</a:t>
            </a:r>
            <a:r>
              <a:rPr lang="en-US" altLang="en-US" sz="2800" i="1" baseline="0">
                <a:effectLst/>
              </a:rPr>
              <a:t>, </a:t>
            </a:r>
            <a:r>
              <a:rPr lang="en-US" altLang="en-US" sz="2800" i="1" baseline="0">
                <a:solidFill>
                  <a:schemeClr val="hlink"/>
                </a:solidFill>
                <a:effectLst/>
              </a:rPr>
              <a:t>and</a:t>
            </a:r>
          </a:p>
          <a:p>
            <a:pPr algn="just"/>
            <a:r>
              <a:rPr lang="en-US" altLang="en-US" sz="2800" i="1" baseline="0">
                <a:solidFill>
                  <a:schemeClr val="hlink"/>
                </a:solidFill>
                <a:effectLst/>
              </a:rPr>
              <a:t>noninvertible</a:t>
            </a:r>
            <a:r>
              <a:rPr lang="en-US" altLang="en-US" sz="2800" i="1" baseline="0">
                <a:effectLst/>
              </a:rPr>
              <a:t>. </a:t>
            </a:r>
          </a:p>
        </p:txBody>
      </p:sp>
      <p:sp>
        <p:nvSpPr>
          <p:cNvPr id="1040394" name="Text Box 10">
            <a:extLst>
              <a:ext uri="{FF2B5EF4-FFF2-40B4-BE49-F238E27FC236}">
                <a16:creationId xmlns:a16="http://schemas.microsoft.com/office/drawing/2014/main" id="{0B160255-672D-472D-93EC-AA79BAF33C3A}"/>
              </a:ext>
            </a:extLst>
          </p:cNvPr>
          <p:cNvSpPr txBox="1">
            <a:spLocks noChangeArrowheads="1"/>
          </p:cNvSpPr>
          <p:nvPr/>
        </p:nvSpPr>
        <p:spPr bwMode="auto">
          <a:xfrm>
            <a:off x="1143000" y="0"/>
            <a:ext cx="29606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baseline="0">
                <a:solidFill>
                  <a:schemeClr val="hlink"/>
                </a:solidFill>
                <a:effectLst/>
              </a:rPr>
              <a:t>5.1.5  </a:t>
            </a:r>
            <a:r>
              <a:rPr lang="en-US" altLang="en-US" sz="3200" i="1" baseline="0">
                <a:effectLst/>
              </a:rPr>
              <a:t>Continued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1"/>
          <p:cNvSpPr>
            <a:spLocks noGrp="1"/>
          </p:cNvSpPr>
          <p:nvPr>
            <p:ph type="sldNum" sz="quarter" idx="10"/>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1200">
                <a:solidFill>
                  <a:schemeClr val="bg2"/>
                </a:solidFill>
              </a:rPr>
              <a:t>6.</a:t>
            </a:r>
            <a:fld id="{DFB3F21F-D1AE-4049-88E9-044E3C62F443}" type="slidenum">
              <a:rPr lang="en-US" altLang="en-US" sz="1200">
                <a:solidFill>
                  <a:schemeClr val="bg2"/>
                </a:solidFill>
              </a:rPr>
              <a:pPr/>
              <a:t>11</a:t>
            </a:fld>
            <a:endParaRPr lang="en-US" altLang="en-US" sz="1200">
              <a:solidFill>
                <a:schemeClr val="bg2"/>
              </a:solidFill>
            </a:endParaRPr>
          </a:p>
        </p:txBody>
      </p:sp>
      <p:sp>
        <p:nvSpPr>
          <p:cNvPr id="4101" name="Rectangle 4"/>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4102" name="Rectangle 5"/>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4103" name="Rectangle 6"/>
          <p:cNvSpPr>
            <a:spLocks noChangeArrowheads="1"/>
          </p:cNvSpPr>
          <p:nvPr/>
        </p:nvSpPr>
        <p:spPr bwMode="auto">
          <a:xfrm>
            <a:off x="1068388" y="49213"/>
            <a:ext cx="256192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2800" dirty="0">
                <a:solidFill>
                  <a:schemeClr val="tx2"/>
                </a:solidFill>
              </a:rPr>
              <a:t>Feistel Cipher</a:t>
            </a:r>
          </a:p>
        </p:txBody>
      </p:sp>
      <p:sp>
        <p:nvSpPr>
          <p:cNvPr id="4104"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4105" name="Rectangle 8"/>
          <p:cNvSpPr>
            <a:spLocks noChangeArrowheads="1"/>
          </p:cNvSpPr>
          <p:nvPr/>
        </p:nvSpPr>
        <p:spPr bwMode="ltGray">
          <a:xfrm>
            <a:off x="447675" y="533400"/>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4106" name="Rectangle 9"/>
          <p:cNvSpPr>
            <a:spLocks noChangeArrowheads="1"/>
          </p:cNvSpPr>
          <p:nvPr/>
        </p:nvSpPr>
        <p:spPr bwMode="ltGray">
          <a:xfrm>
            <a:off x="838200" y="533400"/>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4107" name="Rectangle 10"/>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4108" name="Rectangle 11"/>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 name="TextBox 1">
            <a:extLst>
              <a:ext uri="{FF2B5EF4-FFF2-40B4-BE49-F238E27FC236}">
                <a16:creationId xmlns:a16="http://schemas.microsoft.com/office/drawing/2014/main" id="{008CF1C7-1F69-4E13-9DAB-55067523A3E1}"/>
              </a:ext>
            </a:extLst>
          </p:cNvPr>
          <p:cNvSpPr txBox="1"/>
          <p:nvPr/>
        </p:nvSpPr>
        <p:spPr>
          <a:xfrm>
            <a:off x="5257800" y="5939135"/>
            <a:ext cx="3195994" cy="461665"/>
          </a:xfrm>
          <a:prstGeom prst="rect">
            <a:avLst/>
          </a:prstGeom>
          <a:noFill/>
        </p:spPr>
        <p:txBody>
          <a:bodyPr wrap="square" rtlCol="0">
            <a:spAutoFit/>
          </a:bodyPr>
          <a:lstStyle/>
          <a:p>
            <a:r>
              <a:rPr lang="en-US" sz="2400" b="0" dirty="0"/>
              <a:t>F= Round function</a:t>
            </a:r>
            <a:endParaRPr lang="en-IN" sz="2400" b="0" dirty="0"/>
          </a:p>
        </p:txBody>
      </p:sp>
      <p:grpSp>
        <p:nvGrpSpPr>
          <p:cNvPr id="4" name="Group 3">
            <a:extLst>
              <a:ext uri="{FF2B5EF4-FFF2-40B4-BE49-F238E27FC236}">
                <a16:creationId xmlns:a16="http://schemas.microsoft.com/office/drawing/2014/main" id="{BA3A5026-2A11-4043-8C93-493EC3074391}"/>
              </a:ext>
            </a:extLst>
          </p:cNvPr>
          <p:cNvGrpSpPr/>
          <p:nvPr/>
        </p:nvGrpSpPr>
        <p:grpSpPr>
          <a:xfrm>
            <a:off x="1102795" y="1263103"/>
            <a:ext cx="6583314" cy="4339726"/>
            <a:chOff x="1102795" y="1263103"/>
            <a:chExt cx="6583314" cy="4339726"/>
          </a:xfrm>
        </p:grpSpPr>
        <p:pic>
          <p:nvPicPr>
            <p:cNvPr id="1026" name="Picture 2" descr="Feistel Cipher in Cryptography">
              <a:extLst>
                <a:ext uri="{FF2B5EF4-FFF2-40B4-BE49-F238E27FC236}">
                  <a16:creationId xmlns:a16="http://schemas.microsoft.com/office/drawing/2014/main" id="{EC27BF9C-EDFC-4532-B1E5-324CB943FA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795" y="1263103"/>
              <a:ext cx="6583314" cy="397407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7EF86DF-23EA-4BE0-9F7B-37E1EE58A6E7}"/>
                </a:ext>
              </a:extLst>
            </p:cNvPr>
            <p:cNvSpPr/>
            <p:nvPr/>
          </p:nvSpPr>
          <p:spPr bwMode="auto">
            <a:xfrm>
              <a:off x="1763408" y="5145629"/>
              <a:ext cx="3733800" cy="457200"/>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Cipher text</a:t>
              </a:r>
              <a:endParaRPr kumimoji="0" lang="en-IN" sz="2000" b="0" i="0" u="none" strike="noStrike" cap="none" normalizeH="0" baseline="0" dirty="0">
                <a:ln>
                  <a:noFill/>
                </a:ln>
                <a:solidFill>
                  <a:schemeClr val="tx1"/>
                </a:solidFill>
                <a:effectLst/>
                <a:latin typeface="Arial" charset="0"/>
              </a:endParaRPr>
            </a:p>
          </p:txBody>
        </p:sp>
      </p:grpSp>
    </p:spTree>
    <p:extLst>
      <p:ext uri="{BB962C8B-B14F-4D97-AF65-F5344CB8AC3E}">
        <p14:creationId xmlns:p14="http://schemas.microsoft.com/office/powerpoint/2010/main" val="3887715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Slide Number Placeholder 1"/>
          <p:cNvSpPr>
            <a:spLocks noGrp="1"/>
          </p:cNvSpPr>
          <p:nvPr>
            <p:ph type="sldNum" sz="quarter" idx="10"/>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1200">
                <a:solidFill>
                  <a:schemeClr val="bg2"/>
                </a:solidFill>
              </a:rPr>
              <a:t>6.</a:t>
            </a:r>
            <a:fld id="{30A1467D-14DE-4865-9916-7CDF8E4DA0F0}" type="slidenum">
              <a:rPr lang="en-US" altLang="en-US" sz="1200">
                <a:solidFill>
                  <a:schemeClr val="bg2"/>
                </a:solidFill>
              </a:rPr>
              <a:pPr/>
              <a:t>12</a:t>
            </a:fld>
            <a:endParaRPr lang="en-US" altLang="en-US" sz="1200">
              <a:solidFill>
                <a:schemeClr val="bg2"/>
              </a:solidFill>
            </a:endParaRPr>
          </a:p>
        </p:txBody>
      </p:sp>
      <p:sp>
        <p:nvSpPr>
          <p:cNvPr id="924674" name="Rectangle 2"/>
          <p:cNvSpPr>
            <a:spLocks noChangeArrowheads="1"/>
          </p:cNvSpPr>
          <p:nvPr/>
        </p:nvSpPr>
        <p:spPr bwMode="auto">
          <a:xfrm>
            <a:off x="0" y="0"/>
            <a:ext cx="9144000" cy="990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tLang="en-US">
              <a:effectLst>
                <a:outerShdw blurRad="38100" dist="38100" dir="2700000" algn="tl">
                  <a:srgbClr val="FFFFFF"/>
                </a:outerShdw>
              </a:effectLst>
              <a:latin typeface="Times New Roman" pitchFamily="18" charset="0"/>
            </a:endParaRPr>
          </a:p>
        </p:txBody>
      </p:sp>
      <p:sp>
        <p:nvSpPr>
          <p:cNvPr id="924675" name="Text Box 3"/>
          <p:cNvSpPr txBox="1">
            <a:spLocks noChangeArrowheads="1"/>
          </p:cNvSpPr>
          <p:nvPr/>
        </p:nvSpPr>
        <p:spPr bwMode="auto">
          <a:xfrm>
            <a:off x="228600" y="228600"/>
            <a:ext cx="42846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a:effectLst>
                  <a:outerShdw blurRad="38100" dist="38100" dir="2700000" algn="tl">
                    <a:srgbClr val="C0C0C0"/>
                  </a:outerShdw>
                </a:effectLst>
                <a:latin typeface="Times" pitchFamily="18" charset="0"/>
              </a:rPr>
              <a:t>6-1   INTRODUCTION</a:t>
            </a:r>
          </a:p>
        </p:txBody>
      </p:sp>
      <p:sp>
        <p:nvSpPr>
          <p:cNvPr id="5125"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endParaRPr lang="en-US" altLang="en-US" sz="1800">
              <a:latin typeface="Times New Roman" pitchFamily="18" charset="0"/>
            </a:endParaRPr>
          </a:p>
        </p:txBody>
      </p:sp>
      <p:sp>
        <p:nvSpPr>
          <p:cNvPr id="924677" name="Rectangle 5"/>
          <p:cNvSpPr>
            <a:spLocks noChangeArrowheads="1"/>
          </p:cNvSpPr>
          <p:nvPr/>
        </p:nvSpPr>
        <p:spPr bwMode="auto">
          <a:xfrm>
            <a:off x="304800" y="1371600"/>
            <a:ext cx="8229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i="1">
                <a:effectLst>
                  <a:outerShdw blurRad="38100" dist="38100" dir="2700000" algn="tl">
                    <a:srgbClr val="C0C0C0"/>
                  </a:outerShdw>
                </a:effectLst>
                <a:latin typeface="Times New Roman" pitchFamily="18" charset="0"/>
              </a:rPr>
              <a:t>The Data Encryption Standard (DES) is a symmetric-key block cipher published by the National Institute of Standards and Technology (NIST).</a:t>
            </a:r>
          </a:p>
        </p:txBody>
      </p:sp>
      <p:sp>
        <p:nvSpPr>
          <p:cNvPr id="5127" name="Rectangle 6"/>
          <p:cNvSpPr>
            <a:spLocks noChangeArrowheads="1"/>
          </p:cNvSpPr>
          <p:nvPr/>
        </p:nvSpPr>
        <p:spPr bwMode="auto">
          <a:xfrm>
            <a:off x="152400" y="4772025"/>
            <a:ext cx="6705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buClr>
                <a:schemeClr val="tx1"/>
              </a:buClr>
              <a:buSzPct val="117000"/>
              <a:buFont typeface="Wingdings" pitchFamily="2" charset="2"/>
              <a:buNone/>
            </a:pPr>
            <a:r>
              <a:rPr lang="en-US" altLang="en-US" sz="2400">
                <a:solidFill>
                  <a:schemeClr val="hlink"/>
                </a:solidFill>
                <a:latin typeface="Times New Roman" pitchFamily="18" charset="0"/>
              </a:rPr>
              <a:t>6.1.1</a:t>
            </a:r>
            <a:r>
              <a:rPr lang="en-US" altLang="en-US" sz="2400">
                <a:solidFill>
                  <a:srgbClr val="0033CC"/>
                </a:solidFill>
                <a:latin typeface="Times New Roman" pitchFamily="18" charset="0"/>
              </a:rPr>
              <a:t>  History </a:t>
            </a:r>
            <a:br>
              <a:rPr lang="fr-FR" altLang="en-US" sz="2400">
                <a:solidFill>
                  <a:srgbClr val="0033CC"/>
                </a:solidFill>
                <a:latin typeface="Times New Roman" pitchFamily="18" charset="0"/>
              </a:rPr>
            </a:br>
            <a:r>
              <a:rPr lang="fr-FR" altLang="en-US" sz="2400">
                <a:solidFill>
                  <a:schemeClr val="hlink"/>
                </a:solidFill>
                <a:latin typeface="Times New Roman" pitchFamily="18" charset="0"/>
              </a:rPr>
              <a:t>6.1.2</a:t>
            </a:r>
            <a:r>
              <a:rPr lang="fr-FR" altLang="en-US" sz="2400">
                <a:solidFill>
                  <a:srgbClr val="0033CC"/>
                </a:solidFill>
                <a:latin typeface="Times New Roman" pitchFamily="18" charset="0"/>
              </a:rPr>
              <a:t>  Overview</a:t>
            </a:r>
            <a:endParaRPr lang="en-US" altLang="en-US" sz="2400">
              <a:solidFill>
                <a:srgbClr val="0033CC"/>
              </a:solidFill>
              <a:latin typeface="Times New Roman" pitchFamily="18" charset="0"/>
            </a:endParaRPr>
          </a:p>
        </p:txBody>
      </p:sp>
      <p:sp>
        <p:nvSpPr>
          <p:cNvPr id="924679" name="Text Box 7"/>
          <p:cNvSpPr txBox="1">
            <a:spLocks noChangeArrowheads="1"/>
          </p:cNvSpPr>
          <p:nvPr/>
        </p:nvSpPr>
        <p:spPr bwMode="auto">
          <a:xfrm>
            <a:off x="165100" y="4295775"/>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altLang="en-US" sz="2800" i="1" u="sng">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1200">
                <a:solidFill>
                  <a:schemeClr val="bg2"/>
                </a:solidFill>
              </a:rPr>
              <a:t>6.</a:t>
            </a:r>
            <a:fld id="{DC60AAFE-4E3C-4DC5-93E6-355025D3D4A1}" type="slidenum">
              <a:rPr lang="en-US" altLang="en-US" sz="1200">
                <a:solidFill>
                  <a:schemeClr val="bg2"/>
                </a:solidFill>
              </a:rPr>
              <a:pPr/>
              <a:t>13</a:t>
            </a:fld>
            <a:endParaRPr lang="en-US" altLang="en-US" sz="1200">
              <a:solidFill>
                <a:schemeClr val="bg2"/>
              </a:solidFill>
            </a:endParaRPr>
          </a:p>
        </p:txBody>
      </p:sp>
      <p:sp>
        <p:nvSpPr>
          <p:cNvPr id="6147"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614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6149"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615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615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6152"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615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6154" name="Rectangle 9"/>
          <p:cNvSpPr>
            <a:spLocks noChangeArrowheads="1"/>
          </p:cNvSpPr>
          <p:nvPr/>
        </p:nvSpPr>
        <p:spPr bwMode="auto">
          <a:xfrm>
            <a:off x="228600" y="1123950"/>
            <a:ext cx="8686800" cy="2654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just"/>
            <a:r>
              <a:rPr lang="en-US" altLang="en-US" sz="2800" i="1">
                <a:latin typeface="Times New Roman" pitchFamily="18" charset="0"/>
              </a:rPr>
              <a:t>In 1973, NIST published a request for proposals for a national symmetric-key cryptosystem. A proposal from IBM, a modification of a project called Lucifer, was accepted as DES. DES was published in the Federal Register in March 1975 as a draft of the Federal Information Processing Standard (FIPS).</a:t>
            </a:r>
          </a:p>
        </p:txBody>
      </p:sp>
      <p:sp>
        <p:nvSpPr>
          <p:cNvPr id="6155" name="Text Box 10"/>
          <p:cNvSpPr txBox="1">
            <a:spLocks noChangeArrowheads="1"/>
          </p:cNvSpPr>
          <p:nvPr/>
        </p:nvSpPr>
        <p:spPr bwMode="auto">
          <a:xfrm>
            <a:off x="1143000" y="0"/>
            <a:ext cx="24431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i="1">
                <a:solidFill>
                  <a:schemeClr val="hlink"/>
                </a:solidFill>
                <a:latin typeface="Times New Roman" pitchFamily="18" charset="0"/>
              </a:rPr>
              <a:t>6.1.1  History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1"/>
          <p:cNvSpPr>
            <a:spLocks noGrp="1"/>
          </p:cNvSpPr>
          <p:nvPr>
            <p:ph type="sldNum" sz="quarter" idx="10"/>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1200">
                <a:solidFill>
                  <a:schemeClr val="bg2"/>
                </a:solidFill>
              </a:rPr>
              <a:t>6.</a:t>
            </a:r>
            <a:fld id="{E5D4D416-AA4C-47E8-8390-FEC5A1C19668}" type="slidenum">
              <a:rPr lang="en-US" altLang="en-US" sz="1200">
                <a:solidFill>
                  <a:schemeClr val="bg2"/>
                </a:solidFill>
              </a:rPr>
              <a:pPr/>
              <a:t>14</a:t>
            </a:fld>
            <a:endParaRPr lang="en-US" altLang="en-US" sz="1200">
              <a:solidFill>
                <a:schemeClr val="bg2"/>
              </a:solidFill>
            </a:endParaRPr>
          </a:p>
        </p:txBody>
      </p:sp>
      <p:sp>
        <p:nvSpPr>
          <p:cNvPr id="7171"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717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7173"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717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717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7176"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717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7178" name="Rectangle 9"/>
          <p:cNvSpPr>
            <a:spLocks noChangeArrowheads="1"/>
          </p:cNvSpPr>
          <p:nvPr/>
        </p:nvSpPr>
        <p:spPr bwMode="auto">
          <a:xfrm>
            <a:off x="228600" y="990600"/>
            <a:ext cx="86868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just"/>
            <a:r>
              <a:rPr lang="en-US" altLang="en-US" sz="2800" i="1">
                <a:latin typeface="Times New Roman" pitchFamily="18" charset="0"/>
              </a:rPr>
              <a:t>DES is a block cipher, as shown in Figure 6.1.</a:t>
            </a:r>
          </a:p>
        </p:txBody>
      </p:sp>
      <p:sp>
        <p:nvSpPr>
          <p:cNvPr id="7179" name="Text Box 10"/>
          <p:cNvSpPr txBox="1">
            <a:spLocks noChangeArrowheads="1"/>
          </p:cNvSpPr>
          <p:nvPr/>
        </p:nvSpPr>
        <p:spPr bwMode="auto">
          <a:xfrm>
            <a:off x="1143000" y="0"/>
            <a:ext cx="27606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i="1">
                <a:solidFill>
                  <a:schemeClr val="hlink"/>
                </a:solidFill>
                <a:latin typeface="Times New Roman" pitchFamily="18" charset="0"/>
              </a:rPr>
              <a:t>6.1.2  Overview</a:t>
            </a:r>
          </a:p>
        </p:txBody>
      </p:sp>
      <p:sp>
        <p:nvSpPr>
          <p:cNvPr id="7180" name="Text Box 11"/>
          <p:cNvSpPr txBox="1">
            <a:spLocks noChangeArrowheads="1"/>
          </p:cNvSpPr>
          <p:nvPr/>
        </p:nvSpPr>
        <p:spPr bwMode="auto">
          <a:xfrm>
            <a:off x="1731963" y="2057400"/>
            <a:ext cx="55197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2400">
                <a:solidFill>
                  <a:schemeClr val="folHlink"/>
                </a:solidFill>
                <a:latin typeface="Times New Roman" pitchFamily="18" charset="0"/>
              </a:rPr>
              <a:t>Figure 6.1  </a:t>
            </a:r>
            <a:r>
              <a:rPr lang="en-US" altLang="en-US" sz="2000" i="1">
                <a:latin typeface="Times New Roman" pitchFamily="18" charset="0"/>
              </a:rPr>
              <a:t>Encryption and decryption with DES</a:t>
            </a:r>
          </a:p>
        </p:txBody>
      </p:sp>
      <p:pic>
        <p:nvPicPr>
          <p:cNvPr id="7181"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75" y="3114675"/>
            <a:ext cx="8391525"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Slide Number Placeholder 1"/>
          <p:cNvSpPr>
            <a:spLocks noGrp="1"/>
          </p:cNvSpPr>
          <p:nvPr>
            <p:ph type="sldNum" sz="quarter" idx="10"/>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1200">
                <a:solidFill>
                  <a:schemeClr val="bg2"/>
                </a:solidFill>
              </a:rPr>
              <a:t>6.</a:t>
            </a:r>
            <a:fld id="{1E3C670B-C03F-4039-9B7A-4BBEDB31BF6E}" type="slidenum">
              <a:rPr lang="en-US" altLang="en-US" sz="1200">
                <a:solidFill>
                  <a:schemeClr val="bg2"/>
                </a:solidFill>
              </a:rPr>
              <a:pPr/>
              <a:t>15</a:t>
            </a:fld>
            <a:endParaRPr lang="en-US" altLang="en-US" sz="1200">
              <a:solidFill>
                <a:schemeClr val="bg2"/>
              </a:solidFill>
            </a:endParaRPr>
          </a:p>
        </p:txBody>
      </p:sp>
      <p:sp>
        <p:nvSpPr>
          <p:cNvPr id="929794" name="Rectangle 2"/>
          <p:cNvSpPr>
            <a:spLocks noChangeArrowheads="1"/>
          </p:cNvSpPr>
          <p:nvPr/>
        </p:nvSpPr>
        <p:spPr bwMode="auto">
          <a:xfrm>
            <a:off x="0" y="0"/>
            <a:ext cx="9144000" cy="990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tLang="en-US">
              <a:effectLst>
                <a:outerShdw blurRad="38100" dist="38100" dir="2700000" algn="tl">
                  <a:srgbClr val="FFFFFF"/>
                </a:outerShdw>
              </a:effectLst>
              <a:latin typeface="Times New Roman" pitchFamily="18" charset="0"/>
            </a:endParaRPr>
          </a:p>
        </p:txBody>
      </p:sp>
      <p:sp>
        <p:nvSpPr>
          <p:cNvPr id="929795" name="Text Box 3"/>
          <p:cNvSpPr txBox="1">
            <a:spLocks noChangeArrowheads="1"/>
          </p:cNvSpPr>
          <p:nvPr/>
        </p:nvSpPr>
        <p:spPr bwMode="auto">
          <a:xfrm>
            <a:off x="228600" y="228600"/>
            <a:ext cx="44307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a:effectLst>
                  <a:outerShdw blurRad="38100" dist="38100" dir="2700000" algn="tl">
                    <a:srgbClr val="C0C0C0"/>
                  </a:outerShdw>
                </a:effectLst>
                <a:latin typeface="Times" pitchFamily="18" charset="0"/>
              </a:rPr>
              <a:t>6-2   DES STRUCTURE</a:t>
            </a:r>
          </a:p>
        </p:txBody>
      </p:sp>
      <p:sp>
        <p:nvSpPr>
          <p:cNvPr id="8197"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endParaRPr lang="en-US" altLang="en-US" sz="1800">
              <a:latin typeface="Times New Roman" pitchFamily="18" charset="0"/>
            </a:endParaRPr>
          </a:p>
        </p:txBody>
      </p:sp>
      <p:sp>
        <p:nvSpPr>
          <p:cNvPr id="929797" name="Rectangle 5"/>
          <p:cNvSpPr>
            <a:spLocks noChangeArrowheads="1"/>
          </p:cNvSpPr>
          <p:nvPr/>
        </p:nvSpPr>
        <p:spPr bwMode="auto">
          <a:xfrm>
            <a:off x="228600" y="1143000"/>
            <a:ext cx="8229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i="1">
                <a:effectLst>
                  <a:outerShdw blurRad="38100" dist="38100" dir="2700000" algn="tl">
                    <a:srgbClr val="C0C0C0"/>
                  </a:outerShdw>
                </a:effectLst>
                <a:latin typeface="Times New Roman" pitchFamily="18" charset="0"/>
              </a:rPr>
              <a:t>The encryption process is made of two permutations (P-boxes), which we call initial and final permutations, and sixteen Feistel rounds.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1"/>
          <p:cNvSpPr>
            <a:spLocks noGrp="1"/>
          </p:cNvSpPr>
          <p:nvPr>
            <p:ph type="sldNum" sz="quarter" idx="10"/>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1200">
                <a:solidFill>
                  <a:schemeClr val="bg2"/>
                </a:solidFill>
              </a:rPr>
              <a:t>6.</a:t>
            </a:r>
            <a:fld id="{158C04BD-F107-4ACE-AD1C-91FE7EFAAC5F}" type="slidenum">
              <a:rPr lang="en-US" altLang="en-US" sz="1200">
                <a:solidFill>
                  <a:schemeClr val="bg2"/>
                </a:solidFill>
              </a:rPr>
              <a:pPr/>
              <a:t>16</a:t>
            </a:fld>
            <a:endParaRPr lang="en-US" altLang="en-US" sz="1200">
              <a:solidFill>
                <a:schemeClr val="bg2"/>
              </a:solidFill>
            </a:endParaRPr>
          </a:p>
        </p:txBody>
      </p:sp>
      <p:sp>
        <p:nvSpPr>
          <p:cNvPr id="1120258" name="Rectangle 2"/>
          <p:cNvSpPr>
            <a:spLocks noChangeArrowheads="1"/>
          </p:cNvSpPr>
          <p:nvPr/>
        </p:nvSpPr>
        <p:spPr bwMode="auto">
          <a:xfrm>
            <a:off x="0" y="0"/>
            <a:ext cx="9144000" cy="6858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tLang="en-US">
              <a:effectLst>
                <a:outerShdw blurRad="38100" dist="38100" dir="2700000" algn="tl">
                  <a:srgbClr val="FFFFFF"/>
                </a:outerShdw>
              </a:effectLst>
              <a:latin typeface="Times New Roman" pitchFamily="18" charset="0"/>
            </a:endParaRPr>
          </a:p>
        </p:txBody>
      </p:sp>
      <p:sp>
        <p:nvSpPr>
          <p:cNvPr id="1120259" name="Text Box 3"/>
          <p:cNvSpPr txBox="1">
            <a:spLocks noChangeArrowheads="1"/>
          </p:cNvSpPr>
          <p:nvPr/>
        </p:nvSpPr>
        <p:spPr bwMode="auto">
          <a:xfrm>
            <a:off x="228600" y="76200"/>
            <a:ext cx="26320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a:effectLst>
                  <a:outerShdw blurRad="38100" dist="38100" dir="2700000" algn="tl">
                    <a:srgbClr val="C0C0C0"/>
                  </a:outerShdw>
                </a:effectLst>
                <a:latin typeface="Times" pitchFamily="18" charset="0"/>
              </a:rPr>
              <a:t>6-2   Continue</a:t>
            </a:r>
          </a:p>
        </p:txBody>
      </p:sp>
      <p:sp>
        <p:nvSpPr>
          <p:cNvPr id="9221"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endParaRPr lang="en-US" altLang="en-US" sz="1800">
              <a:latin typeface="Times New Roman" pitchFamily="18" charset="0"/>
            </a:endParaRPr>
          </a:p>
        </p:txBody>
      </p:sp>
      <p:pic>
        <p:nvPicPr>
          <p:cNvPr id="922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1400" y="1709738"/>
            <a:ext cx="5613400" cy="476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23" name="Text Box 9"/>
          <p:cNvSpPr txBox="1">
            <a:spLocks noChangeArrowheads="1"/>
          </p:cNvSpPr>
          <p:nvPr/>
        </p:nvSpPr>
        <p:spPr bwMode="auto">
          <a:xfrm>
            <a:off x="2124075" y="990600"/>
            <a:ext cx="4341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2400">
                <a:solidFill>
                  <a:schemeClr val="folHlink"/>
                </a:solidFill>
                <a:latin typeface="Times New Roman" pitchFamily="18" charset="0"/>
              </a:rPr>
              <a:t>Figure 6.2  </a:t>
            </a:r>
            <a:r>
              <a:rPr lang="en-US" altLang="en-US" sz="2000" i="1">
                <a:latin typeface="Times New Roman" pitchFamily="18" charset="0"/>
              </a:rPr>
              <a:t>General structure of DES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1"/>
          <p:cNvSpPr>
            <a:spLocks noGrp="1"/>
          </p:cNvSpPr>
          <p:nvPr>
            <p:ph type="sldNum" sz="quarter" idx="10"/>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1200">
                <a:solidFill>
                  <a:schemeClr val="bg2"/>
                </a:solidFill>
              </a:rPr>
              <a:t>6.</a:t>
            </a:r>
            <a:fld id="{4C16C756-ADF7-48D6-A2F8-2BCEF01265D1}" type="slidenum">
              <a:rPr lang="en-US" altLang="en-US" sz="1200">
                <a:solidFill>
                  <a:schemeClr val="bg2"/>
                </a:solidFill>
              </a:rPr>
              <a:pPr/>
              <a:t>17</a:t>
            </a:fld>
            <a:endParaRPr lang="en-US" altLang="en-US" sz="1200">
              <a:solidFill>
                <a:schemeClr val="bg2"/>
              </a:solidFill>
            </a:endParaRPr>
          </a:p>
        </p:txBody>
      </p:sp>
      <p:sp>
        <p:nvSpPr>
          <p:cNvPr id="10243"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024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0245"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024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024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0248"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024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0250" name="Rectangle 9"/>
          <p:cNvSpPr>
            <a:spLocks noChangeArrowheads="1"/>
          </p:cNvSpPr>
          <p:nvPr/>
        </p:nvSpPr>
        <p:spPr bwMode="auto">
          <a:xfrm>
            <a:off x="228600" y="914400"/>
            <a:ext cx="86868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just"/>
            <a:endParaRPr lang="en-US" altLang="en-US" sz="2800" i="1">
              <a:latin typeface="Times New Roman" pitchFamily="18" charset="0"/>
            </a:endParaRPr>
          </a:p>
        </p:txBody>
      </p:sp>
      <p:sp>
        <p:nvSpPr>
          <p:cNvPr id="10251" name="Text Box 10"/>
          <p:cNvSpPr txBox="1">
            <a:spLocks noChangeArrowheads="1"/>
          </p:cNvSpPr>
          <p:nvPr/>
        </p:nvSpPr>
        <p:spPr bwMode="auto">
          <a:xfrm>
            <a:off x="1143000" y="0"/>
            <a:ext cx="6357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i="1">
                <a:solidFill>
                  <a:schemeClr val="hlink"/>
                </a:solidFill>
                <a:latin typeface="Times New Roman" pitchFamily="18" charset="0"/>
              </a:rPr>
              <a:t>6.2.1  Initial and Final Permutations</a:t>
            </a:r>
          </a:p>
        </p:txBody>
      </p:sp>
      <p:pic>
        <p:nvPicPr>
          <p:cNvPr id="10252"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17688" y="1828800"/>
            <a:ext cx="5421312" cy="341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53" name="Text Box 12"/>
          <p:cNvSpPr txBox="1">
            <a:spLocks noChangeArrowheads="1"/>
          </p:cNvSpPr>
          <p:nvPr/>
        </p:nvSpPr>
        <p:spPr bwMode="auto">
          <a:xfrm>
            <a:off x="1219200" y="990600"/>
            <a:ext cx="6064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2400">
                <a:solidFill>
                  <a:schemeClr val="folHlink"/>
                </a:solidFill>
                <a:latin typeface="Times New Roman" pitchFamily="18" charset="0"/>
              </a:rPr>
              <a:t>Figure 6.3  </a:t>
            </a:r>
            <a:r>
              <a:rPr lang="en-US" altLang="en-US" sz="2000" i="1">
                <a:latin typeface="Times New Roman" pitchFamily="18" charset="0"/>
              </a:rPr>
              <a:t>Initial and final permutation steps in DES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1"/>
          <p:cNvSpPr>
            <a:spLocks noGrp="1"/>
          </p:cNvSpPr>
          <p:nvPr>
            <p:ph type="sldNum" sz="quarter" idx="10"/>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1200">
                <a:solidFill>
                  <a:schemeClr val="bg2"/>
                </a:solidFill>
              </a:rPr>
              <a:t>6.</a:t>
            </a:r>
            <a:fld id="{28878BFA-488A-437D-94AE-64CCECD6BCDF}" type="slidenum">
              <a:rPr lang="en-US" altLang="en-US" sz="1200">
                <a:solidFill>
                  <a:schemeClr val="bg2"/>
                </a:solidFill>
              </a:rPr>
              <a:pPr/>
              <a:t>18</a:t>
            </a:fld>
            <a:endParaRPr lang="en-US" altLang="en-US" sz="1200">
              <a:solidFill>
                <a:schemeClr val="bg2"/>
              </a:solidFill>
            </a:endParaRPr>
          </a:p>
        </p:txBody>
      </p:sp>
      <p:sp>
        <p:nvSpPr>
          <p:cNvPr id="11267"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126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1269"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127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127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1272"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127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1274" name="Text Box 10"/>
          <p:cNvSpPr txBox="1">
            <a:spLocks noChangeArrowheads="1"/>
          </p:cNvSpPr>
          <p:nvPr/>
        </p:nvSpPr>
        <p:spPr bwMode="auto">
          <a:xfrm>
            <a:off x="1143000" y="0"/>
            <a:ext cx="27574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i="1">
                <a:latin typeface="Times New Roman" pitchFamily="18" charset="0"/>
              </a:rPr>
              <a:t>6.2.1</a:t>
            </a:r>
            <a:r>
              <a:rPr lang="en-US" altLang="en-US" i="1">
                <a:solidFill>
                  <a:schemeClr val="hlink"/>
                </a:solidFill>
                <a:latin typeface="Times New Roman" pitchFamily="18" charset="0"/>
              </a:rPr>
              <a:t>  </a:t>
            </a:r>
            <a:r>
              <a:rPr lang="en-US" altLang="en-US" i="1">
                <a:latin typeface="Times New Roman" pitchFamily="18" charset="0"/>
              </a:rPr>
              <a:t>Continue</a:t>
            </a:r>
          </a:p>
        </p:txBody>
      </p:sp>
      <p:sp>
        <p:nvSpPr>
          <p:cNvPr id="11275" name="Text Box 12"/>
          <p:cNvSpPr txBox="1">
            <a:spLocks noChangeArrowheads="1"/>
          </p:cNvSpPr>
          <p:nvPr/>
        </p:nvSpPr>
        <p:spPr bwMode="auto">
          <a:xfrm>
            <a:off x="1703388" y="1676400"/>
            <a:ext cx="5211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2400">
                <a:solidFill>
                  <a:schemeClr val="folHlink"/>
                </a:solidFill>
                <a:latin typeface="Times New Roman" pitchFamily="18" charset="0"/>
              </a:rPr>
              <a:t>Table 6.1  </a:t>
            </a:r>
            <a:r>
              <a:rPr lang="en-US" altLang="en-US" sz="2000" i="1">
                <a:latin typeface="Times New Roman" pitchFamily="18" charset="0"/>
              </a:rPr>
              <a:t>Initial and final permutation tables</a:t>
            </a:r>
          </a:p>
        </p:txBody>
      </p:sp>
      <p:pic>
        <p:nvPicPr>
          <p:cNvPr id="11276"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938" y="2514600"/>
            <a:ext cx="6316662" cy="290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p:cNvSpPr>
            <a:spLocks noGrp="1"/>
          </p:cNvSpPr>
          <p:nvPr>
            <p:ph type="sldNum" sz="quarter" idx="10"/>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1200">
                <a:solidFill>
                  <a:schemeClr val="bg2"/>
                </a:solidFill>
              </a:rPr>
              <a:t>6.</a:t>
            </a:r>
            <a:fld id="{CB33A44E-D9E5-4BC9-8B1F-D0972C3E71BE}" type="slidenum">
              <a:rPr lang="en-US" altLang="en-US" sz="1200">
                <a:solidFill>
                  <a:schemeClr val="bg2"/>
                </a:solidFill>
              </a:rPr>
              <a:pPr/>
              <a:t>19</a:t>
            </a:fld>
            <a:endParaRPr lang="en-US" altLang="en-US" sz="1200">
              <a:solidFill>
                <a:schemeClr val="bg2"/>
              </a:solidFill>
            </a:endParaRPr>
          </a:p>
        </p:txBody>
      </p:sp>
      <p:sp>
        <p:nvSpPr>
          <p:cNvPr id="14339"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434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4341"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434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434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4344"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434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4346" name="Text Box 9"/>
          <p:cNvSpPr txBox="1">
            <a:spLocks noChangeArrowheads="1"/>
          </p:cNvSpPr>
          <p:nvPr/>
        </p:nvSpPr>
        <p:spPr bwMode="auto">
          <a:xfrm>
            <a:off x="1143000" y="0"/>
            <a:ext cx="31638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i="1">
                <a:latin typeface="Times New Roman" pitchFamily="18" charset="0"/>
              </a:rPr>
              <a:t>6.2.1</a:t>
            </a:r>
            <a:r>
              <a:rPr lang="en-US" altLang="en-US" i="1">
                <a:solidFill>
                  <a:schemeClr val="hlink"/>
                </a:solidFill>
                <a:latin typeface="Times New Roman" pitchFamily="18" charset="0"/>
              </a:rPr>
              <a:t>    </a:t>
            </a:r>
            <a:r>
              <a:rPr lang="en-US" altLang="en-US" i="1">
                <a:latin typeface="Times New Roman" pitchFamily="18" charset="0"/>
              </a:rPr>
              <a:t>Continued</a:t>
            </a:r>
          </a:p>
        </p:txBody>
      </p:sp>
      <p:sp>
        <p:nvSpPr>
          <p:cNvPr id="14347" name="Line 10"/>
          <p:cNvSpPr>
            <a:spLocks noChangeShapeType="1"/>
          </p:cNvSpPr>
          <p:nvPr/>
        </p:nvSpPr>
        <p:spPr bwMode="auto">
          <a:xfrm>
            <a:off x="457200" y="2743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48" name="Line 11"/>
          <p:cNvSpPr>
            <a:spLocks noChangeShapeType="1"/>
          </p:cNvSpPr>
          <p:nvPr/>
        </p:nvSpPr>
        <p:spPr bwMode="auto">
          <a:xfrm>
            <a:off x="458788" y="5486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49" name="Rectangle 12"/>
          <p:cNvSpPr>
            <a:spLocks noChangeArrowheads="1"/>
          </p:cNvSpPr>
          <p:nvPr/>
        </p:nvSpPr>
        <p:spPr bwMode="auto">
          <a:xfrm>
            <a:off x="495300" y="2835275"/>
            <a:ext cx="8077200" cy="252888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a:r>
              <a:rPr lang="en-US" altLang="en-US">
                <a:latin typeface="Times New Roman" pitchFamily="18" charset="0"/>
              </a:rPr>
              <a:t>The initial and final permutations are straight P-boxes that are inverses </a:t>
            </a:r>
            <a:br>
              <a:rPr lang="en-US" altLang="en-US">
                <a:latin typeface="Times New Roman" pitchFamily="18" charset="0"/>
              </a:rPr>
            </a:br>
            <a:r>
              <a:rPr lang="en-US" altLang="en-US">
                <a:latin typeface="Times New Roman" pitchFamily="18" charset="0"/>
              </a:rPr>
              <a:t>of each other.</a:t>
            </a:r>
          </a:p>
          <a:p>
            <a:pPr algn="ctr"/>
            <a:r>
              <a:rPr lang="en-US" altLang="en-US">
                <a:latin typeface="Times New Roman" pitchFamily="18" charset="0"/>
              </a:rPr>
              <a:t>They have no cryptography significance in DES.</a:t>
            </a:r>
          </a:p>
        </p:txBody>
      </p:sp>
      <p:grpSp>
        <p:nvGrpSpPr>
          <p:cNvPr id="14350" name="Group 13"/>
          <p:cNvGrpSpPr>
            <a:grpSpLocks/>
          </p:cNvGrpSpPr>
          <p:nvPr/>
        </p:nvGrpSpPr>
        <p:grpSpPr bwMode="auto">
          <a:xfrm>
            <a:off x="457200" y="2133600"/>
            <a:ext cx="1143000" cy="566738"/>
            <a:chOff x="1200" y="1248"/>
            <a:chExt cx="720" cy="357"/>
          </a:xfrm>
        </p:grpSpPr>
        <p:pic>
          <p:nvPicPr>
            <p:cNvPr id="14351"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52" name="Text Box 15"/>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2800" i="1">
                  <a:solidFill>
                    <a:schemeClr val="hlink"/>
                  </a:solidFill>
                  <a:latin typeface="Times New Roman" pitchFamily="18" charset="0"/>
                </a:rPr>
                <a:t>Note</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1"/>
          <p:cNvSpPr>
            <a:spLocks noGrp="1"/>
          </p:cNvSpPr>
          <p:nvPr>
            <p:ph type="sldNum" sz="quarter" idx="10"/>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1200">
                <a:solidFill>
                  <a:schemeClr val="bg2"/>
                </a:solidFill>
              </a:rPr>
              <a:t>6.</a:t>
            </a:r>
            <a:fld id="{DFB3F21F-D1AE-4049-88E9-044E3C62F443}" type="slidenum">
              <a:rPr lang="en-US" altLang="en-US" sz="1200">
                <a:solidFill>
                  <a:schemeClr val="bg2"/>
                </a:solidFill>
              </a:rPr>
              <a:pPr/>
              <a:t>2</a:t>
            </a:fld>
            <a:endParaRPr lang="en-US" altLang="en-US" sz="1200">
              <a:solidFill>
                <a:schemeClr val="bg2"/>
              </a:solidFill>
            </a:endParaRPr>
          </a:p>
        </p:txBody>
      </p:sp>
      <p:sp>
        <p:nvSpPr>
          <p:cNvPr id="4099" name="Rectangle 2"/>
          <p:cNvSpPr>
            <a:spLocks noChangeArrowheads="1"/>
          </p:cNvSpPr>
          <p:nvPr/>
        </p:nvSpPr>
        <p:spPr bwMode="auto">
          <a:xfrm>
            <a:off x="1219200" y="512763"/>
            <a:ext cx="2209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2800">
                <a:solidFill>
                  <a:schemeClr val="hlink"/>
                </a:solidFill>
                <a:latin typeface="Times New Roman" pitchFamily="18" charset="0"/>
              </a:rPr>
              <a:t>Objectives</a:t>
            </a:r>
          </a:p>
        </p:txBody>
      </p:sp>
      <p:sp>
        <p:nvSpPr>
          <p:cNvPr id="4100" name="Rectangle 3"/>
          <p:cNvSpPr>
            <a:spLocks noChangeArrowheads="1"/>
          </p:cNvSpPr>
          <p:nvPr/>
        </p:nvSpPr>
        <p:spPr bwMode="auto">
          <a:xfrm>
            <a:off x="381000" y="1504950"/>
            <a:ext cx="8534400" cy="38623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spcAft>
                <a:spcPct val="95000"/>
              </a:spcAft>
            </a:pPr>
            <a:r>
              <a:rPr lang="en-US" altLang="en-US" sz="2800" dirty="0">
                <a:latin typeface="Times New Roman" pitchFamily="18" charset="0"/>
              </a:rPr>
              <a:t>❏ To review Feistel Cipher</a:t>
            </a:r>
          </a:p>
          <a:p>
            <a:pPr>
              <a:spcAft>
                <a:spcPct val="95000"/>
              </a:spcAft>
            </a:pPr>
            <a:r>
              <a:rPr lang="en-US" altLang="en-US" sz="2800" dirty="0">
                <a:latin typeface="Times New Roman" pitchFamily="18" charset="0"/>
              </a:rPr>
              <a:t>❏ To define the basic structure of DES</a:t>
            </a:r>
          </a:p>
          <a:p>
            <a:pPr>
              <a:spcAft>
                <a:spcPct val="95000"/>
              </a:spcAft>
            </a:pPr>
            <a:r>
              <a:rPr lang="en-US" altLang="en-US" sz="2800" dirty="0">
                <a:latin typeface="Times New Roman" pitchFamily="18" charset="0"/>
              </a:rPr>
              <a:t>❏ To describe the details of building elements of DES</a:t>
            </a:r>
          </a:p>
          <a:p>
            <a:pPr>
              <a:spcAft>
                <a:spcPct val="95000"/>
              </a:spcAft>
            </a:pPr>
            <a:r>
              <a:rPr lang="en-US" altLang="en-US" sz="2800" dirty="0">
                <a:latin typeface="Times New Roman" pitchFamily="18" charset="0"/>
              </a:rPr>
              <a:t>❏ To describe the round keys generation process</a:t>
            </a:r>
          </a:p>
          <a:p>
            <a:pPr>
              <a:spcAft>
                <a:spcPct val="95000"/>
              </a:spcAft>
            </a:pPr>
            <a:r>
              <a:rPr lang="en-US" altLang="en-US" sz="2800" dirty="0">
                <a:latin typeface="Times New Roman" pitchFamily="18" charset="0"/>
              </a:rPr>
              <a:t>❏ To analyze DES</a:t>
            </a:r>
          </a:p>
        </p:txBody>
      </p:sp>
      <p:sp>
        <p:nvSpPr>
          <p:cNvPr id="4101" name="Rectangle 4"/>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4102" name="Rectangle 5"/>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4103" name="Rectangle 6"/>
          <p:cNvSpPr>
            <a:spLocks noChangeArrowheads="1"/>
          </p:cNvSpPr>
          <p:nvPr/>
        </p:nvSpPr>
        <p:spPr bwMode="auto">
          <a:xfrm>
            <a:off x="1068388" y="49213"/>
            <a:ext cx="18272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2800">
                <a:solidFill>
                  <a:schemeClr val="tx2"/>
                </a:solidFill>
              </a:rPr>
              <a:t>Chapter 6</a:t>
            </a:r>
          </a:p>
        </p:txBody>
      </p:sp>
      <p:sp>
        <p:nvSpPr>
          <p:cNvPr id="4104"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4105" name="Rectangle 8"/>
          <p:cNvSpPr>
            <a:spLocks noChangeArrowheads="1"/>
          </p:cNvSpPr>
          <p:nvPr/>
        </p:nvSpPr>
        <p:spPr bwMode="ltGray">
          <a:xfrm>
            <a:off x="447675" y="533400"/>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4106" name="Rectangle 9"/>
          <p:cNvSpPr>
            <a:spLocks noChangeArrowheads="1"/>
          </p:cNvSpPr>
          <p:nvPr/>
        </p:nvSpPr>
        <p:spPr bwMode="ltGray">
          <a:xfrm>
            <a:off x="838200" y="533400"/>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4107" name="Rectangle 10"/>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4108" name="Rectangle 11"/>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1"/>
          <p:cNvSpPr>
            <a:spLocks noGrp="1"/>
          </p:cNvSpPr>
          <p:nvPr>
            <p:ph type="sldNum" sz="quarter" idx="10"/>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1200">
                <a:solidFill>
                  <a:schemeClr val="bg2"/>
                </a:solidFill>
              </a:rPr>
              <a:t>6.</a:t>
            </a:r>
            <a:fld id="{F5DEFCF4-60B3-48B1-A899-B1369E8509AB}" type="slidenum">
              <a:rPr lang="en-US" altLang="en-US" sz="1200">
                <a:solidFill>
                  <a:schemeClr val="bg2"/>
                </a:solidFill>
              </a:rPr>
              <a:pPr/>
              <a:t>20</a:t>
            </a:fld>
            <a:endParaRPr lang="en-US" altLang="en-US" sz="1200">
              <a:solidFill>
                <a:schemeClr val="bg2"/>
              </a:solidFill>
            </a:endParaRPr>
          </a:p>
        </p:txBody>
      </p:sp>
      <p:sp>
        <p:nvSpPr>
          <p:cNvPr id="15363"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536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5365"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536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536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5368"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536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5370" name="Rectangle 9"/>
          <p:cNvSpPr>
            <a:spLocks noChangeArrowheads="1"/>
          </p:cNvSpPr>
          <p:nvPr/>
        </p:nvSpPr>
        <p:spPr bwMode="auto">
          <a:xfrm>
            <a:off x="228600" y="914400"/>
            <a:ext cx="86868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just"/>
            <a:r>
              <a:rPr lang="en-US" altLang="en-US" sz="2800" i="1">
                <a:latin typeface="Times New Roman" pitchFamily="18" charset="0"/>
              </a:rPr>
              <a:t>DES uses 16 rounds. Each round of DES is a Feistel cipher.</a:t>
            </a:r>
          </a:p>
        </p:txBody>
      </p:sp>
      <p:sp>
        <p:nvSpPr>
          <p:cNvPr id="15371" name="Text Box 10"/>
          <p:cNvSpPr txBox="1">
            <a:spLocks noChangeArrowheads="1"/>
          </p:cNvSpPr>
          <p:nvPr/>
        </p:nvSpPr>
        <p:spPr bwMode="auto">
          <a:xfrm>
            <a:off x="1143000" y="0"/>
            <a:ext cx="23860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i="1">
                <a:solidFill>
                  <a:schemeClr val="hlink"/>
                </a:solidFill>
                <a:latin typeface="Times New Roman" pitchFamily="18" charset="0"/>
              </a:rPr>
              <a:t>6.2.2 Rounds</a:t>
            </a:r>
          </a:p>
        </p:txBody>
      </p:sp>
      <p:sp>
        <p:nvSpPr>
          <p:cNvPr id="15372" name="Text Box 13"/>
          <p:cNvSpPr txBox="1">
            <a:spLocks noChangeArrowheads="1"/>
          </p:cNvSpPr>
          <p:nvPr/>
        </p:nvSpPr>
        <p:spPr bwMode="auto">
          <a:xfrm>
            <a:off x="304800" y="3733800"/>
            <a:ext cx="19494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2400">
                <a:solidFill>
                  <a:schemeClr val="folHlink"/>
                </a:solidFill>
                <a:latin typeface="Times New Roman" pitchFamily="18" charset="0"/>
              </a:rPr>
              <a:t>Figure 6.4  </a:t>
            </a:r>
            <a:br>
              <a:rPr lang="en-US" altLang="en-US" sz="2400">
                <a:solidFill>
                  <a:schemeClr val="folHlink"/>
                </a:solidFill>
                <a:latin typeface="Times New Roman" pitchFamily="18" charset="0"/>
              </a:rPr>
            </a:br>
            <a:r>
              <a:rPr lang="en-US" altLang="en-US" sz="2000" i="1">
                <a:latin typeface="Times New Roman" pitchFamily="18" charset="0"/>
              </a:rPr>
              <a:t>A round in DES </a:t>
            </a:r>
            <a:br>
              <a:rPr lang="en-US" altLang="en-US" sz="2000" i="1">
                <a:latin typeface="Times New Roman" pitchFamily="18" charset="0"/>
              </a:rPr>
            </a:br>
            <a:r>
              <a:rPr lang="en-US" altLang="en-US" sz="2000" i="1">
                <a:latin typeface="Times New Roman" pitchFamily="18" charset="0"/>
              </a:rPr>
              <a:t>(encryption site)</a:t>
            </a:r>
          </a:p>
        </p:txBody>
      </p:sp>
      <p:pic>
        <p:nvPicPr>
          <p:cNvPr id="15373"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3488" y="2025650"/>
            <a:ext cx="4278312" cy="452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1"/>
          <p:cNvSpPr>
            <a:spLocks noGrp="1"/>
          </p:cNvSpPr>
          <p:nvPr>
            <p:ph type="sldNum" sz="quarter" idx="10"/>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1200">
                <a:solidFill>
                  <a:schemeClr val="bg2"/>
                </a:solidFill>
              </a:rPr>
              <a:t>6.</a:t>
            </a:r>
            <a:fld id="{73A4E5F4-FCDC-4AA6-98D5-DC1A78FF73AC}" type="slidenum">
              <a:rPr lang="en-US" altLang="en-US" sz="1200">
                <a:solidFill>
                  <a:schemeClr val="bg2"/>
                </a:solidFill>
              </a:rPr>
              <a:pPr/>
              <a:t>21</a:t>
            </a:fld>
            <a:endParaRPr lang="en-US" altLang="en-US" sz="1200">
              <a:solidFill>
                <a:schemeClr val="bg2"/>
              </a:solidFill>
            </a:endParaRPr>
          </a:p>
        </p:txBody>
      </p:sp>
      <p:sp>
        <p:nvSpPr>
          <p:cNvPr id="16387"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638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6389"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639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639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6392"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639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6394" name="Rectangle 9"/>
          <p:cNvSpPr>
            <a:spLocks noChangeArrowheads="1"/>
          </p:cNvSpPr>
          <p:nvPr/>
        </p:nvSpPr>
        <p:spPr bwMode="auto">
          <a:xfrm>
            <a:off x="228600" y="1065213"/>
            <a:ext cx="8686800" cy="13731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just"/>
            <a:r>
              <a:rPr lang="en-US" altLang="en-US" sz="2800" i="1">
                <a:latin typeface="Times New Roman" pitchFamily="18" charset="0"/>
              </a:rPr>
              <a:t>The heart of DES is the DES function. The DES function applies a 48-bit key to the rightmost 32 bits to produce a 32-bit output. </a:t>
            </a:r>
          </a:p>
        </p:txBody>
      </p:sp>
      <p:sp>
        <p:nvSpPr>
          <p:cNvPr id="16395" name="Text Box 10"/>
          <p:cNvSpPr txBox="1">
            <a:spLocks noChangeArrowheads="1"/>
          </p:cNvSpPr>
          <p:nvPr/>
        </p:nvSpPr>
        <p:spPr bwMode="auto">
          <a:xfrm>
            <a:off x="1143000" y="0"/>
            <a:ext cx="29606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i="1">
                <a:latin typeface="Times New Roman" pitchFamily="18" charset="0"/>
              </a:rPr>
              <a:t>6.2.2</a:t>
            </a:r>
            <a:r>
              <a:rPr lang="en-US" altLang="en-US" i="1">
                <a:solidFill>
                  <a:schemeClr val="hlink"/>
                </a:solidFill>
                <a:latin typeface="Times New Roman" pitchFamily="18" charset="0"/>
              </a:rPr>
              <a:t>  </a:t>
            </a:r>
            <a:r>
              <a:rPr lang="en-US" altLang="en-US" i="1">
                <a:latin typeface="Times New Roman" pitchFamily="18" charset="0"/>
              </a:rPr>
              <a:t>Continued</a:t>
            </a:r>
          </a:p>
        </p:txBody>
      </p:sp>
      <p:sp>
        <p:nvSpPr>
          <p:cNvPr id="16396" name="Text Box 11"/>
          <p:cNvSpPr txBox="1">
            <a:spLocks noChangeArrowheads="1"/>
          </p:cNvSpPr>
          <p:nvPr/>
        </p:nvSpPr>
        <p:spPr bwMode="auto">
          <a:xfrm>
            <a:off x="1177925" y="533400"/>
            <a:ext cx="2174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2400">
                <a:solidFill>
                  <a:schemeClr val="folHlink"/>
                </a:solidFill>
                <a:latin typeface="Times New Roman" pitchFamily="18" charset="0"/>
              </a:rPr>
              <a:t>DES Function  </a:t>
            </a:r>
            <a:endParaRPr lang="en-US" altLang="en-US" sz="2000" i="1">
              <a:latin typeface="Times New Roman" pitchFamily="18" charset="0"/>
            </a:endParaRPr>
          </a:p>
        </p:txBody>
      </p:sp>
      <p:pic>
        <p:nvPicPr>
          <p:cNvPr id="1639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3700" y="2300288"/>
            <a:ext cx="4076700" cy="448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8" name="Text Box 14"/>
          <p:cNvSpPr txBox="1">
            <a:spLocks noChangeArrowheads="1"/>
          </p:cNvSpPr>
          <p:nvPr/>
        </p:nvSpPr>
        <p:spPr bwMode="auto">
          <a:xfrm>
            <a:off x="457200" y="3124200"/>
            <a:ext cx="165576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2400">
                <a:solidFill>
                  <a:schemeClr val="folHlink"/>
                </a:solidFill>
                <a:latin typeface="Times New Roman" pitchFamily="18" charset="0"/>
              </a:rPr>
              <a:t>Figure 6.5  </a:t>
            </a:r>
            <a:br>
              <a:rPr lang="en-US" altLang="en-US" sz="2400">
                <a:solidFill>
                  <a:schemeClr val="folHlink"/>
                </a:solidFill>
                <a:latin typeface="Times New Roman" pitchFamily="18" charset="0"/>
              </a:rPr>
            </a:br>
            <a:r>
              <a:rPr lang="en-US" altLang="en-US" sz="2000" i="1">
                <a:latin typeface="Times New Roman" pitchFamily="18" charset="0"/>
              </a:rPr>
              <a:t>DES function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p:cNvSpPr>
            <a:spLocks noGrp="1"/>
          </p:cNvSpPr>
          <p:nvPr>
            <p:ph type="sldNum" sz="quarter" idx="10"/>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1200">
                <a:solidFill>
                  <a:schemeClr val="bg2"/>
                </a:solidFill>
              </a:rPr>
              <a:t>6.</a:t>
            </a:r>
            <a:fld id="{CD59DDB6-CA83-4FF3-BB08-CE9B03C73213}" type="slidenum">
              <a:rPr lang="en-US" altLang="en-US" sz="1200">
                <a:solidFill>
                  <a:schemeClr val="bg2"/>
                </a:solidFill>
              </a:rPr>
              <a:pPr/>
              <a:t>22</a:t>
            </a:fld>
            <a:endParaRPr lang="en-US" altLang="en-US" sz="1200">
              <a:solidFill>
                <a:schemeClr val="bg2"/>
              </a:solidFill>
            </a:endParaRPr>
          </a:p>
        </p:txBody>
      </p:sp>
      <p:sp>
        <p:nvSpPr>
          <p:cNvPr id="17411"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741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7413"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741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741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7416"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741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7418" name="Rectangle 9"/>
          <p:cNvSpPr>
            <a:spLocks noChangeArrowheads="1"/>
          </p:cNvSpPr>
          <p:nvPr/>
        </p:nvSpPr>
        <p:spPr bwMode="auto">
          <a:xfrm>
            <a:off x="228600" y="838200"/>
            <a:ext cx="8686800" cy="16303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just">
              <a:lnSpc>
                <a:spcPct val="120000"/>
              </a:lnSpc>
            </a:pPr>
            <a:r>
              <a:rPr lang="en-US" altLang="en-US" sz="2800" i="1">
                <a:solidFill>
                  <a:schemeClr val="folHlink"/>
                </a:solidFill>
                <a:latin typeface="Times New Roman" pitchFamily="18" charset="0"/>
              </a:rPr>
              <a:t>Expansion P-box</a:t>
            </a:r>
          </a:p>
          <a:p>
            <a:pPr algn="just">
              <a:lnSpc>
                <a:spcPct val="120000"/>
              </a:lnSpc>
            </a:pPr>
            <a:r>
              <a:rPr lang="en-US" altLang="en-US" sz="2800" i="1">
                <a:latin typeface="Times New Roman" pitchFamily="18" charset="0"/>
              </a:rPr>
              <a:t>Since R</a:t>
            </a:r>
            <a:r>
              <a:rPr lang="en-US" altLang="en-US" sz="2800" i="1" baseline="-25000">
                <a:latin typeface="Times New Roman" pitchFamily="18" charset="0"/>
              </a:rPr>
              <a:t>I−1</a:t>
            </a:r>
            <a:r>
              <a:rPr lang="en-US" altLang="en-US" sz="2800" i="1">
                <a:latin typeface="Times New Roman" pitchFamily="18" charset="0"/>
              </a:rPr>
              <a:t> is a 32-bit input and K</a:t>
            </a:r>
            <a:r>
              <a:rPr lang="en-US" altLang="en-US" sz="2800" i="1" baseline="-25000">
                <a:latin typeface="Times New Roman" pitchFamily="18" charset="0"/>
              </a:rPr>
              <a:t>I</a:t>
            </a:r>
            <a:r>
              <a:rPr lang="en-US" altLang="en-US" sz="2800" i="1">
                <a:latin typeface="Times New Roman" pitchFamily="18" charset="0"/>
              </a:rPr>
              <a:t> is a 48-bit key, we first need to expand R</a:t>
            </a:r>
            <a:r>
              <a:rPr lang="en-US" altLang="en-US" sz="2800" i="1" baseline="-25000">
                <a:latin typeface="Times New Roman" pitchFamily="18" charset="0"/>
              </a:rPr>
              <a:t>I−1</a:t>
            </a:r>
            <a:r>
              <a:rPr lang="en-US" altLang="en-US" sz="2800" i="1">
                <a:latin typeface="Times New Roman" pitchFamily="18" charset="0"/>
              </a:rPr>
              <a:t> to 48 bits. </a:t>
            </a:r>
          </a:p>
        </p:txBody>
      </p:sp>
      <p:sp>
        <p:nvSpPr>
          <p:cNvPr id="17419" name="Text Box 10"/>
          <p:cNvSpPr txBox="1">
            <a:spLocks noChangeArrowheads="1"/>
          </p:cNvSpPr>
          <p:nvPr/>
        </p:nvSpPr>
        <p:spPr bwMode="auto">
          <a:xfrm>
            <a:off x="1143000" y="0"/>
            <a:ext cx="27574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i="1">
                <a:latin typeface="Times New Roman" pitchFamily="18" charset="0"/>
              </a:rPr>
              <a:t>6.2.2</a:t>
            </a:r>
            <a:r>
              <a:rPr lang="en-US" altLang="en-US" i="1">
                <a:solidFill>
                  <a:schemeClr val="hlink"/>
                </a:solidFill>
                <a:latin typeface="Times New Roman" pitchFamily="18" charset="0"/>
              </a:rPr>
              <a:t>  </a:t>
            </a:r>
            <a:r>
              <a:rPr lang="en-US" altLang="en-US" i="1">
                <a:latin typeface="Times New Roman" pitchFamily="18" charset="0"/>
              </a:rPr>
              <a:t>Continue</a:t>
            </a:r>
          </a:p>
        </p:txBody>
      </p:sp>
      <p:pic>
        <p:nvPicPr>
          <p:cNvPr id="17420"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049713"/>
            <a:ext cx="8610600" cy="128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21" name="Text Box 14"/>
          <p:cNvSpPr txBox="1">
            <a:spLocks noChangeArrowheads="1"/>
          </p:cNvSpPr>
          <p:nvPr/>
        </p:nvSpPr>
        <p:spPr bwMode="auto">
          <a:xfrm>
            <a:off x="2976563" y="3276600"/>
            <a:ext cx="4129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2400">
                <a:solidFill>
                  <a:schemeClr val="folHlink"/>
                </a:solidFill>
                <a:latin typeface="Times New Roman" pitchFamily="18" charset="0"/>
              </a:rPr>
              <a:t>Figure 6.6  </a:t>
            </a:r>
            <a:r>
              <a:rPr lang="en-US" altLang="en-US" sz="2000" i="1">
                <a:latin typeface="Times New Roman" pitchFamily="18" charset="0"/>
              </a:rPr>
              <a:t>Expansion permutation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p:cNvSpPr>
            <a:spLocks noGrp="1"/>
          </p:cNvSpPr>
          <p:nvPr>
            <p:ph type="sldNum" sz="quarter" idx="10"/>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1200">
                <a:solidFill>
                  <a:schemeClr val="bg2"/>
                </a:solidFill>
              </a:rPr>
              <a:t>6.</a:t>
            </a:r>
            <a:fld id="{AB1FF1D9-782C-4DD2-A584-7F67221130D9}" type="slidenum">
              <a:rPr lang="en-US" altLang="en-US" sz="1200">
                <a:solidFill>
                  <a:schemeClr val="bg2"/>
                </a:solidFill>
              </a:rPr>
              <a:pPr/>
              <a:t>23</a:t>
            </a:fld>
            <a:endParaRPr lang="en-US" altLang="en-US" sz="1200">
              <a:solidFill>
                <a:schemeClr val="bg2"/>
              </a:solidFill>
            </a:endParaRPr>
          </a:p>
        </p:txBody>
      </p:sp>
      <p:sp>
        <p:nvSpPr>
          <p:cNvPr id="18435"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843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8437"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843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843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8440"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844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8442" name="Rectangle 9"/>
          <p:cNvSpPr>
            <a:spLocks noChangeArrowheads="1"/>
          </p:cNvSpPr>
          <p:nvPr/>
        </p:nvSpPr>
        <p:spPr bwMode="auto">
          <a:xfrm>
            <a:off x="228600" y="838200"/>
            <a:ext cx="8686800" cy="16303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just">
              <a:lnSpc>
                <a:spcPct val="120000"/>
              </a:lnSpc>
            </a:pPr>
            <a:r>
              <a:rPr lang="en-US" altLang="en-US" sz="2800" i="1">
                <a:latin typeface="Times New Roman" pitchFamily="18" charset="0"/>
              </a:rPr>
              <a:t>Although the relationship between the input and output can be defined mathematically, DES uses Table 6.2 to define this P-box.</a:t>
            </a:r>
          </a:p>
        </p:txBody>
      </p:sp>
      <p:sp>
        <p:nvSpPr>
          <p:cNvPr id="18443" name="Text Box 10"/>
          <p:cNvSpPr txBox="1">
            <a:spLocks noChangeArrowheads="1"/>
          </p:cNvSpPr>
          <p:nvPr/>
        </p:nvSpPr>
        <p:spPr bwMode="auto">
          <a:xfrm>
            <a:off x="1143000" y="0"/>
            <a:ext cx="27574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i="1">
                <a:latin typeface="Times New Roman" pitchFamily="18" charset="0"/>
              </a:rPr>
              <a:t>6.2.2</a:t>
            </a:r>
            <a:r>
              <a:rPr lang="en-US" altLang="en-US" i="1">
                <a:solidFill>
                  <a:schemeClr val="hlink"/>
                </a:solidFill>
                <a:latin typeface="Times New Roman" pitchFamily="18" charset="0"/>
              </a:rPr>
              <a:t>  </a:t>
            </a:r>
            <a:r>
              <a:rPr lang="en-US" altLang="en-US" i="1">
                <a:latin typeface="Times New Roman" pitchFamily="18" charset="0"/>
              </a:rPr>
              <a:t>Continue</a:t>
            </a:r>
          </a:p>
        </p:txBody>
      </p:sp>
      <p:pic>
        <p:nvPicPr>
          <p:cNvPr id="18444"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3182938"/>
            <a:ext cx="7048500" cy="321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45" name="Text Box 14"/>
          <p:cNvSpPr txBox="1">
            <a:spLocks noChangeArrowheads="1"/>
          </p:cNvSpPr>
          <p:nvPr/>
        </p:nvSpPr>
        <p:spPr bwMode="auto">
          <a:xfrm>
            <a:off x="2209800" y="2667000"/>
            <a:ext cx="3921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2400">
                <a:solidFill>
                  <a:schemeClr val="folHlink"/>
                </a:solidFill>
                <a:latin typeface="Times New Roman" pitchFamily="18" charset="0"/>
              </a:rPr>
              <a:t>Table 6.6  </a:t>
            </a:r>
            <a:r>
              <a:rPr lang="en-US" altLang="en-US" sz="2000" i="1">
                <a:latin typeface="Times New Roman" pitchFamily="18" charset="0"/>
              </a:rPr>
              <a:t>Expansion P-box table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1"/>
          <p:cNvSpPr>
            <a:spLocks noGrp="1"/>
          </p:cNvSpPr>
          <p:nvPr>
            <p:ph type="sldNum" sz="quarter" idx="10"/>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1200">
                <a:solidFill>
                  <a:schemeClr val="bg2"/>
                </a:solidFill>
              </a:rPr>
              <a:t>6.</a:t>
            </a:r>
            <a:fld id="{854F7564-1DF7-4EB9-A43E-1E2C2BE49AFB}" type="slidenum">
              <a:rPr lang="en-US" altLang="en-US" sz="1200">
                <a:solidFill>
                  <a:schemeClr val="bg2"/>
                </a:solidFill>
              </a:rPr>
              <a:pPr/>
              <a:t>24</a:t>
            </a:fld>
            <a:endParaRPr lang="en-US" altLang="en-US" sz="1200">
              <a:solidFill>
                <a:schemeClr val="bg2"/>
              </a:solidFill>
            </a:endParaRPr>
          </a:p>
        </p:txBody>
      </p:sp>
      <p:sp>
        <p:nvSpPr>
          <p:cNvPr id="19459"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946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9461"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946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946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9464"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946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19466" name="Rectangle 9"/>
          <p:cNvSpPr>
            <a:spLocks noChangeArrowheads="1"/>
          </p:cNvSpPr>
          <p:nvPr/>
        </p:nvSpPr>
        <p:spPr bwMode="auto">
          <a:xfrm>
            <a:off x="228600" y="838200"/>
            <a:ext cx="8686800" cy="366664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just">
              <a:lnSpc>
                <a:spcPct val="120000"/>
              </a:lnSpc>
            </a:pPr>
            <a:r>
              <a:rPr lang="en-US" altLang="en-US" sz="2800" i="1" dirty="0">
                <a:solidFill>
                  <a:schemeClr val="folHlink"/>
                </a:solidFill>
                <a:latin typeface="Times New Roman" pitchFamily="18" charset="0"/>
              </a:rPr>
              <a:t>Whitener (XOR)</a:t>
            </a:r>
          </a:p>
          <a:p>
            <a:pPr marL="457200" indent="-457200" algn="just">
              <a:lnSpc>
                <a:spcPct val="120000"/>
              </a:lnSpc>
              <a:buFont typeface="Arial" panose="020B0604020202020204" pitchFamily="34" charset="0"/>
              <a:buChar char="•"/>
            </a:pPr>
            <a:r>
              <a:rPr lang="en-US" altLang="en-US" sz="2800" i="1" dirty="0">
                <a:latin typeface="Times New Roman" pitchFamily="18" charset="0"/>
              </a:rPr>
              <a:t>After the expansion permutation, DES uses the XOR operation on the expanded right section and the round key. </a:t>
            </a:r>
          </a:p>
          <a:p>
            <a:pPr marL="457200" indent="-457200" algn="just">
              <a:lnSpc>
                <a:spcPct val="120000"/>
              </a:lnSpc>
              <a:buFont typeface="Arial" panose="020B0604020202020204" pitchFamily="34" charset="0"/>
              <a:buChar char="•"/>
            </a:pPr>
            <a:r>
              <a:rPr lang="en-US" altLang="en-US" sz="2800" i="1" dirty="0">
                <a:latin typeface="Times New Roman" pitchFamily="18" charset="0"/>
              </a:rPr>
              <a:t>Note that both the right section and the key are 48-bits in length. </a:t>
            </a:r>
          </a:p>
          <a:p>
            <a:pPr marL="457200" indent="-457200" algn="just">
              <a:lnSpc>
                <a:spcPct val="120000"/>
              </a:lnSpc>
              <a:buFont typeface="Arial" panose="020B0604020202020204" pitchFamily="34" charset="0"/>
              <a:buChar char="•"/>
            </a:pPr>
            <a:r>
              <a:rPr lang="en-US" altLang="en-US" sz="2800" i="1" dirty="0">
                <a:latin typeface="Times New Roman" pitchFamily="18" charset="0"/>
              </a:rPr>
              <a:t>The round key is used only in this operation.</a:t>
            </a:r>
          </a:p>
        </p:txBody>
      </p:sp>
      <p:sp>
        <p:nvSpPr>
          <p:cNvPr id="19467" name="Text Box 10"/>
          <p:cNvSpPr txBox="1">
            <a:spLocks noChangeArrowheads="1"/>
          </p:cNvSpPr>
          <p:nvPr/>
        </p:nvSpPr>
        <p:spPr bwMode="auto">
          <a:xfrm>
            <a:off x="1143000" y="0"/>
            <a:ext cx="27574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i="1">
                <a:latin typeface="Times New Roman" pitchFamily="18" charset="0"/>
              </a:rPr>
              <a:t>6.2.2</a:t>
            </a:r>
            <a:r>
              <a:rPr lang="en-US" altLang="en-US" i="1">
                <a:solidFill>
                  <a:schemeClr val="hlink"/>
                </a:solidFill>
                <a:latin typeface="Times New Roman" pitchFamily="18" charset="0"/>
              </a:rPr>
              <a:t>  </a:t>
            </a:r>
            <a:r>
              <a:rPr lang="en-US" altLang="en-US" i="1">
                <a:latin typeface="Times New Roman" pitchFamily="18" charset="0"/>
              </a:rPr>
              <a:t>Continue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1"/>
          <p:cNvSpPr>
            <a:spLocks noGrp="1"/>
          </p:cNvSpPr>
          <p:nvPr>
            <p:ph type="sldNum" sz="quarter" idx="10"/>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1200">
                <a:solidFill>
                  <a:schemeClr val="bg2"/>
                </a:solidFill>
              </a:rPr>
              <a:t>6.</a:t>
            </a:r>
            <a:fld id="{9EF8DA0E-F58E-473E-8D70-405526631976}" type="slidenum">
              <a:rPr lang="en-US" altLang="en-US" sz="1200">
                <a:solidFill>
                  <a:schemeClr val="bg2"/>
                </a:solidFill>
              </a:rPr>
              <a:pPr/>
              <a:t>25</a:t>
            </a:fld>
            <a:endParaRPr lang="en-US" altLang="en-US" sz="1200">
              <a:solidFill>
                <a:schemeClr val="bg2"/>
              </a:solidFill>
            </a:endParaRPr>
          </a:p>
        </p:txBody>
      </p:sp>
      <p:sp>
        <p:nvSpPr>
          <p:cNvPr id="20483"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048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0485"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048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048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0488"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048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0490" name="Rectangle 9"/>
          <p:cNvSpPr>
            <a:spLocks noChangeArrowheads="1"/>
          </p:cNvSpPr>
          <p:nvPr/>
        </p:nvSpPr>
        <p:spPr bwMode="auto">
          <a:xfrm>
            <a:off x="228600" y="838200"/>
            <a:ext cx="8686800" cy="21431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just">
              <a:lnSpc>
                <a:spcPct val="120000"/>
              </a:lnSpc>
            </a:pPr>
            <a:r>
              <a:rPr lang="en-US" altLang="en-US" sz="2800" i="1" dirty="0">
                <a:solidFill>
                  <a:schemeClr val="folHlink"/>
                </a:solidFill>
                <a:latin typeface="Times New Roman" pitchFamily="18" charset="0"/>
              </a:rPr>
              <a:t>S-Boxes</a:t>
            </a:r>
          </a:p>
          <a:p>
            <a:pPr marL="457200" indent="-457200" algn="just">
              <a:lnSpc>
                <a:spcPct val="120000"/>
              </a:lnSpc>
              <a:buFont typeface="Arial" panose="020B0604020202020204" pitchFamily="34" charset="0"/>
              <a:buChar char="•"/>
            </a:pPr>
            <a:r>
              <a:rPr lang="en-US" altLang="en-US" sz="2800" i="1" dirty="0">
                <a:latin typeface="Times New Roman" pitchFamily="18" charset="0"/>
              </a:rPr>
              <a:t>The S-boxes do the real mixing (confusion). </a:t>
            </a:r>
          </a:p>
          <a:p>
            <a:pPr marL="457200" indent="-457200" algn="just">
              <a:lnSpc>
                <a:spcPct val="120000"/>
              </a:lnSpc>
              <a:buFont typeface="Arial" panose="020B0604020202020204" pitchFamily="34" charset="0"/>
              <a:buChar char="•"/>
            </a:pPr>
            <a:r>
              <a:rPr lang="en-US" altLang="en-US" sz="2800" i="1" dirty="0">
                <a:latin typeface="Times New Roman" pitchFamily="18" charset="0"/>
              </a:rPr>
              <a:t>DES uses 8 S-boxes, each with a 6-bit input and a 4-bit output. </a:t>
            </a:r>
          </a:p>
        </p:txBody>
      </p:sp>
      <p:sp>
        <p:nvSpPr>
          <p:cNvPr id="20491" name="Text Box 10"/>
          <p:cNvSpPr txBox="1">
            <a:spLocks noChangeArrowheads="1"/>
          </p:cNvSpPr>
          <p:nvPr/>
        </p:nvSpPr>
        <p:spPr bwMode="auto">
          <a:xfrm>
            <a:off x="1143000" y="0"/>
            <a:ext cx="27574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i="1">
                <a:latin typeface="Times New Roman" pitchFamily="18" charset="0"/>
              </a:rPr>
              <a:t>6.2.2</a:t>
            </a:r>
            <a:r>
              <a:rPr lang="en-US" altLang="en-US" i="1">
                <a:solidFill>
                  <a:schemeClr val="hlink"/>
                </a:solidFill>
                <a:latin typeface="Times New Roman" pitchFamily="18" charset="0"/>
              </a:rPr>
              <a:t>  </a:t>
            </a:r>
            <a:r>
              <a:rPr lang="en-US" altLang="en-US" i="1">
                <a:latin typeface="Times New Roman" pitchFamily="18" charset="0"/>
              </a:rPr>
              <a:t>Continue</a:t>
            </a:r>
          </a:p>
        </p:txBody>
      </p:sp>
      <p:pic>
        <p:nvPicPr>
          <p:cNvPr id="2049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064000"/>
            <a:ext cx="7705725" cy="20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93" name="Text Box 12"/>
          <p:cNvSpPr txBox="1">
            <a:spLocks noChangeArrowheads="1"/>
          </p:cNvSpPr>
          <p:nvPr/>
        </p:nvSpPr>
        <p:spPr bwMode="auto">
          <a:xfrm>
            <a:off x="2976563" y="3276600"/>
            <a:ext cx="2473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2400">
                <a:solidFill>
                  <a:schemeClr val="folHlink"/>
                </a:solidFill>
                <a:latin typeface="Times New Roman" pitchFamily="18" charset="0"/>
              </a:rPr>
              <a:t>Figure 6.7  </a:t>
            </a:r>
            <a:r>
              <a:rPr lang="en-US" altLang="en-US" sz="2000" i="1">
                <a:latin typeface="Times New Roman" pitchFamily="18" charset="0"/>
              </a:rPr>
              <a:t>S-boxes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1"/>
          <p:cNvSpPr>
            <a:spLocks noGrp="1"/>
          </p:cNvSpPr>
          <p:nvPr>
            <p:ph type="sldNum" sz="quarter" idx="10"/>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1200">
                <a:solidFill>
                  <a:schemeClr val="bg2"/>
                </a:solidFill>
              </a:rPr>
              <a:t>6.</a:t>
            </a:r>
            <a:fld id="{11096258-8542-48EA-8F33-A40004D8848D}" type="slidenum">
              <a:rPr lang="en-US" altLang="en-US" sz="1200">
                <a:solidFill>
                  <a:schemeClr val="bg2"/>
                </a:solidFill>
              </a:rPr>
              <a:pPr/>
              <a:t>26</a:t>
            </a:fld>
            <a:endParaRPr lang="en-US" altLang="en-US" sz="1200">
              <a:solidFill>
                <a:schemeClr val="bg2"/>
              </a:solidFill>
            </a:endParaRPr>
          </a:p>
        </p:txBody>
      </p:sp>
      <p:sp>
        <p:nvSpPr>
          <p:cNvPr id="21507"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150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1509"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151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151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1512"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151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1514" name="Rectangle 9"/>
          <p:cNvSpPr>
            <a:spLocks noChangeArrowheads="1"/>
          </p:cNvSpPr>
          <p:nvPr/>
        </p:nvSpPr>
        <p:spPr bwMode="auto">
          <a:xfrm>
            <a:off x="228600" y="685800"/>
            <a:ext cx="8686800" cy="6048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just">
              <a:lnSpc>
                <a:spcPct val="120000"/>
              </a:lnSpc>
            </a:pPr>
            <a:endParaRPr lang="en-US" altLang="en-US" sz="2800" i="1">
              <a:latin typeface="Times New Roman" pitchFamily="18" charset="0"/>
            </a:endParaRPr>
          </a:p>
        </p:txBody>
      </p:sp>
      <p:sp>
        <p:nvSpPr>
          <p:cNvPr id="21515" name="Text Box 10"/>
          <p:cNvSpPr txBox="1">
            <a:spLocks noChangeArrowheads="1"/>
          </p:cNvSpPr>
          <p:nvPr/>
        </p:nvSpPr>
        <p:spPr bwMode="auto">
          <a:xfrm>
            <a:off x="1143000" y="0"/>
            <a:ext cx="27574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i="1">
                <a:latin typeface="Times New Roman" pitchFamily="18" charset="0"/>
              </a:rPr>
              <a:t>6.2.2</a:t>
            </a:r>
            <a:r>
              <a:rPr lang="en-US" altLang="en-US" i="1">
                <a:solidFill>
                  <a:schemeClr val="hlink"/>
                </a:solidFill>
                <a:latin typeface="Times New Roman" pitchFamily="18" charset="0"/>
              </a:rPr>
              <a:t>  </a:t>
            </a:r>
            <a:r>
              <a:rPr lang="en-US" altLang="en-US" i="1">
                <a:latin typeface="Times New Roman" pitchFamily="18" charset="0"/>
              </a:rPr>
              <a:t>Continue</a:t>
            </a:r>
          </a:p>
        </p:txBody>
      </p:sp>
      <p:sp>
        <p:nvSpPr>
          <p:cNvPr id="21516" name="Text Box 12"/>
          <p:cNvSpPr txBox="1">
            <a:spLocks noChangeArrowheads="1"/>
          </p:cNvSpPr>
          <p:nvPr/>
        </p:nvSpPr>
        <p:spPr bwMode="auto">
          <a:xfrm>
            <a:off x="2936875" y="1066800"/>
            <a:ext cx="2747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2400">
                <a:solidFill>
                  <a:schemeClr val="folHlink"/>
                </a:solidFill>
                <a:latin typeface="Times New Roman" pitchFamily="18" charset="0"/>
              </a:rPr>
              <a:t>Figure 6.8  </a:t>
            </a:r>
            <a:r>
              <a:rPr lang="en-US" altLang="en-US" sz="2000" i="1">
                <a:latin typeface="Times New Roman" pitchFamily="18" charset="0"/>
              </a:rPr>
              <a:t>S-box rule</a:t>
            </a:r>
          </a:p>
        </p:txBody>
      </p:sp>
      <p:pic>
        <p:nvPicPr>
          <p:cNvPr id="2151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2925" y="2057400"/>
            <a:ext cx="4716463" cy="382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1"/>
          <p:cNvSpPr>
            <a:spLocks noGrp="1"/>
          </p:cNvSpPr>
          <p:nvPr>
            <p:ph type="sldNum" sz="quarter" idx="10"/>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1200">
                <a:solidFill>
                  <a:schemeClr val="bg2"/>
                </a:solidFill>
              </a:rPr>
              <a:t>6.</a:t>
            </a:r>
            <a:fld id="{2D325FC0-46C7-4A86-BBD3-32E2E083469E}" type="slidenum">
              <a:rPr lang="en-US" altLang="en-US" sz="1200">
                <a:solidFill>
                  <a:schemeClr val="bg2"/>
                </a:solidFill>
              </a:rPr>
              <a:pPr/>
              <a:t>27</a:t>
            </a:fld>
            <a:endParaRPr lang="en-US" altLang="en-US" sz="1200">
              <a:solidFill>
                <a:schemeClr val="bg2"/>
              </a:solidFill>
            </a:endParaRPr>
          </a:p>
        </p:txBody>
      </p:sp>
      <p:sp>
        <p:nvSpPr>
          <p:cNvPr id="22531"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253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2533"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253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253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2536"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253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2538" name="Rectangle 9"/>
          <p:cNvSpPr>
            <a:spLocks noChangeArrowheads="1"/>
          </p:cNvSpPr>
          <p:nvPr/>
        </p:nvSpPr>
        <p:spPr bwMode="auto">
          <a:xfrm>
            <a:off x="228600" y="685800"/>
            <a:ext cx="8686800" cy="56425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just">
              <a:lnSpc>
                <a:spcPct val="120000"/>
              </a:lnSpc>
            </a:pPr>
            <a:r>
              <a:rPr lang="en-US" altLang="en-US" sz="2800" i="1" dirty="0">
                <a:latin typeface="Times New Roman" pitchFamily="18" charset="0"/>
              </a:rPr>
              <a:t>Table 6.3 shows the permutation for S-box 1. </a:t>
            </a:r>
          </a:p>
        </p:txBody>
      </p:sp>
      <p:sp>
        <p:nvSpPr>
          <p:cNvPr id="22539" name="Text Box 10"/>
          <p:cNvSpPr txBox="1">
            <a:spLocks noChangeArrowheads="1"/>
          </p:cNvSpPr>
          <p:nvPr/>
        </p:nvSpPr>
        <p:spPr bwMode="auto">
          <a:xfrm>
            <a:off x="1143000" y="0"/>
            <a:ext cx="27574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i="1">
                <a:latin typeface="Times New Roman" pitchFamily="18" charset="0"/>
              </a:rPr>
              <a:t>6.2.2</a:t>
            </a:r>
            <a:r>
              <a:rPr lang="en-US" altLang="en-US" i="1">
                <a:solidFill>
                  <a:schemeClr val="hlink"/>
                </a:solidFill>
                <a:latin typeface="Times New Roman" pitchFamily="18" charset="0"/>
              </a:rPr>
              <a:t>  </a:t>
            </a:r>
            <a:r>
              <a:rPr lang="en-US" altLang="en-US" i="1">
                <a:latin typeface="Times New Roman" pitchFamily="18" charset="0"/>
              </a:rPr>
              <a:t>Continue</a:t>
            </a:r>
          </a:p>
        </p:txBody>
      </p:sp>
      <p:sp>
        <p:nvSpPr>
          <p:cNvPr id="22540" name="Text Box 11"/>
          <p:cNvSpPr txBox="1">
            <a:spLocks noChangeArrowheads="1"/>
          </p:cNvSpPr>
          <p:nvPr/>
        </p:nvSpPr>
        <p:spPr bwMode="auto">
          <a:xfrm>
            <a:off x="2936875" y="2590800"/>
            <a:ext cx="2335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2400" dirty="0">
                <a:solidFill>
                  <a:schemeClr val="folHlink"/>
                </a:solidFill>
                <a:latin typeface="Times New Roman" pitchFamily="18" charset="0"/>
              </a:rPr>
              <a:t>Table 6.3  </a:t>
            </a:r>
            <a:r>
              <a:rPr lang="en-US" altLang="en-US" sz="2000" i="1" dirty="0">
                <a:latin typeface="Times New Roman" pitchFamily="18" charset="0"/>
              </a:rPr>
              <a:t>S-box 1</a:t>
            </a:r>
          </a:p>
        </p:txBody>
      </p:sp>
      <p:pic>
        <p:nvPicPr>
          <p:cNvPr id="22541"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3232150"/>
            <a:ext cx="8583613" cy="202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1"/>
          <p:cNvSpPr>
            <a:spLocks noGrp="1"/>
          </p:cNvSpPr>
          <p:nvPr>
            <p:ph type="sldNum" sz="quarter" idx="10"/>
          </p:nvPr>
        </p:nvSpPr>
        <p:spPr>
          <a:xfrm>
            <a:off x="0" y="6400800"/>
            <a:ext cx="1905000" cy="457200"/>
          </a:xfrm>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1200">
                <a:solidFill>
                  <a:schemeClr val="bg2"/>
                </a:solidFill>
              </a:rPr>
              <a:t>6.</a:t>
            </a:r>
            <a:fld id="{DCC7C266-8036-4C7A-B6E4-4353A3EE7E1E}" type="slidenum">
              <a:rPr lang="en-US" altLang="en-US" sz="1200">
                <a:solidFill>
                  <a:schemeClr val="bg2"/>
                </a:solidFill>
              </a:rPr>
              <a:pPr/>
              <a:t>28</a:t>
            </a:fld>
            <a:endParaRPr lang="en-US" altLang="en-US" sz="1200">
              <a:solidFill>
                <a:schemeClr val="bg2"/>
              </a:solidFill>
            </a:endParaRPr>
          </a:p>
        </p:txBody>
      </p:sp>
      <p:sp>
        <p:nvSpPr>
          <p:cNvPr id="23555" name="Text Box 2"/>
          <p:cNvSpPr txBox="1">
            <a:spLocks noChangeArrowheads="1"/>
          </p:cNvSpPr>
          <p:nvPr/>
        </p:nvSpPr>
        <p:spPr bwMode="auto">
          <a:xfrm>
            <a:off x="1219200" y="533400"/>
            <a:ext cx="17922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2400">
                <a:solidFill>
                  <a:schemeClr val="bg1"/>
                </a:solidFill>
                <a:latin typeface="Times New Roman" pitchFamily="18" charset="0"/>
              </a:rPr>
              <a:t>Example 6.3</a:t>
            </a:r>
            <a:endParaRPr lang="en-US" altLang="en-US" sz="2000" i="1">
              <a:solidFill>
                <a:schemeClr val="bg1"/>
              </a:solidFill>
              <a:latin typeface="Times New Roman" pitchFamily="18" charset="0"/>
            </a:endParaRPr>
          </a:p>
        </p:txBody>
      </p:sp>
      <p:sp>
        <p:nvSpPr>
          <p:cNvPr id="23556"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3557"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3558"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3559"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3560"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3561"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3562"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3563" name="Text Box 10"/>
          <p:cNvSpPr txBox="1">
            <a:spLocks noChangeArrowheads="1"/>
          </p:cNvSpPr>
          <p:nvPr/>
        </p:nvSpPr>
        <p:spPr bwMode="auto">
          <a:xfrm>
            <a:off x="1143000" y="0"/>
            <a:ext cx="30622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i="1">
                <a:latin typeface="Times New Roman" pitchFamily="18" charset="0"/>
              </a:rPr>
              <a:t>6.2.2</a:t>
            </a:r>
            <a:r>
              <a:rPr lang="en-US" altLang="en-US" i="1">
                <a:solidFill>
                  <a:schemeClr val="hlink"/>
                </a:solidFill>
                <a:latin typeface="Times New Roman" pitchFamily="18" charset="0"/>
              </a:rPr>
              <a:t>   </a:t>
            </a:r>
            <a:r>
              <a:rPr lang="en-US" altLang="en-US" i="1">
                <a:latin typeface="Times New Roman" pitchFamily="18" charset="0"/>
              </a:rPr>
              <a:t>Continued</a:t>
            </a:r>
          </a:p>
        </p:txBody>
      </p:sp>
      <p:sp>
        <p:nvSpPr>
          <p:cNvPr id="972811" name="Rectangle 11"/>
          <p:cNvSpPr>
            <a:spLocks noChangeArrowheads="1"/>
          </p:cNvSpPr>
          <p:nvPr/>
        </p:nvSpPr>
        <p:spPr bwMode="auto">
          <a:xfrm>
            <a:off x="228600" y="1325563"/>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a:effectLst>
                  <a:outerShdw blurRad="38100" dist="38100" dir="2700000" algn="tl">
                    <a:srgbClr val="C0C0C0"/>
                  </a:outerShdw>
                </a:effectLst>
                <a:latin typeface="Times New Roman" pitchFamily="18" charset="0"/>
              </a:rPr>
              <a:t>The input to S-box 1 is </a:t>
            </a:r>
            <a:r>
              <a:rPr lang="en-US" altLang="en-US" sz="2400">
                <a:solidFill>
                  <a:schemeClr val="hlink"/>
                </a:solidFill>
                <a:effectLst>
                  <a:outerShdw blurRad="38100" dist="38100" dir="2700000" algn="tl">
                    <a:srgbClr val="C0C0C0"/>
                  </a:outerShdw>
                </a:effectLst>
                <a:latin typeface="Times New Roman" pitchFamily="18" charset="0"/>
              </a:rPr>
              <a:t>1</a:t>
            </a:r>
            <a:r>
              <a:rPr lang="en-US" altLang="en-US" sz="2400">
                <a:effectLst>
                  <a:outerShdw blurRad="38100" dist="38100" dir="2700000" algn="tl">
                    <a:srgbClr val="C0C0C0"/>
                  </a:outerShdw>
                </a:effectLst>
                <a:latin typeface="Times New Roman" pitchFamily="18" charset="0"/>
              </a:rPr>
              <a:t>0001</a:t>
            </a:r>
            <a:r>
              <a:rPr lang="en-US" altLang="en-US" sz="2400">
                <a:solidFill>
                  <a:schemeClr val="hlink"/>
                </a:solidFill>
                <a:effectLst>
                  <a:outerShdw blurRad="38100" dist="38100" dir="2700000" algn="tl">
                    <a:srgbClr val="C0C0C0"/>
                  </a:outerShdw>
                </a:effectLst>
                <a:latin typeface="Times New Roman" pitchFamily="18" charset="0"/>
              </a:rPr>
              <a:t>1</a:t>
            </a:r>
            <a:r>
              <a:rPr lang="en-US" altLang="en-US" sz="2400">
                <a:effectLst>
                  <a:outerShdw blurRad="38100" dist="38100" dir="2700000" algn="tl">
                    <a:srgbClr val="C0C0C0"/>
                  </a:outerShdw>
                </a:effectLst>
                <a:latin typeface="Times New Roman" pitchFamily="18" charset="0"/>
              </a:rPr>
              <a:t>. What is the output?</a:t>
            </a:r>
          </a:p>
        </p:txBody>
      </p:sp>
      <p:sp>
        <p:nvSpPr>
          <p:cNvPr id="972812" name="Rectangle 12"/>
          <p:cNvSpPr>
            <a:spLocks noChangeArrowheads="1"/>
          </p:cNvSpPr>
          <p:nvPr/>
        </p:nvSpPr>
        <p:spPr bwMode="auto">
          <a:xfrm>
            <a:off x="228600" y="3386138"/>
            <a:ext cx="82296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dirty="0">
                <a:effectLst>
                  <a:outerShdw blurRad="38100" dist="38100" dir="2700000" algn="tl">
                    <a:srgbClr val="C0C0C0"/>
                  </a:outerShdw>
                </a:effectLst>
                <a:latin typeface="Times New Roman" pitchFamily="18" charset="0"/>
              </a:rPr>
              <a:t>If we write the first and the sixth bits together, we get 11 in binary, which is 3 in decimal. The remaining bits are 0001 in binary, which is 1 in decimal. We look for the value in row 3, column 1, in Table 6.3 (S-box 1). The result is 12 in decimal, which in binary is 1100. So the input </a:t>
            </a:r>
            <a:r>
              <a:rPr lang="en-US" altLang="en-US" sz="2400" dirty="0">
                <a:solidFill>
                  <a:schemeClr val="hlink"/>
                </a:solidFill>
                <a:effectLst>
                  <a:outerShdw blurRad="38100" dist="38100" dir="2700000" algn="tl">
                    <a:srgbClr val="C0C0C0"/>
                  </a:outerShdw>
                </a:effectLst>
                <a:latin typeface="Times New Roman" pitchFamily="18" charset="0"/>
              </a:rPr>
              <a:t>100011</a:t>
            </a:r>
            <a:r>
              <a:rPr lang="en-US" altLang="en-US" sz="2400" dirty="0">
                <a:effectLst>
                  <a:outerShdw blurRad="38100" dist="38100" dir="2700000" algn="tl">
                    <a:srgbClr val="C0C0C0"/>
                  </a:outerShdw>
                </a:effectLst>
                <a:latin typeface="Times New Roman" pitchFamily="18" charset="0"/>
              </a:rPr>
              <a:t> yields the output </a:t>
            </a:r>
            <a:r>
              <a:rPr lang="en-US" altLang="en-US" sz="2400" dirty="0">
                <a:solidFill>
                  <a:schemeClr val="hlink"/>
                </a:solidFill>
                <a:effectLst>
                  <a:outerShdw blurRad="38100" dist="38100" dir="2700000" algn="tl">
                    <a:srgbClr val="C0C0C0"/>
                  </a:outerShdw>
                </a:effectLst>
                <a:latin typeface="Times New Roman" pitchFamily="18" charset="0"/>
              </a:rPr>
              <a:t>1100</a:t>
            </a:r>
            <a:r>
              <a:rPr lang="en-US" altLang="en-US" sz="2400" dirty="0">
                <a:effectLst>
                  <a:outerShdw blurRad="38100" dist="38100" dir="2700000" algn="tl">
                    <a:srgbClr val="C0C0C0"/>
                  </a:outerShdw>
                </a:effectLst>
                <a:latin typeface="Times New Roman" pitchFamily="18" charset="0"/>
              </a:rPr>
              <a:t>.</a:t>
            </a:r>
          </a:p>
        </p:txBody>
      </p:sp>
      <p:sp>
        <p:nvSpPr>
          <p:cNvPr id="972813" name="Rectangle 13"/>
          <p:cNvSpPr>
            <a:spLocks noChangeArrowheads="1"/>
          </p:cNvSpPr>
          <p:nvPr/>
        </p:nvSpPr>
        <p:spPr bwMode="auto">
          <a:xfrm>
            <a:off x="228600" y="29718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a:solidFill>
                  <a:schemeClr val="hlink"/>
                </a:solidFill>
                <a:effectLst>
                  <a:outerShdw blurRad="38100" dist="38100" dir="2700000" algn="tl">
                    <a:srgbClr val="C0C0C0"/>
                  </a:outerShdw>
                </a:effectLst>
                <a:latin typeface="Times New Roman" pitchFamily="18" charset="0"/>
              </a:rPr>
              <a:t>Solution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1"/>
          <p:cNvSpPr>
            <a:spLocks noGrp="1"/>
          </p:cNvSpPr>
          <p:nvPr>
            <p:ph type="sldNum" sz="quarter" idx="10"/>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1200">
                <a:solidFill>
                  <a:schemeClr val="bg2"/>
                </a:solidFill>
              </a:rPr>
              <a:t>6.</a:t>
            </a:r>
            <a:fld id="{29A3F177-DC93-4E4E-B806-96EF19D9CC8D}" type="slidenum">
              <a:rPr lang="en-US" altLang="en-US" sz="1200">
                <a:solidFill>
                  <a:schemeClr val="bg2"/>
                </a:solidFill>
              </a:rPr>
              <a:pPr/>
              <a:t>29</a:t>
            </a:fld>
            <a:endParaRPr lang="en-US" altLang="en-US" sz="1200">
              <a:solidFill>
                <a:schemeClr val="bg2"/>
              </a:solidFill>
            </a:endParaRPr>
          </a:p>
        </p:txBody>
      </p:sp>
      <p:sp>
        <p:nvSpPr>
          <p:cNvPr id="24579" name="Text Box 2"/>
          <p:cNvSpPr txBox="1">
            <a:spLocks noChangeArrowheads="1"/>
          </p:cNvSpPr>
          <p:nvPr/>
        </p:nvSpPr>
        <p:spPr bwMode="auto">
          <a:xfrm>
            <a:off x="1219200" y="533400"/>
            <a:ext cx="17922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2400">
                <a:solidFill>
                  <a:schemeClr val="bg1"/>
                </a:solidFill>
                <a:latin typeface="Times New Roman" pitchFamily="18" charset="0"/>
              </a:rPr>
              <a:t>Example 6.4</a:t>
            </a:r>
            <a:endParaRPr lang="en-US" altLang="en-US" sz="2000" i="1">
              <a:solidFill>
                <a:schemeClr val="bg1"/>
              </a:solidFill>
              <a:latin typeface="Times New Roman" pitchFamily="18" charset="0"/>
            </a:endParaRPr>
          </a:p>
        </p:txBody>
      </p:sp>
      <p:sp>
        <p:nvSpPr>
          <p:cNvPr id="24580"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4581"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4582"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4583"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4584"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4585"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4586"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4587" name="Text Box 10"/>
          <p:cNvSpPr txBox="1">
            <a:spLocks noChangeArrowheads="1"/>
          </p:cNvSpPr>
          <p:nvPr/>
        </p:nvSpPr>
        <p:spPr bwMode="auto">
          <a:xfrm>
            <a:off x="1143000" y="0"/>
            <a:ext cx="30622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i="1">
                <a:latin typeface="Times New Roman" pitchFamily="18" charset="0"/>
              </a:rPr>
              <a:t>6.2.2</a:t>
            </a:r>
            <a:r>
              <a:rPr lang="en-US" altLang="en-US" i="1">
                <a:solidFill>
                  <a:schemeClr val="hlink"/>
                </a:solidFill>
                <a:latin typeface="Times New Roman" pitchFamily="18" charset="0"/>
              </a:rPr>
              <a:t>   </a:t>
            </a:r>
            <a:r>
              <a:rPr lang="en-US" altLang="en-US" i="1">
                <a:latin typeface="Times New Roman" pitchFamily="18" charset="0"/>
              </a:rPr>
              <a:t>Continued</a:t>
            </a:r>
          </a:p>
        </p:txBody>
      </p:sp>
      <p:sp>
        <p:nvSpPr>
          <p:cNvPr id="974859" name="Rectangle 11"/>
          <p:cNvSpPr>
            <a:spLocks noChangeArrowheads="1"/>
          </p:cNvSpPr>
          <p:nvPr/>
        </p:nvSpPr>
        <p:spPr bwMode="auto">
          <a:xfrm>
            <a:off x="228600" y="1325563"/>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a:effectLst>
                  <a:outerShdw blurRad="38100" dist="38100" dir="2700000" algn="tl">
                    <a:srgbClr val="C0C0C0"/>
                  </a:outerShdw>
                </a:effectLst>
                <a:latin typeface="Times New Roman" pitchFamily="18" charset="0"/>
              </a:rPr>
              <a:t>The input to S-box 8 is 000000. What is the output?</a:t>
            </a:r>
          </a:p>
        </p:txBody>
      </p:sp>
      <p:sp>
        <p:nvSpPr>
          <p:cNvPr id="974860" name="Rectangle 12"/>
          <p:cNvSpPr>
            <a:spLocks noChangeArrowheads="1"/>
          </p:cNvSpPr>
          <p:nvPr/>
        </p:nvSpPr>
        <p:spPr bwMode="auto">
          <a:xfrm>
            <a:off x="228600" y="3386138"/>
            <a:ext cx="82296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a:effectLst>
                  <a:outerShdw blurRad="38100" dist="38100" dir="2700000" algn="tl">
                    <a:srgbClr val="C0C0C0"/>
                  </a:outerShdw>
                </a:effectLst>
                <a:latin typeface="Times New Roman" pitchFamily="18" charset="0"/>
              </a:rPr>
              <a:t>If we write the first and the sixth bits together, we get 00 in binary, which is 0 in decimal. The remaining bits are 0000 in binary, which is 0 in decimal. We look for the value in row 0, column 0, in Table 6.10 (S-box 8). The result is 13 in decimal, which is 1101 in binary. So the input </a:t>
            </a:r>
            <a:r>
              <a:rPr lang="en-US" altLang="en-US" sz="2400">
                <a:solidFill>
                  <a:schemeClr val="hlink"/>
                </a:solidFill>
                <a:effectLst>
                  <a:outerShdw blurRad="38100" dist="38100" dir="2700000" algn="tl">
                    <a:srgbClr val="C0C0C0"/>
                  </a:outerShdw>
                </a:effectLst>
                <a:latin typeface="Times New Roman" pitchFamily="18" charset="0"/>
              </a:rPr>
              <a:t>000000</a:t>
            </a:r>
            <a:r>
              <a:rPr lang="en-US" altLang="en-US" sz="2400">
                <a:effectLst>
                  <a:outerShdw blurRad="38100" dist="38100" dir="2700000" algn="tl">
                    <a:srgbClr val="C0C0C0"/>
                  </a:outerShdw>
                </a:effectLst>
                <a:latin typeface="Times New Roman" pitchFamily="18" charset="0"/>
              </a:rPr>
              <a:t> yields the output </a:t>
            </a:r>
            <a:r>
              <a:rPr lang="en-US" altLang="en-US" sz="2400">
                <a:solidFill>
                  <a:schemeClr val="hlink"/>
                </a:solidFill>
                <a:effectLst>
                  <a:outerShdw blurRad="38100" dist="38100" dir="2700000" algn="tl">
                    <a:srgbClr val="C0C0C0"/>
                  </a:outerShdw>
                </a:effectLst>
                <a:latin typeface="Times New Roman" pitchFamily="18" charset="0"/>
              </a:rPr>
              <a:t>1101</a:t>
            </a:r>
            <a:r>
              <a:rPr lang="en-US" altLang="en-US" sz="2400">
                <a:effectLst>
                  <a:outerShdw blurRad="38100" dist="38100" dir="2700000" algn="tl">
                    <a:srgbClr val="C0C0C0"/>
                  </a:outerShdw>
                </a:effectLst>
                <a:latin typeface="Times New Roman" pitchFamily="18" charset="0"/>
              </a:rPr>
              <a:t>.</a:t>
            </a:r>
          </a:p>
        </p:txBody>
      </p:sp>
      <p:sp>
        <p:nvSpPr>
          <p:cNvPr id="974861" name="Rectangle 13"/>
          <p:cNvSpPr>
            <a:spLocks noChangeArrowheads="1"/>
          </p:cNvSpPr>
          <p:nvPr/>
        </p:nvSpPr>
        <p:spPr bwMode="auto">
          <a:xfrm>
            <a:off x="228600" y="29718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a:solidFill>
                  <a:schemeClr val="hlink"/>
                </a:solidFill>
                <a:effectLst>
                  <a:outerShdw blurRad="38100" dist="38100" dir="2700000" algn="tl">
                    <a:srgbClr val="C0C0C0"/>
                  </a:outerShdw>
                </a:effectLst>
                <a:latin typeface="Times New Roman" pitchFamily="18" charset="0"/>
              </a:rPr>
              <a:t>Solution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E47E05B7-3CEA-41E7-9977-221508CA7DE4}"/>
              </a:ext>
            </a:extLst>
          </p:cNvPr>
          <p:cNvSpPr>
            <a:spLocks noGrp="1"/>
          </p:cNvSpPr>
          <p:nvPr>
            <p:ph type="sldNum" sz="quarter" idx="10"/>
          </p:nvPr>
        </p:nvSpPr>
        <p:spPr/>
        <p:txBody>
          <a:bodyPr/>
          <a:lstStyle/>
          <a:p>
            <a:r>
              <a:rPr lang="en-US" altLang="en-US"/>
              <a:t>5.</a:t>
            </a:r>
            <a:fld id="{3C48C419-9EE8-4436-8F85-B4933D077DCB}" type="slidenum">
              <a:rPr lang="en-US" altLang="en-US"/>
              <a:pPr/>
              <a:t>3</a:t>
            </a:fld>
            <a:endParaRPr lang="en-US" altLang="en-US"/>
          </a:p>
        </p:txBody>
      </p:sp>
      <p:sp>
        <p:nvSpPr>
          <p:cNvPr id="1030146" name="Rectangle 2">
            <a:extLst>
              <a:ext uri="{FF2B5EF4-FFF2-40B4-BE49-F238E27FC236}">
                <a16:creationId xmlns:a16="http://schemas.microsoft.com/office/drawing/2014/main" id="{F20D8EC0-7CF8-4094-AD53-E256C60A2670}"/>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1030147" name="Rectangle 3">
            <a:extLst>
              <a:ext uri="{FF2B5EF4-FFF2-40B4-BE49-F238E27FC236}">
                <a16:creationId xmlns:a16="http://schemas.microsoft.com/office/drawing/2014/main" id="{FFF5759C-EB60-4CB1-8F44-54E59576DD65}"/>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1030148" name="Rectangle 4">
            <a:extLst>
              <a:ext uri="{FF2B5EF4-FFF2-40B4-BE49-F238E27FC236}">
                <a16:creationId xmlns:a16="http://schemas.microsoft.com/office/drawing/2014/main" id="{57978358-1718-43F0-A3B3-35DAA97E48AC}"/>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1030149" name="Rectangle 5">
            <a:extLst>
              <a:ext uri="{FF2B5EF4-FFF2-40B4-BE49-F238E27FC236}">
                <a16:creationId xmlns:a16="http://schemas.microsoft.com/office/drawing/2014/main" id="{AF23FBAB-E979-409D-841B-013012682206}"/>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1030150" name="Rectangle 6">
            <a:extLst>
              <a:ext uri="{FF2B5EF4-FFF2-40B4-BE49-F238E27FC236}">
                <a16:creationId xmlns:a16="http://schemas.microsoft.com/office/drawing/2014/main" id="{8DDB1888-FD3B-4A25-95E6-9611D45CDBC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1030151" name="Rectangle 7">
            <a:extLst>
              <a:ext uri="{FF2B5EF4-FFF2-40B4-BE49-F238E27FC236}">
                <a16:creationId xmlns:a16="http://schemas.microsoft.com/office/drawing/2014/main" id="{F26C49C9-FAA6-444F-8A9B-9F836623EA87}"/>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1030152" name="Rectangle 8">
            <a:extLst>
              <a:ext uri="{FF2B5EF4-FFF2-40B4-BE49-F238E27FC236}">
                <a16:creationId xmlns:a16="http://schemas.microsoft.com/office/drawing/2014/main" id="{49C12337-22D9-4017-B998-F159F013A925}"/>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1030153" name="Rectangle 9">
            <a:extLst>
              <a:ext uri="{FF2B5EF4-FFF2-40B4-BE49-F238E27FC236}">
                <a16:creationId xmlns:a16="http://schemas.microsoft.com/office/drawing/2014/main" id="{3F4E01B3-CA40-4B66-8F48-014F7D6FEACA}"/>
              </a:ext>
            </a:extLst>
          </p:cNvPr>
          <p:cNvSpPr>
            <a:spLocks noChangeArrowheads="1"/>
          </p:cNvSpPr>
          <p:nvPr/>
        </p:nvSpPr>
        <p:spPr bwMode="auto">
          <a:xfrm>
            <a:off x="228600" y="1123950"/>
            <a:ext cx="8686800" cy="180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baseline="0">
                <a:effectLst/>
              </a:rPr>
              <a:t>Shannon introduced the concept of a product cipher. A product cipher is a complex cipher combining substitution, permutation, and other components discussed in previous sections.</a:t>
            </a:r>
          </a:p>
        </p:txBody>
      </p:sp>
      <p:sp>
        <p:nvSpPr>
          <p:cNvPr id="1030154" name="Text Box 10">
            <a:extLst>
              <a:ext uri="{FF2B5EF4-FFF2-40B4-BE49-F238E27FC236}">
                <a16:creationId xmlns:a16="http://schemas.microsoft.com/office/drawing/2014/main" id="{4F314D66-2377-4E26-9E95-209F232A97B5}"/>
              </a:ext>
            </a:extLst>
          </p:cNvPr>
          <p:cNvSpPr txBox="1">
            <a:spLocks noChangeArrowheads="1"/>
          </p:cNvSpPr>
          <p:nvPr/>
        </p:nvSpPr>
        <p:spPr bwMode="auto">
          <a:xfrm>
            <a:off x="1143000" y="0"/>
            <a:ext cx="3944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baseline="0">
                <a:solidFill>
                  <a:schemeClr val="hlink"/>
                </a:solidFill>
                <a:effectLst/>
              </a:rPr>
              <a:t>5.1.4  Product Ciphers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1"/>
          <p:cNvSpPr>
            <a:spLocks noGrp="1"/>
          </p:cNvSpPr>
          <p:nvPr>
            <p:ph type="sldNum" sz="quarter" idx="10"/>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1200">
                <a:solidFill>
                  <a:schemeClr val="bg2"/>
                </a:solidFill>
              </a:rPr>
              <a:t>6.</a:t>
            </a:r>
            <a:fld id="{BD6CDAEB-76CB-4E77-806C-D62BEE7F61AF}" type="slidenum">
              <a:rPr lang="en-US" altLang="en-US" sz="1200">
                <a:solidFill>
                  <a:schemeClr val="bg2"/>
                </a:solidFill>
              </a:rPr>
              <a:pPr/>
              <a:t>30</a:t>
            </a:fld>
            <a:endParaRPr lang="en-US" altLang="en-US" sz="1200">
              <a:solidFill>
                <a:schemeClr val="bg2"/>
              </a:solidFill>
            </a:endParaRPr>
          </a:p>
        </p:txBody>
      </p:sp>
      <p:sp>
        <p:nvSpPr>
          <p:cNvPr id="25603"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560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5605"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560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560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5608"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560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5610" name="Rectangle 9"/>
          <p:cNvSpPr>
            <a:spLocks noChangeArrowheads="1"/>
          </p:cNvSpPr>
          <p:nvPr/>
        </p:nvSpPr>
        <p:spPr bwMode="auto">
          <a:xfrm>
            <a:off x="228600" y="838200"/>
            <a:ext cx="8686800" cy="1117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just">
              <a:lnSpc>
                <a:spcPct val="120000"/>
              </a:lnSpc>
            </a:pPr>
            <a:r>
              <a:rPr lang="en-US" altLang="en-US" sz="2800" i="1">
                <a:solidFill>
                  <a:schemeClr val="folHlink"/>
                </a:solidFill>
                <a:latin typeface="Times New Roman" pitchFamily="18" charset="0"/>
              </a:rPr>
              <a:t>Straight Permutation</a:t>
            </a:r>
          </a:p>
          <a:p>
            <a:pPr algn="just">
              <a:lnSpc>
                <a:spcPct val="120000"/>
              </a:lnSpc>
            </a:pPr>
            <a:endParaRPr lang="en-US" altLang="en-US" sz="2800" i="1">
              <a:latin typeface="Times New Roman" pitchFamily="18" charset="0"/>
            </a:endParaRPr>
          </a:p>
        </p:txBody>
      </p:sp>
      <p:sp>
        <p:nvSpPr>
          <p:cNvPr id="25611" name="Text Box 10"/>
          <p:cNvSpPr txBox="1">
            <a:spLocks noChangeArrowheads="1"/>
          </p:cNvSpPr>
          <p:nvPr/>
        </p:nvSpPr>
        <p:spPr bwMode="auto">
          <a:xfrm>
            <a:off x="1143000" y="0"/>
            <a:ext cx="27574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i="1">
                <a:latin typeface="Times New Roman" pitchFamily="18" charset="0"/>
              </a:rPr>
              <a:t>6.2.2</a:t>
            </a:r>
            <a:r>
              <a:rPr lang="en-US" altLang="en-US" i="1">
                <a:solidFill>
                  <a:schemeClr val="hlink"/>
                </a:solidFill>
                <a:latin typeface="Times New Roman" pitchFamily="18" charset="0"/>
              </a:rPr>
              <a:t>  </a:t>
            </a:r>
            <a:r>
              <a:rPr lang="en-US" altLang="en-US" i="1">
                <a:latin typeface="Times New Roman" pitchFamily="18" charset="0"/>
              </a:rPr>
              <a:t>Continue</a:t>
            </a:r>
          </a:p>
        </p:txBody>
      </p:sp>
      <p:pic>
        <p:nvPicPr>
          <p:cNvPr id="25612"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408238"/>
            <a:ext cx="7550150" cy="170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13" name="Text Box 14"/>
          <p:cNvSpPr txBox="1">
            <a:spLocks noChangeArrowheads="1"/>
          </p:cNvSpPr>
          <p:nvPr/>
        </p:nvSpPr>
        <p:spPr bwMode="auto">
          <a:xfrm>
            <a:off x="2332038" y="1798638"/>
            <a:ext cx="4449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2400">
                <a:solidFill>
                  <a:schemeClr val="folHlink"/>
                </a:solidFill>
                <a:latin typeface="Times New Roman" pitchFamily="18" charset="0"/>
              </a:rPr>
              <a:t>Table 6.11  </a:t>
            </a:r>
            <a:r>
              <a:rPr lang="en-US" altLang="en-US" sz="2000" i="1">
                <a:latin typeface="Times New Roman" pitchFamily="18" charset="0"/>
              </a:rPr>
              <a:t>Straight permutation table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1"/>
          <p:cNvSpPr>
            <a:spLocks noGrp="1"/>
          </p:cNvSpPr>
          <p:nvPr>
            <p:ph type="sldNum" sz="quarter" idx="10"/>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1200">
                <a:solidFill>
                  <a:schemeClr val="bg2"/>
                </a:solidFill>
              </a:rPr>
              <a:t>6.</a:t>
            </a:r>
            <a:fld id="{7EC7E7ED-A2F1-473F-ADF4-AC5805B428CD}" type="slidenum">
              <a:rPr lang="en-US" altLang="en-US" sz="1200">
                <a:solidFill>
                  <a:schemeClr val="bg2"/>
                </a:solidFill>
              </a:rPr>
              <a:pPr/>
              <a:t>31</a:t>
            </a:fld>
            <a:endParaRPr lang="en-US" altLang="en-US" sz="1200">
              <a:solidFill>
                <a:schemeClr val="bg2"/>
              </a:solidFill>
            </a:endParaRPr>
          </a:p>
        </p:txBody>
      </p:sp>
      <p:sp>
        <p:nvSpPr>
          <p:cNvPr id="26627"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662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6629"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663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663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6632"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663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6634" name="Rectangle 9"/>
          <p:cNvSpPr>
            <a:spLocks noChangeArrowheads="1"/>
          </p:cNvSpPr>
          <p:nvPr/>
        </p:nvSpPr>
        <p:spPr bwMode="auto">
          <a:xfrm>
            <a:off x="228600" y="914400"/>
            <a:ext cx="86868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just"/>
            <a:r>
              <a:rPr lang="en-US" altLang="en-US" sz="2800" i="1">
                <a:latin typeface="Times New Roman" pitchFamily="18" charset="0"/>
              </a:rPr>
              <a:t>Using mixers and swappers, we can create the cipher and reverse cipher, each having 16 rounds. </a:t>
            </a:r>
          </a:p>
        </p:txBody>
      </p:sp>
      <p:sp>
        <p:nvSpPr>
          <p:cNvPr id="26635" name="Text Box 10"/>
          <p:cNvSpPr txBox="1">
            <a:spLocks noChangeArrowheads="1"/>
          </p:cNvSpPr>
          <p:nvPr/>
        </p:nvSpPr>
        <p:spPr bwMode="auto">
          <a:xfrm>
            <a:off x="1143000" y="0"/>
            <a:ext cx="57546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i="1">
                <a:solidFill>
                  <a:schemeClr val="hlink"/>
                </a:solidFill>
                <a:latin typeface="Times New Roman" pitchFamily="18" charset="0"/>
              </a:rPr>
              <a:t>6.2.3  Cipher and Reverse Cipher</a:t>
            </a:r>
          </a:p>
        </p:txBody>
      </p:sp>
      <p:sp>
        <p:nvSpPr>
          <p:cNvPr id="26636" name="Rectangle 13"/>
          <p:cNvSpPr>
            <a:spLocks noChangeArrowheads="1"/>
          </p:cNvSpPr>
          <p:nvPr/>
        </p:nvSpPr>
        <p:spPr bwMode="auto">
          <a:xfrm>
            <a:off x="228600" y="2314575"/>
            <a:ext cx="8686800" cy="180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just"/>
            <a:r>
              <a:rPr lang="en-US" altLang="en-US" sz="2800" i="1">
                <a:solidFill>
                  <a:schemeClr val="folHlink"/>
                </a:solidFill>
                <a:latin typeface="Times New Roman" pitchFamily="18" charset="0"/>
              </a:rPr>
              <a:t>First Approach</a:t>
            </a:r>
          </a:p>
          <a:p>
            <a:pPr algn="just"/>
            <a:r>
              <a:rPr lang="en-US" altLang="en-US" sz="2800" i="1">
                <a:latin typeface="Times New Roman" pitchFamily="18" charset="0"/>
              </a:rPr>
              <a:t>To achieve this goal, one approach is to make the last round (round 16) different from the others; it has only a mixer and no swapper. </a:t>
            </a:r>
          </a:p>
        </p:txBody>
      </p:sp>
      <p:sp>
        <p:nvSpPr>
          <p:cNvPr id="26637" name="Line 14"/>
          <p:cNvSpPr>
            <a:spLocks noChangeShapeType="1"/>
          </p:cNvSpPr>
          <p:nvPr/>
        </p:nvSpPr>
        <p:spPr bwMode="auto">
          <a:xfrm>
            <a:off x="457200" y="647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638" name="Line 15"/>
          <p:cNvSpPr>
            <a:spLocks noChangeShapeType="1"/>
          </p:cNvSpPr>
          <p:nvPr/>
        </p:nvSpPr>
        <p:spPr bwMode="auto">
          <a:xfrm>
            <a:off x="458788" y="5181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639" name="Rectangle 16"/>
          <p:cNvSpPr>
            <a:spLocks noChangeArrowheads="1"/>
          </p:cNvSpPr>
          <p:nvPr/>
        </p:nvSpPr>
        <p:spPr bwMode="auto">
          <a:xfrm>
            <a:off x="495300" y="5334000"/>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a:r>
              <a:rPr lang="en-US" altLang="en-US">
                <a:latin typeface="Times New Roman" pitchFamily="18" charset="0"/>
              </a:rPr>
              <a:t>In the first approach, there is no swapper in the last round.</a:t>
            </a:r>
          </a:p>
        </p:txBody>
      </p:sp>
      <p:grpSp>
        <p:nvGrpSpPr>
          <p:cNvPr id="26640" name="Group 17"/>
          <p:cNvGrpSpPr>
            <a:grpSpLocks/>
          </p:cNvGrpSpPr>
          <p:nvPr/>
        </p:nvGrpSpPr>
        <p:grpSpPr bwMode="auto">
          <a:xfrm>
            <a:off x="457200" y="4538663"/>
            <a:ext cx="1143000" cy="566737"/>
            <a:chOff x="1200" y="1248"/>
            <a:chExt cx="720" cy="357"/>
          </a:xfrm>
        </p:grpSpPr>
        <p:pic>
          <p:nvPicPr>
            <p:cNvPr id="26641"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42" name="Text Box 19"/>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2800" i="1">
                  <a:solidFill>
                    <a:schemeClr val="hlink"/>
                  </a:solidFill>
                  <a:latin typeface="Times New Roman" pitchFamily="18" charset="0"/>
                </a:rPr>
                <a:t>Note</a:t>
              </a: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
          <p:cNvSpPr>
            <a:spLocks noGrp="1"/>
          </p:cNvSpPr>
          <p:nvPr>
            <p:ph type="sldNum" sz="quarter" idx="10"/>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1200">
                <a:solidFill>
                  <a:schemeClr val="bg2"/>
                </a:solidFill>
              </a:rPr>
              <a:t>6.</a:t>
            </a:r>
            <a:fld id="{8BBD0F64-DFCF-43C9-952F-29ADCE6D7C07}" type="slidenum">
              <a:rPr lang="en-US" altLang="en-US" sz="1200">
                <a:solidFill>
                  <a:schemeClr val="bg2"/>
                </a:solidFill>
              </a:rPr>
              <a:pPr/>
              <a:t>32</a:t>
            </a:fld>
            <a:endParaRPr lang="en-US" altLang="en-US" sz="1200">
              <a:solidFill>
                <a:schemeClr val="bg2"/>
              </a:solidFill>
            </a:endParaRPr>
          </a:p>
        </p:txBody>
      </p:sp>
      <p:sp>
        <p:nvSpPr>
          <p:cNvPr id="27651"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765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7653"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765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765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7656"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765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27658" name="Text Box 10"/>
          <p:cNvSpPr txBox="1">
            <a:spLocks noChangeArrowheads="1"/>
          </p:cNvSpPr>
          <p:nvPr/>
        </p:nvSpPr>
        <p:spPr bwMode="auto">
          <a:xfrm>
            <a:off x="1143000" y="0"/>
            <a:ext cx="29606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i="1">
                <a:latin typeface="Times New Roman" pitchFamily="18" charset="0"/>
              </a:rPr>
              <a:t>6.2.3</a:t>
            </a:r>
            <a:r>
              <a:rPr lang="en-US" altLang="en-US" i="1">
                <a:solidFill>
                  <a:schemeClr val="hlink"/>
                </a:solidFill>
                <a:latin typeface="Times New Roman" pitchFamily="18" charset="0"/>
              </a:rPr>
              <a:t>  </a:t>
            </a:r>
            <a:r>
              <a:rPr lang="en-US" altLang="en-US" i="1">
                <a:latin typeface="Times New Roman" pitchFamily="18" charset="0"/>
              </a:rPr>
              <a:t>Continued</a:t>
            </a:r>
          </a:p>
        </p:txBody>
      </p:sp>
      <p:pic>
        <p:nvPicPr>
          <p:cNvPr id="27659" name="Picture 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1" y="1143000"/>
            <a:ext cx="4952999" cy="544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60" name="Text Box 18"/>
          <p:cNvSpPr txBox="1">
            <a:spLocks noChangeArrowheads="1"/>
          </p:cNvSpPr>
          <p:nvPr/>
        </p:nvSpPr>
        <p:spPr bwMode="auto">
          <a:xfrm>
            <a:off x="1063625" y="609600"/>
            <a:ext cx="7165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2400">
                <a:solidFill>
                  <a:schemeClr val="folHlink"/>
                </a:solidFill>
                <a:latin typeface="Times New Roman" pitchFamily="18" charset="0"/>
              </a:rPr>
              <a:t>Figure 6.9  </a:t>
            </a:r>
            <a:r>
              <a:rPr lang="en-US" altLang="en-US" sz="2000" i="1">
                <a:latin typeface="Times New Roman" pitchFamily="18" charset="0"/>
              </a:rPr>
              <a:t>DES cipher and reverse cipher for the first approach</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1"/>
          <p:cNvSpPr>
            <a:spLocks noGrp="1"/>
          </p:cNvSpPr>
          <p:nvPr>
            <p:ph type="sldNum" sz="quarter" idx="10"/>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1200">
                <a:solidFill>
                  <a:schemeClr val="bg2"/>
                </a:solidFill>
              </a:rPr>
              <a:t>6.</a:t>
            </a:r>
            <a:fld id="{4AE68B47-899B-4142-8686-8365A9224E04}" type="slidenum">
              <a:rPr lang="en-US" altLang="en-US" sz="1200">
                <a:solidFill>
                  <a:schemeClr val="bg2"/>
                </a:solidFill>
              </a:rPr>
              <a:pPr/>
              <a:t>33</a:t>
            </a:fld>
            <a:endParaRPr lang="en-US" altLang="en-US" sz="1200">
              <a:solidFill>
                <a:schemeClr val="bg2"/>
              </a:solidFill>
            </a:endParaRPr>
          </a:p>
        </p:txBody>
      </p:sp>
      <p:sp>
        <p:nvSpPr>
          <p:cNvPr id="32771"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3277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32773"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3277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3277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32776"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3277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32778" name="Rectangle 9"/>
          <p:cNvSpPr>
            <a:spLocks noChangeArrowheads="1"/>
          </p:cNvSpPr>
          <p:nvPr/>
        </p:nvSpPr>
        <p:spPr bwMode="auto">
          <a:xfrm>
            <a:off x="228600" y="1143000"/>
            <a:ext cx="86868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just"/>
            <a:r>
              <a:rPr lang="en-US" altLang="en-US" sz="2800" i="1">
                <a:solidFill>
                  <a:schemeClr val="folHlink"/>
                </a:solidFill>
                <a:latin typeface="Times New Roman" pitchFamily="18" charset="0"/>
              </a:rPr>
              <a:t>Alternative Approach</a:t>
            </a:r>
          </a:p>
        </p:txBody>
      </p:sp>
      <p:sp>
        <p:nvSpPr>
          <p:cNvPr id="32779" name="Text Box 10"/>
          <p:cNvSpPr txBox="1">
            <a:spLocks noChangeArrowheads="1"/>
          </p:cNvSpPr>
          <p:nvPr/>
        </p:nvSpPr>
        <p:spPr bwMode="auto">
          <a:xfrm>
            <a:off x="1143000" y="0"/>
            <a:ext cx="29606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i="1">
                <a:latin typeface="Times New Roman" pitchFamily="18" charset="0"/>
              </a:rPr>
              <a:t>6.2.3</a:t>
            </a:r>
            <a:r>
              <a:rPr lang="en-US" altLang="en-US" i="1">
                <a:solidFill>
                  <a:schemeClr val="hlink"/>
                </a:solidFill>
                <a:latin typeface="Times New Roman" pitchFamily="18" charset="0"/>
              </a:rPr>
              <a:t>  </a:t>
            </a:r>
            <a:r>
              <a:rPr lang="en-US" altLang="en-US" i="1">
                <a:latin typeface="Times New Roman" pitchFamily="18" charset="0"/>
              </a:rPr>
              <a:t>Continued</a:t>
            </a:r>
          </a:p>
        </p:txBody>
      </p:sp>
      <p:sp>
        <p:nvSpPr>
          <p:cNvPr id="32780" name="Rectangle 17"/>
          <p:cNvSpPr>
            <a:spLocks noChangeArrowheads="1"/>
          </p:cNvSpPr>
          <p:nvPr/>
        </p:nvSpPr>
        <p:spPr bwMode="auto">
          <a:xfrm>
            <a:off x="228600" y="1674813"/>
            <a:ext cx="8686800" cy="13731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just"/>
            <a:r>
              <a:rPr lang="en-US" altLang="en-US" sz="2800" i="1">
                <a:latin typeface="Times New Roman" pitchFamily="18" charset="0"/>
              </a:rPr>
              <a:t>We can make all 16 rounds the same by including one swapper to the 16th round and add an extra swapper after that (two swappers cancel the effect of each other). </a:t>
            </a:r>
          </a:p>
        </p:txBody>
      </p:sp>
      <p:sp>
        <p:nvSpPr>
          <p:cNvPr id="32781" name="Rectangle 18"/>
          <p:cNvSpPr>
            <a:spLocks noChangeArrowheads="1"/>
          </p:cNvSpPr>
          <p:nvPr/>
        </p:nvSpPr>
        <p:spPr bwMode="auto">
          <a:xfrm>
            <a:off x="228600" y="3625850"/>
            <a:ext cx="86868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just"/>
            <a:r>
              <a:rPr lang="en-US" altLang="en-US" sz="2800" i="1">
                <a:solidFill>
                  <a:schemeClr val="folHlink"/>
                </a:solidFill>
                <a:latin typeface="Times New Roman" pitchFamily="18" charset="0"/>
              </a:rPr>
              <a:t>Key Generation</a:t>
            </a:r>
          </a:p>
        </p:txBody>
      </p:sp>
      <p:sp>
        <p:nvSpPr>
          <p:cNvPr id="32782" name="Rectangle 19"/>
          <p:cNvSpPr>
            <a:spLocks noChangeArrowheads="1"/>
          </p:cNvSpPr>
          <p:nvPr/>
        </p:nvSpPr>
        <p:spPr bwMode="auto">
          <a:xfrm>
            <a:off x="228600" y="4235450"/>
            <a:ext cx="86868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just"/>
            <a:r>
              <a:rPr lang="en-US" altLang="en-US" sz="2800" i="1">
                <a:latin typeface="Times New Roman" pitchFamily="18" charset="0"/>
              </a:rPr>
              <a:t>The round-key generator creates sixteen 48-bit keys out of a 56-bit cipher key.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1"/>
          <p:cNvSpPr>
            <a:spLocks noGrp="1"/>
          </p:cNvSpPr>
          <p:nvPr>
            <p:ph type="sldNum" sz="quarter" idx="10"/>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1200">
                <a:solidFill>
                  <a:schemeClr val="bg2"/>
                </a:solidFill>
              </a:rPr>
              <a:t>6.</a:t>
            </a:r>
            <a:fld id="{01764245-1A16-4992-9571-E55F270D2EB4}" type="slidenum">
              <a:rPr lang="en-US" altLang="en-US" sz="1200">
                <a:solidFill>
                  <a:schemeClr val="bg2"/>
                </a:solidFill>
              </a:rPr>
              <a:pPr/>
              <a:t>34</a:t>
            </a:fld>
            <a:endParaRPr lang="en-US" altLang="en-US" sz="1200">
              <a:solidFill>
                <a:schemeClr val="bg2"/>
              </a:solidFill>
            </a:endParaRPr>
          </a:p>
        </p:txBody>
      </p:sp>
      <p:sp>
        <p:nvSpPr>
          <p:cNvPr id="33795"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3379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33797"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3379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3379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33800"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3380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33802" name="Text Box 10"/>
          <p:cNvSpPr txBox="1">
            <a:spLocks noChangeArrowheads="1"/>
          </p:cNvSpPr>
          <p:nvPr/>
        </p:nvSpPr>
        <p:spPr bwMode="auto">
          <a:xfrm>
            <a:off x="1143000" y="0"/>
            <a:ext cx="29606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i="1">
                <a:latin typeface="Times New Roman" pitchFamily="18" charset="0"/>
              </a:rPr>
              <a:t>6.2.3</a:t>
            </a:r>
            <a:r>
              <a:rPr lang="en-US" altLang="en-US" i="1">
                <a:solidFill>
                  <a:schemeClr val="hlink"/>
                </a:solidFill>
                <a:latin typeface="Times New Roman" pitchFamily="18" charset="0"/>
              </a:rPr>
              <a:t>  </a:t>
            </a:r>
            <a:r>
              <a:rPr lang="en-US" altLang="en-US" i="1">
                <a:latin typeface="Times New Roman" pitchFamily="18" charset="0"/>
              </a:rPr>
              <a:t>Continued</a:t>
            </a:r>
          </a:p>
        </p:txBody>
      </p:sp>
      <p:pic>
        <p:nvPicPr>
          <p:cNvPr id="33803"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7913" y="685800"/>
            <a:ext cx="5457825" cy="5914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04" name="Text Box 12"/>
          <p:cNvSpPr txBox="1">
            <a:spLocks noChangeArrowheads="1"/>
          </p:cNvSpPr>
          <p:nvPr/>
        </p:nvSpPr>
        <p:spPr bwMode="auto">
          <a:xfrm>
            <a:off x="6535738" y="3276600"/>
            <a:ext cx="177006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2400">
                <a:solidFill>
                  <a:schemeClr val="folHlink"/>
                </a:solidFill>
                <a:latin typeface="Times New Roman" pitchFamily="18" charset="0"/>
              </a:rPr>
              <a:t>Figure 6.10</a:t>
            </a:r>
            <a:br>
              <a:rPr lang="en-US" altLang="en-US" sz="2400">
                <a:solidFill>
                  <a:schemeClr val="folHlink"/>
                </a:solidFill>
                <a:latin typeface="Times New Roman" pitchFamily="18" charset="0"/>
              </a:rPr>
            </a:br>
            <a:r>
              <a:rPr lang="en-US" altLang="en-US" sz="2000" i="1">
                <a:latin typeface="Times New Roman" pitchFamily="18" charset="0"/>
              </a:rPr>
              <a:t>Key generation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1"/>
          <p:cNvSpPr>
            <a:spLocks noGrp="1"/>
          </p:cNvSpPr>
          <p:nvPr>
            <p:ph type="sldNum" sz="quarter" idx="10"/>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1200">
                <a:solidFill>
                  <a:schemeClr val="bg2"/>
                </a:solidFill>
              </a:rPr>
              <a:t>6.</a:t>
            </a:r>
            <a:fld id="{66243AD5-1B95-4053-9EF9-93921902B630}" type="slidenum">
              <a:rPr lang="en-US" altLang="en-US" sz="1200">
                <a:solidFill>
                  <a:schemeClr val="bg2"/>
                </a:solidFill>
              </a:rPr>
              <a:pPr/>
              <a:t>35</a:t>
            </a:fld>
            <a:endParaRPr lang="en-US" altLang="en-US" sz="1200">
              <a:solidFill>
                <a:schemeClr val="bg2"/>
              </a:solidFill>
            </a:endParaRPr>
          </a:p>
        </p:txBody>
      </p:sp>
      <p:sp>
        <p:nvSpPr>
          <p:cNvPr id="34819"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3482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34821"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3482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3482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34824"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3482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34826" name="Text Box 10"/>
          <p:cNvSpPr txBox="1">
            <a:spLocks noChangeArrowheads="1"/>
          </p:cNvSpPr>
          <p:nvPr/>
        </p:nvSpPr>
        <p:spPr bwMode="auto">
          <a:xfrm>
            <a:off x="1143000" y="0"/>
            <a:ext cx="29606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i="1">
                <a:latin typeface="Times New Roman" pitchFamily="18" charset="0"/>
              </a:rPr>
              <a:t>6.2.3</a:t>
            </a:r>
            <a:r>
              <a:rPr lang="en-US" altLang="en-US" i="1">
                <a:solidFill>
                  <a:schemeClr val="hlink"/>
                </a:solidFill>
                <a:latin typeface="Times New Roman" pitchFamily="18" charset="0"/>
              </a:rPr>
              <a:t>  </a:t>
            </a:r>
            <a:r>
              <a:rPr lang="en-US" altLang="en-US" i="1">
                <a:latin typeface="Times New Roman" pitchFamily="18" charset="0"/>
              </a:rPr>
              <a:t>Continued</a:t>
            </a:r>
          </a:p>
        </p:txBody>
      </p:sp>
      <p:pic>
        <p:nvPicPr>
          <p:cNvPr id="3482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688" y="1685925"/>
            <a:ext cx="7605712"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8" name="Text Box 12"/>
          <p:cNvSpPr txBox="1">
            <a:spLocks noChangeArrowheads="1"/>
          </p:cNvSpPr>
          <p:nvPr/>
        </p:nvSpPr>
        <p:spPr bwMode="auto">
          <a:xfrm>
            <a:off x="2457450" y="914400"/>
            <a:ext cx="3787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2400">
                <a:solidFill>
                  <a:schemeClr val="folHlink"/>
                </a:solidFill>
                <a:latin typeface="Times New Roman" pitchFamily="18" charset="0"/>
              </a:rPr>
              <a:t>Table 6.12  </a:t>
            </a:r>
            <a:r>
              <a:rPr lang="en-US" altLang="en-US" sz="2000" i="1">
                <a:latin typeface="Times New Roman" pitchFamily="18" charset="0"/>
              </a:rPr>
              <a:t>Parity-bit drop table</a:t>
            </a:r>
          </a:p>
        </p:txBody>
      </p:sp>
      <p:sp>
        <p:nvSpPr>
          <p:cNvPr id="34829" name="Text Box 13"/>
          <p:cNvSpPr txBox="1">
            <a:spLocks noChangeArrowheads="1"/>
          </p:cNvSpPr>
          <p:nvPr/>
        </p:nvSpPr>
        <p:spPr bwMode="auto">
          <a:xfrm>
            <a:off x="2457450" y="4811713"/>
            <a:ext cx="3879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2400">
                <a:solidFill>
                  <a:schemeClr val="folHlink"/>
                </a:solidFill>
                <a:latin typeface="Times New Roman" pitchFamily="18" charset="0"/>
              </a:rPr>
              <a:t>Table 6.13  </a:t>
            </a:r>
            <a:r>
              <a:rPr lang="en-US" altLang="en-US" sz="2000" i="1">
                <a:latin typeface="Times New Roman" pitchFamily="18" charset="0"/>
              </a:rPr>
              <a:t>Number of bits shifts</a:t>
            </a:r>
          </a:p>
        </p:txBody>
      </p:sp>
      <p:pic>
        <p:nvPicPr>
          <p:cNvPr id="3483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225" y="5400675"/>
            <a:ext cx="716597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1"/>
          <p:cNvSpPr>
            <a:spLocks noGrp="1"/>
          </p:cNvSpPr>
          <p:nvPr>
            <p:ph type="sldNum" sz="quarter" idx="10"/>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1200">
                <a:solidFill>
                  <a:schemeClr val="bg2"/>
                </a:solidFill>
              </a:rPr>
              <a:t>6.</a:t>
            </a:r>
            <a:fld id="{DA8321B4-D0DD-4595-97AD-BFBB39DAE489}" type="slidenum">
              <a:rPr lang="en-US" altLang="en-US" sz="1200">
                <a:solidFill>
                  <a:schemeClr val="bg2"/>
                </a:solidFill>
              </a:rPr>
              <a:pPr/>
              <a:t>36</a:t>
            </a:fld>
            <a:endParaRPr lang="en-US" altLang="en-US" sz="1200">
              <a:solidFill>
                <a:schemeClr val="bg2"/>
              </a:solidFill>
            </a:endParaRPr>
          </a:p>
        </p:txBody>
      </p:sp>
      <p:sp>
        <p:nvSpPr>
          <p:cNvPr id="35843"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3584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35845"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3584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3584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35848"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3584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35850" name="Text Box 10"/>
          <p:cNvSpPr txBox="1">
            <a:spLocks noChangeArrowheads="1"/>
          </p:cNvSpPr>
          <p:nvPr/>
        </p:nvSpPr>
        <p:spPr bwMode="auto">
          <a:xfrm>
            <a:off x="1143000" y="0"/>
            <a:ext cx="29606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i="1">
                <a:latin typeface="Times New Roman" pitchFamily="18" charset="0"/>
              </a:rPr>
              <a:t>6.2.3</a:t>
            </a:r>
            <a:r>
              <a:rPr lang="en-US" altLang="en-US" i="1">
                <a:solidFill>
                  <a:schemeClr val="hlink"/>
                </a:solidFill>
                <a:latin typeface="Times New Roman" pitchFamily="18" charset="0"/>
              </a:rPr>
              <a:t>  </a:t>
            </a:r>
            <a:r>
              <a:rPr lang="en-US" altLang="en-US" i="1">
                <a:latin typeface="Times New Roman" pitchFamily="18" charset="0"/>
              </a:rPr>
              <a:t>Continued</a:t>
            </a:r>
          </a:p>
        </p:txBody>
      </p:sp>
      <p:sp>
        <p:nvSpPr>
          <p:cNvPr id="35851" name="Text Box 12"/>
          <p:cNvSpPr txBox="1">
            <a:spLocks noChangeArrowheads="1"/>
          </p:cNvSpPr>
          <p:nvPr/>
        </p:nvSpPr>
        <p:spPr bwMode="auto">
          <a:xfrm>
            <a:off x="2457450" y="1524000"/>
            <a:ext cx="4049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2400">
                <a:solidFill>
                  <a:schemeClr val="folHlink"/>
                </a:solidFill>
                <a:latin typeface="Times New Roman" pitchFamily="18" charset="0"/>
              </a:rPr>
              <a:t>Table 6.14  </a:t>
            </a:r>
            <a:r>
              <a:rPr lang="en-US" altLang="en-US" sz="2000" i="1">
                <a:latin typeface="Times New Roman" pitchFamily="18" charset="0"/>
              </a:rPr>
              <a:t>Key-compression table</a:t>
            </a:r>
          </a:p>
        </p:txBody>
      </p:sp>
      <p:pic>
        <p:nvPicPr>
          <p:cNvPr id="35852"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2727325"/>
            <a:ext cx="7011987"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1"/>
          <p:cNvSpPr>
            <a:spLocks noGrp="1"/>
          </p:cNvSpPr>
          <p:nvPr>
            <p:ph type="sldNum" sz="quarter" idx="10"/>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1200">
                <a:solidFill>
                  <a:schemeClr val="bg2"/>
                </a:solidFill>
              </a:rPr>
              <a:t>6.</a:t>
            </a:r>
            <a:fld id="{D9B6E148-B610-417F-994B-F9F590A893C2}" type="slidenum">
              <a:rPr lang="en-US" altLang="en-US" sz="1200">
                <a:solidFill>
                  <a:schemeClr val="bg2"/>
                </a:solidFill>
              </a:rPr>
              <a:pPr/>
              <a:t>37</a:t>
            </a:fld>
            <a:endParaRPr lang="en-US" altLang="en-US" sz="1200">
              <a:solidFill>
                <a:schemeClr val="bg2"/>
              </a:solidFill>
            </a:endParaRPr>
          </a:p>
        </p:txBody>
      </p:sp>
      <p:sp>
        <p:nvSpPr>
          <p:cNvPr id="38915" name="Text Box 2"/>
          <p:cNvSpPr txBox="1">
            <a:spLocks noChangeArrowheads="1"/>
          </p:cNvSpPr>
          <p:nvPr/>
        </p:nvSpPr>
        <p:spPr bwMode="auto">
          <a:xfrm>
            <a:off x="1219200" y="533400"/>
            <a:ext cx="17922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2400">
                <a:solidFill>
                  <a:schemeClr val="bg1"/>
                </a:solidFill>
                <a:latin typeface="Times New Roman" pitchFamily="18" charset="0"/>
              </a:rPr>
              <a:t>Example 6.5</a:t>
            </a:r>
            <a:endParaRPr lang="en-US" altLang="en-US" sz="2000" i="1">
              <a:solidFill>
                <a:schemeClr val="bg1"/>
              </a:solidFill>
              <a:latin typeface="Times New Roman" pitchFamily="18" charset="0"/>
            </a:endParaRPr>
          </a:p>
        </p:txBody>
      </p:sp>
      <p:sp>
        <p:nvSpPr>
          <p:cNvPr id="38916"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38917"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38918"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38919"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38920"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38921"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38922"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38923" name="Text Box 10"/>
          <p:cNvSpPr txBox="1">
            <a:spLocks noChangeArrowheads="1"/>
          </p:cNvSpPr>
          <p:nvPr/>
        </p:nvSpPr>
        <p:spPr bwMode="auto">
          <a:xfrm>
            <a:off x="1143000" y="0"/>
            <a:ext cx="29511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i="1">
                <a:solidFill>
                  <a:schemeClr val="hlink"/>
                </a:solidFill>
                <a:latin typeface="Times New Roman" pitchFamily="18" charset="0"/>
              </a:rPr>
              <a:t>6.2.4   Examples</a:t>
            </a:r>
          </a:p>
        </p:txBody>
      </p:sp>
      <p:sp>
        <p:nvSpPr>
          <p:cNvPr id="1013771" name="Rectangle 11"/>
          <p:cNvSpPr>
            <a:spLocks noChangeArrowheads="1"/>
          </p:cNvSpPr>
          <p:nvPr/>
        </p:nvSpPr>
        <p:spPr bwMode="auto">
          <a:xfrm>
            <a:off x="228600" y="1098550"/>
            <a:ext cx="822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a:effectLst>
                  <a:outerShdw blurRad="38100" dist="38100" dir="2700000" algn="tl">
                    <a:srgbClr val="C0C0C0"/>
                  </a:outerShdw>
                </a:effectLst>
                <a:latin typeface="Times New Roman" pitchFamily="18" charset="0"/>
              </a:rPr>
              <a:t>We choose a random plaintext block and a random key, and determine what the ciphertext block would be (all in hexadecimal):</a:t>
            </a:r>
          </a:p>
        </p:txBody>
      </p:sp>
      <p:pic>
        <p:nvPicPr>
          <p:cNvPr id="38925"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663" y="2590800"/>
            <a:ext cx="7678737"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26"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873500"/>
            <a:ext cx="7788275" cy="252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27" name="Text Box 16"/>
          <p:cNvSpPr txBox="1">
            <a:spLocks noChangeArrowheads="1"/>
          </p:cNvSpPr>
          <p:nvPr/>
        </p:nvSpPr>
        <p:spPr bwMode="auto">
          <a:xfrm>
            <a:off x="685800" y="3429000"/>
            <a:ext cx="4973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2400">
                <a:solidFill>
                  <a:schemeClr val="folHlink"/>
                </a:solidFill>
                <a:latin typeface="Times New Roman" pitchFamily="18" charset="0"/>
              </a:rPr>
              <a:t>Table  6.15  </a:t>
            </a:r>
            <a:r>
              <a:rPr lang="en-US" altLang="en-US" sz="2000" i="1">
                <a:latin typeface="Times New Roman" pitchFamily="18" charset="0"/>
              </a:rPr>
              <a:t>Trace of data for Example 6.5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1"/>
          <p:cNvSpPr>
            <a:spLocks noGrp="1"/>
          </p:cNvSpPr>
          <p:nvPr>
            <p:ph type="sldNum" sz="quarter" idx="10"/>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1200">
                <a:solidFill>
                  <a:schemeClr val="bg2"/>
                </a:solidFill>
              </a:rPr>
              <a:t>6.</a:t>
            </a:r>
            <a:fld id="{513670D7-29B3-4ED7-BDA9-E65A0C80F800}" type="slidenum">
              <a:rPr lang="en-US" altLang="en-US" sz="1200">
                <a:solidFill>
                  <a:schemeClr val="bg2"/>
                </a:solidFill>
              </a:rPr>
              <a:pPr/>
              <a:t>38</a:t>
            </a:fld>
            <a:endParaRPr lang="en-US" altLang="en-US" sz="1200">
              <a:solidFill>
                <a:schemeClr val="bg2"/>
              </a:solidFill>
            </a:endParaRPr>
          </a:p>
        </p:txBody>
      </p:sp>
      <p:sp>
        <p:nvSpPr>
          <p:cNvPr id="39939" name="Text Box 2"/>
          <p:cNvSpPr txBox="1">
            <a:spLocks noChangeArrowheads="1"/>
          </p:cNvSpPr>
          <p:nvPr/>
        </p:nvSpPr>
        <p:spPr bwMode="auto">
          <a:xfrm>
            <a:off x="1219200" y="533400"/>
            <a:ext cx="17922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2400">
                <a:solidFill>
                  <a:schemeClr val="bg1"/>
                </a:solidFill>
                <a:latin typeface="Times New Roman" pitchFamily="18" charset="0"/>
              </a:rPr>
              <a:t>Example 6.5</a:t>
            </a:r>
            <a:endParaRPr lang="en-US" altLang="en-US" sz="2000" i="1">
              <a:solidFill>
                <a:schemeClr val="bg1"/>
              </a:solidFill>
              <a:latin typeface="Times New Roman" pitchFamily="18" charset="0"/>
            </a:endParaRPr>
          </a:p>
        </p:txBody>
      </p:sp>
      <p:sp>
        <p:nvSpPr>
          <p:cNvPr id="39940"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39941"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39942"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39943"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39944"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39945"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39946"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pic>
        <p:nvPicPr>
          <p:cNvPr id="39947"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338" y="1895475"/>
            <a:ext cx="7815262" cy="427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48" name="Text Box 15"/>
          <p:cNvSpPr txBox="1">
            <a:spLocks noChangeArrowheads="1"/>
          </p:cNvSpPr>
          <p:nvPr/>
        </p:nvSpPr>
        <p:spPr bwMode="auto">
          <a:xfrm>
            <a:off x="1884363" y="1371600"/>
            <a:ext cx="6221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2400">
                <a:solidFill>
                  <a:schemeClr val="folHlink"/>
                </a:solidFill>
                <a:latin typeface="Times New Roman" pitchFamily="18" charset="0"/>
              </a:rPr>
              <a:t>Table  6.15  </a:t>
            </a:r>
            <a:r>
              <a:rPr lang="en-US" altLang="en-US" sz="2000" i="1">
                <a:latin typeface="Times New Roman" pitchFamily="18" charset="0"/>
              </a:rPr>
              <a:t>Trace of data for Example 6.5 (Conintued </a:t>
            </a:r>
          </a:p>
        </p:txBody>
      </p:sp>
      <p:sp>
        <p:nvSpPr>
          <p:cNvPr id="39949" name="Text Box 16"/>
          <p:cNvSpPr txBox="1">
            <a:spLocks noChangeArrowheads="1"/>
          </p:cNvSpPr>
          <p:nvPr/>
        </p:nvSpPr>
        <p:spPr bwMode="auto">
          <a:xfrm>
            <a:off x="1143000" y="0"/>
            <a:ext cx="30622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i="1">
                <a:latin typeface="Times New Roman" pitchFamily="18" charset="0"/>
              </a:rPr>
              <a:t>6.2.4</a:t>
            </a:r>
            <a:r>
              <a:rPr lang="en-US" altLang="en-US" i="1">
                <a:solidFill>
                  <a:schemeClr val="hlink"/>
                </a:solidFill>
                <a:latin typeface="Times New Roman" pitchFamily="18" charset="0"/>
              </a:rPr>
              <a:t>   </a:t>
            </a:r>
            <a:r>
              <a:rPr lang="en-US" altLang="en-US" i="1">
                <a:latin typeface="Times New Roman" pitchFamily="18" charset="0"/>
              </a:rPr>
              <a:t>Continued</a:t>
            </a:r>
          </a:p>
        </p:txBody>
      </p:sp>
      <p:sp>
        <p:nvSpPr>
          <p:cNvPr id="39950" name="Text Box 17"/>
          <p:cNvSpPr txBox="1">
            <a:spLocks noChangeArrowheads="1"/>
          </p:cNvSpPr>
          <p:nvPr/>
        </p:nvSpPr>
        <p:spPr bwMode="auto">
          <a:xfrm>
            <a:off x="3124200" y="504825"/>
            <a:ext cx="17256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2800" i="1">
                <a:latin typeface="Times New Roman" pitchFamily="18" charset="0"/>
              </a:rPr>
              <a:t>Continued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1"/>
          <p:cNvSpPr>
            <a:spLocks noGrp="1"/>
          </p:cNvSpPr>
          <p:nvPr>
            <p:ph type="sldNum" sz="quarter" idx="10"/>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1200">
                <a:solidFill>
                  <a:schemeClr val="bg2"/>
                </a:solidFill>
              </a:rPr>
              <a:t>6.</a:t>
            </a:r>
            <a:fld id="{E038912E-6FD6-44E8-AC70-24B44FBD6782}" type="slidenum">
              <a:rPr lang="en-US" altLang="en-US" sz="1200">
                <a:solidFill>
                  <a:schemeClr val="bg2"/>
                </a:solidFill>
              </a:rPr>
              <a:pPr/>
              <a:t>39</a:t>
            </a:fld>
            <a:endParaRPr lang="en-US" altLang="en-US" sz="1200">
              <a:solidFill>
                <a:schemeClr val="bg2"/>
              </a:solidFill>
            </a:endParaRPr>
          </a:p>
        </p:txBody>
      </p:sp>
      <p:sp>
        <p:nvSpPr>
          <p:cNvPr id="40963" name="Text Box 2"/>
          <p:cNvSpPr txBox="1">
            <a:spLocks noChangeArrowheads="1"/>
          </p:cNvSpPr>
          <p:nvPr/>
        </p:nvSpPr>
        <p:spPr bwMode="auto">
          <a:xfrm>
            <a:off x="1219200" y="533400"/>
            <a:ext cx="17922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2400">
                <a:solidFill>
                  <a:schemeClr val="bg1"/>
                </a:solidFill>
                <a:latin typeface="Times New Roman" pitchFamily="18" charset="0"/>
              </a:rPr>
              <a:t>Example 6.6</a:t>
            </a:r>
            <a:endParaRPr lang="en-US" altLang="en-US" sz="2000" i="1">
              <a:solidFill>
                <a:schemeClr val="bg1"/>
              </a:solidFill>
              <a:latin typeface="Times New Roman" pitchFamily="18" charset="0"/>
            </a:endParaRPr>
          </a:p>
        </p:txBody>
      </p:sp>
      <p:sp>
        <p:nvSpPr>
          <p:cNvPr id="40964"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40965"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40966"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40967"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40968"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40969"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40970"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40971" name="Text Box 10"/>
          <p:cNvSpPr txBox="1">
            <a:spLocks noChangeArrowheads="1"/>
          </p:cNvSpPr>
          <p:nvPr/>
        </p:nvSpPr>
        <p:spPr bwMode="auto">
          <a:xfrm>
            <a:off x="1143000" y="0"/>
            <a:ext cx="30622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i="1">
                <a:latin typeface="Times New Roman" pitchFamily="18" charset="0"/>
              </a:rPr>
              <a:t>6.2.4</a:t>
            </a:r>
            <a:r>
              <a:rPr lang="en-US" altLang="en-US" i="1">
                <a:solidFill>
                  <a:schemeClr val="hlink"/>
                </a:solidFill>
                <a:latin typeface="Times New Roman" pitchFamily="18" charset="0"/>
              </a:rPr>
              <a:t>   </a:t>
            </a:r>
            <a:r>
              <a:rPr lang="en-US" altLang="en-US" i="1">
                <a:latin typeface="Times New Roman" pitchFamily="18" charset="0"/>
              </a:rPr>
              <a:t>Continued</a:t>
            </a:r>
          </a:p>
        </p:txBody>
      </p:sp>
      <p:sp>
        <p:nvSpPr>
          <p:cNvPr id="1017867" name="Rectangle 11"/>
          <p:cNvSpPr>
            <a:spLocks noChangeArrowheads="1"/>
          </p:cNvSpPr>
          <p:nvPr/>
        </p:nvSpPr>
        <p:spPr bwMode="auto">
          <a:xfrm>
            <a:off x="228600" y="1098550"/>
            <a:ext cx="822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a:effectLst>
                  <a:outerShdw blurRad="38100" dist="38100" dir="2700000" algn="tl">
                    <a:srgbClr val="C0C0C0"/>
                  </a:outerShdw>
                </a:effectLst>
                <a:latin typeface="Times New Roman" pitchFamily="18" charset="0"/>
              </a:rPr>
              <a:t>Let us see how Bob, at the destination, can decipher the ciphertext received from Alice using the same key. Table 6.16 shows some interesting points. </a:t>
            </a:r>
          </a:p>
        </p:txBody>
      </p:sp>
      <p:pic>
        <p:nvPicPr>
          <p:cNvPr id="40973"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 y="2498725"/>
            <a:ext cx="7880350"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
            <a:extLst>
              <a:ext uri="{FF2B5EF4-FFF2-40B4-BE49-F238E27FC236}">
                <a16:creationId xmlns:a16="http://schemas.microsoft.com/office/drawing/2014/main" id="{6621C8E9-D153-4BC7-8C23-7D3EBE71742C}"/>
              </a:ext>
            </a:extLst>
          </p:cNvPr>
          <p:cNvSpPr>
            <a:spLocks noGrp="1"/>
          </p:cNvSpPr>
          <p:nvPr>
            <p:ph type="sldNum" sz="quarter" idx="10"/>
          </p:nvPr>
        </p:nvSpPr>
        <p:spPr/>
        <p:txBody>
          <a:bodyPr/>
          <a:lstStyle/>
          <a:p>
            <a:r>
              <a:rPr lang="en-US" altLang="en-US"/>
              <a:t>5.</a:t>
            </a:r>
            <a:fld id="{EFD5A258-FAD1-457C-854C-8699849D3522}" type="slidenum">
              <a:rPr lang="en-US" altLang="en-US"/>
              <a:pPr/>
              <a:t>4</a:t>
            </a:fld>
            <a:endParaRPr lang="en-US" altLang="en-US"/>
          </a:p>
        </p:txBody>
      </p:sp>
      <p:sp>
        <p:nvSpPr>
          <p:cNvPr id="1032194" name="Rectangle 2">
            <a:extLst>
              <a:ext uri="{FF2B5EF4-FFF2-40B4-BE49-F238E27FC236}">
                <a16:creationId xmlns:a16="http://schemas.microsoft.com/office/drawing/2014/main" id="{41B3A943-F74F-47D1-80E5-BFD9C48065B6}"/>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1032195" name="Rectangle 3">
            <a:extLst>
              <a:ext uri="{FF2B5EF4-FFF2-40B4-BE49-F238E27FC236}">
                <a16:creationId xmlns:a16="http://schemas.microsoft.com/office/drawing/2014/main" id="{9BB24035-631E-4C7E-9C99-0FF3F04E20C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1032196" name="Rectangle 4">
            <a:extLst>
              <a:ext uri="{FF2B5EF4-FFF2-40B4-BE49-F238E27FC236}">
                <a16:creationId xmlns:a16="http://schemas.microsoft.com/office/drawing/2014/main" id="{D2D043E7-D775-4CEC-BF30-75B5C71CDE6D}"/>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1032197" name="Rectangle 5">
            <a:extLst>
              <a:ext uri="{FF2B5EF4-FFF2-40B4-BE49-F238E27FC236}">
                <a16:creationId xmlns:a16="http://schemas.microsoft.com/office/drawing/2014/main" id="{F08145CD-FF57-4BA8-8486-C0FEAF252171}"/>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1032198" name="Rectangle 6">
            <a:extLst>
              <a:ext uri="{FF2B5EF4-FFF2-40B4-BE49-F238E27FC236}">
                <a16:creationId xmlns:a16="http://schemas.microsoft.com/office/drawing/2014/main" id="{AB09AF53-09B1-4484-B885-2FF6BF41701F}"/>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1032199" name="Rectangle 7">
            <a:extLst>
              <a:ext uri="{FF2B5EF4-FFF2-40B4-BE49-F238E27FC236}">
                <a16:creationId xmlns:a16="http://schemas.microsoft.com/office/drawing/2014/main" id="{F2929A30-E2BE-4501-9F0D-8E776AF4D584}"/>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1032200" name="Rectangle 8">
            <a:extLst>
              <a:ext uri="{FF2B5EF4-FFF2-40B4-BE49-F238E27FC236}">
                <a16:creationId xmlns:a16="http://schemas.microsoft.com/office/drawing/2014/main" id="{D2E9D58F-62AB-4E1A-9CC3-8DA6065ECB12}"/>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1032201" name="Rectangle 9">
            <a:extLst>
              <a:ext uri="{FF2B5EF4-FFF2-40B4-BE49-F238E27FC236}">
                <a16:creationId xmlns:a16="http://schemas.microsoft.com/office/drawing/2014/main" id="{544E7D35-4C00-4DDE-9FE7-7678D1298657}"/>
              </a:ext>
            </a:extLst>
          </p:cNvPr>
          <p:cNvSpPr>
            <a:spLocks noChangeArrowheads="1"/>
          </p:cNvSpPr>
          <p:nvPr/>
        </p:nvSpPr>
        <p:spPr bwMode="auto">
          <a:xfrm>
            <a:off x="228600" y="1123950"/>
            <a:ext cx="86868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baseline="0">
                <a:solidFill>
                  <a:schemeClr val="folHlink"/>
                </a:solidFill>
                <a:effectLst/>
              </a:rPr>
              <a:t>Diffusion</a:t>
            </a:r>
          </a:p>
          <a:p>
            <a:pPr algn="just"/>
            <a:r>
              <a:rPr lang="en-US" altLang="en-US" sz="2800" i="1" baseline="0">
                <a:effectLst/>
              </a:rPr>
              <a:t>The idea of diffusion is to hide the relationship between the ciphertext and the plaintext. </a:t>
            </a:r>
          </a:p>
        </p:txBody>
      </p:sp>
      <p:sp>
        <p:nvSpPr>
          <p:cNvPr id="1032202" name="Text Box 10">
            <a:extLst>
              <a:ext uri="{FF2B5EF4-FFF2-40B4-BE49-F238E27FC236}">
                <a16:creationId xmlns:a16="http://schemas.microsoft.com/office/drawing/2014/main" id="{4087C13B-E303-472C-B2C1-6AD6FC3BA6E9}"/>
              </a:ext>
            </a:extLst>
          </p:cNvPr>
          <p:cNvSpPr txBox="1">
            <a:spLocks noChangeArrowheads="1"/>
          </p:cNvSpPr>
          <p:nvPr/>
        </p:nvSpPr>
        <p:spPr bwMode="auto">
          <a:xfrm>
            <a:off x="1143000" y="0"/>
            <a:ext cx="29606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baseline="0">
                <a:solidFill>
                  <a:schemeClr val="hlink"/>
                </a:solidFill>
                <a:effectLst/>
              </a:rPr>
              <a:t>5.1.4  </a:t>
            </a:r>
            <a:r>
              <a:rPr lang="en-US" altLang="en-US" sz="3200" i="1" baseline="0">
                <a:effectLst/>
              </a:rPr>
              <a:t>Continued</a:t>
            </a:r>
          </a:p>
        </p:txBody>
      </p:sp>
      <p:sp>
        <p:nvSpPr>
          <p:cNvPr id="1032203" name="Rectangle 11">
            <a:extLst>
              <a:ext uri="{FF2B5EF4-FFF2-40B4-BE49-F238E27FC236}">
                <a16:creationId xmlns:a16="http://schemas.microsoft.com/office/drawing/2014/main" id="{FC273395-615C-4961-846D-E64300877605}"/>
              </a:ext>
            </a:extLst>
          </p:cNvPr>
          <p:cNvSpPr>
            <a:spLocks noChangeArrowheads="1"/>
          </p:cNvSpPr>
          <p:nvPr/>
        </p:nvSpPr>
        <p:spPr bwMode="auto">
          <a:xfrm>
            <a:off x="457200" y="3505200"/>
            <a:ext cx="8077200" cy="94615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800" baseline="0">
                <a:effectLst/>
              </a:rPr>
              <a:t>Diffusion hides the relationship between the ciphertext and the plaintext.</a:t>
            </a:r>
          </a:p>
        </p:txBody>
      </p:sp>
      <p:grpSp>
        <p:nvGrpSpPr>
          <p:cNvPr id="1032204" name="Group 12">
            <a:extLst>
              <a:ext uri="{FF2B5EF4-FFF2-40B4-BE49-F238E27FC236}">
                <a16:creationId xmlns:a16="http://schemas.microsoft.com/office/drawing/2014/main" id="{EC51D60A-D3C1-42C5-8018-D1C5952E1B5D}"/>
              </a:ext>
            </a:extLst>
          </p:cNvPr>
          <p:cNvGrpSpPr>
            <a:grpSpLocks/>
          </p:cNvGrpSpPr>
          <p:nvPr/>
        </p:nvGrpSpPr>
        <p:grpSpPr bwMode="auto">
          <a:xfrm>
            <a:off x="457200" y="2819400"/>
            <a:ext cx="1143000" cy="566738"/>
            <a:chOff x="1200" y="1248"/>
            <a:chExt cx="720" cy="357"/>
          </a:xfrm>
        </p:grpSpPr>
        <p:pic>
          <p:nvPicPr>
            <p:cNvPr id="1032205" name="Picture 13">
              <a:extLst>
                <a:ext uri="{FF2B5EF4-FFF2-40B4-BE49-F238E27FC236}">
                  <a16:creationId xmlns:a16="http://schemas.microsoft.com/office/drawing/2014/main" id="{CBF7F5CB-1AF2-4B79-9EC6-AC3548B137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2206" name="Text Box 14">
              <a:extLst>
                <a:ext uri="{FF2B5EF4-FFF2-40B4-BE49-F238E27FC236}">
                  <a16:creationId xmlns:a16="http://schemas.microsoft.com/office/drawing/2014/main" id="{D8C533C2-164B-4FCF-9555-1454F17FECE7}"/>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baseline="0">
                  <a:solidFill>
                    <a:schemeClr val="hlink"/>
                  </a:solidFill>
                  <a:effectLst/>
                </a:rPr>
                <a:t>Note</a:t>
              </a:r>
            </a:p>
          </p:txBody>
        </p:sp>
      </p:grpSp>
      <p:sp>
        <p:nvSpPr>
          <p:cNvPr id="1032207" name="Line 15">
            <a:extLst>
              <a:ext uri="{FF2B5EF4-FFF2-40B4-BE49-F238E27FC236}">
                <a16:creationId xmlns:a16="http://schemas.microsoft.com/office/drawing/2014/main" id="{841952A9-5DBD-4DB0-A3FC-95689828BF70}"/>
              </a:ext>
            </a:extLst>
          </p:cNvPr>
          <p:cNvSpPr>
            <a:spLocks noChangeShapeType="1"/>
          </p:cNvSpPr>
          <p:nvPr/>
        </p:nvSpPr>
        <p:spPr bwMode="auto">
          <a:xfrm>
            <a:off x="457200" y="3429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2208" name="Line 16">
            <a:extLst>
              <a:ext uri="{FF2B5EF4-FFF2-40B4-BE49-F238E27FC236}">
                <a16:creationId xmlns:a16="http://schemas.microsoft.com/office/drawing/2014/main" id="{6CB0E8F0-2125-4460-877E-25AC245B3E54}"/>
              </a:ext>
            </a:extLst>
          </p:cNvPr>
          <p:cNvSpPr>
            <a:spLocks noChangeShapeType="1"/>
          </p:cNvSpPr>
          <p:nvPr/>
        </p:nvSpPr>
        <p:spPr bwMode="auto">
          <a:xfrm>
            <a:off x="457200" y="4572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Slide Number Placeholder 1"/>
          <p:cNvSpPr>
            <a:spLocks noGrp="1"/>
          </p:cNvSpPr>
          <p:nvPr>
            <p:ph type="sldNum" sz="quarter" idx="10"/>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1200">
                <a:solidFill>
                  <a:schemeClr val="bg2"/>
                </a:solidFill>
              </a:rPr>
              <a:t>6.</a:t>
            </a:r>
            <a:fld id="{3BF746BB-8EF9-49B2-AA34-934F544A9DE1}" type="slidenum">
              <a:rPr lang="en-US" altLang="en-US" sz="1200">
                <a:solidFill>
                  <a:schemeClr val="bg2"/>
                </a:solidFill>
              </a:rPr>
              <a:pPr/>
              <a:t>40</a:t>
            </a:fld>
            <a:endParaRPr lang="en-US" altLang="en-US" sz="1200">
              <a:solidFill>
                <a:schemeClr val="bg2"/>
              </a:solidFill>
            </a:endParaRPr>
          </a:p>
        </p:txBody>
      </p:sp>
      <p:sp>
        <p:nvSpPr>
          <p:cNvPr id="931842" name="Rectangle 2"/>
          <p:cNvSpPr>
            <a:spLocks noChangeArrowheads="1"/>
          </p:cNvSpPr>
          <p:nvPr/>
        </p:nvSpPr>
        <p:spPr bwMode="auto">
          <a:xfrm>
            <a:off x="0" y="0"/>
            <a:ext cx="9144000" cy="990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tLang="en-US">
              <a:effectLst>
                <a:outerShdw blurRad="38100" dist="38100" dir="2700000" algn="tl">
                  <a:srgbClr val="FFFFFF"/>
                </a:outerShdw>
              </a:effectLst>
              <a:latin typeface="Times New Roman" pitchFamily="18" charset="0"/>
            </a:endParaRPr>
          </a:p>
        </p:txBody>
      </p:sp>
      <p:sp>
        <p:nvSpPr>
          <p:cNvPr id="931843" name="Text Box 3"/>
          <p:cNvSpPr txBox="1">
            <a:spLocks noChangeArrowheads="1"/>
          </p:cNvSpPr>
          <p:nvPr/>
        </p:nvSpPr>
        <p:spPr bwMode="auto">
          <a:xfrm>
            <a:off x="228600" y="228600"/>
            <a:ext cx="39782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a:effectLst>
                  <a:outerShdw blurRad="38100" dist="38100" dir="2700000" algn="tl">
                    <a:srgbClr val="C0C0C0"/>
                  </a:outerShdw>
                </a:effectLst>
                <a:latin typeface="Times" pitchFamily="18" charset="0"/>
              </a:rPr>
              <a:t>6-3   DES ANALYSIS</a:t>
            </a:r>
          </a:p>
        </p:txBody>
      </p:sp>
      <p:sp>
        <p:nvSpPr>
          <p:cNvPr id="41989"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endParaRPr lang="en-US" altLang="en-US" sz="1800">
              <a:latin typeface="Times New Roman" pitchFamily="18" charset="0"/>
            </a:endParaRPr>
          </a:p>
        </p:txBody>
      </p:sp>
      <p:sp>
        <p:nvSpPr>
          <p:cNvPr id="931845" name="Rectangle 5"/>
          <p:cNvSpPr>
            <a:spLocks noChangeArrowheads="1"/>
          </p:cNvSpPr>
          <p:nvPr/>
        </p:nvSpPr>
        <p:spPr bwMode="auto">
          <a:xfrm>
            <a:off x="228600" y="1143000"/>
            <a:ext cx="8229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i="1">
                <a:effectLst>
                  <a:outerShdw blurRad="38100" dist="38100" dir="2700000" algn="tl">
                    <a:srgbClr val="C0C0C0"/>
                  </a:outerShdw>
                </a:effectLst>
                <a:latin typeface="Times New Roman" pitchFamily="18" charset="0"/>
              </a:rPr>
              <a:t>Critics have used a strong magnifier to analyze DES. Tests have been done to measure the strength of some desired properties in a block cipher. </a:t>
            </a:r>
          </a:p>
        </p:txBody>
      </p:sp>
      <p:sp>
        <p:nvSpPr>
          <p:cNvPr id="41991" name="Rectangle 6"/>
          <p:cNvSpPr>
            <a:spLocks noChangeArrowheads="1"/>
          </p:cNvSpPr>
          <p:nvPr/>
        </p:nvSpPr>
        <p:spPr bwMode="auto">
          <a:xfrm>
            <a:off x="152400" y="4772025"/>
            <a:ext cx="7620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buClr>
                <a:schemeClr val="tx1"/>
              </a:buClr>
              <a:buSzPct val="117000"/>
              <a:buFont typeface="Wingdings" pitchFamily="2" charset="2"/>
              <a:buNone/>
            </a:pPr>
            <a:r>
              <a:rPr lang="en-US" altLang="en-US" sz="2400">
                <a:solidFill>
                  <a:schemeClr val="hlink"/>
                </a:solidFill>
                <a:latin typeface="Times New Roman" pitchFamily="18" charset="0"/>
              </a:rPr>
              <a:t>6.3.1</a:t>
            </a:r>
            <a:r>
              <a:rPr lang="en-US" altLang="en-US" sz="2400">
                <a:solidFill>
                  <a:srgbClr val="0033CC"/>
                </a:solidFill>
                <a:latin typeface="Times New Roman" pitchFamily="18" charset="0"/>
              </a:rPr>
              <a:t>  Properties</a:t>
            </a:r>
            <a:br>
              <a:rPr lang="fr-FR" altLang="en-US" sz="2400">
                <a:solidFill>
                  <a:srgbClr val="0033CC"/>
                </a:solidFill>
                <a:latin typeface="Times New Roman" pitchFamily="18" charset="0"/>
              </a:rPr>
            </a:br>
            <a:r>
              <a:rPr lang="fr-FR" altLang="en-US" sz="2400">
                <a:solidFill>
                  <a:schemeClr val="hlink"/>
                </a:solidFill>
                <a:latin typeface="Times New Roman" pitchFamily="18" charset="0"/>
              </a:rPr>
              <a:t>6.3.2</a:t>
            </a:r>
            <a:r>
              <a:rPr lang="fr-FR" altLang="en-US" sz="2400">
                <a:solidFill>
                  <a:srgbClr val="0033CC"/>
                </a:solidFill>
                <a:latin typeface="Times New Roman" pitchFamily="18" charset="0"/>
              </a:rPr>
              <a:t>  Design Criteria</a:t>
            </a:r>
          </a:p>
          <a:p>
            <a:pPr>
              <a:buClr>
                <a:schemeClr val="tx1"/>
              </a:buClr>
              <a:buSzPct val="117000"/>
              <a:buFont typeface="Wingdings" pitchFamily="2" charset="2"/>
              <a:buNone/>
            </a:pPr>
            <a:r>
              <a:rPr lang="fr-FR" altLang="en-US" sz="2400">
                <a:solidFill>
                  <a:schemeClr val="hlink"/>
                </a:solidFill>
                <a:latin typeface="Times New Roman" pitchFamily="18" charset="0"/>
              </a:rPr>
              <a:t>6.3.3</a:t>
            </a:r>
            <a:r>
              <a:rPr lang="fr-FR" altLang="en-US" sz="2400">
                <a:solidFill>
                  <a:srgbClr val="0033CC"/>
                </a:solidFill>
                <a:latin typeface="Times New Roman" pitchFamily="18" charset="0"/>
              </a:rPr>
              <a:t>  DES Weaknesses</a:t>
            </a:r>
            <a:endParaRPr lang="en-US" altLang="en-US" sz="2400">
              <a:solidFill>
                <a:srgbClr val="0033CC"/>
              </a:solidFill>
              <a:latin typeface="Times New Roman" pitchFamily="18" charset="0"/>
            </a:endParaRPr>
          </a:p>
        </p:txBody>
      </p:sp>
      <p:sp>
        <p:nvSpPr>
          <p:cNvPr id="931847" name="Text Box 7"/>
          <p:cNvSpPr txBox="1">
            <a:spLocks noChangeArrowheads="1"/>
          </p:cNvSpPr>
          <p:nvPr/>
        </p:nvSpPr>
        <p:spPr bwMode="auto">
          <a:xfrm>
            <a:off x="165100" y="4295775"/>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altLang="en-US" sz="2800" i="1" u="sng">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0"/>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1200">
                <a:solidFill>
                  <a:schemeClr val="bg2"/>
                </a:solidFill>
              </a:rPr>
              <a:t>6.</a:t>
            </a:r>
            <a:fld id="{386F4D4A-6D63-494B-8818-4792F6096CDE}" type="slidenum">
              <a:rPr lang="en-US" altLang="en-US" sz="1200">
                <a:solidFill>
                  <a:schemeClr val="bg2"/>
                </a:solidFill>
              </a:rPr>
              <a:pPr/>
              <a:t>41</a:t>
            </a:fld>
            <a:endParaRPr lang="en-US" altLang="en-US" sz="1200">
              <a:solidFill>
                <a:schemeClr val="bg2"/>
              </a:solidFill>
            </a:endParaRPr>
          </a:p>
        </p:txBody>
      </p:sp>
      <p:sp>
        <p:nvSpPr>
          <p:cNvPr id="43011"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4301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43013"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4301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4301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43016"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4301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43018" name="Rectangle 9"/>
          <p:cNvSpPr>
            <a:spLocks noChangeArrowheads="1"/>
          </p:cNvSpPr>
          <p:nvPr/>
        </p:nvSpPr>
        <p:spPr bwMode="auto">
          <a:xfrm>
            <a:off x="228600" y="914400"/>
            <a:ext cx="86868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just"/>
            <a:r>
              <a:rPr lang="en-US" altLang="en-US" sz="2800" i="1" dirty="0">
                <a:latin typeface="Times New Roman" pitchFamily="18" charset="0"/>
              </a:rPr>
              <a:t>Two desired properties of a block cipher are the </a:t>
            </a:r>
            <a:r>
              <a:rPr lang="en-US" altLang="en-US" sz="2800" i="1" dirty="0">
                <a:solidFill>
                  <a:schemeClr val="hlink"/>
                </a:solidFill>
                <a:latin typeface="Times New Roman" pitchFamily="18" charset="0"/>
              </a:rPr>
              <a:t>avalanche effect</a:t>
            </a:r>
            <a:r>
              <a:rPr lang="en-US" altLang="en-US" sz="2800" i="1" dirty="0">
                <a:latin typeface="Times New Roman" pitchFamily="18" charset="0"/>
              </a:rPr>
              <a:t> and the </a:t>
            </a:r>
            <a:r>
              <a:rPr lang="en-US" altLang="en-US" sz="2800" i="1" dirty="0">
                <a:solidFill>
                  <a:schemeClr val="hlink"/>
                </a:solidFill>
                <a:latin typeface="Times New Roman" pitchFamily="18" charset="0"/>
              </a:rPr>
              <a:t>completeness</a:t>
            </a:r>
            <a:r>
              <a:rPr lang="en-US" altLang="en-US" sz="2800" i="1" dirty="0">
                <a:latin typeface="Times New Roman" pitchFamily="18" charset="0"/>
              </a:rPr>
              <a:t>.</a:t>
            </a:r>
          </a:p>
        </p:txBody>
      </p:sp>
      <p:sp>
        <p:nvSpPr>
          <p:cNvPr id="43019" name="Text Box 10"/>
          <p:cNvSpPr txBox="1">
            <a:spLocks noChangeArrowheads="1"/>
          </p:cNvSpPr>
          <p:nvPr/>
        </p:nvSpPr>
        <p:spPr bwMode="auto">
          <a:xfrm>
            <a:off x="1143000" y="0"/>
            <a:ext cx="2917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i="1">
                <a:solidFill>
                  <a:schemeClr val="hlink"/>
                </a:solidFill>
                <a:latin typeface="Times New Roman" pitchFamily="18" charset="0"/>
              </a:rPr>
              <a:t>6.3.1  Properties</a:t>
            </a:r>
          </a:p>
        </p:txBody>
      </p:sp>
      <p:sp>
        <p:nvSpPr>
          <p:cNvPr id="3" name="Rectangle 11">
            <a:extLst>
              <a:ext uri="{FF2B5EF4-FFF2-40B4-BE49-F238E27FC236}">
                <a16:creationId xmlns:a16="http://schemas.microsoft.com/office/drawing/2014/main" id="{DDC35E33-AC6A-465E-B78A-CE39E8954342}"/>
              </a:ext>
            </a:extLst>
          </p:cNvPr>
          <p:cNvSpPr>
            <a:spLocks noChangeArrowheads="1"/>
          </p:cNvSpPr>
          <p:nvPr/>
        </p:nvSpPr>
        <p:spPr bwMode="auto">
          <a:xfrm>
            <a:off x="259702" y="4484174"/>
            <a:ext cx="86868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just"/>
            <a:r>
              <a:rPr lang="en-US" altLang="en-US" sz="2800" i="1" dirty="0">
                <a:solidFill>
                  <a:schemeClr val="folHlink"/>
                </a:solidFill>
                <a:latin typeface="Times New Roman" pitchFamily="18" charset="0"/>
              </a:rPr>
              <a:t>Completeness effect</a:t>
            </a:r>
          </a:p>
          <a:p>
            <a:pPr algn="just"/>
            <a:r>
              <a:rPr lang="en-US" altLang="en-US" sz="2800" i="1" dirty="0">
                <a:latin typeface="Times New Roman" pitchFamily="18" charset="0"/>
              </a:rPr>
              <a:t>Completeness effect means that each bit of the ciphertext needs to depend on many bits on the plaintext. </a:t>
            </a:r>
          </a:p>
        </p:txBody>
      </p:sp>
      <p:sp>
        <p:nvSpPr>
          <p:cNvPr id="4" name="Rectangle 11">
            <a:extLst>
              <a:ext uri="{FF2B5EF4-FFF2-40B4-BE49-F238E27FC236}">
                <a16:creationId xmlns:a16="http://schemas.microsoft.com/office/drawing/2014/main" id="{23E11084-C52C-428C-A935-FB369280B4B4}"/>
              </a:ext>
            </a:extLst>
          </p:cNvPr>
          <p:cNvSpPr>
            <a:spLocks noChangeArrowheads="1"/>
          </p:cNvSpPr>
          <p:nvPr/>
        </p:nvSpPr>
        <p:spPr bwMode="auto">
          <a:xfrm>
            <a:off x="241041" y="2393824"/>
            <a:ext cx="8686800" cy="181588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just"/>
            <a:r>
              <a:rPr lang="en-US" altLang="en-US" sz="2800" i="1" dirty="0">
                <a:solidFill>
                  <a:schemeClr val="folHlink"/>
                </a:solidFill>
                <a:latin typeface="Times New Roman" pitchFamily="18" charset="0"/>
              </a:rPr>
              <a:t>Avalanche effect</a:t>
            </a:r>
          </a:p>
          <a:p>
            <a:pPr algn="just"/>
            <a:r>
              <a:rPr lang="en-US" altLang="en-US" sz="2800" i="1" dirty="0">
                <a:latin typeface="Times New Roman" pitchFamily="18" charset="0"/>
              </a:rPr>
              <a:t>Small change in plain text should create a significant change in ciphertext. </a:t>
            </a:r>
          </a:p>
          <a:p>
            <a:pPr algn="just"/>
            <a:r>
              <a:rPr lang="en-US" altLang="en-US" sz="2800" i="1" dirty="0">
                <a:latin typeface="Times New Roman" pitchFamily="18" charset="0"/>
              </a:rPr>
              <a:t>(Strong Avalanche effect  →  High diffusion)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0"/>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1200">
                <a:solidFill>
                  <a:schemeClr val="bg2"/>
                </a:solidFill>
              </a:rPr>
              <a:t>6.</a:t>
            </a:r>
            <a:fld id="{386F4D4A-6D63-494B-8818-4792F6096CDE}" type="slidenum">
              <a:rPr lang="en-US" altLang="en-US" sz="1200">
                <a:solidFill>
                  <a:schemeClr val="bg2"/>
                </a:solidFill>
              </a:rPr>
              <a:pPr/>
              <a:t>42</a:t>
            </a:fld>
            <a:endParaRPr lang="en-US" altLang="en-US" sz="1200">
              <a:solidFill>
                <a:schemeClr val="bg2"/>
              </a:solidFill>
            </a:endParaRPr>
          </a:p>
        </p:txBody>
      </p:sp>
      <p:sp>
        <p:nvSpPr>
          <p:cNvPr id="43011"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4301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43013"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4301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4301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43016"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4301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43019" name="Text Box 10"/>
          <p:cNvSpPr txBox="1">
            <a:spLocks noChangeArrowheads="1"/>
          </p:cNvSpPr>
          <p:nvPr/>
        </p:nvSpPr>
        <p:spPr bwMode="auto">
          <a:xfrm>
            <a:off x="1143000" y="0"/>
            <a:ext cx="2917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i="1">
                <a:solidFill>
                  <a:schemeClr val="hlink"/>
                </a:solidFill>
                <a:latin typeface="Times New Roman" pitchFamily="18" charset="0"/>
              </a:rPr>
              <a:t>6.3.1  Properties</a:t>
            </a:r>
          </a:p>
        </p:txBody>
      </p:sp>
      <p:sp>
        <p:nvSpPr>
          <p:cNvPr id="43020" name="Text Box 19"/>
          <p:cNvSpPr txBox="1">
            <a:spLocks noChangeArrowheads="1"/>
          </p:cNvSpPr>
          <p:nvPr/>
        </p:nvSpPr>
        <p:spPr bwMode="auto">
          <a:xfrm>
            <a:off x="309579" y="1348273"/>
            <a:ext cx="17922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2400" dirty="0">
                <a:solidFill>
                  <a:schemeClr val="bg1"/>
                </a:solidFill>
                <a:latin typeface="Times New Roman" pitchFamily="18" charset="0"/>
              </a:rPr>
              <a:t>Example 6.7</a:t>
            </a:r>
            <a:endParaRPr lang="en-US" altLang="en-US" sz="2000" i="1" dirty="0">
              <a:solidFill>
                <a:schemeClr val="bg1"/>
              </a:solidFill>
              <a:latin typeface="Times New Roman" pitchFamily="18" charset="0"/>
            </a:endParaRPr>
          </a:p>
        </p:txBody>
      </p:sp>
      <p:sp>
        <p:nvSpPr>
          <p:cNvPr id="1036308" name="Rectangle 20"/>
          <p:cNvSpPr>
            <a:spLocks noChangeArrowheads="1"/>
          </p:cNvSpPr>
          <p:nvPr/>
        </p:nvSpPr>
        <p:spPr bwMode="auto">
          <a:xfrm>
            <a:off x="150813" y="2148858"/>
            <a:ext cx="8229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dirty="0">
                <a:effectLst>
                  <a:outerShdw blurRad="38100" dist="38100" dir="2700000" algn="tl">
                    <a:srgbClr val="C0C0C0"/>
                  </a:outerShdw>
                </a:effectLst>
                <a:latin typeface="Times New Roman" pitchFamily="18" charset="0"/>
              </a:rPr>
              <a:t>To check the avalanche effect in DES, let us encrypt two plaintext blocks (with the same key) that differ only in one bit and observe the differences in the number of bits in each round.</a:t>
            </a:r>
          </a:p>
        </p:txBody>
      </p:sp>
      <p:pic>
        <p:nvPicPr>
          <p:cNvPr id="43022"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75" y="4012161"/>
            <a:ext cx="7542213" cy="160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68248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1"/>
          <p:cNvSpPr>
            <a:spLocks noGrp="1"/>
          </p:cNvSpPr>
          <p:nvPr>
            <p:ph type="sldNum" sz="quarter" idx="10"/>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1200">
                <a:solidFill>
                  <a:schemeClr val="bg2"/>
                </a:solidFill>
              </a:rPr>
              <a:t>6.</a:t>
            </a:r>
            <a:fld id="{48086D60-B24C-479F-A351-E4071CA0A3F9}" type="slidenum">
              <a:rPr lang="en-US" altLang="en-US" sz="1200">
                <a:solidFill>
                  <a:schemeClr val="bg2"/>
                </a:solidFill>
              </a:rPr>
              <a:pPr/>
              <a:t>43</a:t>
            </a:fld>
            <a:endParaRPr lang="en-US" altLang="en-US" sz="1200">
              <a:solidFill>
                <a:schemeClr val="bg2"/>
              </a:solidFill>
            </a:endParaRPr>
          </a:p>
        </p:txBody>
      </p:sp>
      <p:sp>
        <p:nvSpPr>
          <p:cNvPr id="44035" name="Text Box 2"/>
          <p:cNvSpPr txBox="1">
            <a:spLocks noChangeArrowheads="1"/>
          </p:cNvSpPr>
          <p:nvPr/>
        </p:nvSpPr>
        <p:spPr bwMode="auto">
          <a:xfrm>
            <a:off x="1219200" y="533400"/>
            <a:ext cx="17922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2400">
                <a:solidFill>
                  <a:schemeClr val="bg1"/>
                </a:solidFill>
                <a:latin typeface="Times New Roman" pitchFamily="18" charset="0"/>
              </a:rPr>
              <a:t>Example 6.7</a:t>
            </a:r>
            <a:endParaRPr lang="en-US" altLang="en-US" sz="2000" i="1">
              <a:solidFill>
                <a:schemeClr val="bg1"/>
              </a:solidFill>
              <a:latin typeface="Times New Roman" pitchFamily="18" charset="0"/>
            </a:endParaRPr>
          </a:p>
        </p:txBody>
      </p:sp>
      <p:sp>
        <p:nvSpPr>
          <p:cNvPr id="44036"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44037"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44038"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44039"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44040"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44041"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44042"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44043" name="Text Box 10"/>
          <p:cNvSpPr txBox="1">
            <a:spLocks noChangeArrowheads="1"/>
          </p:cNvSpPr>
          <p:nvPr/>
        </p:nvSpPr>
        <p:spPr bwMode="auto">
          <a:xfrm>
            <a:off x="1143000" y="0"/>
            <a:ext cx="30622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i="1">
                <a:latin typeface="Times New Roman" pitchFamily="18" charset="0"/>
              </a:rPr>
              <a:t>6.3.1</a:t>
            </a:r>
            <a:r>
              <a:rPr lang="en-US" altLang="en-US" i="1">
                <a:solidFill>
                  <a:schemeClr val="hlink"/>
                </a:solidFill>
                <a:latin typeface="Times New Roman" pitchFamily="18" charset="0"/>
              </a:rPr>
              <a:t>   </a:t>
            </a:r>
            <a:r>
              <a:rPr lang="en-US" altLang="en-US" i="1">
                <a:latin typeface="Times New Roman" pitchFamily="18" charset="0"/>
              </a:rPr>
              <a:t>Continued</a:t>
            </a:r>
          </a:p>
        </p:txBody>
      </p:sp>
      <p:sp>
        <p:nvSpPr>
          <p:cNvPr id="1042445" name="Rectangle 13"/>
          <p:cNvSpPr>
            <a:spLocks noChangeArrowheads="1"/>
          </p:cNvSpPr>
          <p:nvPr/>
        </p:nvSpPr>
        <p:spPr bwMode="auto">
          <a:xfrm>
            <a:off x="381000" y="1295400"/>
            <a:ext cx="8229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a:effectLst>
                  <a:outerShdw blurRad="38100" dist="38100" dir="2700000" algn="tl">
                    <a:srgbClr val="C0C0C0"/>
                  </a:outerShdw>
                </a:effectLst>
                <a:latin typeface="Times New Roman" pitchFamily="18" charset="0"/>
              </a:rPr>
              <a:t>Although the two plaintext blocks differ only in the rightmost bit, the ciphertext blocks differ in 29 bits. This means that changing approximately 1.5 percent of the plaintext creates a</a:t>
            </a:r>
          </a:p>
          <a:p>
            <a:pPr algn="just" eaLnBrk="1" hangingPunct="1">
              <a:defRPr/>
            </a:pPr>
            <a:r>
              <a:rPr lang="en-US" altLang="en-US" sz="2400">
                <a:effectLst>
                  <a:outerShdw blurRad="38100" dist="38100" dir="2700000" algn="tl">
                    <a:srgbClr val="C0C0C0"/>
                  </a:outerShdw>
                </a:effectLst>
                <a:latin typeface="Times New Roman" pitchFamily="18" charset="0"/>
              </a:rPr>
              <a:t>change of approximately 45 percent in the ciphertext.</a:t>
            </a:r>
          </a:p>
        </p:txBody>
      </p:sp>
      <p:pic>
        <p:nvPicPr>
          <p:cNvPr id="44045"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525" y="3832225"/>
            <a:ext cx="7788275"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046" name="Text Box 15"/>
          <p:cNvSpPr txBox="1">
            <a:spLocks noChangeArrowheads="1"/>
          </p:cNvSpPr>
          <p:nvPr/>
        </p:nvSpPr>
        <p:spPr bwMode="auto">
          <a:xfrm>
            <a:off x="1295400" y="3200400"/>
            <a:ext cx="612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2400">
                <a:solidFill>
                  <a:schemeClr val="folHlink"/>
                </a:solidFill>
                <a:latin typeface="Times New Roman" pitchFamily="18" charset="0"/>
              </a:rPr>
              <a:t>Table 6.17  </a:t>
            </a:r>
            <a:r>
              <a:rPr lang="en-US" altLang="en-US" sz="2000" i="1">
                <a:latin typeface="Times New Roman" pitchFamily="18" charset="0"/>
              </a:rPr>
              <a:t>Number of bit differences for Example 6.7</a:t>
            </a:r>
          </a:p>
        </p:txBody>
      </p:sp>
      <p:sp>
        <p:nvSpPr>
          <p:cNvPr id="44047" name="Text Box 16"/>
          <p:cNvSpPr txBox="1">
            <a:spLocks noChangeArrowheads="1"/>
          </p:cNvSpPr>
          <p:nvPr/>
        </p:nvSpPr>
        <p:spPr bwMode="auto">
          <a:xfrm>
            <a:off x="3109913" y="555625"/>
            <a:ext cx="1504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2400" i="1">
                <a:latin typeface="Times New Roman" pitchFamily="18" charset="0"/>
              </a:rPr>
              <a:t>Continued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Slide Number Placeholder 1"/>
          <p:cNvSpPr>
            <a:spLocks noGrp="1"/>
          </p:cNvSpPr>
          <p:nvPr>
            <p:ph type="sldNum" sz="quarter" idx="10"/>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1200">
                <a:solidFill>
                  <a:schemeClr val="bg2"/>
                </a:solidFill>
              </a:rPr>
              <a:t>6.</a:t>
            </a:r>
            <a:fld id="{C219D4C9-E6EF-433F-9401-B023959694C6}" type="slidenum">
              <a:rPr lang="en-US" altLang="en-US" sz="1200">
                <a:solidFill>
                  <a:schemeClr val="bg2"/>
                </a:solidFill>
              </a:rPr>
              <a:pPr/>
              <a:t>44</a:t>
            </a:fld>
            <a:endParaRPr lang="en-US" altLang="en-US" sz="1200">
              <a:solidFill>
                <a:schemeClr val="bg2"/>
              </a:solidFill>
            </a:endParaRPr>
          </a:p>
        </p:txBody>
      </p:sp>
      <p:sp>
        <p:nvSpPr>
          <p:cNvPr id="933890" name="Rectangle 2"/>
          <p:cNvSpPr>
            <a:spLocks noChangeArrowheads="1"/>
          </p:cNvSpPr>
          <p:nvPr/>
        </p:nvSpPr>
        <p:spPr bwMode="auto">
          <a:xfrm>
            <a:off x="0" y="0"/>
            <a:ext cx="9144000" cy="990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tLang="en-US">
              <a:effectLst>
                <a:outerShdw blurRad="38100" dist="38100" dir="2700000" algn="tl">
                  <a:srgbClr val="FFFFFF"/>
                </a:outerShdw>
              </a:effectLst>
              <a:latin typeface="Times New Roman" pitchFamily="18" charset="0"/>
            </a:endParaRPr>
          </a:p>
        </p:txBody>
      </p:sp>
      <p:sp>
        <p:nvSpPr>
          <p:cNvPr id="933891" name="Text Box 3"/>
          <p:cNvSpPr txBox="1">
            <a:spLocks noChangeArrowheads="1"/>
          </p:cNvSpPr>
          <p:nvPr/>
        </p:nvSpPr>
        <p:spPr bwMode="auto">
          <a:xfrm>
            <a:off x="228600" y="228600"/>
            <a:ext cx="34115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a:effectLst>
                  <a:outerShdw blurRad="38100" dist="38100" dir="2700000" algn="tl">
                    <a:srgbClr val="C0C0C0"/>
                  </a:outerShdw>
                </a:effectLst>
                <a:latin typeface="Times" pitchFamily="18" charset="0"/>
              </a:rPr>
              <a:t>6-4   Multiple DES</a:t>
            </a:r>
          </a:p>
        </p:txBody>
      </p:sp>
      <p:sp>
        <p:nvSpPr>
          <p:cNvPr id="56325"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endParaRPr lang="en-US" altLang="en-US" sz="1800">
              <a:latin typeface="Times New Roman" pitchFamily="18" charset="0"/>
            </a:endParaRPr>
          </a:p>
        </p:txBody>
      </p:sp>
      <p:sp>
        <p:nvSpPr>
          <p:cNvPr id="933893" name="Rectangle 5"/>
          <p:cNvSpPr>
            <a:spLocks noChangeArrowheads="1"/>
          </p:cNvSpPr>
          <p:nvPr/>
        </p:nvSpPr>
        <p:spPr bwMode="auto">
          <a:xfrm>
            <a:off x="228600" y="1143000"/>
            <a:ext cx="8229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i="1">
                <a:effectLst>
                  <a:outerShdw blurRad="38100" dist="38100" dir="2700000" algn="tl">
                    <a:srgbClr val="C0C0C0"/>
                  </a:outerShdw>
                </a:effectLst>
                <a:latin typeface="Times New Roman" pitchFamily="18" charset="0"/>
              </a:rPr>
              <a:t>The major criticism of DES regards its key length. Fortunately DES is not a group. This means that we can use double or triple DES to increase the key size.</a:t>
            </a:r>
          </a:p>
        </p:txBody>
      </p:sp>
      <p:sp>
        <p:nvSpPr>
          <p:cNvPr id="56327" name="Rectangle 6"/>
          <p:cNvSpPr>
            <a:spLocks noChangeArrowheads="1"/>
          </p:cNvSpPr>
          <p:nvPr/>
        </p:nvSpPr>
        <p:spPr bwMode="auto">
          <a:xfrm>
            <a:off x="152400" y="5349875"/>
            <a:ext cx="7620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buClr>
                <a:schemeClr val="tx1"/>
              </a:buClr>
              <a:buSzPct val="117000"/>
              <a:buFont typeface="Wingdings" pitchFamily="2" charset="2"/>
              <a:buNone/>
            </a:pPr>
            <a:r>
              <a:rPr lang="en-US" altLang="en-US" sz="2400">
                <a:solidFill>
                  <a:schemeClr val="hlink"/>
                </a:solidFill>
                <a:latin typeface="Times New Roman" pitchFamily="18" charset="0"/>
              </a:rPr>
              <a:t>6.4.1</a:t>
            </a:r>
            <a:r>
              <a:rPr lang="en-US" altLang="en-US" sz="2400">
                <a:solidFill>
                  <a:srgbClr val="0033CC"/>
                </a:solidFill>
                <a:latin typeface="Times New Roman" pitchFamily="18" charset="0"/>
              </a:rPr>
              <a:t>	Double DES</a:t>
            </a:r>
            <a:br>
              <a:rPr lang="fr-FR" altLang="en-US" sz="2400">
                <a:solidFill>
                  <a:srgbClr val="0033CC"/>
                </a:solidFill>
                <a:latin typeface="Times New Roman" pitchFamily="18" charset="0"/>
              </a:rPr>
            </a:br>
            <a:r>
              <a:rPr lang="fr-FR" altLang="en-US" sz="2400">
                <a:solidFill>
                  <a:schemeClr val="hlink"/>
                </a:solidFill>
                <a:latin typeface="Times New Roman" pitchFamily="18" charset="0"/>
              </a:rPr>
              <a:t>6.4.4 </a:t>
            </a:r>
            <a:r>
              <a:rPr lang="fr-FR" altLang="en-US" sz="2400">
                <a:solidFill>
                  <a:srgbClr val="0033CC"/>
                </a:solidFill>
                <a:latin typeface="Times New Roman" pitchFamily="18" charset="0"/>
              </a:rPr>
              <a:t>   Triple DES</a:t>
            </a:r>
            <a:endParaRPr lang="en-US" altLang="en-US" sz="2400">
              <a:solidFill>
                <a:srgbClr val="0033CC"/>
              </a:solidFill>
              <a:latin typeface="Times New Roman" pitchFamily="18" charset="0"/>
            </a:endParaRPr>
          </a:p>
        </p:txBody>
      </p:sp>
      <p:sp>
        <p:nvSpPr>
          <p:cNvPr id="933895" name="Text Box 7"/>
          <p:cNvSpPr txBox="1">
            <a:spLocks noChangeArrowheads="1"/>
          </p:cNvSpPr>
          <p:nvPr/>
        </p:nvSpPr>
        <p:spPr bwMode="auto">
          <a:xfrm>
            <a:off x="165100" y="4873625"/>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altLang="en-US" sz="2800" i="1" u="sng">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1"/>
          <p:cNvSpPr>
            <a:spLocks noGrp="1"/>
          </p:cNvSpPr>
          <p:nvPr>
            <p:ph type="sldNum" sz="quarter" idx="10"/>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1200">
                <a:solidFill>
                  <a:schemeClr val="bg2"/>
                </a:solidFill>
              </a:rPr>
              <a:t>6.</a:t>
            </a:r>
            <a:fld id="{01F05FBB-ADB1-4D2C-B848-B13701E7B4E2}" type="slidenum">
              <a:rPr lang="en-US" altLang="en-US" sz="1200">
                <a:solidFill>
                  <a:schemeClr val="bg2"/>
                </a:solidFill>
              </a:rPr>
              <a:pPr/>
              <a:t>45</a:t>
            </a:fld>
            <a:endParaRPr lang="en-US" altLang="en-US" sz="1200">
              <a:solidFill>
                <a:schemeClr val="bg2"/>
              </a:solidFill>
            </a:endParaRPr>
          </a:p>
        </p:txBody>
      </p:sp>
      <p:sp>
        <p:nvSpPr>
          <p:cNvPr id="58371"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5837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58373"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5837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5837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58376"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5837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58378" name="Rectangle 9"/>
          <p:cNvSpPr>
            <a:spLocks noChangeArrowheads="1"/>
          </p:cNvSpPr>
          <p:nvPr/>
        </p:nvSpPr>
        <p:spPr bwMode="auto">
          <a:xfrm>
            <a:off x="228600" y="914400"/>
            <a:ext cx="86868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just"/>
            <a:r>
              <a:rPr lang="en-US" altLang="en-US" sz="2800" i="1">
                <a:latin typeface="Times New Roman" pitchFamily="18" charset="0"/>
              </a:rPr>
              <a:t>The first approach is to use double DES (2DES). </a:t>
            </a:r>
          </a:p>
        </p:txBody>
      </p:sp>
      <p:sp>
        <p:nvSpPr>
          <p:cNvPr id="58379" name="Text Box 10"/>
          <p:cNvSpPr txBox="1">
            <a:spLocks noChangeArrowheads="1"/>
          </p:cNvSpPr>
          <p:nvPr/>
        </p:nvSpPr>
        <p:spPr bwMode="auto">
          <a:xfrm>
            <a:off x="1143000" y="0"/>
            <a:ext cx="33115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i="1">
                <a:solidFill>
                  <a:schemeClr val="hlink"/>
                </a:solidFill>
                <a:latin typeface="Times New Roman" pitchFamily="18" charset="0"/>
              </a:rPr>
              <a:t>6.4.1  Double DES</a:t>
            </a:r>
          </a:p>
        </p:txBody>
      </p:sp>
      <p:sp>
        <p:nvSpPr>
          <p:cNvPr id="58380" name="Rectangle 11"/>
          <p:cNvSpPr>
            <a:spLocks noChangeArrowheads="1"/>
          </p:cNvSpPr>
          <p:nvPr/>
        </p:nvSpPr>
        <p:spPr bwMode="auto">
          <a:xfrm>
            <a:off x="228600" y="1600200"/>
            <a:ext cx="8686800" cy="2227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just"/>
            <a:r>
              <a:rPr lang="en-US" altLang="en-US" sz="2800" i="1">
                <a:solidFill>
                  <a:schemeClr val="folHlink"/>
                </a:solidFill>
                <a:latin typeface="Times New Roman" pitchFamily="18" charset="0"/>
              </a:rPr>
              <a:t>Meet-in-the-Middle Attack</a:t>
            </a:r>
          </a:p>
          <a:p>
            <a:pPr algn="just"/>
            <a:r>
              <a:rPr lang="en-US" altLang="en-US" sz="2800" i="1">
                <a:latin typeface="Times New Roman" pitchFamily="18" charset="0"/>
              </a:rPr>
              <a:t>However, using a known-plaintext attack called </a:t>
            </a:r>
            <a:r>
              <a:rPr lang="en-US" altLang="en-US" sz="2800" i="1">
                <a:solidFill>
                  <a:schemeClr val="hlink"/>
                </a:solidFill>
                <a:latin typeface="Times New Roman" pitchFamily="18" charset="0"/>
              </a:rPr>
              <a:t>meet-in-the-middle attack</a:t>
            </a:r>
            <a:r>
              <a:rPr lang="en-US" altLang="en-US" sz="2800" i="1">
                <a:latin typeface="Times New Roman" pitchFamily="18" charset="0"/>
              </a:rPr>
              <a:t> proves that double DES improves this vulnerability slightly (to 2</a:t>
            </a:r>
            <a:r>
              <a:rPr lang="en-US" altLang="en-US" sz="2800" i="1" baseline="30000">
                <a:latin typeface="Times New Roman" pitchFamily="18" charset="0"/>
              </a:rPr>
              <a:t>57</a:t>
            </a:r>
            <a:r>
              <a:rPr lang="en-US" altLang="en-US" sz="2800" i="1">
                <a:latin typeface="Times New Roman" pitchFamily="18" charset="0"/>
              </a:rPr>
              <a:t> tests), but not tremendously (to 2</a:t>
            </a:r>
            <a:r>
              <a:rPr lang="en-US" altLang="en-US" sz="2800" i="1" baseline="30000">
                <a:latin typeface="Times New Roman" pitchFamily="18" charset="0"/>
              </a:rPr>
              <a:t>112</a:t>
            </a:r>
            <a:r>
              <a:rPr lang="en-US" altLang="en-US" sz="2800" i="1">
                <a:latin typeface="Times New Roman" pitchFamily="18" charset="0"/>
              </a:rPr>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1"/>
          <p:cNvSpPr>
            <a:spLocks noGrp="1"/>
          </p:cNvSpPr>
          <p:nvPr>
            <p:ph type="sldNum" sz="quarter" idx="10"/>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1200">
                <a:solidFill>
                  <a:schemeClr val="bg2"/>
                </a:solidFill>
              </a:rPr>
              <a:t>6.</a:t>
            </a:r>
            <a:fld id="{06D9805C-C874-4EDD-ACE0-8B8D0B099BAE}" type="slidenum">
              <a:rPr lang="en-US" altLang="en-US" sz="1200">
                <a:solidFill>
                  <a:schemeClr val="bg2"/>
                </a:solidFill>
              </a:rPr>
              <a:pPr/>
              <a:t>46</a:t>
            </a:fld>
            <a:endParaRPr lang="en-US" altLang="en-US" sz="1200">
              <a:solidFill>
                <a:schemeClr val="bg2"/>
              </a:solidFill>
            </a:endParaRPr>
          </a:p>
        </p:txBody>
      </p:sp>
      <p:sp>
        <p:nvSpPr>
          <p:cNvPr id="59395"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5939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59397"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5939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5939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59400"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5940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59402" name="Rectangle 9"/>
          <p:cNvSpPr>
            <a:spLocks noChangeArrowheads="1"/>
          </p:cNvSpPr>
          <p:nvPr/>
        </p:nvSpPr>
        <p:spPr bwMode="auto">
          <a:xfrm>
            <a:off x="228600" y="914400"/>
            <a:ext cx="86868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just"/>
            <a:r>
              <a:rPr lang="en-US" altLang="en-US" sz="2800" i="1">
                <a:latin typeface="Times New Roman" pitchFamily="18" charset="0"/>
              </a:rPr>
              <a:t> </a:t>
            </a:r>
          </a:p>
        </p:txBody>
      </p:sp>
      <p:sp>
        <p:nvSpPr>
          <p:cNvPr id="59403" name="Text Box 10"/>
          <p:cNvSpPr txBox="1">
            <a:spLocks noChangeArrowheads="1"/>
          </p:cNvSpPr>
          <p:nvPr/>
        </p:nvSpPr>
        <p:spPr bwMode="auto">
          <a:xfrm>
            <a:off x="1143000" y="0"/>
            <a:ext cx="29606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i="1">
                <a:latin typeface="Times New Roman" pitchFamily="18" charset="0"/>
              </a:rPr>
              <a:t>6.4.1</a:t>
            </a:r>
            <a:r>
              <a:rPr lang="en-US" altLang="en-US" i="1">
                <a:solidFill>
                  <a:schemeClr val="hlink"/>
                </a:solidFill>
                <a:latin typeface="Times New Roman" pitchFamily="18" charset="0"/>
              </a:rPr>
              <a:t>  </a:t>
            </a:r>
            <a:r>
              <a:rPr lang="en-US" altLang="en-US" i="1">
                <a:latin typeface="Times New Roman" pitchFamily="18" charset="0"/>
              </a:rPr>
              <a:t>Continued</a:t>
            </a:r>
          </a:p>
        </p:txBody>
      </p:sp>
      <p:pic>
        <p:nvPicPr>
          <p:cNvPr id="5940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213" y="1393825"/>
            <a:ext cx="6554787"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405" name="Text Box 12"/>
          <p:cNvSpPr txBox="1">
            <a:spLocks noChangeArrowheads="1"/>
          </p:cNvSpPr>
          <p:nvPr/>
        </p:nvSpPr>
        <p:spPr bwMode="auto">
          <a:xfrm>
            <a:off x="2093913" y="685800"/>
            <a:ext cx="6216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2400">
                <a:solidFill>
                  <a:schemeClr val="folHlink"/>
                </a:solidFill>
                <a:latin typeface="Times New Roman" pitchFamily="18" charset="0"/>
              </a:rPr>
              <a:t>Figure 6.14  </a:t>
            </a:r>
            <a:r>
              <a:rPr lang="en-US" altLang="en-US" sz="2000" i="1">
                <a:latin typeface="Times New Roman" pitchFamily="18" charset="0"/>
              </a:rPr>
              <a:t>Meet-in-the-middle attack for double DES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1"/>
          <p:cNvSpPr>
            <a:spLocks noGrp="1"/>
          </p:cNvSpPr>
          <p:nvPr>
            <p:ph type="sldNum" sz="quarter" idx="10"/>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1200">
                <a:solidFill>
                  <a:schemeClr val="bg2"/>
                </a:solidFill>
              </a:rPr>
              <a:t>6.</a:t>
            </a:r>
            <a:fld id="{81879E5D-A39F-4D57-AADA-E1F5D7E3B453}" type="slidenum">
              <a:rPr lang="en-US" altLang="en-US" sz="1200">
                <a:solidFill>
                  <a:schemeClr val="bg2"/>
                </a:solidFill>
              </a:rPr>
              <a:pPr/>
              <a:t>47</a:t>
            </a:fld>
            <a:endParaRPr lang="en-US" altLang="en-US" sz="1200">
              <a:solidFill>
                <a:schemeClr val="bg2"/>
              </a:solidFill>
            </a:endParaRPr>
          </a:p>
        </p:txBody>
      </p:sp>
      <p:sp>
        <p:nvSpPr>
          <p:cNvPr id="60419"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6042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60421"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6042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6042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60424"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6042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60426" name="Rectangle 9"/>
          <p:cNvSpPr>
            <a:spLocks noChangeArrowheads="1"/>
          </p:cNvSpPr>
          <p:nvPr/>
        </p:nvSpPr>
        <p:spPr bwMode="auto">
          <a:xfrm>
            <a:off x="228600" y="914400"/>
            <a:ext cx="86868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just"/>
            <a:endParaRPr lang="en-US" altLang="en-US" sz="2800" i="1">
              <a:latin typeface="Times New Roman" pitchFamily="18" charset="0"/>
            </a:endParaRPr>
          </a:p>
        </p:txBody>
      </p:sp>
      <p:sp>
        <p:nvSpPr>
          <p:cNvPr id="60427" name="Text Box 10"/>
          <p:cNvSpPr txBox="1">
            <a:spLocks noChangeArrowheads="1"/>
          </p:cNvSpPr>
          <p:nvPr/>
        </p:nvSpPr>
        <p:spPr bwMode="auto">
          <a:xfrm>
            <a:off x="1143000" y="0"/>
            <a:ext cx="29606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i="1">
                <a:latin typeface="Times New Roman" pitchFamily="18" charset="0"/>
              </a:rPr>
              <a:t>6.4.1</a:t>
            </a:r>
            <a:r>
              <a:rPr lang="en-US" altLang="en-US" i="1">
                <a:solidFill>
                  <a:schemeClr val="hlink"/>
                </a:solidFill>
                <a:latin typeface="Times New Roman" pitchFamily="18" charset="0"/>
              </a:rPr>
              <a:t>  </a:t>
            </a:r>
            <a:r>
              <a:rPr lang="en-US" altLang="en-US" i="1">
                <a:latin typeface="Times New Roman" pitchFamily="18" charset="0"/>
              </a:rPr>
              <a:t>Continued</a:t>
            </a:r>
          </a:p>
        </p:txBody>
      </p:sp>
      <p:pic>
        <p:nvPicPr>
          <p:cNvPr id="6042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75" y="2052638"/>
            <a:ext cx="6856413" cy="282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429" name="Text Box 15"/>
          <p:cNvSpPr txBox="1">
            <a:spLocks noChangeArrowheads="1"/>
          </p:cNvSpPr>
          <p:nvPr/>
        </p:nvSpPr>
        <p:spPr bwMode="auto">
          <a:xfrm>
            <a:off x="1600200" y="1447800"/>
            <a:ext cx="5614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2400">
                <a:solidFill>
                  <a:schemeClr val="folHlink"/>
                </a:solidFill>
                <a:latin typeface="Times New Roman" pitchFamily="18" charset="0"/>
              </a:rPr>
              <a:t>Figure 6.15  </a:t>
            </a:r>
            <a:r>
              <a:rPr lang="en-US" altLang="en-US" sz="2000" i="1">
                <a:latin typeface="Times New Roman" pitchFamily="18" charset="0"/>
              </a:rPr>
              <a:t>Tables for meet-in-the-middle attack</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1"/>
          <p:cNvSpPr>
            <a:spLocks noGrp="1"/>
          </p:cNvSpPr>
          <p:nvPr>
            <p:ph type="sldNum" sz="quarter" idx="10"/>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1200">
                <a:solidFill>
                  <a:schemeClr val="bg2"/>
                </a:solidFill>
              </a:rPr>
              <a:t>6.</a:t>
            </a:r>
            <a:fld id="{C64A14A8-A963-42AA-99C2-1E96C35100E2}" type="slidenum">
              <a:rPr lang="en-US" altLang="en-US" sz="1200">
                <a:solidFill>
                  <a:schemeClr val="bg2"/>
                </a:solidFill>
              </a:rPr>
              <a:pPr/>
              <a:t>48</a:t>
            </a:fld>
            <a:endParaRPr lang="en-US" altLang="en-US" sz="1200">
              <a:solidFill>
                <a:schemeClr val="bg2"/>
              </a:solidFill>
            </a:endParaRPr>
          </a:p>
        </p:txBody>
      </p:sp>
      <p:sp>
        <p:nvSpPr>
          <p:cNvPr id="61443"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6144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61445"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6144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6144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61448"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6144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61450" name="Text Box 10"/>
          <p:cNvSpPr txBox="1">
            <a:spLocks noChangeArrowheads="1"/>
          </p:cNvSpPr>
          <p:nvPr/>
        </p:nvSpPr>
        <p:spPr bwMode="auto">
          <a:xfrm>
            <a:off x="1143000" y="0"/>
            <a:ext cx="31083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i="1">
                <a:latin typeface="Times New Roman" pitchFamily="18" charset="0"/>
              </a:rPr>
              <a:t>6.4.2</a:t>
            </a:r>
            <a:r>
              <a:rPr lang="en-US" altLang="en-US" i="1">
                <a:solidFill>
                  <a:schemeClr val="hlink"/>
                </a:solidFill>
                <a:latin typeface="Times New Roman" pitchFamily="18" charset="0"/>
              </a:rPr>
              <a:t>  Triple DES</a:t>
            </a:r>
          </a:p>
        </p:txBody>
      </p:sp>
      <p:pic>
        <p:nvPicPr>
          <p:cNvPr id="61451"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647825"/>
            <a:ext cx="7075488" cy="498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52" name="Text Box 13"/>
          <p:cNvSpPr txBox="1">
            <a:spLocks noChangeArrowheads="1"/>
          </p:cNvSpPr>
          <p:nvPr/>
        </p:nvSpPr>
        <p:spPr bwMode="auto">
          <a:xfrm>
            <a:off x="1828800" y="838200"/>
            <a:ext cx="4459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2400">
                <a:solidFill>
                  <a:schemeClr val="folHlink"/>
                </a:solidFill>
                <a:latin typeface="Times New Roman" pitchFamily="18" charset="0"/>
              </a:rPr>
              <a:t>Figure 6.16  </a:t>
            </a:r>
            <a:r>
              <a:rPr lang="en-US" altLang="en-US" sz="2000" i="1">
                <a:latin typeface="Times New Roman" pitchFamily="18" charset="0"/>
              </a:rPr>
              <a:t>Triple DES with two keys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1"/>
          <p:cNvSpPr>
            <a:spLocks noGrp="1"/>
          </p:cNvSpPr>
          <p:nvPr>
            <p:ph type="sldNum" sz="quarter" idx="10"/>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sz="1200">
                <a:solidFill>
                  <a:schemeClr val="bg2"/>
                </a:solidFill>
              </a:rPr>
              <a:t>6.</a:t>
            </a:r>
            <a:fld id="{8DBA3F5F-4971-46AE-A72A-06B4427FCA43}" type="slidenum">
              <a:rPr lang="en-US" altLang="en-US" sz="1200">
                <a:solidFill>
                  <a:schemeClr val="bg2"/>
                </a:solidFill>
              </a:rPr>
              <a:pPr/>
              <a:t>49</a:t>
            </a:fld>
            <a:endParaRPr lang="en-US" altLang="en-US" sz="1200">
              <a:solidFill>
                <a:schemeClr val="bg2"/>
              </a:solidFill>
            </a:endParaRPr>
          </a:p>
        </p:txBody>
      </p:sp>
      <p:sp>
        <p:nvSpPr>
          <p:cNvPr id="62467"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6246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62469"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6247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6247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62472"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6247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endParaRPr kumimoji="1" lang="en-US" altLang="en-US" sz="2400" b="0">
              <a:latin typeface="Tahoma" pitchFamily="34" charset="0"/>
            </a:endParaRPr>
          </a:p>
        </p:txBody>
      </p:sp>
      <p:sp>
        <p:nvSpPr>
          <p:cNvPr id="62474" name="Text Box 9"/>
          <p:cNvSpPr txBox="1">
            <a:spLocks noChangeArrowheads="1"/>
          </p:cNvSpPr>
          <p:nvPr/>
        </p:nvSpPr>
        <p:spPr bwMode="auto">
          <a:xfrm>
            <a:off x="1143000" y="0"/>
            <a:ext cx="31638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ltLang="en-US" i="1">
                <a:latin typeface="Times New Roman" pitchFamily="18" charset="0"/>
              </a:rPr>
              <a:t>6.4.2</a:t>
            </a:r>
            <a:r>
              <a:rPr lang="en-US" altLang="en-US" i="1">
                <a:solidFill>
                  <a:schemeClr val="hlink"/>
                </a:solidFill>
                <a:latin typeface="Times New Roman" pitchFamily="18" charset="0"/>
              </a:rPr>
              <a:t>  </a:t>
            </a:r>
            <a:r>
              <a:rPr lang="en-US" altLang="en-US" i="1">
                <a:latin typeface="Times New Roman" pitchFamily="18" charset="0"/>
              </a:rPr>
              <a:t>Continuous</a:t>
            </a:r>
          </a:p>
        </p:txBody>
      </p:sp>
      <p:sp>
        <p:nvSpPr>
          <p:cNvPr id="62475" name="Rectangle 10"/>
          <p:cNvSpPr>
            <a:spLocks noChangeArrowheads="1"/>
          </p:cNvSpPr>
          <p:nvPr/>
        </p:nvSpPr>
        <p:spPr bwMode="auto">
          <a:xfrm>
            <a:off x="152400" y="990600"/>
            <a:ext cx="8686800" cy="310854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just"/>
            <a:r>
              <a:rPr lang="en-US" altLang="en-US" sz="2800" i="1" dirty="0">
                <a:solidFill>
                  <a:schemeClr val="folHlink"/>
                </a:solidFill>
                <a:latin typeface="Times New Roman" pitchFamily="18" charset="0"/>
              </a:rPr>
              <a:t>Triple DES with Three Keys</a:t>
            </a:r>
          </a:p>
          <a:p>
            <a:pPr marL="457200" indent="-457200" algn="just">
              <a:buFont typeface="Arial" panose="020B0604020202020204" pitchFamily="34" charset="0"/>
              <a:buChar char="•"/>
            </a:pPr>
            <a:r>
              <a:rPr lang="en-US" altLang="en-US" sz="2800" i="1" dirty="0">
                <a:latin typeface="Times New Roman" pitchFamily="18" charset="0"/>
              </a:rPr>
              <a:t>The possibility of known-plaintext attacks on triple DES with two keys has enticed some applications to use triple DES with three keys. </a:t>
            </a:r>
          </a:p>
          <a:p>
            <a:pPr algn="just"/>
            <a:endParaRPr lang="en-US" altLang="en-US" sz="2800" i="1" dirty="0">
              <a:latin typeface="Times New Roman" pitchFamily="18" charset="0"/>
            </a:endParaRPr>
          </a:p>
          <a:p>
            <a:pPr marL="457200" indent="-457200" algn="just">
              <a:buFont typeface="Arial" panose="020B0604020202020204" pitchFamily="34" charset="0"/>
              <a:buChar char="•"/>
            </a:pPr>
            <a:r>
              <a:rPr lang="en-US" altLang="en-US" sz="2800" i="1" dirty="0">
                <a:latin typeface="Times New Roman" pitchFamily="18" charset="0"/>
              </a:rPr>
              <a:t>Triple DES with three keys is used by many applications such as PGP.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
            <a:extLst>
              <a:ext uri="{FF2B5EF4-FFF2-40B4-BE49-F238E27FC236}">
                <a16:creationId xmlns:a16="http://schemas.microsoft.com/office/drawing/2014/main" id="{93FFE73A-545F-47AF-85A7-6CCD358838A7}"/>
              </a:ext>
            </a:extLst>
          </p:cNvPr>
          <p:cNvSpPr>
            <a:spLocks noGrp="1"/>
          </p:cNvSpPr>
          <p:nvPr>
            <p:ph type="sldNum" sz="quarter" idx="10"/>
          </p:nvPr>
        </p:nvSpPr>
        <p:spPr/>
        <p:txBody>
          <a:bodyPr/>
          <a:lstStyle/>
          <a:p>
            <a:r>
              <a:rPr lang="en-US" altLang="en-US"/>
              <a:t>5.</a:t>
            </a:r>
            <a:fld id="{256134D4-27D5-449B-AD7E-81E0E409F783}" type="slidenum">
              <a:rPr lang="en-US" altLang="en-US"/>
              <a:pPr/>
              <a:t>5</a:t>
            </a:fld>
            <a:endParaRPr lang="en-US" altLang="en-US"/>
          </a:p>
        </p:txBody>
      </p:sp>
      <p:sp>
        <p:nvSpPr>
          <p:cNvPr id="1034242" name="Rectangle 2">
            <a:extLst>
              <a:ext uri="{FF2B5EF4-FFF2-40B4-BE49-F238E27FC236}">
                <a16:creationId xmlns:a16="http://schemas.microsoft.com/office/drawing/2014/main" id="{F258970B-ED61-4905-9D2F-F15E39BBBCA1}"/>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1034243" name="Rectangle 3">
            <a:extLst>
              <a:ext uri="{FF2B5EF4-FFF2-40B4-BE49-F238E27FC236}">
                <a16:creationId xmlns:a16="http://schemas.microsoft.com/office/drawing/2014/main" id="{AFC793F5-54C8-45B3-80FE-E4ABE27F46C5}"/>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1034244" name="Rectangle 4">
            <a:extLst>
              <a:ext uri="{FF2B5EF4-FFF2-40B4-BE49-F238E27FC236}">
                <a16:creationId xmlns:a16="http://schemas.microsoft.com/office/drawing/2014/main" id="{921072B9-8E19-4347-9AD5-DACEFA8B306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1034245" name="Rectangle 5">
            <a:extLst>
              <a:ext uri="{FF2B5EF4-FFF2-40B4-BE49-F238E27FC236}">
                <a16:creationId xmlns:a16="http://schemas.microsoft.com/office/drawing/2014/main" id="{F9F637F1-51E0-4D84-AEF3-3893AD56BEE6}"/>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1034246" name="Rectangle 6">
            <a:extLst>
              <a:ext uri="{FF2B5EF4-FFF2-40B4-BE49-F238E27FC236}">
                <a16:creationId xmlns:a16="http://schemas.microsoft.com/office/drawing/2014/main" id="{3BB1F251-7DE0-42B7-9E52-BC34CF434CF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1034247" name="Rectangle 7">
            <a:extLst>
              <a:ext uri="{FF2B5EF4-FFF2-40B4-BE49-F238E27FC236}">
                <a16:creationId xmlns:a16="http://schemas.microsoft.com/office/drawing/2014/main" id="{0C28B2EE-2163-4483-9B27-B039CA074901}"/>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1034248" name="Rectangle 8">
            <a:extLst>
              <a:ext uri="{FF2B5EF4-FFF2-40B4-BE49-F238E27FC236}">
                <a16:creationId xmlns:a16="http://schemas.microsoft.com/office/drawing/2014/main" id="{5F09DACA-FDA7-4F4A-87F6-2444EC7AEE09}"/>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1034249" name="Rectangle 9">
            <a:extLst>
              <a:ext uri="{FF2B5EF4-FFF2-40B4-BE49-F238E27FC236}">
                <a16:creationId xmlns:a16="http://schemas.microsoft.com/office/drawing/2014/main" id="{13B44D86-5E52-411B-A18B-46B254B17BD6}"/>
              </a:ext>
            </a:extLst>
          </p:cNvPr>
          <p:cNvSpPr>
            <a:spLocks noChangeArrowheads="1"/>
          </p:cNvSpPr>
          <p:nvPr/>
        </p:nvSpPr>
        <p:spPr bwMode="auto">
          <a:xfrm>
            <a:off x="228600" y="1123950"/>
            <a:ext cx="86868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baseline="0">
                <a:solidFill>
                  <a:schemeClr val="folHlink"/>
                </a:solidFill>
                <a:effectLst/>
              </a:rPr>
              <a:t>Confusion</a:t>
            </a:r>
          </a:p>
          <a:p>
            <a:pPr algn="just"/>
            <a:r>
              <a:rPr lang="en-US" altLang="en-US" sz="2800" i="1" baseline="0">
                <a:effectLst/>
              </a:rPr>
              <a:t>The idea of confusion is to hide the relationship between the ciphertext and the key. </a:t>
            </a:r>
          </a:p>
        </p:txBody>
      </p:sp>
      <p:sp>
        <p:nvSpPr>
          <p:cNvPr id="1034250" name="Text Box 10">
            <a:extLst>
              <a:ext uri="{FF2B5EF4-FFF2-40B4-BE49-F238E27FC236}">
                <a16:creationId xmlns:a16="http://schemas.microsoft.com/office/drawing/2014/main" id="{D47B57DA-2F6D-4B06-AB34-F3EE297EF8BD}"/>
              </a:ext>
            </a:extLst>
          </p:cNvPr>
          <p:cNvSpPr txBox="1">
            <a:spLocks noChangeArrowheads="1"/>
          </p:cNvSpPr>
          <p:nvPr/>
        </p:nvSpPr>
        <p:spPr bwMode="auto">
          <a:xfrm>
            <a:off x="1143000" y="0"/>
            <a:ext cx="29606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baseline="0">
                <a:solidFill>
                  <a:schemeClr val="hlink"/>
                </a:solidFill>
                <a:effectLst/>
              </a:rPr>
              <a:t>5.1.4  </a:t>
            </a:r>
            <a:r>
              <a:rPr lang="en-US" altLang="en-US" sz="3200" i="1" baseline="0">
                <a:effectLst/>
              </a:rPr>
              <a:t>Continued</a:t>
            </a:r>
          </a:p>
        </p:txBody>
      </p:sp>
      <p:sp>
        <p:nvSpPr>
          <p:cNvPr id="1034251" name="Rectangle 11">
            <a:extLst>
              <a:ext uri="{FF2B5EF4-FFF2-40B4-BE49-F238E27FC236}">
                <a16:creationId xmlns:a16="http://schemas.microsoft.com/office/drawing/2014/main" id="{460936D1-83EA-43D3-A1E7-31E2504576AF}"/>
              </a:ext>
            </a:extLst>
          </p:cNvPr>
          <p:cNvSpPr>
            <a:spLocks noChangeArrowheads="1"/>
          </p:cNvSpPr>
          <p:nvPr/>
        </p:nvSpPr>
        <p:spPr bwMode="auto">
          <a:xfrm>
            <a:off x="457200" y="3733800"/>
            <a:ext cx="8077200" cy="94615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800" baseline="0">
                <a:effectLst/>
              </a:rPr>
              <a:t>Confusion hides the relationship between the ciphertext and the key.</a:t>
            </a:r>
          </a:p>
        </p:txBody>
      </p:sp>
      <p:grpSp>
        <p:nvGrpSpPr>
          <p:cNvPr id="1034252" name="Group 12">
            <a:extLst>
              <a:ext uri="{FF2B5EF4-FFF2-40B4-BE49-F238E27FC236}">
                <a16:creationId xmlns:a16="http://schemas.microsoft.com/office/drawing/2014/main" id="{10D05902-6BD0-4833-B161-D1D7FF7FBB10}"/>
              </a:ext>
            </a:extLst>
          </p:cNvPr>
          <p:cNvGrpSpPr>
            <a:grpSpLocks/>
          </p:cNvGrpSpPr>
          <p:nvPr/>
        </p:nvGrpSpPr>
        <p:grpSpPr bwMode="auto">
          <a:xfrm>
            <a:off x="457200" y="3048000"/>
            <a:ext cx="1143000" cy="566738"/>
            <a:chOff x="1200" y="1248"/>
            <a:chExt cx="720" cy="357"/>
          </a:xfrm>
        </p:grpSpPr>
        <p:pic>
          <p:nvPicPr>
            <p:cNvPr id="1034253" name="Picture 13">
              <a:extLst>
                <a:ext uri="{FF2B5EF4-FFF2-40B4-BE49-F238E27FC236}">
                  <a16:creationId xmlns:a16="http://schemas.microsoft.com/office/drawing/2014/main" id="{C4730A28-3E13-4B59-B71F-6E478B8A61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4254" name="Text Box 14">
              <a:extLst>
                <a:ext uri="{FF2B5EF4-FFF2-40B4-BE49-F238E27FC236}">
                  <a16:creationId xmlns:a16="http://schemas.microsoft.com/office/drawing/2014/main" id="{BCC1A69D-397E-4355-B44E-8DA3A02011DC}"/>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baseline="0">
                  <a:solidFill>
                    <a:schemeClr val="hlink"/>
                  </a:solidFill>
                  <a:effectLst/>
                </a:rPr>
                <a:t>Note</a:t>
              </a:r>
            </a:p>
          </p:txBody>
        </p:sp>
      </p:grpSp>
      <p:sp>
        <p:nvSpPr>
          <p:cNvPr id="1034255" name="Line 15">
            <a:extLst>
              <a:ext uri="{FF2B5EF4-FFF2-40B4-BE49-F238E27FC236}">
                <a16:creationId xmlns:a16="http://schemas.microsoft.com/office/drawing/2014/main" id="{42391E8F-EF81-4E6C-9025-5004A6B153F4}"/>
              </a:ext>
            </a:extLst>
          </p:cNvPr>
          <p:cNvSpPr>
            <a:spLocks noChangeShapeType="1"/>
          </p:cNvSpPr>
          <p:nvPr/>
        </p:nvSpPr>
        <p:spPr bwMode="auto">
          <a:xfrm>
            <a:off x="457200" y="3657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4256" name="Line 16">
            <a:extLst>
              <a:ext uri="{FF2B5EF4-FFF2-40B4-BE49-F238E27FC236}">
                <a16:creationId xmlns:a16="http://schemas.microsoft.com/office/drawing/2014/main" id="{C084A73B-136D-4C0E-8A6B-F74DA9F3DA4A}"/>
              </a:ext>
            </a:extLst>
          </p:cNvPr>
          <p:cNvSpPr>
            <a:spLocks noChangeShapeType="1"/>
          </p:cNvSpPr>
          <p:nvPr/>
        </p:nvSpPr>
        <p:spPr bwMode="auto">
          <a:xfrm>
            <a:off x="457200" y="4800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4A63AFE7-38A7-4F5A-A05E-E6F84FC3E19F}"/>
              </a:ext>
            </a:extLst>
          </p:cNvPr>
          <p:cNvSpPr>
            <a:spLocks noGrp="1"/>
          </p:cNvSpPr>
          <p:nvPr>
            <p:ph type="sldNum" sz="quarter" idx="10"/>
          </p:nvPr>
        </p:nvSpPr>
        <p:spPr/>
        <p:txBody>
          <a:bodyPr/>
          <a:lstStyle/>
          <a:p>
            <a:r>
              <a:rPr lang="en-US" altLang="en-US"/>
              <a:t>5.</a:t>
            </a:r>
            <a:fld id="{78912484-C48B-4724-A03A-4965E7E5ACB5}" type="slidenum">
              <a:rPr lang="en-US" altLang="en-US"/>
              <a:pPr/>
              <a:t>6</a:t>
            </a:fld>
            <a:endParaRPr lang="en-US" altLang="en-US"/>
          </a:p>
        </p:txBody>
      </p:sp>
      <p:sp>
        <p:nvSpPr>
          <p:cNvPr id="1036290" name="Rectangle 2">
            <a:extLst>
              <a:ext uri="{FF2B5EF4-FFF2-40B4-BE49-F238E27FC236}">
                <a16:creationId xmlns:a16="http://schemas.microsoft.com/office/drawing/2014/main" id="{F936888C-6840-46A1-9FF7-A1710F9E6989}"/>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1036291" name="Rectangle 3">
            <a:extLst>
              <a:ext uri="{FF2B5EF4-FFF2-40B4-BE49-F238E27FC236}">
                <a16:creationId xmlns:a16="http://schemas.microsoft.com/office/drawing/2014/main" id="{5D1E6356-9817-49CF-B551-A496F23BE96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1036292" name="Rectangle 4">
            <a:extLst>
              <a:ext uri="{FF2B5EF4-FFF2-40B4-BE49-F238E27FC236}">
                <a16:creationId xmlns:a16="http://schemas.microsoft.com/office/drawing/2014/main" id="{910843D0-12B0-4417-AB0C-1C5C3A82FAE4}"/>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1036293" name="Rectangle 5">
            <a:extLst>
              <a:ext uri="{FF2B5EF4-FFF2-40B4-BE49-F238E27FC236}">
                <a16:creationId xmlns:a16="http://schemas.microsoft.com/office/drawing/2014/main" id="{06C481E9-FAC9-446F-BDD5-CFA35630A6A1}"/>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1036294" name="Rectangle 6">
            <a:extLst>
              <a:ext uri="{FF2B5EF4-FFF2-40B4-BE49-F238E27FC236}">
                <a16:creationId xmlns:a16="http://schemas.microsoft.com/office/drawing/2014/main" id="{0052EC6B-1BDC-4E2E-8462-5050F31A6C43}"/>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1036295" name="Rectangle 7">
            <a:extLst>
              <a:ext uri="{FF2B5EF4-FFF2-40B4-BE49-F238E27FC236}">
                <a16:creationId xmlns:a16="http://schemas.microsoft.com/office/drawing/2014/main" id="{E15C2887-7D89-4837-BDE4-0369E1F21472}"/>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1036296" name="Rectangle 8">
            <a:extLst>
              <a:ext uri="{FF2B5EF4-FFF2-40B4-BE49-F238E27FC236}">
                <a16:creationId xmlns:a16="http://schemas.microsoft.com/office/drawing/2014/main" id="{079DA7FF-4898-4316-A878-27F009C2D625}"/>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1036297" name="Rectangle 9">
            <a:extLst>
              <a:ext uri="{FF2B5EF4-FFF2-40B4-BE49-F238E27FC236}">
                <a16:creationId xmlns:a16="http://schemas.microsoft.com/office/drawing/2014/main" id="{D8CE0D2C-C3AE-423C-A1FF-0BF84E144ECE}"/>
              </a:ext>
            </a:extLst>
          </p:cNvPr>
          <p:cNvSpPr>
            <a:spLocks noChangeArrowheads="1"/>
          </p:cNvSpPr>
          <p:nvPr/>
        </p:nvSpPr>
        <p:spPr bwMode="auto">
          <a:xfrm>
            <a:off x="228600" y="1123950"/>
            <a:ext cx="8686800" cy="180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baseline="0">
                <a:solidFill>
                  <a:schemeClr val="folHlink"/>
                </a:solidFill>
                <a:effectLst/>
              </a:rPr>
              <a:t>Rounds</a:t>
            </a:r>
          </a:p>
          <a:p>
            <a:pPr algn="just"/>
            <a:r>
              <a:rPr lang="en-US" altLang="en-US" sz="2800" i="1" baseline="0">
                <a:effectLst/>
              </a:rPr>
              <a:t>Diffusion and confusion can be achieved using iterated product ciphers where each iteration is a combination of S-boxes, P-boxes, and other components. </a:t>
            </a:r>
          </a:p>
        </p:txBody>
      </p:sp>
      <p:sp>
        <p:nvSpPr>
          <p:cNvPr id="1036298" name="Text Box 10">
            <a:extLst>
              <a:ext uri="{FF2B5EF4-FFF2-40B4-BE49-F238E27FC236}">
                <a16:creationId xmlns:a16="http://schemas.microsoft.com/office/drawing/2014/main" id="{866BBFF4-D4FD-49A1-A324-8534FF033C19}"/>
              </a:ext>
            </a:extLst>
          </p:cNvPr>
          <p:cNvSpPr txBox="1">
            <a:spLocks noChangeArrowheads="1"/>
          </p:cNvSpPr>
          <p:nvPr/>
        </p:nvSpPr>
        <p:spPr bwMode="auto">
          <a:xfrm>
            <a:off x="1143000" y="0"/>
            <a:ext cx="29606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baseline="0">
                <a:solidFill>
                  <a:schemeClr val="hlink"/>
                </a:solidFill>
                <a:effectLst/>
              </a:rPr>
              <a:t>5.1.4  </a:t>
            </a:r>
            <a:r>
              <a:rPr lang="en-US" altLang="en-US" sz="3200" i="1" baseline="0">
                <a:effectLst/>
              </a:rPr>
              <a:t>Continued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a:extLst>
              <a:ext uri="{FF2B5EF4-FFF2-40B4-BE49-F238E27FC236}">
                <a16:creationId xmlns:a16="http://schemas.microsoft.com/office/drawing/2014/main" id="{F9240808-F0BE-4F9F-97C9-0B97099156A3}"/>
              </a:ext>
            </a:extLst>
          </p:cNvPr>
          <p:cNvSpPr>
            <a:spLocks noGrp="1"/>
          </p:cNvSpPr>
          <p:nvPr>
            <p:ph type="sldNum" sz="quarter" idx="10"/>
          </p:nvPr>
        </p:nvSpPr>
        <p:spPr/>
        <p:txBody>
          <a:bodyPr/>
          <a:lstStyle/>
          <a:p>
            <a:r>
              <a:rPr lang="en-US" altLang="en-US"/>
              <a:t>5.</a:t>
            </a:r>
            <a:fld id="{06BA6E54-278D-4853-995F-C27FA4077670}" type="slidenum">
              <a:rPr lang="en-US" altLang="en-US"/>
              <a:pPr/>
              <a:t>7</a:t>
            </a:fld>
            <a:endParaRPr lang="en-US" altLang="en-US"/>
          </a:p>
        </p:txBody>
      </p:sp>
      <p:sp>
        <p:nvSpPr>
          <p:cNvPr id="811012" name="Text Box 4">
            <a:extLst>
              <a:ext uri="{FF2B5EF4-FFF2-40B4-BE49-F238E27FC236}">
                <a16:creationId xmlns:a16="http://schemas.microsoft.com/office/drawing/2014/main" id="{C5CE5435-12D6-4C0C-A48A-9D2A38CDE356}"/>
              </a:ext>
            </a:extLst>
          </p:cNvPr>
          <p:cNvSpPr txBox="1">
            <a:spLocks noChangeArrowheads="1"/>
          </p:cNvSpPr>
          <p:nvPr/>
        </p:nvSpPr>
        <p:spPr bwMode="auto">
          <a:xfrm>
            <a:off x="1844675" y="609600"/>
            <a:ext cx="5699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aseline="0">
                <a:solidFill>
                  <a:schemeClr val="folHlink"/>
                </a:solidFill>
                <a:effectLst/>
              </a:rPr>
              <a:t>Figure 5.13  </a:t>
            </a:r>
            <a:r>
              <a:rPr lang="en-US" altLang="en-US" sz="2000" i="1" baseline="0">
                <a:effectLst/>
              </a:rPr>
              <a:t>A product cipher made of two rounds</a:t>
            </a:r>
          </a:p>
        </p:txBody>
      </p:sp>
      <p:pic>
        <p:nvPicPr>
          <p:cNvPr id="811016" name="Picture 8">
            <a:extLst>
              <a:ext uri="{FF2B5EF4-FFF2-40B4-BE49-F238E27FC236}">
                <a16:creationId xmlns:a16="http://schemas.microsoft.com/office/drawing/2014/main" id="{F92AD138-285C-4D3E-9336-C9D0E064034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8400" y="1228725"/>
            <a:ext cx="4918075"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1017" name="Rectangle 9">
            <a:extLst>
              <a:ext uri="{FF2B5EF4-FFF2-40B4-BE49-F238E27FC236}">
                <a16:creationId xmlns:a16="http://schemas.microsoft.com/office/drawing/2014/main" id="{E5BB75C5-26A7-4696-9E63-FC02941B1E52}"/>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811018" name="Rectangle 10">
            <a:extLst>
              <a:ext uri="{FF2B5EF4-FFF2-40B4-BE49-F238E27FC236}">
                <a16:creationId xmlns:a16="http://schemas.microsoft.com/office/drawing/2014/main" id="{179C22A9-2C1E-402A-A57C-0AD8C8441560}"/>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811019" name="Rectangle 11">
            <a:extLst>
              <a:ext uri="{FF2B5EF4-FFF2-40B4-BE49-F238E27FC236}">
                <a16:creationId xmlns:a16="http://schemas.microsoft.com/office/drawing/2014/main" id="{290CC33B-7286-46A5-A853-351CF9DB366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811020" name="Rectangle 12">
            <a:extLst>
              <a:ext uri="{FF2B5EF4-FFF2-40B4-BE49-F238E27FC236}">
                <a16:creationId xmlns:a16="http://schemas.microsoft.com/office/drawing/2014/main" id="{A17BB372-2DC3-4A22-9138-A7081EDCF20D}"/>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811021" name="Rectangle 13">
            <a:extLst>
              <a:ext uri="{FF2B5EF4-FFF2-40B4-BE49-F238E27FC236}">
                <a16:creationId xmlns:a16="http://schemas.microsoft.com/office/drawing/2014/main" id="{940A0AAD-7B4D-4344-84F4-AD7E1A0047E8}"/>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811022" name="Rectangle 14">
            <a:extLst>
              <a:ext uri="{FF2B5EF4-FFF2-40B4-BE49-F238E27FC236}">
                <a16:creationId xmlns:a16="http://schemas.microsoft.com/office/drawing/2014/main" id="{F8FAC89A-D4F3-4974-A15F-69F661674034}"/>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811023" name="Rectangle 15">
            <a:extLst>
              <a:ext uri="{FF2B5EF4-FFF2-40B4-BE49-F238E27FC236}">
                <a16:creationId xmlns:a16="http://schemas.microsoft.com/office/drawing/2014/main" id="{69DA5879-2EB9-49C0-B238-CCEEA288CA7A}"/>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811024" name="Text Box 16">
            <a:extLst>
              <a:ext uri="{FF2B5EF4-FFF2-40B4-BE49-F238E27FC236}">
                <a16:creationId xmlns:a16="http://schemas.microsoft.com/office/drawing/2014/main" id="{36C38621-7657-42EC-845A-5B8968D6724C}"/>
              </a:ext>
            </a:extLst>
          </p:cNvPr>
          <p:cNvSpPr txBox="1">
            <a:spLocks noChangeArrowheads="1"/>
          </p:cNvSpPr>
          <p:nvPr/>
        </p:nvSpPr>
        <p:spPr bwMode="auto">
          <a:xfrm>
            <a:off x="1143000" y="0"/>
            <a:ext cx="29606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baseline="0">
                <a:solidFill>
                  <a:schemeClr val="hlink"/>
                </a:solidFill>
                <a:effectLst/>
              </a:rPr>
              <a:t>5.1.4  </a:t>
            </a:r>
            <a:r>
              <a:rPr lang="en-US" altLang="en-US" sz="3200" i="1" baseline="0">
                <a:effectLst/>
              </a:rPr>
              <a:t>Continued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a:extLst>
              <a:ext uri="{FF2B5EF4-FFF2-40B4-BE49-F238E27FC236}">
                <a16:creationId xmlns:a16="http://schemas.microsoft.com/office/drawing/2014/main" id="{C2EC3B09-E587-44EE-8951-1DD583D83A63}"/>
              </a:ext>
            </a:extLst>
          </p:cNvPr>
          <p:cNvSpPr>
            <a:spLocks noGrp="1"/>
          </p:cNvSpPr>
          <p:nvPr>
            <p:ph type="sldNum" sz="quarter" idx="10"/>
          </p:nvPr>
        </p:nvSpPr>
        <p:spPr/>
        <p:txBody>
          <a:bodyPr/>
          <a:lstStyle/>
          <a:p>
            <a:r>
              <a:rPr lang="en-US" altLang="en-US"/>
              <a:t>5.</a:t>
            </a:r>
            <a:fld id="{04555BD8-25A7-4ABF-BEE0-5EFFC2FA58C9}" type="slidenum">
              <a:rPr lang="en-US" altLang="en-US"/>
              <a:pPr/>
              <a:t>8</a:t>
            </a:fld>
            <a:endParaRPr lang="en-US" altLang="en-US"/>
          </a:p>
        </p:txBody>
      </p:sp>
      <p:sp>
        <p:nvSpPr>
          <p:cNvPr id="812036" name="Text Box 4">
            <a:extLst>
              <a:ext uri="{FF2B5EF4-FFF2-40B4-BE49-F238E27FC236}">
                <a16:creationId xmlns:a16="http://schemas.microsoft.com/office/drawing/2014/main" id="{FB97177F-1EDE-4F79-B100-06079133D933}"/>
              </a:ext>
            </a:extLst>
          </p:cNvPr>
          <p:cNvSpPr txBox="1">
            <a:spLocks noChangeArrowheads="1"/>
          </p:cNvSpPr>
          <p:nvPr/>
        </p:nvSpPr>
        <p:spPr bwMode="auto">
          <a:xfrm>
            <a:off x="1212850" y="533400"/>
            <a:ext cx="6191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aseline="0">
                <a:solidFill>
                  <a:schemeClr val="folHlink"/>
                </a:solidFill>
                <a:effectLst/>
              </a:rPr>
              <a:t>Figure 5.14  </a:t>
            </a:r>
            <a:r>
              <a:rPr lang="en-US" altLang="en-US" sz="2000" i="1" baseline="0">
                <a:effectLst/>
              </a:rPr>
              <a:t>Diffusion and confusion in a block cipher</a:t>
            </a:r>
          </a:p>
        </p:txBody>
      </p:sp>
      <p:pic>
        <p:nvPicPr>
          <p:cNvPr id="812039" name="Picture 7">
            <a:extLst>
              <a:ext uri="{FF2B5EF4-FFF2-40B4-BE49-F238E27FC236}">
                <a16:creationId xmlns:a16="http://schemas.microsoft.com/office/drawing/2014/main" id="{A1CC36E6-5B11-470C-B1BA-D3B9FF982E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6988" y="1387475"/>
            <a:ext cx="4214812" cy="447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2040" name="Rectangle 8">
            <a:extLst>
              <a:ext uri="{FF2B5EF4-FFF2-40B4-BE49-F238E27FC236}">
                <a16:creationId xmlns:a16="http://schemas.microsoft.com/office/drawing/2014/main" id="{4CC3F5F4-9AE5-4A46-9E60-748414A3B1F3}"/>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812041" name="Rectangle 9">
            <a:extLst>
              <a:ext uri="{FF2B5EF4-FFF2-40B4-BE49-F238E27FC236}">
                <a16:creationId xmlns:a16="http://schemas.microsoft.com/office/drawing/2014/main" id="{36B5EA56-61F6-41D2-88F2-4BC9724E6D9F}"/>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812042" name="Rectangle 10">
            <a:extLst>
              <a:ext uri="{FF2B5EF4-FFF2-40B4-BE49-F238E27FC236}">
                <a16:creationId xmlns:a16="http://schemas.microsoft.com/office/drawing/2014/main" id="{B7EB0BA2-EFDF-4E1E-8408-87CA6EF41A45}"/>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812043" name="Rectangle 11">
            <a:extLst>
              <a:ext uri="{FF2B5EF4-FFF2-40B4-BE49-F238E27FC236}">
                <a16:creationId xmlns:a16="http://schemas.microsoft.com/office/drawing/2014/main" id="{186ABAF2-9E55-4244-8CD1-B58F6DB04810}"/>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812044" name="Rectangle 12">
            <a:extLst>
              <a:ext uri="{FF2B5EF4-FFF2-40B4-BE49-F238E27FC236}">
                <a16:creationId xmlns:a16="http://schemas.microsoft.com/office/drawing/2014/main" id="{BCBF28BC-6905-48CB-BA0B-7FC93FAADB4E}"/>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812045" name="Rectangle 13">
            <a:extLst>
              <a:ext uri="{FF2B5EF4-FFF2-40B4-BE49-F238E27FC236}">
                <a16:creationId xmlns:a16="http://schemas.microsoft.com/office/drawing/2014/main" id="{00CBC5A6-233B-40A1-A65A-EB0CE247F046}"/>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812046" name="Rectangle 14">
            <a:extLst>
              <a:ext uri="{FF2B5EF4-FFF2-40B4-BE49-F238E27FC236}">
                <a16:creationId xmlns:a16="http://schemas.microsoft.com/office/drawing/2014/main" id="{ABB1BE7E-92F6-4FDD-94CD-E1D55B8769D5}"/>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812047" name="Text Box 15">
            <a:extLst>
              <a:ext uri="{FF2B5EF4-FFF2-40B4-BE49-F238E27FC236}">
                <a16:creationId xmlns:a16="http://schemas.microsoft.com/office/drawing/2014/main" id="{BE200846-DA48-4EA7-A404-016AD8237661}"/>
              </a:ext>
            </a:extLst>
          </p:cNvPr>
          <p:cNvSpPr txBox="1">
            <a:spLocks noChangeArrowheads="1"/>
          </p:cNvSpPr>
          <p:nvPr/>
        </p:nvSpPr>
        <p:spPr bwMode="auto">
          <a:xfrm>
            <a:off x="1143000" y="0"/>
            <a:ext cx="29606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baseline="0">
                <a:solidFill>
                  <a:schemeClr val="hlink"/>
                </a:solidFill>
                <a:effectLst/>
              </a:rPr>
              <a:t>5.1.4  </a:t>
            </a:r>
            <a:r>
              <a:rPr lang="en-US" altLang="en-US" sz="3200" i="1" baseline="0">
                <a:effectLst/>
              </a:rPr>
              <a:t>Continued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12FD69E5-6693-480E-89F5-A1C3164F742C}"/>
              </a:ext>
            </a:extLst>
          </p:cNvPr>
          <p:cNvSpPr>
            <a:spLocks noGrp="1"/>
          </p:cNvSpPr>
          <p:nvPr>
            <p:ph type="sldNum" sz="quarter" idx="10"/>
          </p:nvPr>
        </p:nvSpPr>
        <p:spPr/>
        <p:txBody>
          <a:bodyPr/>
          <a:lstStyle/>
          <a:p>
            <a:r>
              <a:rPr lang="en-US" altLang="en-US"/>
              <a:t>5.</a:t>
            </a:r>
            <a:fld id="{6F75D68B-E343-4A42-BAF7-98FAB94D66C6}" type="slidenum">
              <a:rPr lang="en-US" altLang="en-US"/>
              <a:pPr/>
              <a:t>9</a:t>
            </a:fld>
            <a:endParaRPr lang="en-US" altLang="en-US"/>
          </a:p>
        </p:txBody>
      </p:sp>
      <p:sp>
        <p:nvSpPr>
          <p:cNvPr id="1038338" name="Rectangle 2">
            <a:extLst>
              <a:ext uri="{FF2B5EF4-FFF2-40B4-BE49-F238E27FC236}">
                <a16:creationId xmlns:a16="http://schemas.microsoft.com/office/drawing/2014/main" id="{B718FC40-6A9B-4FC9-A894-F80B59C47F87}"/>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1038339" name="Rectangle 3">
            <a:extLst>
              <a:ext uri="{FF2B5EF4-FFF2-40B4-BE49-F238E27FC236}">
                <a16:creationId xmlns:a16="http://schemas.microsoft.com/office/drawing/2014/main" id="{8ACEF14E-AD25-4D59-8536-1F9D395E471E}"/>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1038340" name="Rectangle 4">
            <a:extLst>
              <a:ext uri="{FF2B5EF4-FFF2-40B4-BE49-F238E27FC236}">
                <a16:creationId xmlns:a16="http://schemas.microsoft.com/office/drawing/2014/main" id="{D3B8E247-5DF1-495E-A752-DC13A05138B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1038341" name="Rectangle 5">
            <a:extLst>
              <a:ext uri="{FF2B5EF4-FFF2-40B4-BE49-F238E27FC236}">
                <a16:creationId xmlns:a16="http://schemas.microsoft.com/office/drawing/2014/main" id="{54A8D23E-6EC5-4185-A60E-8928874F636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1038342" name="Rectangle 6">
            <a:extLst>
              <a:ext uri="{FF2B5EF4-FFF2-40B4-BE49-F238E27FC236}">
                <a16:creationId xmlns:a16="http://schemas.microsoft.com/office/drawing/2014/main" id="{F6F8B162-094B-4435-A511-2DCF8CB4B36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1038343" name="Rectangle 7">
            <a:extLst>
              <a:ext uri="{FF2B5EF4-FFF2-40B4-BE49-F238E27FC236}">
                <a16:creationId xmlns:a16="http://schemas.microsoft.com/office/drawing/2014/main" id="{E602BBE4-010B-441D-80B5-F2D92848B8B7}"/>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1038344" name="Rectangle 8">
            <a:extLst>
              <a:ext uri="{FF2B5EF4-FFF2-40B4-BE49-F238E27FC236}">
                <a16:creationId xmlns:a16="http://schemas.microsoft.com/office/drawing/2014/main" id="{7F3D9779-30E6-4EAB-8208-7ADEA709AFC1}"/>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b="0" baseline="0">
              <a:effectLst/>
              <a:latin typeface="Tahoma" panose="020B0604030504040204" pitchFamily="34" charset="0"/>
            </a:endParaRPr>
          </a:p>
        </p:txBody>
      </p:sp>
      <p:sp>
        <p:nvSpPr>
          <p:cNvPr id="1038345" name="Rectangle 9">
            <a:extLst>
              <a:ext uri="{FF2B5EF4-FFF2-40B4-BE49-F238E27FC236}">
                <a16:creationId xmlns:a16="http://schemas.microsoft.com/office/drawing/2014/main" id="{324E8FCC-F92A-4D1D-BF31-D81BA8A1B13C}"/>
              </a:ext>
            </a:extLst>
          </p:cNvPr>
          <p:cNvSpPr>
            <a:spLocks noChangeArrowheads="1"/>
          </p:cNvSpPr>
          <p:nvPr/>
        </p:nvSpPr>
        <p:spPr bwMode="auto">
          <a:xfrm>
            <a:off x="228600" y="1123950"/>
            <a:ext cx="8686800" cy="2654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baseline="0">
                <a:effectLst/>
              </a:rPr>
              <a:t>Modern block ciphers are all product ciphers, but they are divided into two classes. </a:t>
            </a:r>
          </a:p>
          <a:p>
            <a:pPr algn="just"/>
            <a:endParaRPr lang="en-US" altLang="en-US" sz="2800" i="1" baseline="0">
              <a:effectLst/>
            </a:endParaRPr>
          </a:p>
          <a:p>
            <a:pPr algn="just"/>
            <a:r>
              <a:rPr lang="en-US" altLang="en-US" sz="2800" i="1" baseline="0">
                <a:solidFill>
                  <a:schemeClr val="hlink"/>
                </a:solidFill>
                <a:effectLst/>
              </a:rPr>
              <a:t>1.</a:t>
            </a:r>
            <a:r>
              <a:rPr lang="en-US" altLang="en-US" sz="2800" i="1" baseline="0">
                <a:effectLst/>
              </a:rPr>
              <a:t> Feistel ciphers</a:t>
            </a:r>
          </a:p>
          <a:p>
            <a:pPr algn="just"/>
            <a:endParaRPr lang="en-US" altLang="en-US" sz="2800" i="1" baseline="0">
              <a:effectLst/>
            </a:endParaRPr>
          </a:p>
          <a:p>
            <a:pPr algn="just"/>
            <a:r>
              <a:rPr lang="en-US" altLang="en-US" sz="2800" i="1" baseline="0">
                <a:solidFill>
                  <a:schemeClr val="hlink"/>
                </a:solidFill>
                <a:effectLst/>
              </a:rPr>
              <a:t>2.</a:t>
            </a:r>
            <a:r>
              <a:rPr lang="en-US" altLang="en-US" sz="2800" i="1" baseline="0">
                <a:effectLst/>
              </a:rPr>
              <a:t> Non-Feistel ciphers</a:t>
            </a:r>
          </a:p>
        </p:txBody>
      </p:sp>
      <p:sp>
        <p:nvSpPr>
          <p:cNvPr id="1038346" name="Text Box 10">
            <a:extLst>
              <a:ext uri="{FF2B5EF4-FFF2-40B4-BE49-F238E27FC236}">
                <a16:creationId xmlns:a16="http://schemas.microsoft.com/office/drawing/2014/main" id="{53DF8DFA-19E8-4545-9C26-26443E5AD2B2}"/>
              </a:ext>
            </a:extLst>
          </p:cNvPr>
          <p:cNvSpPr txBox="1">
            <a:spLocks noChangeArrowheads="1"/>
          </p:cNvSpPr>
          <p:nvPr/>
        </p:nvSpPr>
        <p:spPr bwMode="auto">
          <a:xfrm>
            <a:off x="1143000" y="0"/>
            <a:ext cx="65547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baseline="0">
                <a:solidFill>
                  <a:schemeClr val="hlink"/>
                </a:solidFill>
                <a:effectLst/>
              </a:rPr>
              <a:t>5.1.5  Two Classes of Product Ciphers</a:t>
            </a:r>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3638</TotalTime>
  <Words>1577</Words>
  <Application>Microsoft Office PowerPoint</Application>
  <PresentationFormat>On-screen Show (4:3)</PresentationFormat>
  <Paragraphs>227</Paragraphs>
  <Slides>49</Slides>
  <Notes>49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McGrawHill-Italic</vt:lpstr>
      <vt:lpstr>Tahoma</vt:lpstr>
      <vt:lpstr>Times</vt:lpstr>
      <vt:lpstr>Times New Roman</vt:lpstr>
      <vt:lpstr>Wingdings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Shachi Natu</cp:lastModifiedBy>
  <cp:revision>203</cp:revision>
  <dcterms:created xsi:type="dcterms:W3CDTF">2000-01-15T04:50:39Z</dcterms:created>
  <dcterms:modified xsi:type="dcterms:W3CDTF">2021-07-30T08:56:43Z</dcterms:modified>
</cp:coreProperties>
</file>