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sldIdLst>
    <p:sldId id="784" r:id="rId2"/>
    <p:sldId id="785" r:id="rId3"/>
    <p:sldId id="777" r:id="rId4"/>
    <p:sldId id="790" r:id="rId5"/>
    <p:sldId id="792" r:id="rId6"/>
    <p:sldId id="794" r:id="rId7"/>
    <p:sldId id="795" r:id="rId8"/>
    <p:sldId id="796" r:id="rId9"/>
    <p:sldId id="813" r:id="rId10"/>
    <p:sldId id="912" r:id="rId11"/>
    <p:sldId id="798" r:id="rId12"/>
    <p:sldId id="778" r:id="rId13"/>
    <p:sldId id="822" r:id="rId14"/>
    <p:sldId id="825" r:id="rId15"/>
    <p:sldId id="826" r:id="rId16"/>
    <p:sldId id="913" r:id="rId17"/>
    <p:sldId id="914" r:id="rId18"/>
    <p:sldId id="915" r:id="rId19"/>
    <p:sldId id="916" r:id="rId20"/>
    <p:sldId id="827" r:id="rId21"/>
    <p:sldId id="829" r:id="rId22"/>
    <p:sldId id="921" r:id="rId23"/>
    <p:sldId id="835" r:id="rId24"/>
    <p:sldId id="837" r:id="rId25"/>
    <p:sldId id="838" r:id="rId26"/>
    <p:sldId id="840" r:id="rId27"/>
    <p:sldId id="922" r:id="rId28"/>
    <p:sldId id="842" r:id="rId29"/>
    <p:sldId id="844" r:id="rId30"/>
    <p:sldId id="779" r:id="rId31"/>
    <p:sldId id="898" r:id="rId32"/>
    <p:sldId id="849" r:id="rId33"/>
    <p:sldId id="856" r:id="rId34"/>
    <p:sldId id="902" r:id="rId35"/>
    <p:sldId id="905" r:id="rId36"/>
    <p:sldId id="907" r:id="rId37"/>
    <p:sldId id="899" r:id="rId38"/>
    <p:sldId id="780" r:id="rId39"/>
    <p:sldId id="867" r:id="rId40"/>
    <p:sldId id="874" r:id="rId41"/>
    <p:sldId id="876" r:id="rId42"/>
    <p:sldId id="878" r:id="rId43"/>
    <p:sldId id="896" r:id="rId44"/>
    <p:sldId id="781" r:id="rId45"/>
    <p:sldId id="890" r:id="rId46"/>
    <p:sldId id="891" r:id="rId47"/>
    <p:sldId id="892" r:id="rId48"/>
    <p:sldId id="885" r:id="rId49"/>
    <p:sldId id="893" r:id="rId50"/>
    <p:sldId id="894" r:id="rId51"/>
    <p:sldId id="895" r:id="rId52"/>
    <p:sldId id="882" r:id="rId53"/>
    <p:sldId id="786" r:id="rId54"/>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729" autoAdjust="0"/>
    <p:restoredTop sz="94680" autoAdjust="0"/>
  </p:normalViewPr>
  <p:slideViewPr>
    <p:cSldViewPr>
      <p:cViewPr varScale="1">
        <p:scale>
          <a:sx n="82" d="100"/>
          <a:sy n="82" d="100"/>
        </p:scale>
        <p:origin x="893"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88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ltLang="en-US"/>
          </a:p>
        </p:txBody>
      </p:sp>
      <p:sp>
        <p:nvSpPr>
          <p:cNvPr id="8888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ltLang="en-US"/>
          </a:p>
        </p:txBody>
      </p:sp>
      <p:sp>
        <p:nvSpPr>
          <p:cNvPr id="8888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88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88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ltLang="en-US"/>
          </a:p>
        </p:txBody>
      </p:sp>
      <p:sp>
        <p:nvSpPr>
          <p:cNvPr id="8888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E41545EE-98FE-4757-B2C4-DB1510BC14B9}" type="slidenum">
              <a:rPr lang="en-US" altLang="en-US"/>
              <a:pPr/>
              <a:t>‹#›</a:t>
            </a:fld>
            <a:endParaRPr lang="en-US" altLang="en-US"/>
          </a:p>
        </p:txBody>
      </p:sp>
    </p:spTree>
    <p:extLst>
      <p:ext uri="{BB962C8B-B14F-4D97-AF65-F5344CB8AC3E}">
        <p14:creationId xmlns:p14="http://schemas.microsoft.com/office/powerpoint/2010/main" val="865434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B05AD-5914-4929-B711-DAA9BE0BAF71}" type="slidenum">
              <a:rPr lang="en-US" altLang="en-US"/>
              <a:pPr/>
              <a:t>1</a:t>
            </a:fld>
            <a:endParaRPr lang="en-US" alt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884AE-1E77-4FA5-B544-6B5C0B261C23}" type="slidenum">
              <a:rPr lang="en-US" altLang="en-US"/>
              <a:pPr/>
              <a:t>10</a:t>
            </a:fld>
            <a:endParaRPr lang="en-US" altLang="en-US"/>
          </a:p>
        </p:txBody>
      </p:sp>
      <p:sp>
        <p:nvSpPr>
          <p:cNvPr id="1211394" name="Rectangle 2"/>
          <p:cNvSpPr>
            <a:spLocks noGrp="1" noRot="1" noChangeAspect="1" noChangeArrowheads="1" noTextEdit="1"/>
          </p:cNvSpPr>
          <p:nvPr>
            <p:ph type="sldImg"/>
          </p:nvPr>
        </p:nvSpPr>
        <p:spPr>
          <a:ln/>
        </p:spPr>
      </p:sp>
      <p:sp>
        <p:nvSpPr>
          <p:cNvPr id="1211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F49D8-A830-468E-9A29-97B05AE851BE}" type="slidenum">
              <a:rPr lang="en-US" altLang="en-US"/>
              <a:pPr/>
              <a:t>11</a:t>
            </a:fld>
            <a:endParaRPr lang="en-US" alt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B9F20-7FB7-46CC-A288-B6B34000AC2A}" type="slidenum">
              <a:rPr lang="en-US" altLang="en-US"/>
              <a:pPr/>
              <a:t>12</a:t>
            </a:fld>
            <a:endParaRPr lang="en-US" altLang="en-US"/>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70822-84CB-4158-BDE3-F2C1F6AFC1D4}" type="slidenum">
              <a:rPr lang="en-US" altLang="en-US"/>
              <a:pPr/>
              <a:t>13</a:t>
            </a:fld>
            <a:endParaRPr lang="en-US" alt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A87915-065F-41B0-8E40-23A9473B9636}" type="slidenum">
              <a:rPr lang="en-US" altLang="en-US"/>
              <a:pPr/>
              <a:t>14</a:t>
            </a:fld>
            <a:endParaRPr lang="en-US" alt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BEB91E-48B8-4FF1-8C1F-976A5DB60DB7}" type="slidenum">
              <a:rPr lang="en-US" altLang="en-US"/>
              <a:pPr/>
              <a:t>15</a:t>
            </a:fld>
            <a:endParaRPr lang="en-US" altLang="en-US"/>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B7890-930B-4608-ACD3-E242422BF07F}" type="slidenum">
              <a:rPr lang="en-US" altLang="en-US"/>
              <a:pPr/>
              <a:t>16</a:t>
            </a:fld>
            <a:endParaRPr lang="en-US" altLang="en-US"/>
          </a:p>
        </p:txBody>
      </p:sp>
      <p:sp>
        <p:nvSpPr>
          <p:cNvPr id="1215490" name="Rectangle 2"/>
          <p:cNvSpPr>
            <a:spLocks noGrp="1" noRot="1" noChangeAspect="1" noChangeArrowheads="1" noTextEdit="1"/>
          </p:cNvSpPr>
          <p:nvPr>
            <p:ph type="sldImg"/>
          </p:nvPr>
        </p:nvSpPr>
        <p:spPr>
          <a:ln/>
        </p:spPr>
      </p:sp>
      <p:sp>
        <p:nvSpPr>
          <p:cNvPr id="1215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73D767-AADE-4A1C-BACC-837AF7C95BC1}" type="slidenum">
              <a:rPr lang="en-US" altLang="en-US"/>
              <a:pPr/>
              <a:t>17</a:t>
            </a:fld>
            <a:endParaRPr lang="en-US" altLang="en-US"/>
          </a:p>
        </p:txBody>
      </p:sp>
      <p:sp>
        <p:nvSpPr>
          <p:cNvPr id="1217538" name="Rectangle 2"/>
          <p:cNvSpPr>
            <a:spLocks noGrp="1" noRot="1" noChangeAspect="1" noChangeArrowheads="1" noTextEdit="1"/>
          </p:cNvSpPr>
          <p:nvPr>
            <p:ph type="sldImg"/>
          </p:nvPr>
        </p:nvSpPr>
        <p:spPr>
          <a:ln/>
        </p:spPr>
      </p:sp>
      <p:sp>
        <p:nvSpPr>
          <p:cNvPr id="1217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B2F01-24A8-40FC-AC33-1A32FE6E0A9E}" type="slidenum">
              <a:rPr lang="en-US" altLang="en-US"/>
              <a:pPr/>
              <a:t>18</a:t>
            </a:fld>
            <a:endParaRPr lang="en-US" altLang="en-US"/>
          </a:p>
        </p:txBody>
      </p:sp>
      <p:sp>
        <p:nvSpPr>
          <p:cNvPr id="1219586" name="Rectangle 2"/>
          <p:cNvSpPr>
            <a:spLocks noGrp="1" noRot="1" noChangeAspect="1" noChangeArrowheads="1" noTextEdit="1"/>
          </p:cNvSpPr>
          <p:nvPr>
            <p:ph type="sldImg"/>
          </p:nvPr>
        </p:nvSpPr>
        <p:spPr>
          <a:ln/>
        </p:spPr>
      </p:sp>
      <p:sp>
        <p:nvSpPr>
          <p:cNvPr id="1219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DF808-CB1C-4A72-933B-E2ED4FF4BA53}" type="slidenum">
              <a:rPr lang="en-US" altLang="en-US"/>
              <a:pPr/>
              <a:t>19</a:t>
            </a:fld>
            <a:endParaRPr lang="en-US" altLang="en-US"/>
          </a:p>
        </p:txBody>
      </p:sp>
      <p:sp>
        <p:nvSpPr>
          <p:cNvPr id="1221634" name="Rectangle 2"/>
          <p:cNvSpPr>
            <a:spLocks noGrp="1" noRot="1" noChangeAspect="1" noChangeArrowheads="1" noTextEdit="1"/>
          </p:cNvSpPr>
          <p:nvPr>
            <p:ph type="sldImg"/>
          </p:nvPr>
        </p:nvSpPr>
        <p:spPr>
          <a:ln/>
        </p:spPr>
      </p:sp>
      <p:sp>
        <p:nvSpPr>
          <p:cNvPr id="1221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C5D0D-732F-47EE-887E-BB2BA47E3765}" type="slidenum">
              <a:rPr lang="en-US" altLang="en-US"/>
              <a:pPr/>
              <a:t>2</a:t>
            </a:fld>
            <a:endParaRPr lang="en-US" alt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C63E4-86C1-49AC-8901-B6B847855112}" type="slidenum">
              <a:rPr lang="en-US" altLang="en-US"/>
              <a:pPr/>
              <a:t>20</a:t>
            </a:fld>
            <a:endParaRPr lang="en-US" alt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E7E6E-8A7F-4E17-8C22-D256C6BBD8E6}" type="slidenum">
              <a:rPr lang="en-US" altLang="en-US"/>
              <a:pPr/>
              <a:t>21</a:t>
            </a:fld>
            <a:endParaRPr lang="en-US" alt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0E76A-56D6-4B8C-9BAD-E72EBA4F1FC4}" type="slidenum">
              <a:rPr lang="en-US" altLang="en-US"/>
              <a:pPr/>
              <a:t>22</a:t>
            </a:fld>
            <a:endParaRPr lang="en-US" altLang="en-US"/>
          </a:p>
        </p:txBody>
      </p:sp>
      <p:sp>
        <p:nvSpPr>
          <p:cNvPr id="1231874" name="Rectangle 2"/>
          <p:cNvSpPr>
            <a:spLocks noGrp="1" noRot="1" noChangeAspect="1" noChangeArrowheads="1" noTextEdit="1"/>
          </p:cNvSpPr>
          <p:nvPr>
            <p:ph type="sldImg"/>
          </p:nvPr>
        </p:nvSpPr>
        <p:spPr>
          <a:ln/>
        </p:spPr>
      </p:sp>
      <p:sp>
        <p:nvSpPr>
          <p:cNvPr id="12318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C7DA5-44A2-49FB-8DB8-2498444F1E8A}" type="slidenum">
              <a:rPr lang="en-US" altLang="en-US"/>
              <a:pPr/>
              <a:t>23</a:t>
            </a:fld>
            <a:endParaRPr lang="en-US" alt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B317A-EA54-428F-8CA5-2DE349AE7719}" type="slidenum">
              <a:rPr lang="en-US" altLang="en-US"/>
              <a:pPr/>
              <a:t>24</a:t>
            </a:fld>
            <a:endParaRPr lang="en-US" altLang="en-US"/>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DA228D-0F0E-45B1-9331-7129BD429BE6}" type="slidenum">
              <a:rPr lang="en-US" altLang="en-US"/>
              <a:pPr/>
              <a:t>25</a:t>
            </a:fld>
            <a:endParaRPr lang="en-US" alt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0EE29-0552-4AD0-A23C-6F168690E28C}" type="slidenum">
              <a:rPr lang="en-US" altLang="en-US"/>
              <a:pPr/>
              <a:t>26</a:t>
            </a:fld>
            <a:endParaRPr lang="en-US" alt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BBED9-CC76-455C-BC88-9D9B4E35B909}" type="slidenum">
              <a:rPr lang="en-US" altLang="en-US"/>
              <a:pPr/>
              <a:t>27</a:t>
            </a:fld>
            <a:endParaRPr lang="en-US" altLang="en-US"/>
          </a:p>
        </p:txBody>
      </p:sp>
      <p:sp>
        <p:nvSpPr>
          <p:cNvPr id="1233922" name="Rectangle 2"/>
          <p:cNvSpPr>
            <a:spLocks noGrp="1" noRot="1" noChangeAspect="1" noChangeArrowheads="1" noTextEdit="1"/>
          </p:cNvSpPr>
          <p:nvPr>
            <p:ph type="sldImg"/>
          </p:nvPr>
        </p:nvSpPr>
        <p:spPr>
          <a:ln/>
        </p:spPr>
      </p:sp>
      <p:sp>
        <p:nvSpPr>
          <p:cNvPr id="1233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7FB29F-F15E-44EE-B090-4B3FFB9EA544}" type="slidenum">
              <a:rPr lang="en-US" altLang="en-US"/>
              <a:pPr/>
              <a:t>28</a:t>
            </a:fld>
            <a:endParaRPr lang="en-US" alt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837FD-4E07-41C5-AA41-ACF21518A872}" type="slidenum">
              <a:rPr lang="en-US" altLang="en-US"/>
              <a:pPr/>
              <a:t>29</a:t>
            </a:fld>
            <a:endParaRPr lang="en-US" alt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C6339-2A49-4BEE-965C-1073C3F049F3}" type="slidenum">
              <a:rPr lang="en-US" altLang="en-US"/>
              <a:pPr/>
              <a:t>3</a:t>
            </a:fld>
            <a:endParaRPr lang="en-US" altLang="en-US"/>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0FC48-1B5E-4AFB-97EF-68690DF3F369}" type="slidenum">
              <a:rPr lang="en-US" altLang="en-US"/>
              <a:pPr/>
              <a:t>30</a:t>
            </a:fld>
            <a:endParaRPr lang="en-US" altLang="en-US"/>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34A36-474D-4DE3-9493-1B12BE8D6B44}" type="slidenum">
              <a:rPr lang="en-US" altLang="en-US"/>
              <a:pPr/>
              <a:t>31</a:t>
            </a:fld>
            <a:endParaRPr lang="en-US" altLang="en-US"/>
          </a:p>
        </p:txBody>
      </p:sp>
      <p:sp>
        <p:nvSpPr>
          <p:cNvPr id="1174530" name="Rectangle 2"/>
          <p:cNvSpPr>
            <a:spLocks noGrp="1" noRot="1" noChangeAspect="1" noChangeArrowheads="1" noTextEdit="1"/>
          </p:cNvSpPr>
          <p:nvPr>
            <p:ph type="sldImg"/>
          </p:nvPr>
        </p:nvSpPr>
        <p:spPr>
          <a:ln/>
        </p:spPr>
      </p:sp>
      <p:sp>
        <p:nvSpPr>
          <p:cNvPr id="1174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A0AF99-3898-4132-9D1B-BD7B52359D7D}" type="slidenum">
              <a:rPr lang="en-US" altLang="en-US"/>
              <a:pPr/>
              <a:t>32</a:t>
            </a:fld>
            <a:endParaRPr lang="en-US" altLang="en-US"/>
          </a:p>
        </p:txBody>
      </p:sp>
      <p:sp>
        <p:nvSpPr>
          <p:cNvPr id="1072130" name="Rectangle 2"/>
          <p:cNvSpPr>
            <a:spLocks noGrp="1" noRot="1" noChangeAspect="1" noChangeArrowheads="1" noTextEdit="1"/>
          </p:cNvSpPr>
          <p:nvPr>
            <p:ph type="sldImg"/>
          </p:nvPr>
        </p:nvSpPr>
        <p:spPr>
          <a:ln/>
        </p:spPr>
      </p:sp>
      <p:sp>
        <p:nvSpPr>
          <p:cNvPr id="1072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72597-C795-4DDB-991D-6562E44782AA}" type="slidenum">
              <a:rPr lang="en-US" altLang="en-US"/>
              <a:pPr/>
              <a:t>33</a:t>
            </a:fld>
            <a:endParaRPr lang="en-US" alt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11A00A-F635-46DF-9B9D-529F67BA93F2}" type="slidenum">
              <a:rPr lang="en-US" altLang="en-US"/>
              <a:pPr/>
              <a:t>34</a:t>
            </a:fld>
            <a:endParaRPr lang="en-US" alt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FA9C2-ED86-4EC8-A6D3-332E6E894C71}" type="slidenum">
              <a:rPr lang="en-US" altLang="en-US"/>
              <a:pPr/>
              <a:t>35</a:t>
            </a:fld>
            <a:endParaRPr lang="en-US" alt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0577B-867D-4E27-B0C3-119E061C9CBF}" type="slidenum">
              <a:rPr lang="en-US" altLang="en-US"/>
              <a:pPr/>
              <a:t>36</a:t>
            </a:fld>
            <a:endParaRPr lang="en-US" alt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299A-A9B6-45A9-817E-169FDD2A6EA1}" type="slidenum">
              <a:rPr lang="en-US" altLang="en-US"/>
              <a:pPr/>
              <a:t>37</a:t>
            </a:fld>
            <a:endParaRPr lang="en-US" alt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ACC04-F259-4012-B141-1912470D72E0}" type="slidenum">
              <a:rPr lang="en-US" altLang="en-US"/>
              <a:pPr/>
              <a:t>38</a:t>
            </a:fld>
            <a:endParaRPr lang="en-US" alt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ED6BE-80DE-4D73-9779-5E17878DCC2D}" type="slidenum">
              <a:rPr lang="en-US" altLang="en-US"/>
              <a:pPr/>
              <a:t>39</a:t>
            </a:fld>
            <a:endParaRPr lang="en-US" alt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19F44-1CCD-4DA9-AB4E-4DE089944E15}" type="slidenum">
              <a:rPr lang="en-US" altLang="en-US"/>
              <a:pPr/>
              <a:t>4</a:t>
            </a:fld>
            <a:endParaRPr lang="en-US" alt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51BB1-89DF-45E4-B8AE-B2000B03331A}" type="slidenum">
              <a:rPr lang="en-US" altLang="en-US"/>
              <a:pPr/>
              <a:t>40</a:t>
            </a:fld>
            <a:endParaRPr lang="en-US" alt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989AD-05E7-460E-B787-465CEB312D91}" type="slidenum">
              <a:rPr lang="en-US" altLang="en-US"/>
              <a:pPr/>
              <a:t>41</a:t>
            </a:fld>
            <a:endParaRPr lang="en-US" alt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FF3CF-DA97-41C9-A80C-1365BDC0C27A}" type="slidenum">
              <a:rPr lang="en-US" altLang="en-US"/>
              <a:pPr/>
              <a:t>42</a:t>
            </a:fld>
            <a:endParaRPr lang="en-US" altLang="en-US"/>
          </a:p>
        </p:txBody>
      </p:sp>
      <p:sp>
        <p:nvSpPr>
          <p:cNvPr id="1131522" name="Rectangle 2"/>
          <p:cNvSpPr>
            <a:spLocks noGrp="1" noRot="1" noChangeAspect="1" noChangeArrowheads="1" noTextEdit="1"/>
          </p:cNvSpPr>
          <p:nvPr>
            <p:ph type="sldImg"/>
          </p:nvPr>
        </p:nvSpPr>
        <p:spPr>
          <a:ln/>
        </p:spPr>
      </p:sp>
      <p:sp>
        <p:nvSpPr>
          <p:cNvPr id="1131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3124F-A7BC-410A-8509-49C42BF9ED29}" type="slidenum">
              <a:rPr lang="en-US" altLang="en-US"/>
              <a:pPr/>
              <a:t>43</a:t>
            </a:fld>
            <a:endParaRPr lang="en-US" alt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91661-354F-416B-A531-FABAFD5D9093}" type="slidenum">
              <a:rPr lang="en-US" altLang="en-US"/>
              <a:pPr/>
              <a:t>44</a:t>
            </a:fld>
            <a:endParaRPr lang="en-US" alt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65ED2-C7D1-461C-A94D-275EA362F598}" type="slidenum">
              <a:rPr lang="en-US" altLang="en-US"/>
              <a:pPr/>
              <a:t>45</a:t>
            </a:fld>
            <a:endParaRPr lang="en-US" altLang="en-US"/>
          </a:p>
        </p:txBody>
      </p:sp>
      <p:sp>
        <p:nvSpPr>
          <p:cNvPr id="1158146" name="Rectangle 2"/>
          <p:cNvSpPr>
            <a:spLocks noGrp="1" noRot="1" noChangeAspect="1" noChangeArrowheads="1" noTextEdit="1"/>
          </p:cNvSpPr>
          <p:nvPr>
            <p:ph type="sldImg"/>
          </p:nvPr>
        </p:nvSpPr>
        <p:spPr>
          <a:ln/>
        </p:spPr>
      </p:sp>
      <p:sp>
        <p:nvSpPr>
          <p:cNvPr id="1158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85640-1ED2-410C-9BF5-333A9E7017E0}" type="slidenum">
              <a:rPr lang="en-US" altLang="en-US"/>
              <a:pPr/>
              <a:t>46</a:t>
            </a:fld>
            <a:endParaRPr lang="en-US" alt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ABEE7-643D-45F8-87DA-0C48EAA5C03E}" type="slidenum">
              <a:rPr lang="en-US" altLang="en-US"/>
              <a:pPr/>
              <a:t>47</a:t>
            </a:fld>
            <a:endParaRPr lang="en-US" altLang="en-US"/>
          </a:p>
        </p:txBody>
      </p:sp>
      <p:sp>
        <p:nvSpPr>
          <p:cNvPr id="1162242" name="Rectangle 2"/>
          <p:cNvSpPr>
            <a:spLocks noGrp="1" noRot="1" noChangeAspect="1" noChangeArrowheads="1" noTextEdit="1"/>
          </p:cNvSpPr>
          <p:nvPr>
            <p:ph type="sldImg"/>
          </p:nvPr>
        </p:nvSpPr>
        <p:spPr>
          <a:ln/>
        </p:spPr>
      </p:sp>
      <p:sp>
        <p:nvSpPr>
          <p:cNvPr id="1162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F1324-610C-4EDB-A77A-9D435A6983E0}" type="slidenum">
              <a:rPr lang="en-US" altLang="en-US"/>
              <a:pPr/>
              <a:t>48</a:t>
            </a:fld>
            <a:endParaRPr lang="en-US" altLang="en-US"/>
          </a:p>
        </p:txBody>
      </p:sp>
      <p:sp>
        <p:nvSpPr>
          <p:cNvPr id="1147906" name="Rectangle 2"/>
          <p:cNvSpPr>
            <a:spLocks noGrp="1" noRot="1" noChangeAspect="1" noChangeArrowheads="1" noTextEdit="1"/>
          </p:cNvSpPr>
          <p:nvPr>
            <p:ph type="sldImg"/>
          </p:nvPr>
        </p:nvSpPr>
        <p:spPr>
          <a:ln/>
        </p:spPr>
      </p:sp>
      <p:sp>
        <p:nvSpPr>
          <p:cNvPr id="1147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0C88E-1C88-45F6-A85B-0CD2F7568AA3}" type="slidenum">
              <a:rPr lang="en-US" altLang="en-US"/>
              <a:pPr/>
              <a:t>49</a:t>
            </a:fld>
            <a:endParaRPr lang="en-US" alt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1E6B9-F1C7-4AE8-8079-ED739DD5A0BF}" type="slidenum">
              <a:rPr lang="en-US" altLang="en-US"/>
              <a:pPr/>
              <a:t>5</a:t>
            </a:fld>
            <a:endParaRPr lang="en-US" alt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D2C5F-F40B-4FC6-A310-CB1EBDBFC69C}" type="slidenum">
              <a:rPr lang="en-US" altLang="en-US"/>
              <a:pPr/>
              <a:t>50</a:t>
            </a:fld>
            <a:endParaRPr lang="en-US" alt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2B601-44CE-4860-8426-6874E11EBB7C}" type="slidenum">
              <a:rPr lang="en-US" altLang="en-US"/>
              <a:pPr/>
              <a:t>51</a:t>
            </a:fld>
            <a:endParaRPr lang="en-US" alt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47C0E-1420-4962-8D87-10F9B3BC9D59}" type="slidenum">
              <a:rPr lang="en-US" altLang="en-US"/>
              <a:pPr/>
              <a:t>52</a:t>
            </a:fld>
            <a:endParaRPr lang="en-US" altLang="en-US"/>
          </a:p>
        </p:txBody>
      </p:sp>
      <p:sp>
        <p:nvSpPr>
          <p:cNvPr id="1139714" name="Rectangle 2"/>
          <p:cNvSpPr>
            <a:spLocks noGrp="1" noRot="1" noChangeAspect="1" noChangeArrowheads="1" noTextEdit="1"/>
          </p:cNvSpPr>
          <p:nvPr>
            <p:ph type="sldImg"/>
          </p:nvPr>
        </p:nvSpPr>
        <p:spPr>
          <a:ln/>
        </p:spPr>
      </p:sp>
      <p:sp>
        <p:nvSpPr>
          <p:cNvPr id="1139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1D575-A8C7-4087-9225-AB087793AD81}" type="slidenum">
              <a:rPr lang="en-US" altLang="en-US"/>
              <a:pPr/>
              <a:t>53</a:t>
            </a:fld>
            <a:endParaRPr lang="en-US" alt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28CBF-3125-41B4-9480-E3FE7FA7B9F9}" type="slidenum">
              <a:rPr lang="en-US" altLang="en-US"/>
              <a:pPr/>
              <a:t>6</a:t>
            </a:fld>
            <a:endParaRPr lang="en-US" alt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9D648-4952-4E60-B1EF-06CF16E464F5}" type="slidenum">
              <a:rPr lang="en-US" altLang="en-US"/>
              <a:pPr/>
              <a:t>7</a:t>
            </a:fld>
            <a:endParaRPr lang="en-US" alt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BB7C2-3E5B-4BB7-A504-38FF6A492801}" type="slidenum">
              <a:rPr lang="en-US" altLang="en-US"/>
              <a:pPr/>
              <a:t>8</a:t>
            </a:fld>
            <a:endParaRPr lang="en-US" alt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8D079-B292-4059-BA39-533FBDD4FAA7}" type="slidenum">
              <a:rPr lang="en-US" altLang="en-US"/>
              <a:pPr/>
              <a:t>9</a:t>
            </a:fld>
            <a:endParaRPr lang="en-US" alt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CF201DF1-51B0-4C54-831A-0E032057CD74}" type="slidenum">
              <a:rPr lang="en-US" altLang="en-US"/>
              <a:pPr/>
              <a:t>‹#›</a:t>
            </a:fld>
            <a:endParaRPr lang="en-US" altLang="en-US"/>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7.</a:t>
            </a:r>
            <a:fld id="{E490D37C-ECBE-44BB-A5B0-D1F1580A72A5}" type="slidenum">
              <a:rPr lang="en-US" altLang="en-US"/>
              <a:pPr/>
              <a:t>‹#›</a:t>
            </a:fld>
            <a:endParaRPr lang="en-US" altLang="en-US"/>
          </a:p>
        </p:txBody>
      </p:sp>
    </p:spTree>
    <p:extLst>
      <p:ext uri="{BB962C8B-B14F-4D97-AF65-F5344CB8AC3E}">
        <p14:creationId xmlns:p14="http://schemas.microsoft.com/office/powerpoint/2010/main" val="325115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7.</a:t>
            </a:r>
            <a:fld id="{031EF209-C3EC-41C1-AA4F-601D22CB86C3}" type="slidenum">
              <a:rPr lang="en-US" altLang="en-US"/>
              <a:pPr/>
              <a:t>‹#›</a:t>
            </a:fld>
            <a:endParaRPr lang="en-US" altLang="en-US"/>
          </a:p>
        </p:txBody>
      </p:sp>
    </p:spTree>
    <p:extLst>
      <p:ext uri="{BB962C8B-B14F-4D97-AF65-F5344CB8AC3E}">
        <p14:creationId xmlns:p14="http://schemas.microsoft.com/office/powerpoint/2010/main" val="124000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ltLang="en-US"/>
              <a:t>7.</a:t>
            </a:r>
            <a:fld id="{D484064F-3B2D-4C45-9A1F-69E539617854}" type="slidenum">
              <a:rPr lang="en-US" altLang="en-US"/>
              <a:pPr/>
              <a:t>‹#›</a:t>
            </a:fld>
            <a:endParaRPr lang="en-US" altLang="en-US"/>
          </a:p>
        </p:txBody>
      </p:sp>
    </p:spTree>
    <p:extLst>
      <p:ext uri="{BB962C8B-B14F-4D97-AF65-F5344CB8AC3E}">
        <p14:creationId xmlns:p14="http://schemas.microsoft.com/office/powerpoint/2010/main" val="199199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7.</a:t>
            </a:r>
            <a:fld id="{C00158E1-19EB-46BA-851B-6C2158C27BBF}" type="slidenum">
              <a:rPr lang="en-US" altLang="en-US"/>
              <a:pPr/>
              <a:t>‹#›</a:t>
            </a:fld>
            <a:endParaRPr lang="en-US" altLang="en-US"/>
          </a:p>
        </p:txBody>
      </p:sp>
    </p:spTree>
    <p:extLst>
      <p:ext uri="{BB962C8B-B14F-4D97-AF65-F5344CB8AC3E}">
        <p14:creationId xmlns:p14="http://schemas.microsoft.com/office/powerpoint/2010/main" val="53737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ltLang="en-US"/>
              <a:t>7.</a:t>
            </a:r>
            <a:fld id="{3D44F60A-9BF8-4F4B-BE3A-B2DC5D5638FE}" type="slidenum">
              <a:rPr lang="en-US" altLang="en-US"/>
              <a:pPr/>
              <a:t>‹#›</a:t>
            </a:fld>
            <a:endParaRPr lang="en-US" altLang="en-US"/>
          </a:p>
        </p:txBody>
      </p:sp>
    </p:spTree>
    <p:extLst>
      <p:ext uri="{BB962C8B-B14F-4D97-AF65-F5344CB8AC3E}">
        <p14:creationId xmlns:p14="http://schemas.microsoft.com/office/powerpoint/2010/main" val="25320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ltLang="en-US"/>
              <a:t>7.</a:t>
            </a:r>
            <a:fld id="{3371E286-B86E-4639-810B-A1A9F6B4C813}" type="slidenum">
              <a:rPr lang="en-US" altLang="en-US"/>
              <a:pPr/>
              <a:t>‹#›</a:t>
            </a:fld>
            <a:endParaRPr lang="en-US" altLang="en-US"/>
          </a:p>
        </p:txBody>
      </p:sp>
    </p:spTree>
    <p:extLst>
      <p:ext uri="{BB962C8B-B14F-4D97-AF65-F5344CB8AC3E}">
        <p14:creationId xmlns:p14="http://schemas.microsoft.com/office/powerpoint/2010/main" val="411476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ltLang="en-US"/>
              <a:t>7.</a:t>
            </a:r>
            <a:fld id="{E34620AC-0015-406C-9DCC-78B8A4C40EDD}" type="slidenum">
              <a:rPr lang="en-US" altLang="en-US"/>
              <a:pPr/>
              <a:t>‹#›</a:t>
            </a:fld>
            <a:endParaRPr lang="en-US" altLang="en-US"/>
          </a:p>
        </p:txBody>
      </p:sp>
    </p:spTree>
    <p:extLst>
      <p:ext uri="{BB962C8B-B14F-4D97-AF65-F5344CB8AC3E}">
        <p14:creationId xmlns:p14="http://schemas.microsoft.com/office/powerpoint/2010/main" val="292528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7.</a:t>
            </a:r>
            <a:fld id="{4EB8D264-9938-4EE8-A95B-C367E6A0F53E}" type="slidenum">
              <a:rPr lang="en-US" altLang="en-US"/>
              <a:pPr/>
              <a:t>‹#›</a:t>
            </a:fld>
            <a:endParaRPr lang="en-US" altLang="en-US"/>
          </a:p>
        </p:txBody>
      </p:sp>
    </p:spTree>
    <p:extLst>
      <p:ext uri="{BB962C8B-B14F-4D97-AF65-F5344CB8AC3E}">
        <p14:creationId xmlns:p14="http://schemas.microsoft.com/office/powerpoint/2010/main" val="418327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7.</a:t>
            </a:r>
            <a:fld id="{1DE80DE5-6EAD-42D9-85AF-06126E2BE996}" type="slidenum">
              <a:rPr lang="en-US" altLang="en-US"/>
              <a:pPr/>
              <a:t>‹#›</a:t>
            </a:fld>
            <a:endParaRPr lang="en-US" altLang="en-US"/>
          </a:p>
        </p:txBody>
      </p:sp>
    </p:spTree>
    <p:extLst>
      <p:ext uri="{BB962C8B-B14F-4D97-AF65-F5344CB8AC3E}">
        <p14:creationId xmlns:p14="http://schemas.microsoft.com/office/powerpoint/2010/main" val="301613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7.</a:t>
            </a:r>
            <a:fld id="{5BAADBE0-789B-4D04-885C-96B355C3B905}" type="slidenum">
              <a:rPr lang="en-US" altLang="en-US"/>
              <a:pPr/>
              <a:t>‹#›</a:t>
            </a:fld>
            <a:endParaRPr lang="en-US" altLang="en-US"/>
          </a:p>
        </p:txBody>
      </p:sp>
    </p:spTree>
    <p:extLst>
      <p:ext uri="{BB962C8B-B14F-4D97-AF65-F5344CB8AC3E}">
        <p14:creationId xmlns:p14="http://schemas.microsoft.com/office/powerpoint/2010/main" val="45545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r>
              <a:rPr lang="en-US" altLang="en-US"/>
              <a:t>7.</a:t>
            </a:r>
            <a:fld id="{41D85DC2-2075-4982-A303-9D6090A4FDE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6.wmf"/></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US" altLang="en-US"/>
              <a:t>7.</a:t>
            </a:r>
            <a:fld id="{0DCC92A2-C850-4ECC-B2C6-1B227AC264FD}" type="slidenum">
              <a:rPr lang="en-US" altLang="en-US"/>
              <a:pPr/>
              <a:t>1</a:t>
            </a:fld>
            <a:endParaRPr lang="en-US" altLang="en-US"/>
          </a:p>
        </p:txBody>
      </p:sp>
      <p:sp>
        <p:nvSpPr>
          <p:cNvPr id="937986" name="Text Box 2"/>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itchFamily="18" charset="0"/>
              </a:rPr>
              <a:t>Copyright © The McGraw-Hill Companies, Inc. Permission required for reproduction or display.</a:t>
            </a:r>
          </a:p>
        </p:txBody>
      </p:sp>
      <p:pic>
        <p:nvPicPr>
          <p:cNvPr id="937987" name="Picture 3" descr="Forouzan1e08dh_OLC"/>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1000" y="0"/>
            <a:ext cx="8763000" cy="1050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7989" name="Rectangle 5"/>
          <p:cNvSpPr>
            <a:spLocks noChangeArrowheads="1"/>
          </p:cNvSpPr>
          <p:nvPr/>
        </p:nvSpPr>
        <p:spPr bwMode="auto">
          <a:xfrm>
            <a:off x="152400" y="2514600"/>
            <a:ext cx="88392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7</a:t>
            </a:r>
          </a:p>
          <a:p>
            <a:pPr algn="ctr"/>
            <a:endParaRPr lang="en-US" altLang="en-US" sz="2000">
              <a:solidFill>
                <a:schemeClr val="tx2"/>
              </a:solidFill>
            </a:endParaRPr>
          </a:p>
          <a:p>
            <a:pPr algn="ctr"/>
            <a:r>
              <a:rPr lang="en-US" altLang="en-US" sz="4400"/>
              <a:t>Advanced Encryption Standard </a:t>
            </a:r>
          </a:p>
          <a:p>
            <a:pPr algn="ctr"/>
            <a:r>
              <a:rPr lang="en-US" altLang="en-US" sz="4400"/>
              <a:t>(AES)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7.</a:t>
            </a:r>
            <a:fld id="{84CD45C1-2714-473F-84C3-939C2E03F571}" type="slidenum">
              <a:rPr lang="en-US" altLang="en-US"/>
              <a:pPr/>
              <a:t>10</a:t>
            </a:fld>
            <a:endParaRPr lang="en-US" altLang="en-US"/>
          </a:p>
        </p:txBody>
      </p:sp>
      <p:sp>
        <p:nvSpPr>
          <p:cNvPr id="12103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03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03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03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03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03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03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0377"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7.1.4</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210378" name="Text Box 10"/>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a:t>
            </a:r>
            <a:endParaRPr lang="en-US" altLang="en-US" sz="2000" i="1">
              <a:solidFill>
                <a:schemeClr val="bg1"/>
              </a:solidFill>
              <a:latin typeface="Times New Roman" pitchFamily="18" charset="0"/>
            </a:endParaRPr>
          </a:p>
        </p:txBody>
      </p:sp>
      <p:sp>
        <p:nvSpPr>
          <p:cNvPr id="1210381" name="Text Box 13"/>
          <p:cNvSpPr txBox="1">
            <a:spLocks noChangeArrowheads="1"/>
          </p:cNvSpPr>
          <p:nvPr/>
        </p:nvSpPr>
        <p:spPr bwMode="auto">
          <a:xfrm>
            <a:off x="2292350" y="1981200"/>
            <a:ext cx="447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7.4  </a:t>
            </a:r>
            <a:r>
              <a:rPr lang="en-US" altLang="en-US" sz="2000" i="1">
                <a:latin typeface="Times New Roman" pitchFamily="18" charset="0"/>
              </a:rPr>
              <a:t>Changing plaintext to state</a:t>
            </a:r>
          </a:p>
        </p:txBody>
      </p:sp>
      <p:pic>
        <p:nvPicPr>
          <p:cNvPr id="121038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3144838"/>
            <a:ext cx="8308975"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0383" name="Text Box 15"/>
          <p:cNvSpPr txBox="1">
            <a:spLocks noChangeArrowheads="1"/>
          </p:cNvSpPr>
          <p:nvPr/>
        </p:nvSpPr>
        <p:spPr bwMode="auto">
          <a:xfrm>
            <a:off x="3109913" y="504825"/>
            <a:ext cx="1547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latin typeface="Times New Roman" pitchFamily="18" charset="0"/>
              </a:rPr>
              <a:t>Continue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4E10162A-C29C-4214-8D07-D21BBD52CE39}" type="slidenum">
              <a:rPr lang="en-US" altLang="en-US"/>
              <a:pPr/>
              <a:t>11</a:t>
            </a:fld>
            <a:endParaRPr lang="en-US" altLang="en-US"/>
          </a:p>
        </p:txBody>
      </p:sp>
      <p:sp>
        <p:nvSpPr>
          <p:cNvPr id="9666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66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66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66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66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66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6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6665" name="Text Box 9"/>
          <p:cNvSpPr txBox="1">
            <a:spLocks noChangeArrowheads="1"/>
          </p:cNvSpPr>
          <p:nvPr/>
        </p:nvSpPr>
        <p:spPr bwMode="auto">
          <a:xfrm>
            <a:off x="1143000" y="0"/>
            <a:ext cx="5434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7.1.5  Structure of Each Round</a:t>
            </a:r>
          </a:p>
        </p:txBody>
      </p:sp>
      <p:sp>
        <p:nvSpPr>
          <p:cNvPr id="966670" name="Text Box 14"/>
          <p:cNvSpPr txBox="1">
            <a:spLocks noChangeArrowheads="1"/>
          </p:cNvSpPr>
          <p:nvPr/>
        </p:nvSpPr>
        <p:spPr bwMode="auto">
          <a:xfrm>
            <a:off x="1438275" y="609600"/>
            <a:ext cx="641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7.5  </a:t>
            </a:r>
            <a:r>
              <a:rPr lang="en-US" altLang="en-US" sz="2000" i="1">
                <a:latin typeface="Times New Roman" pitchFamily="18" charset="0"/>
              </a:rPr>
              <a:t>Structure of each round at the encryption site</a:t>
            </a:r>
          </a:p>
        </p:txBody>
      </p:sp>
      <p:pic>
        <p:nvPicPr>
          <p:cNvPr id="96667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088" y="1295400"/>
            <a:ext cx="519271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DCDCD69A-392A-4E91-AD3B-9C2E02C53D1D}" type="slidenum">
              <a:rPr lang="en-US" altLang="en-US"/>
              <a:pPr/>
              <a:t>12</a:t>
            </a:fld>
            <a:endParaRPr lang="en-US" altLang="en-US"/>
          </a:p>
        </p:txBody>
      </p:sp>
      <p:sp>
        <p:nvSpPr>
          <p:cNvPr id="9256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925699" name="Text Box 3"/>
          <p:cNvSpPr txBox="1">
            <a:spLocks noChangeArrowheads="1"/>
          </p:cNvSpPr>
          <p:nvPr/>
        </p:nvSpPr>
        <p:spPr bwMode="auto">
          <a:xfrm>
            <a:off x="228600" y="406400"/>
            <a:ext cx="5208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7-2   TRANSFORMATIONS</a:t>
            </a:r>
          </a:p>
        </p:txBody>
      </p:sp>
      <p:sp>
        <p:nvSpPr>
          <p:cNvPr id="92570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925701" name="Rectangle 5"/>
          <p:cNvSpPr>
            <a:spLocks noChangeArrowheads="1"/>
          </p:cNvSpPr>
          <p:nvPr/>
        </p:nvSpPr>
        <p:spPr bwMode="auto">
          <a:xfrm>
            <a:off x="250371" y="1698013"/>
            <a:ext cx="8229600" cy="346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itchFamily="18" charset="0"/>
              </a:rPr>
              <a:t>To provide security, AES uses four types of transformations: </a:t>
            </a:r>
          </a:p>
          <a:p>
            <a:pPr marL="457200" indent="-457200" algn="just" eaLnBrk="1" hangingPunct="1">
              <a:lnSpc>
                <a:spcPct val="150000"/>
              </a:lnSpc>
              <a:buFont typeface="Arial" panose="020B0604020202020204" pitchFamily="34" charset="0"/>
              <a:buChar char="•"/>
            </a:pPr>
            <a:r>
              <a:rPr lang="en-US" altLang="en-US" sz="2800" i="1" dirty="0">
                <a:effectLst>
                  <a:outerShdw blurRad="38100" dist="38100" dir="2700000" algn="tl">
                    <a:srgbClr val="C0C0C0"/>
                  </a:outerShdw>
                </a:effectLst>
                <a:latin typeface="Times New Roman" pitchFamily="18" charset="0"/>
              </a:rPr>
              <a:t>substitution, </a:t>
            </a:r>
          </a:p>
          <a:p>
            <a:pPr marL="457200" indent="-457200" algn="just" eaLnBrk="1" hangingPunct="1">
              <a:lnSpc>
                <a:spcPct val="150000"/>
              </a:lnSpc>
              <a:buFont typeface="Arial" panose="020B0604020202020204" pitchFamily="34" charset="0"/>
              <a:buChar char="•"/>
            </a:pPr>
            <a:r>
              <a:rPr lang="en-US" altLang="en-US" sz="2800" i="1" dirty="0">
                <a:effectLst>
                  <a:outerShdw blurRad="38100" dist="38100" dir="2700000" algn="tl">
                    <a:srgbClr val="C0C0C0"/>
                  </a:outerShdw>
                </a:effectLst>
                <a:latin typeface="Times New Roman" pitchFamily="18" charset="0"/>
              </a:rPr>
              <a:t>permutation, </a:t>
            </a:r>
          </a:p>
          <a:p>
            <a:pPr marL="457200" indent="-457200" algn="just" eaLnBrk="1" hangingPunct="1">
              <a:lnSpc>
                <a:spcPct val="150000"/>
              </a:lnSpc>
              <a:buFont typeface="Arial" panose="020B0604020202020204" pitchFamily="34" charset="0"/>
              <a:buChar char="•"/>
            </a:pPr>
            <a:r>
              <a:rPr lang="en-US" altLang="en-US" sz="2800" i="1" dirty="0">
                <a:effectLst>
                  <a:outerShdw blurRad="38100" dist="38100" dir="2700000" algn="tl">
                    <a:srgbClr val="C0C0C0"/>
                  </a:outerShdw>
                </a:effectLst>
                <a:latin typeface="Times New Roman" pitchFamily="18" charset="0"/>
              </a:rPr>
              <a:t>mixing, and </a:t>
            </a:r>
          </a:p>
          <a:p>
            <a:pPr marL="457200" indent="-457200" algn="just" eaLnBrk="1" hangingPunct="1">
              <a:lnSpc>
                <a:spcPct val="150000"/>
              </a:lnSpc>
              <a:buFont typeface="Arial" panose="020B0604020202020204" pitchFamily="34" charset="0"/>
              <a:buChar char="•"/>
            </a:pPr>
            <a:r>
              <a:rPr lang="en-US" altLang="en-US" sz="2800" i="1" dirty="0">
                <a:effectLst>
                  <a:outerShdw blurRad="38100" dist="38100" dir="2700000" algn="tl">
                    <a:srgbClr val="C0C0C0"/>
                  </a:outerShdw>
                </a:effectLst>
                <a:latin typeface="Times New Roman" pitchFamily="18" charset="0"/>
              </a:rPr>
              <a:t>key-adding.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
          <p:cNvSpPr>
            <a:spLocks noGrp="1"/>
          </p:cNvSpPr>
          <p:nvPr>
            <p:ph type="sldNum" sz="quarter" idx="10"/>
          </p:nvPr>
        </p:nvSpPr>
        <p:spPr/>
        <p:txBody>
          <a:bodyPr/>
          <a:lstStyle/>
          <a:p>
            <a:r>
              <a:rPr lang="en-US" altLang="en-US"/>
              <a:t>7.</a:t>
            </a:r>
            <a:fld id="{07F171B9-7AFB-41E5-93D9-CC804728C4C3}" type="slidenum">
              <a:rPr lang="en-US" altLang="en-US"/>
              <a:pPr/>
              <a:t>13</a:t>
            </a:fld>
            <a:endParaRPr lang="en-US" altLang="en-US"/>
          </a:p>
        </p:txBody>
      </p:sp>
      <p:sp>
        <p:nvSpPr>
          <p:cNvPr id="10158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158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158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158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158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158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158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15817" name="Text Box 9"/>
          <p:cNvSpPr txBox="1">
            <a:spLocks noChangeArrowheads="1"/>
          </p:cNvSpPr>
          <p:nvPr/>
        </p:nvSpPr>
        <p:spPr bwMode="auto">
          <a:xfrm>
            <a:off x="1143000" y="0"/>
            <a:ext cx="3230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7.2.1  Substitution</a:t>
            </a:r>
          </a:p>
        </p:txBody>
      </p:sp>
      <p:sp>
        <p:nvSpPr>
          <p:cNvPr id="1015818" name="Rectangle 10"/>
          <p:cNvSpPr>
            <a:spLocks noChangeArrowheads="1"/>
          </p:cNvSpPr>
          <p:nvPr/>
        </p:nvSpPr>
        <p:spPr bwMode="auto">
          <a:xfrm>
            <a:off x="304800" y="1219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AES, like DES, uses substitution. AES uses two invertible transformations.</a:t>
            </a:r>
          </a:p>
        </p:txBody>
      </p:sp>
      <p:sp>
        <p:nvSpPr>
          <p:cNvPr id="1015819" name="Rectangle 11"/>
          <p:cNvSpPr>
            <a:spLocks noChangeArrowheads="1"/>
          </p:cNvSpPr>
          <p:nvPr/>
        </p:nvSpPr>
        <p:spPr bwMode="auto">
          <a:xfrm>
            <a:off x="228600" y="23622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SubBytes</a:t>
            </a:r>
          </a:p>
          <a:p>
            <a:pPr algn="just"/>
            <a:r>
              <a:rPr lang="en-US" altLang="en-US" sz="2800" i="1">
                <a:latin typeface="Times New Roman" pitchFamily="18" charset="0"/>
              </a:rPr>
              <a:t>The first transformation, SubBytes, is used at the encryption site. To substitute a byte, we interpret the byte as two hexadecimal digits.</a:t>
            </a:r>
          </a:p>
        </p:txBody>
      </p:sp>
      <p:sp>
        <p:nvSpPr>
          <p:cNvPr id="1015820" name="Line 12"/>
          <p:cNvSpPr>
            <a:spLocks noChangeShapeType="1"/>
          </p:cNvSpPr>
          <p:nvPr/>
        </p:nvSpPr>
        <p:spPr bwMode="auto">
          <a:xfrm>
            <a:off x="457200" y="51387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21" name="Line 13"/>
          <p:cNvSpPr>
            <a:spLocks noChangeShapeType="1"/>
          </p:cNvSpPr>
          <p:nvPr/>
        </p:nvSpPr>
        <p:spPr bwMode="auto">
          <a:xfrm>
            <a:off x="458788" y="62055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5822" name="Rectangle 14"/>
          <p:cNvSpPr>
            <a:spLocks noChangeArrowheads="1"/>
          </p:cNvSpPr>
          <p:nvPr/>
        </p:nvSpPr>
        <p:spPr bwMode="auto">
          <a:xfrm>
            <a:off x="495300" y="5230813"/>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The SubBytes operation involves 16 independent byte-to-byte transformations.</a:t>
            </a:r>
          </a:p>
        </p:txBody>
      </p:sp>
      <p:grpSp>
        <p:nvGrpSpPr>
          <p:cNvPr id="1015823" name="Group 15"/>
          <p:cNvGrpSpPr>
            <a:grpSpLocks/>
          </p:cNvGrpSpPr>
          <p:nvPr/>
        </p:nvGrpSpPr>
        <p:grpSpPr bwMode="auto">
          <a:xfrm>
            <a:off x="457200" y="4495800"/>
            <a:ext cx="1143000" cy="566738"/>
            <a:chOff x="1200" y="1248"/>
            <a:chExt cx="720" cy="357"/>
          </a:xfrm>
        </p:grpSpPr>
        <p:pic>
          <p:nvPicPr>
            <p:cNvPr id="101582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5825"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itchFamily="18" charset="0"/>
                </a:rPr>
                <a:t>Note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C51BEE1C-C842-42DC-9BEE-45350CE5FBF9}" type="slidenum">
              <a:rPr lang="en-US" altLang="en-US"/>
              <a:pPr/>
              <a:t>14</a:t>
            </a:fld>
            <a:endParaRPr lang="en-US" altLang="en-US"/>
          </a:p>
        </p:txBody>
      </p:sp>
      <p:sp>
        <p:nvSpPr>
          <p:cNvPr id="10219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1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19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1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1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19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1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1962"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021963" name="Text Box 11"/>
          <p:cNvSpPr txBox="1">
            <a:spLocks noChangeArrowheads="1"/>
          </p:cNvSpPr>
          <p:nvPr/>
        </p:nvSpPr>
        <p:spPr bwMode="auto">
          <a:xfrm>
            <a:off x="1976438" y="1371600"/>
            <a:ext cx="426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7.6  </a:t>
            </a:r>
            <a:r>
              <a:rPr lang="en-US" altLang="en-US" sz="2000" i="1">
                <a:latin typeface="Times New Roman" pitchFamily="18" charset="0"/>
              </a:rPr>
              <a:t>SubBytes transformation</a:t>
            </a:r>
          </a:p>
        </p:txBody>
      </p:sp>
      <p:pic>
        <p:nvPicPr>
          <p:cNvPr id="10219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2057400"/>
            <a:ext cx="6105525"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5A7AE7EC-6A51-45D7-82E8-E0137F8FBB39}" type="slidenum">
              <a:rPr lang="en-US" altLang="en-US"/>
              <a:pPr/>
              <a:t>15</a:t>
            </a:fld>
            <a:endParaRPr lang="en-US" altLang="en-US"/>
          </a:p>
        </p:txBody>
      </p:sp>
      <p:sp>
        <p:nvSpPr>
          <p:cNvPr id="10240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4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40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4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4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40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4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4010"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7.2.1</a:t>
            </a:r>
            <a:r>
              <a:rPr lang="en-US" altLang="en-US" i="1">
                <a:solidFill>
                  <a:schemeClr val="hlink"/>
                </a:solidFill>
                <a:latin typeface="Times New Roman" pitchFamily="18" charset="0"/>
              </a:rPr>
              <a:t>  </a:t>
            </a:r>
            <a:r>
              <a:rPr lang="en-US" altLang="en-US" i="1">
                <a:latin typeface="Times New Roman" pitchFamily="18" charset="0"/>
              </a:rPr>
              <a:t>Continue</a:t>
            </a:r>
          </a:p>
        </p:txBody>
      </p:sp>
      <p:pic>
        <p:nvPicPr>
          <p:cNvPr id="102401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846263"/>
            <a:ext cx="8629650" cy="341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CBB93F45-7EF2-4F65-8010-4876934264F6}" type="slidenum">
              <a:rPr lang="en-US" altLang="en-US"/>
              <a:pPr/>
              <a:t>16</a:t>
            </a:fld>
            <a:endParaRPr lang="en-US" altLang="en-US"/>
          </a:p>
        </p:txBody>
      </p:sp>
      <p:sp>
        <p:nvSpPr>
          <p:cNvPr id="12144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44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44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44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44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44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44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4473"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7.2.1</a:t>
            </a:r>
            <a:r>
              <a:rPr lang="en-US" altLang="en-US" i="1">
                <a:solidFill>
                  <a:schemeClr val="hlink"/>
                </a:solidFill>
                <a:latin typeface="Times New Roman" pitchFamily="18" charset="0"/>
              </a:rPr>
              <a:t>  </a:t>
            </a:r>
            <a:r>
              <a:rPr lang="en-US" altLang="en-US" i="1">
                <a:latin typeface="Times New Roman" pitchFamily="18" charset="0"/>
              </a:rPr>
              <a:t>Continue</a:t>
            </a:r>
          </a:p>
        </p:txBody>
      </p:sp>
      <p:pic>
        <p:nvPicPr>
          <p:cNvPr id="12144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1736725"/>
            <a:ext cx="862965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4B927C57-7F79-48D9-A592-661E930F29EC}" type="slidenum">
              <a:rPr lang="en-US" altLang="en-US"/>
              <a:pPr/>
              <a:t>17</a:t>
            </a:fld>
            <a:endParaRPr lang="en-US" altLang="en-US"/>
          </a:p>
        </p:txBody>
      </p:sp>
      <p:sp>
        <p:nvSpPr>
          <p:cNvPr id="12165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6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65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6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6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65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6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6521"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216523" name="Rectangle 11"/>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InvSubBytes</a:t>
            </a:r>
          </a:p>
        </p:txBody>
      </p:sp>
      <p:pic>
        <p:nvPicPr>
          <p:cNvPr id="121652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9138"/>
            <a:ext cx="8556625"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5BEA12A8-B8A9-4218-8EA2-2081864C1412}" type="slidenum">
              <a:rPr lang="en-US" altLang="en-US"/>
              <a:pPr/>
              <a:t>18</a:t>
            </a:fld>
            <a:endParaRPr lang="en-US" altLang="en-US"/>
          </a:p>
        </p:txBody>
      </p:sp>
      <p:sp>
        <p:nvSpPr>
          <p:cNvPr id="121856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85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856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85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85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856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8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18569"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218570" name="Rectangle 10"/>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InvSubBytes </a:t>
            </a:r>
            <a:r>
              <a:rPr lang="en-US" altLang="en-US" sz="2800" i="1">
                <a:latin typeface="Times New Roman" pitchFamily="18" charset="0"/>
              </a:rPr>
              <a:t>(Continued)</a:t>
            </a:r>
          </a:p>
        </p:txBody>
      </p:sp>
      <p:pic>
        <p:nvPicPr>
          <p:cNvPr id="12185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9363"/>
            <a:ext cx="8491538" cy="289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7.</a:t>
            </a:r>
            <a:fld id="{765B467B-75DD-4621-B1A2-682B9DDA38D2}" type="slidenum">
              <a:rPr lang="en-US" altLang="en-US"/>
              <a:pPr/>
              <a:t>19</a:t>
            </a:fld>
            <a:endParaRPr lang="en-US" altLang="en-US"/>
          </a:p>
        </p:txBody>
      </p:sp>
      <p:sp>
        <p:nvSpPr>
          <p:cNvPr id="12206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20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206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20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20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206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20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20617"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220620" name="Text Box 1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7.2</a:t>
            </a:r>
            <a:endParaRPr lang="en-US" altLang="en-US" sz="2000" i="1">
              <a:solidFill>
                <a:schemeClr val="bg1"/>
              </a:solidFill>
              <a:latin typeface="Times New Roman" pitchFamily="18" charset="0"/>
            </a:endParaRPr>
          </a:p>
        </p:txBody>
      </p:sp>
      <p:sp>
        <p:nvSpPr>
          <p:cNvPr id="1220621" name="Rectangle 13"/>
          <p:cNvSpPr>
            <a:spLocks noChangeArrowheads="1"/>
          </p:cNvSpPr>
          <p:nvPr/>
        </p:nvSpPr>
        <p:spPr bwMode="auto">
          <a:xfrm>
            <a:off x="228600" y="1130300"/>
            <a:ext cx="8229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Figure 7.7 shows how a state is transformed using the SubBytes transformation. The figure also shows that the InvSubBytes transformation creates the original one. Note that if the two bytes have the same values, their transformation is also the same.</a:t>
            </a:r>
          </a:p>
        </p:txBody>
      </p:sp>
      <p:sp>
        <p:nvSpPr>
          <p:cNvPr id="1220623" name="Text Box 15"/>
          <p:cNvSpPr txBox="1">
            <a:spLocks noChangeArrowheads="1"/>
          </p:cNvSpPr>
          <p:nvPr/>
        </p:nvSpPr>
        <p:spPr bwMode="auto">
          <a:xfrm>
            <a:off x="1527175" y="3505200"/>
            <a:ext cx="601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7.7  </a:t>
            </a:r>
            <a:r>
              <a:rPr lang="en-US" altLang="en-US" sz="2000" i="1">
                <a:latin typeface="Times New Roman" pitchFamily="18" charset="0"/>
              </a:rPr>
              <a:t>SubBytes transformation for Example 7.2</a:t>
            </a:r>
          </a:p>
        </p:txBody>
      </p:sp>
      <p:pic>
        <p:nvPicPr>
          <p:cNvPr id="122062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4264025"/>
            <a:ext cx="80168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0C38F9ED-4D89-436A-BA5A-1C1663BE4097}" type="slidenum">
              <a:rPr lang="en-US" altLang="en-US"/>
              <a:pPr/>
              <a:t>2</a:t>
            </a:fld>
            <a:endParaRPr lang="en-US" altLang="en-US"/>
          </a:p>
        </p:txBody>
      </p:sp>
      <p:sp>
        <p:nvSpPr>
          <p:cNvPr id="940034" name="Rectangle 2"/>
          <p:cNvSpPr>
            <a:spLocks noChangeArrowheads="1"/>
          </p:cNvSpPr>
          <p:nvPr/>
        </p:nvSpPr>
        <p:spPr bwMode="auto">
          <a:xfrm>
            <a:off x="1219200" y="512763"/>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solidFill>
                  <a:schemeClr val="hlink"/>
                </a:solidFill>
                <a:latin typeface="Times New Roman" pitchFamily="18" charset="0"/>
              </a:rPr>
              <a:t>Objectives</a:t>
            </a:r>
          </a:p>
        </p:txBody>
      </p:sp>
      <p:sp>
        <p:nvSpPr>
          <p:cNvPr id="940035" name="Rectangle 3"/>
          <p:cNvSpPr>
            <a:spLocks noChangeArrowheads="1"/>
          </p:cNvSpPr>
          <p:nvPr/>
        </p:nvSpPr>
        <p:spPr bwMode="auto">
          <a:xfrm>
            <a:off x="381000" y="1504950"/>
            <a:ext cx="8534400" cy="37734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90000"/>
              </a:spcAft>
            </a:pPr>
            <a:r>
              <a:rPr lang="en-US" altLang="en-US" sz="2800">
                <a:latin typeface="Times New Roman" pitchFamily="18" charset="0"/>
              </a:rPr>
              <a:t>❏  To review a short history of AES</a:t>
            </a:r>
          </a:p>
          <a:p>
            <a:pPr>
              <a:spcAft>
                <a:spcPct val="90000"/>
              </a:spcAft>
            </a:pPr>
            <a:r>
              <a:rPr lang="en-US" altLang="en-US" sz="2800">
                <a:latin typeface="Times New Roman" pitchFamily="18" charset="0"/>
              </a:rPr>
              <a:t>❏  To define the basic structure of AES</a:t>
            </a:r>
          </a:p>
          <a:p>
            <a:pPr>
              <a:spcAft>
                <a:spcPct val="90000"/>
              </a:spcAft>
            </a:pPr>
            <a:r>
              <a:rPr lang="en-US" altLang="en-US" sz="2800">
                <a:latin typeface="Times New Roman" pitchFamily="18" charset="0"/>
              </a:rPr>
              <a:t>❏  To define the transformations used by AES</a:t>
            </a:r>
          </a:p>
          <a:p>
            <a:pPr>
              <a:spcAft>
                <a:spcPct val="90000"/>
              </a:spcAft>
            </a:pPr>
            <a:r>
              <a:rPr lang="en-US" altLang="en-US" sz="2800">
                <a:latin typeface="Times New Roman" pitchFamily="18" charset="0"/>
              </a:rPr>
              <a:t>❏  To define the key expansion process</a:t>
            </a:r>
          </a:p>
          <a:p>
            <a:pPr>
              <a:spcAft>
                <a:spcPct val="90000"/>
              </a:spcAft>
            </a:pPr>
            <a:r>
              <a:rPr lang="en-US" altLang="en-US" sz="2800">
                <a:latin typeface="Times New Roman" pitchFamily="18" charset="0"/>
              </a:rPr>
              <a:t>❏  To discuss different implementations</a:t>
            </a:r>
          </a:p>
        </p:txBody>
      </p:sp>
      <p:sp>
        <p:nvSpPr>
          <p:cNvPr id="940036" name="Rectangle 4"/>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0037" name="Rectangle 5"/>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0038" name="Rectangle 6"/>
          <p:cNvSpPr>
            <a:spLocks noChangeArrowheads="1"/>
          </p:cNvSpPr>
          <p:nvPr/>
        </p:nvSpPr>
        <p:spPr bwMode="auto">
          <a:xfrm>
            <a:off x="1068388" y="49213"/>
            <a:ext cx="1827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tx2"/>
                </a:solidFill>
              </a:rPr>
              <a:t>Chapter 7</a:t>
            </a:r>
          </a:p>
        </p:txBody>
      </p:sp>
      <p:sp>
        <p:nvSpPr>
          <p:cNvPr id="94003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0040" name="Rectangle 8"/>
          <p:cNvSpPr>
            <a:spLocks noChangeArrowheads="1"/>
          </p:cNvSpPr>
          <p:nvPr/>
        </p:nvSpPr>
        <p:spPr bwMode="ltGray">
          <a:xfrm>
            <a:off x="447675" y="5334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0041" name="Rectangle 9"/>
          <p:cNvSpPr>
            <a:spLocks noChangeArrowheads="1"/>
          </p:cNvSpPr>
          <p:nvPr/>
        </p:nvSpPr>
        <p:spPr bwMode="ltGray">
          <a:xfrm>
            <a:off x="838200" y="5334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0042" name="Rectangle 10"/>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0043" name="Rectangle 11"/>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7.</a:t>
            </a:r>
            <a:fld id="{02F945FB-0711-498C-B95B-49F57E8FEB7E}" type="slidenum">
              <a:rPr lang="en-US" altLang="en-US"/>
              <a:pPr/>
              <a:t>20</a:t>
            </a:fld>
            <a:endParaRPr lang="en-US" altLang="en-US"/>
          </a:p>
        </p:txBody>
      </p:sp>
      <p:sp>
        <p:nvSpPr>
          <p:cNvPr id="102605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6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605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6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6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605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6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26057" name="Text Box 9"/>
          <p:cNvSpPr txBox="1">
            <a:spLocks noChangeArrowheads="1"/>
          </p:cNvSpPr>
          <p:nvPr/>
        </p:nvSpPr>
        <p:spPr bwMode="auto">
          <a:xfrm>
            <a:off x="1143000" y="0"/>
            <a:ext cx="329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7.2.2  Permutation</a:t>
            </a:r>
          </a:p>
        </p:txBody>
      </p:sp>
      <p:sp>
        <p:nvSpPr>
          <p:cNvPr id="1026059" name="Rectangle 11"/>
          <p:cNvSpPr>
            <a:spLocks noChangeArrowheads="1"/>
          </p:cNvSpPr>
          <p:nvPr/>
        </p:nvSpPr>
        <p:spPr bwMode="auto">
          <a:xfrm>
            <a:off x="228600" y="9144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itchFamily="18" charset="0"/>
              </a:rPr>
              <a:t>Another transformation found in a round is shifting, which permutes the bytes. </a:t>
            </a:r>
          </a:p>
        </p:txBody>
      </p:sp>
      <p:sp>
        <p:nvSpPr>
          <p:cNvPr id="1026060" name="Rectangle 12"/>
          <p:cNvSpPr>
            <a:spLocks noChangeArrowheads="1"/>
          </p:cNvSpPr>
          <p:nvPr/>
        </p:nvSpPr>
        <p:spPr bwMode="auto">
          <a:xfrm>
            <a:off x="381000" y="18288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ShiftRows</a:t>
            </a:r>
          </a:p>
          <a:p>
            <a:pPr algn="just"/>
            <a:r>
              <a:rPr lang="en-US" altLang="en-US" sz="2800" i="1">
                <a:latin typeface="Times New Roman" pitchFamily="18" charset="0"/>
              </a:rPr>
              <a:t>In the encryption, the transformation is called ShiftRows.</a:t>
            </a:r>
          </a:p>
        </p:txBody>
      </p:sp>
      <p:sp>
        <p:nvSpPr>
          <p:cNvPr id="1026061" name="Text Box 13"/>
          <p:cNvSpPr txBox="1">
            <a:spLocks noChangeArrowheads="1"/>
          </p:cNvSpPr>
          <p:nvPr/>
        </p:nvSpPr>
        <p:spPr bwMode="auto">
          <a:xfrm>
            <a:off x="2103438" y="3352800"/>
            <a:ext cx="436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7.9  </a:t>
            </a:r>
            <a:r>
              <a:rPr lang="en-US" altLang="en-US" sz="2000" i="1">
                <a:latin typeface="Times New Roman" pitchFamily="18" charset="0"/>
              </a:rPr>
              <a:t>ShiftRows transformation</a:t>
            </a:r>
          </a:p>
        </p:txBody>
      </p:sp>
      <p:pic>
        <p:nvPicPr>
          <p:cNvPr id="102606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013200"/>
            <a:ext cx="6591300"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98595C60-D65E-42C7-9E72-D75284EB8FA1}" type="slidenum">
              <a:rPr lang="en-US" altLang="en-US"/>
              <a:pPr/>
              <a:t>21</a:t>
            </a:fld>
            <a:endParaRPr lang="en-US" altLang="en-US"/>
          </a:p>
        </p:txBody>
      </p:sp>
      <p:sp>
        <p:nvSpPr>
          <p:cNvPr id="103014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30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3014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30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30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3015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30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30153" name="Rectangle 9"/>
          <p:cNvSpPr>
            <a:spLocks noChangeArrowheads="1"/>
          </p:cNvSpPr>
          <p:nvPr/>
        </p:nvSpPr>
        <p:spPr bwMode="auto">
          <a:xfrm>
            <a:off x="228600" y="12192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InvShiftRows</a:t>
            </a:r>
          </a:p>
          <a:p>
            <a:pPr algn="just"/>
            <a:r>
              <a:rPr lang="en-US" altLang="en-US" sz="2800" i="1">
                <a:latin typeface="Times New Roman" pitchFamily="18" charset="0"/>
              </a:rPr>
              <a:t>In the decryption, the transformation is called InvShiftRows and the shifting is to the right. </a:t>
            </a:r>
          </a:p>
        </p:txBody>
      </p:sp>
      <p:sp>
        <p:nvSpPr>
          <p:cNvPr id="1030154"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7.2.2</a:t>
            </a:r>
            <a:r>
              <a:rPr lang="en-US" altLang="en-US" i="1">
                <a:solidFill>
                  <a:schemeClr val="hlink"/>
                </a:solidFill>
                <a:latin typeface="Times New Roman" pitchFamily="18" charset="0"/>
              </a:rPr>
              <a:t>  </a:t>
            </a:r>
            <a:r>
              <a:rPr lang="en-US" altLang="en-US" i="1">
                <a:latin typeface="Times New Roman" pitchFamily="18" charset="0"/>
              </a:rPr>
              <a:t>Continue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7.</a:t>
            </a:r>
            <a:fld id="{B0CDFCE6-74C8-40DC-ACC8-9E689E7521B6}" type="slidenum">
              <a:rPr lang="en-US" altLang="en-US"/>
              <a:pPr/>
              <a:t>22</a:t>
            </a:fld>
            <a:endParaRPr lang="en-US" altLang="en-US"/>
          </a:p>
        </p:txBody>
      </p:sp>
      <p:sp>
        <p:nvSpPr>
          <p:cNvPr id="123085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08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085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08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08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085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08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0857"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7.2.2</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230858" name="Text Box 10"/>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7.4</a:t>
            </a:r>
            <a:endParaRPr lang="en-US" altLang="en-US" sz="2000" i="1">
              <a:solidFill>
                <a:schemeClr val="bg1"/>
              </a:solidFill>
              <a:latin typeface="Times New Roman" pitchFamily="18" charset="0"/>
            </a:endParaRPr>
          </a:p>
        </p:txBody>
      </p:sp>
      <p:sp>
        <p:nvSpPr>
          <p:cNvPr id="1230859" name="Rectangle 11"/>
          <p:cNvSpPr>
            <a:spLocks noChangeArrowheads="1"/>
          </p:cNvSpPr>
          <p:nvPr/>
        </p:nvSpPr>
        <p:spPr bwMode="auto">
          <a:xfrm>
            <a:off x="228600" y="11430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Figure 7.10 shows how a state is transformed using ShiftRows transformation. The figure also shows that InvShiftRows transformation creates the original state.</a:t>
            </a:r>
          </a:p>
        </p:txBody>
      </p:sp>
      <p:sp>
        <p:nvSpPr>
          <p:cNvPr id="1230862" name="Text Box 14"/>
          <p:cNvSpPr txBox="1">
            <a:spLocks noChangeArrowheads="1"/>
          </p:cNvSpPr>
          <p:nvPr/>
        </p:nvSpPr>
        <p:spPr bwMode="auto">
          <a:xfrm>
            <a:off x="1298575" y="3200400"/>
            <a:ext cx="616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7.10  </a:t>
            </a:r>
            <a:r>
              <a:rPr lang="en-US" altLang="en-US" sz="2000" i="1">
                <a:latin typeface="Times New Roman" pitchFamily="18" charset="0"/>
              </a:rPr>
              <a:t>ShiftRows transformation in Example 7.4</a:t>
            </a:r>
          </a:p>
        </p:txBody>
      </p:sp>
      <p:pic>
        <p:nvPicPr>
          <p:cNvPr id="12308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4149725"/>
            <a:ext cx="621665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7.</a:t>
            </a:r>
            <a:fld id="{ECAE014A-5BC8-4F4C-9367-AE6B022E49C3}" type="slidenum">
              <a:rPr lang="en-US" altLang="en-US"/>
              <a:pPr/>
              <a:t>23</a:t>
            </a:fld>
            <a:endParaRPr lang="en-US" altLang="en-US"/>
          </a:p>
        </p:txBody>
      </p:sp>
      <p:sp>
        <p:nvSpPr>
          <p:cNvPr id="104243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2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243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2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2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243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2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2441" name="Text Box 9"/>
          <p:cNvSpPr txBox="1">
            <a:spLocks noChangeArrowheads="1"/>
          </p:cNvSpPr>
          <p:nvPr/>
        </p:nvSpPr>
        <p:spPr bwMode="auto">
          <a:xfrm>
            <a:off x="1143000" y="0"/>
            <a:ext cx="241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7.2.3  Mixing</a:t>
            </a:r>
          </a:p>
        </p:txBody>
      </p:sp>
      <p:sp>
        <p:nvSpPr>
          <p:cNvPr id="1042442" name="Rectangle 10"/>
          <p:cNvSpPr>
            <a:spLocks noChangeArrowheads="1"/>
          </p:cNvSpPr>
          <p:nvPr/>
        </p:nvSpPr>
        <p:spPr bwMode="auto">
          <a:xfrm>
            <a:off x="304800" y="1143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We need an interbyte transformation that changes the bits inside a byte, based on the bits inside the neighboring bytes. We need to mix bytes to provide diffusion at the bit level.</a:t>
            </a:r>
          </a:p>
        </p:txBody>
      </p:sp>
      <p:sp>
        <p:nvSpPr>
          <p:cNvPr id="1042443" name="Text Box 11"/>
          <p:cNvSpPr txBox="1">
            <a:spLocks noChangeArrowheads="1"/>
          </p:cNvSpPr>
          <p:nvPr/>
        </p:nvSpPr>
        <p:spPr bwMode="auto">
          <a:xfrm>
            <a:off x="1573213" y="3657600"/>
            <a:ext cx="607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7.11  </a:t>
            </a:r>
            <a:r>
              <a:rPr lang="en-US" altLang="en-US" sz="2000" i="1">
                <a:latin typeface="Times New Roman" pitchFamily="18" charset="0"/>
              </a:rPr>
              <a:t>Mixing bytes using matrix multiplication</a:t>
            </a:r>
          </a:p>
        </p:txBody>
      </p:sp>
      <p:pic>
        <p:nvPicPr>
          <p:cNvPr id="1042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4556125"/>
            <a:ext cx="70659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7.</a:t>
            </a:r>
            <a:fld id="{CE82B3E6-756E-4BA2-9C76-7D580488456B}" type="slidenum">
              <a:rPr lang="en-US" altLang="en-US"/>
              <a:pPr/>
              <a:t>24</a:t>
            </a:fld>
            <a:endParaRPr lang="en-US" altLang="en-US"/>
          </a:p>
        </p:txBody>
      </p:sp>
      <p:sp>
        <p:nvSpPr>
          <p:cNvPr id="104653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6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653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6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6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653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6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6537" name="Rectangle 9"/>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endParaRPr lang="en-US" altLang="en-US" sz="2800" i="1">
              <a:latin typeface="Times New Roman" pitchFamily="18" charset="0"/>
            </a:endParaRPr>
          </a:p>
        </p:txBody>
      </p:sp>
      <p:sp>
        <p:nvSpPr>
          <p:cNvPr id="1046538"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7.2.3</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046539" name="Text Box 11"/>
          <p:cNvSpPr txBox="1">
            <a:spLocks noChangeArrowheads="1"/>
          </p:cNvSpPr>
          <p:nvPr/>
        </p:nvSpPr>
        <p:spPr bwMode="auto">
          <a:xfrm>
            <a:off x="466725" y="1371600"/>
            <a:ext cx="822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7.12  </a:t>
            </a:r>
            <a:r>
              <a:rPr lang="en-US" altLang="en-US" sz="2000" i="1">
                <a:latin typeface="Times New Roman" pitchFamily="18" charset="0"/>
              </a:rPr>
              <a:t>Constant matrices used by MixColumns and InvMixColumns</a:t>
            </a:r>
          </a:p>
        </p:txBody>
      </p:sp>
      <p:pic>
        <p:nvPicPr>
          <p:cNvPr id="10465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655888"/>
            <a:ext cx="8126413" cy="275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7.</a:t>
            </a:r>
            <a:fld id="{850E231F-37D5-4D8A-BBEF-6EFC425C32B8}" type="slidenum">
              <a:rPr lang="en-US" altLang="en-US"/>
              <a:pPr/>
              <a:t>25</a:t>
            </a:fld>
            <a:endParaRPr lang="en-US" altLang="en-US"/>
          </a:p>
        </p:txBody>
      </p:sp>
      <p:sp>
        <p:nvSpPr>
          <p:cNvPr id="10485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8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85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8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8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85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8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48585" name="Rectangle 9"/>
          <p:cNvSpPr>
            <a:spLocks noChangeArrowheads="1"/>
          </p:cNvSpPr>
          <p:nvPr/>
        </p:nvSpPr>
        <p:spPr bwMode="auto">
          <a:xfrm>
            <a:off x="228600" y="9144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MixColumns</a:t>
            </a:r>
          </a:p>
          <a:p>
            <a:pPr algn="just"/>
            <a:r>
              <a:rPr lang="en-US" altLang="en-US" sz="2800" i="1">
                <a:latin typeface="Times New Roman" pitchFamily="18" charset="0"/>
              </a:rPr>
              <a:t>The MixColumns transformation operates at the column level; it transforms each column of the state to a new column. </a:t>
            </a:r>
          </a:p>
        </p:txBody>
      </p:sp>
      <p:sp>
        <p:nvSpPr>
          <p:cNvPr id="1048586"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7.2.3</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048587" name="Text Box 11"/>
          <p:cNvSpPr txBox="1">
            <a:spLocks noChangeArrowheads="1"/>
          </p:cNvSpPr>
          <p:nvPr/>
        </p:nvSpPr>
        <p:spPr bwMode="auto">
          <a:xfrm>
            <a:off x="1905000" y="3048000"/>
            <a:ext cx="481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7.13  </a:t>
            </a:r>
            <a:r>
              <a:rPr lang="en-US" altLang="en-US" sz="2000" i="1">
                <a:latin typeface="Times New Roman" pitchFamily="18" charset="0"/>
              </a:rPr>
              <a:t>MixColumns transformation</a:t>
            </a:r>
          </a:p>
        </p:txBody>
      </p:sp>
      <p:pic>
        <p:nvPicPr>
          <p:cNvPr id="10485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70338"/>
            <a:ext cx="7696200" cy="281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r>
              <a:rPr lang="en-US" altLang="en-US"/>
              <a:t>7.</a:t>
            </a:r>
            <a:fld id="{D6EE8C5C-8146-4504-966F-95EF14159E02}" type="slidenum">
              <a:rPr lang="en-US" altLang="en-US"/>
              <a:pPr/>
              <a:t>26</a:t>
            </a:fld>
            <a:endParaRPr lang="en-US" altLang="en-US"/>
          </a:p>
        </p:txBody>
      </p:sp>
      <p:sp>
        <p:nvSpPr>
          <p:cNvPr id="105267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2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267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2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2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267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2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2681" name="Rectangle 9"/>
          <p:cNvSpPr>
            <a:spLocks noChangeArrowheads="1"/>
          </p:cNvSpPr>
          <p:nvPr/>
        </p:nvSpPr>
        <p:spPr bwMode="auto">
          <a:xfrm>
            <a:off x="228600" y="9144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InvMixColumns</a:t>
            </a:r>
          </a:p>
          <a:p>
            <a:pPr algn="just"/>
            <a:r>
              <a:rPr lang="en-US" altLang="en-US" sz="2800" i="1">
                <a:latin typeface="Times New Roman" pitchFamily="18" charset="0"/>
              </a:rPr>
              <a:t>The InvMixColumns transformation is basically the same as the MixColumns transformation. </a:t>
            </a:r>
          </a:p>
        </p:txBody>
      </p:sp>
      <p:sp>
        <p:nvSpPr>
          <p:cNvPr id="1052682"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7.2.3</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052683" name="Line 11"/>
          <p:cNvSpPr>
            <a:spLocks noChangeShapeType="1"/>
          </p:cNvSpPr>
          <p:nvPr/>
        </p:nvSpPr>
        <p:spPr bwMode="auto">
          <a:xfrm>
            <a:off x="457200" y="3309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2684" name="Line 12"/>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2685" name="Rectangle 13"/>
          <p:cNvSpPr>
            <a:spLocks noChangeArrowheads="1"/>
          </p:cNvSpPr>
          <p:nvPr/>
        </p:nvSpPr>
        <p:spPr bwMode="auto">
          <a:xfrm>
            <a:off x="495300" y="3397250"/>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The MixColumns and InvMixColumns transformations are inverses of each other.</a:t>
            </a:r>
          </a:p>
        </p:txBody>
      </p:sp>
      <p:grpSp>
        <p:nvGrpSpPr>
          <p:cNvPr id="1052686" name="Group 14"/>
          <p:cNvGrpSpPr>
            <a:grpSpLocks/>
          </p:cNvGrpSpPr>
          <p:nvPr/>
        </p:nvGrpSpPr>
        <p:grpSpPr bwMode="auto">
          <a:xfrm>
            <a:off x="457200" y="2667000"/>
            <a:ext cx="1143000" cy="566738"/>
            <a:chOff x="1200" y="1248"/>
            <a:chExt cx="720" cy="357"/>
          </a:xfrm>
        </p:grpSpPr>
        <p:pic>
          <p:nvPicPr>
            <p:cNvPr id="10526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2688" name="Text Box 16"/>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itchFamily="18" charset="0"/>
                </a:rPr>
                <a:t>Note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7.</a:t>
            </a:r>
            <a:fld id="{98BF00B5-3C97-4F79-9246-5E21D55FBF44}" type="slidenum">
              <a:rPr lang="en-US" altLang="en-US"/>
              <a:pPr/>
              <a:t>27</a:t>
            </a:fld>
            <a:endParaRPr lang="en-US" altLang="en-US"/>
          </a:p>
        </p:txBody>
      </p:sp>
      <p:sp>
        <p:nvSpPr>
          <p:cNvPr id="123289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28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290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29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29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290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29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232905"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7.2.3</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232906" name="Text Box 10"/>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7.5</a:t>
            </a:r>
            <a:endParaRPr lang="en-US" altLang="en-US" sz="2000" i="1">
              <a:solidFill>
                <a:schemeClr val="bg1"/>
              </a:solidFill>
              <a:latin typeface="Times New Roman" pitchFamily="18" charset="0"/>
            </a:endParaRPr>
          </a:p>
        </p:txBody>
      </p:sp>
      <p:sp>
        <p:nvSpPr>
          <p:cNvPr id="1232907" name="Rectangle 11"/>
          <p:cNvSpPr>
            <a:spLocks noChangeArrowheads="1"/>
          </p:cNvSpPr>
          <p:nvPr/>
        </p:nvSpPr>
        <p:spPr bwMode="auto">
          <a:xfrm>
            <a:off x="228600" y="11430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Figure 7.14 shows how a state is transformed using the MixColumns transformation. The figure also shows that the InvMixColumns transformation creates the original one.</a:t>
            </a:r>
          </a:p>
        </p:txBody>
      </p:sp>
      <p:sp>
        <p:nvSpPr>
          <p:cNvPr id="1232910" name="Text Box 14"/>
          <p:cNvSpPr txBox="1">
            <a:spLocks noChangeArrowheads="1"/>
          </p:cNvSpPr>
          <p:nvPr/>
        </p:nvSpPr>
        <p:spPr bwMode="auto">
          <a:xfrm>
            <a:off x="835025" y="2971800"/>
            <a:ext cx="693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7.14  </a:t>
            </a:r>
            <a:r>
              <a:rPr lang="en-US" altLang="en-US" sz="2000" i="1">
                <a:latin typeface="Times New Roman" pitchFamily="18" charset="0"/>
              </a:rPr>
              <a:t>The MixColumns transformation in Example 7.5</a:t>
            </a:r>
          </a:p>
        </p:txBody>
      </p:sp>
      <p:pic>
        <p:nvPicPr>
          <p:cNvPr id="123291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4084638"/>
            <a:ext cx="8126412"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r>
              <a:rPr lang="en-US" altLang="en-US"/>
              <a:t>7.</a:t>
            </a:r>
            <a:fld id="{CB2F10D9-00D6-4342-84B2-225234AC6A24}" type="slidenum">
              <a:rPr lang="en-US" altLang="en-US"/>
              <a:pPr/>
              <a:t>28</a:t>
            </a:fld>
            <a:endParaRPr lang="en-US" altLang="en-US"/>
          </a:p>
        </p:txBody>
      </p:sp>
      <p:sp>
        <p:nvSpPr>
          <p:cNvPr id="10567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6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67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6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6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67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6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56777" name="Text Box 9"/>
          <p:cNvSpPr txBox="1">
            <a:spLocks noChangeArrowheads="1"/>
          </p:cNvSpPr>
          <p:nvPr/>
        </p:nvSpPr>
        <p:spPr bwMode="auto">
          <a:xfrm>
            <a:off x="1143000" y="0"/>
            <a:ext cx="3154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7.2.4  Key Adding</a:t>
            </a:r>
          </a:p>
        </p:txBody>
      </p:sp>
      <p:sp>
        <p:nvSpPr>
          <p:cNvPr id="1056779" name="Rectangle 11"/>
          <p:cNvSpPr>
            <a:spLocks noChangeArrowheads="1"/>
          </p:cNvSpPr>
          <p:nvPr/>
        </p:nvSpPr>
        <p:spPr bwMode="auto">
          <a:xfrm>
            <a:off x="228600" y="9144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AddRoundKey</a:t>
            </a:r>
          </a:p>
          <a:p>
            <a:pPr algn="just"/>
            <a:r>
              <a:rPr lang="en-US" altLang="en-US" sz="2800" i="1">
                <a:latin typeface="Times New Roman" pitchFamily="18" charset="0"/>
              </a:rPr>
              <a:t>AddRoundKey proceeds one column at a time.  AddRoundKey adds a round key word with each state column matrix; the operation in AddRoundKey is matrix addition.</a:t>
            </a:r>
          </a:p>
        </p:txBody>
      </p:sp>
      <p:sp>
        <p:nvSpPr>
          <p:cNvPr id="1056780" name="Line 12"/>
          <p:cNvSpPr>
            <a:spLocks noChangeShapeType="1"/>
          </p:cNvSpPr>
          <p:nvPr/>
        </p:nvSpPr>
        <p:spPr bwMode="auto">
          <a:xfrm>
            <a:off x="457200" y="4452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6781" name="Line 13"/>
          <p:cNvSpPr>
            <a:spLocks noChangeShapeType="1"/>
          </p:cNvSpPr>
          <p:nvPr/>
        </p:nvSpPr>
        <p:spPr bwMode="auto">
          <a:xfrm>
            <a:off x="458788" y="5562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6782" name="Rectangle 14"/>
          <p:cNvSpPr>
            <a:spLocks noChangeArrowheads="1"/>
          </p:cNvSpPr>
          <p:nvPr/>
        </p:nvSpPr>
        <p:spPr bwMode="auto">
          <a:xfrm>
            <a:off x="495300" y="4540250"/>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The AddRoundKey transformation is the inverse of itself.</a:t>
            </a:r>
          </a:p>
        </p:txBody>
      </p:sp>
      <p:grpSp>
        <p:nvGrpSpPr>
          <p:cNvPr id="1056783" name="Group 15"/>
          <p:cNvGrpSpPr>
            <a:grpSpLocks/>
          </p:cNvGrpSpPr>
          <p:nvPr/>
        </p:nvGrpSpPr>
        <p:grpSpPr bwMode="auto">
          <a:xfrm>
            <a:off x="457200" y="3810000"/>
            <a:ext cx="1143000" cy="566738"/>
            <a:chOff x="1200" y="1248"/>
            <a:chExt cx="720" cy="357"/>
          </a:xfrm>
        </p:grpSpPr>
        <p:pic>
          <p:nvPicPr>
            <p:cNvPr id="105678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6785"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itchFamily="18" charset="0"/>
                </a:rPr>
                <a:t>Note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7.</a:t>
            </a:r>
            <a:fld id="{CF6B8782-883E-49B3-838D-EF7FDF3B8DC6}" type="slidenum">
              <a:rPr lang="en-US" altLang="en-US"/>
              <a:pPr/>
              <a:t>29</a:t>
            </a:fld>
            <a:endParaRPr lang="en-US" altLang="en-US"/>
          </a:p>
        </p:txBody>
      </p:sp>
      <p:sp>
        <p:nvSpPr>
          <p:cNvPr id="10608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60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608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60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60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608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60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60874"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7.2.4</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060875" name="Text Box 11"/>
          <p:cNvSpPr txBox="1">
            <a:spLocks noChangeArrowheads="1"/>
          </p:cNvSpPr>
          <p:nvPr/>
        </p:nvSpPr>
        <p:spPr bwMode="auto">
          <a:xfrm>
            <a:off x="1860550" y="762000"/>
            <a:ext cx="497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7.15  </a:t>
            </a:r>
            <a:r>
              <a:rPr lang="en-US" altLang="en-US" sz="2000" i="1">
                <a:latin typeface="Times New Roman" pitchFamily="18" charset="0"/>
              </a:rPr>
              <a:t>AddRoundKey transformation</a:t>
            </a:r>
          </a:p>
        </p:txBody>
      </p:sp>
      <p:pic>
        <p:nvPicPr>
          <p:cNvPr id="10608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1524000"/>
            <a:ext cx="7002462"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087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551363"/>
            <a:ext cx="8447088"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DCC7E1FC-F23B-4ED7-BF35-8669EDB2BE0E}" type="slidenum">
              <a:rPr lang="en-US" altLang="en-US"/>
              <a:pPr/>
              <a:t>3</a:t>
            </a:fld>
            <a:endParaRPr lang="en-US" altLang="en-US"/>
          </a:p>
        </p:txBody>
      </p:sp>
      <p:sp>
        <p:nvSpPr>
          <p:cNvPr id="9236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923651" name="Text Box 3"/>
          <p:cNvSpPr txBox="1">
            <a:spLocks noChangeArrowheads="1"/>
          </p:cNvSpPr>
          <p:nvPr/>
        </p:nvSpPr>
        <p:spPr bwMode="auto">
          <a:xfrm>
            <a:off x="228600" y="406400"/>
            <a:ext cx="4284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7-1   INTRODUCTION</a:t>
            </a:r>
          </a:p>
        </p:txBody>
      </p:sp>
      <p:sp>
        <p:nvSpPr>
          <p:cNvPr id="9236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923653" name="Rectangle 5"/>
          <p:cNvSpPr>
            <a:spLocks noChangeArrowheads="1"/>
          </p:cNvSpPr>
          <p:nvPr/>
        </p:nvSpPr>
        <p:spPr bwMode="auto">
          <a:xfrm>
            <a:off x="152400" y="15525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The Advanced Encryption Standard (AES) is a symmetric-key block cipher published by the National Institute of Standards and Technology (NIST) in December 2001.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C81453E9-C0E6-439D-B376-0AEC7B30B619}" type="slidenum">
              <a:rPr lang="en-US" altLang="en-US"/>
              <a:pPr/>
              <a:t>30</a:t>
            </a:fld>
            <a:endParaRPr lang="en-US" altLang="en-US"/>
          </a:p>
        </p:txBody>
      </p:sp>
      <p:sp>
        <p:nvSpPr>
          <p:cNvPr id="9277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927747" name="Text Box 3"/>
          <p:cNvSpPr txBox="1">
            <a:spLocks noChangeArrowheads="1"/>
          </p:cNvSpPr>
          <p:nvPr/>
        </p:nvSpPr>
        <p:spPr bwMode="auto">
          <a:xfrm>
            <a:off x="228600" y="406400"/>
            <a:ext cx="440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7-3   KEY EXPANSION</a:t>
            </a:r>
          </a:p>
        </p:txBody>
      </p:sp>
      <p:sp>
        <p:nvSpPr>
          <p:cNvPr id="92774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927749" name="Rectangle 5"/>
          <p:cNvSpPr>
            <a:spLocks noChangeArrowheads="1"/>
          </p:cNvSpPr>
          <p:nvPr/>
        </p:nvSpPr>
        <p:spPr bwMode="auto">
          <a:xfrm>
            <a:off x="304800" y="15525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itchFamily="18" charset="0"/>
              </a:rPr>
              <a:t>To create round keys for each round, AES uses a key-expansion process. </a:t>
            </a:r>
            <a:r>
              <a:rPr lang="en-US" altLang="en-US" sz="2800" i="1" dirty="0">
                <a:solidFill>
                  <a:srgbClr val="FF0000"/>
                </a:solidFill>
                <a:effectLst>
                  <a:outerShdw blurRad="38100" dist="38100" dir="2700000" algn="tl">
                    <a:srgbClr val="C0C0C0"/>
                  </a:outerShdw>
                </a:effectLst>
                <a:latin typeface="Times New Roman" pitchFamily="18" charset="0"/>
              </a:rPr>
              <a:t>If the number of rounds is N</a:t>
            </a:r>
            <a:r>
              <a:rPr lang="en-US" altLang="en-US" sz="2800" i="1" baseline="-25000" dirty="0">
                <a:solidFill>
                  <a:srgbClr val="FF0000"/>
                </a:solidFill>
                <a:effectLst>
                  <a:outerShdw blurRad="38100" dist="38100" dir="2700000" algn="tl">
                    <a:srgbClr val="C0C0C0"/>
                  </a:outerShdw>
                </a:effectLst>
                <a:latin typeface="Times New Roman" pitchFamily="18" charset="0"/>
              </a:rPr>
              <a:t>r</a:t>
            </a:r>
            <a:r>
              <a:rPr lang="en-US" altLang="en-US" sz="2800" i="1" dirty="0">
                <a:solidFill>
                  <a:srgbClr val="FF0000"/>
                </a:solidFill>
                <a:effectLst>
                  <a:outerShdw blurRad="38100" dist="38100" dir="2700000" algn="tl">
                    <a:srgbClr val="C0C0C0"/>
                  </a:outerShdw>
                </a:effectLst>
                <a:latin typeface="Times New Roman" pitchFamily="18" charset="0"/>
              </a:rPr>
              <a:t> , the key-expansion routine creates N</a:t>
            </a:r>
            <a:r>
              <a:rPr lang="en-US" altLang="en-US" sz="2800" i="1" baseline="-25000" dirty="0">
                <a:solidFill>
                  <a:srgbClr val="FF0000"/>
                </a:solidFill>
                <a:effectLst>
                  <a:outerShdw blurRad="38100" dist="38100" dir="2700000" algn="tl">
                    <a:srgbClr val="C0C0C0"/>
                  </a:outerShdw>
                </a:effectLst>
                <a:latin typeface="Times New Roman" pitchFamily="18" charset="0"/>
              </a:rPr>
              <a:t>r</a:t>
            </a:r>
            <a:r>
              <a:rPr lang="en-US" altLang="en-US" sz="2800" i="1" dirty="0">
                <a:solidFill>
                  <a:srgbClr val="FF0000"/>
                </a:solidFill>
                <a:effectLst>
                  <a:outerShdw blurRad="38100" dist="38100" dir="2700000" algn="tl">
                    <a:srgbClr val="C0C0C0"/>
                  </a:outerShdw>
                </a:effectLst>
                <a:latin typeface="Times New Roman" pitchFamily="18" charset="0"/>
              </a:rPr>
              <a:t> + 1 128-bit round keys</a:t>
            </a:r>
            <a:r>
              <a:rPr lang="en-US" altLang="en-US" sz="2800" i="1" dirty="0">
                <a:effectLst>
                  <a:outerShdw blurRad="38100" dist="38100" dir="2700000" algn="tl">
                    <a:srgbClr val="C0C0C0"/>
                  </a:outerShdw>
                </a:effectLst>
                <a:latin typeface="Times New Roman" pitchFamily="18" charset="0"/>
              </a:rPr>
              <a:t> from one single 128-bit cipher key.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ltLang="en-US"/>
              <a:t>7.</a:t>
            </a:r>
            <a:fld id="{461F6A8F-DD4B-4048-9330-D1DBC5055ED7}" type="slidenum">
              <a:rPr lang="en-US" altLang="en-US"/>
              <a:pPr/>
              <a:t>31</a:t>
            </a:fld>
            <a:endParaRPr lang="en-US" altLang="en-US"/>
          </a:p>
        </p:txBody>
      </p:sp>
      <p:sp>
        <p:nvSpPr>
          <p:cNvPr id="1173506"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73507" name="Text Box 3"/>
          <p:cNvSpPr txBox="1">
            <a:spLocks noChangeArrowheads="1"/>
          </p:cNvSpPr>
          <p:nvPr/>
        </p:nvSpPr>
        <p:spPr bwMode="auto">
          <a:xfrm>
            <a:off x="228600" y="1524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7-3   Continued</a:t>
            </a:r>
          </a:p>
        </p:txBody>
      </p:sp>
      <p:sp>
        <p:nvSpPr>
          <p:cNvPr id="117350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pic>
        <p:nvPicPr>
          <p:cNvPr id="11735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1376363"/>
            <a:ext cx="8307387"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7D1DD5F2-602E-4E99-92EB-21768BD3F1B4}" type="slidenum">
              <a:rPr lang="en-US" altLang="en-US"/>
              <a:pPr/>
              <a:t>32</a:t>
            </a:fld>
            <a:endParaRPr lang="en-US" altLang="en-US"/>
          </a:p>
        </p:txBody>
      </p:sp>
      <p:sp>
        <p:nvSpPr>
          <p:cNvPr id="10711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71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711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71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71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711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71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71113" name="Text Box 9"/>
          <p:cNvSpPr txBox="1">
            <a:spLocks noChangeArrowheads="1"/>
          </p:cNvSpPr>
          <p:nvPr/>
        </p:nvSpPr>
        <p:spPr bwMode="auto">
          <a:xfrm>
            <a:off x="1143000" y="0"/>
            <a:ext cx="5795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7.3.1  Key Expansion in AES-128</a:t>
            </a:r>
          </a:p>
        </p:txBody>
      </p:sp>
      <p:sp>
        <p:nvSpPr>
          <p:cNvPr id="1071116" name="Text Box 12"/>
          <p:cNvSpPr txBox="1">
            <a:spLocks noChangeArrowheads="1"/>
          </p:cNvSpPr>
          <p:nvPr/>
        </p:nvSpPr>
        <p:spPr bwMode="auto">
          <a:xfrm>
            <a:off x="2090738" y="685800"/>
            <a:ext cx="4157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7.16  </a:t>
            </a:r>
            <a:r>
              <a:rPr lang="en-US" altLang="en-US" sz="2000" i="1">
                <a:latin typeface="Times New Roman" pitchFamily="18" charset="0"/>
              </a:rPr>
              <a:t>Key expansion in AES</a:t>
            </a:r>
          </a:p>
        </p:txBody>
      </p:sp>
      <p:pic>
        <p:nvPicPr>
          <p:cNvPr id="10711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538288"/>
            <a:ext cx="6856412" cy="501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0AAD5287-8288-46B2-9D0E-1286402D9972}" type="slidenum">
              <a:rPr lang="en-US" altLang="en-US"/>
              <a:pPr/>
              <a:t>33</a:t>
            </a:fld>
            <a:endParaRPr lang="en-US" altLang="en-US"/>
          </a:p>
        </p:txBody>
      </p:sp>
      <p:sp>
        <p:nvSpPr>
          <p:cNvPr id="108544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854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8544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854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854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8544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854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085450"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7.3.1</a:t>
            </a:r>
            <a:r>
              <a:rPr lang="en-US" altLang="en-US" i="1">
                <a:solidFill>
                  <a:schemeClr val="hlink"/>
                </a:solidFill>
                <a:latin typeface="Times New Roman" pitchFamily="18" charset="0"/>
              </a:rPr>
              <a:t>  </a:t>
            </a:r>
            <a:r>
              <a:rPr lang="en-US" altLang="en-US" i="1">
                <a:latin typeface="Times New Roman" pitchFamily="18" charset="0"/>
              </a:rPr>
              <a:t>Continue</a:t>
            </a:r>
          </a:p>
        </p:txBody>
      </p:sp>
      <p:pic>
        <p:nvPicPr>
          <p:cNvPr id="10854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764338"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7.</a:t>
            </a:r>
            <a:fld id="{4877E994-287C-46CA-B401-7A06FB37FC5C}" type="slidenum">
              <a:rPr lang="en-US" altLang="en-US"/>
              <a:pPr/>
              <a:t>34</a:t>
            </a:fld>
            <a:endParaRPr lang="en-US" altLang="en-US"/>
          </a:p>
        </p:txBody>
      </p:sp>
      <p:sp>
        <p:nvSpPr>
          <p:cNvPr id="118374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37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374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37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37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375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37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3753"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7.3.1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183756" name="Text Box 12"/>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7.6</a:t>
            </a:r>
            <a:endParaRPr lang="en-US" altLang="en-US" sz="2000" i="1">
              <a:solidFill>
                <a:schemeClr val="bg1"/>
              </a:solidFill>
              <a:latin typeface="Times New Roman" pitchFamily="18" charset="0"/>
            </a:endParaRPr>
          </a:p>
        </p:txBody>
      </p:sp>
      <p:sp>
        <p:nvSpPr>
          <p:cNvPr id="1183757" name="Rectangle 13"/>
          <p:cNvSpPr>
            <a:spLocks noChangeArrowheads="1"/>
          </p:cNvSpPr>
          <p:nvPr/>
        </p:nvSpPr>
        <p:spPr bwMode="auto">
          <a:xfrm>
            <a:off x="228600" y="9620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Table 7.5 shows how the keys for each round are calculated assuming that the 128-bit cipher key agreed upon by Alice and Bob is (24 75 A2 B3 34 75 56 88 31 E2 12 00 13 AA 54 87)</a:t>
            </a:r>
            <a:r>
              <a:rPr lang="en-US" altLang="en-US" sz="2400" baseline="-25000">
                <a:effectLst>
                  <a:outerShdw blurRad="38100" dist="38100" dir="2700000" algn="tl">
                    <a:srgbClr val="C0C0C0"/>
                  </a:outerShdw>
                </a:effectLst>
                <a:latin typeface="Times New Roman" pitchFamily="18" charset="0"/>
              </a:rPr>
              <a:t>16</a:t>
            </a:r>
            <a:r>
              <a:rPr lang="en-US" altLang="en-US" sz="2400">
                <a:effectLst>
                  <a:outerShdw blurRad="38100" dist="38100" dir="2700000" algn="tl">
                    <a:srgbClr val="C0C0C0"/>
                  </a:outerShdw>
                </a:effectLst>
                <a:latin typeface="Times New Roman" pitchFamily="18" charset="0"/>
              </a:rPr>
              <a:t>.</a:t>
            </a:r>
          </a:p>
        </p:txBody>
      </p:sp>
      <p:pic>
        <p:nvPicPr>
          <p:cNvPr id="11837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2519363"/>
            <a:ext cx="7486650" cy="411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7.</a:t>
            </a:r>
            <a:fld id="{09D4CAEF-07C3-4F67-A0EC-590A395CC41C}" type="slidenum">
              <a:rPr lang="en-US" altLang="en-US"/>
              <a:pPr/>
              <a:t>35</a:t>
            </a:fld>
            <a:endParaRPr lang="en-US" altLang="en-US"/>
          </a:p>
        </p:txBody>
      </p:sp>
      <p:sp>
        <p:nvSpPr>
          <p:cNvPr id="118989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98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989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98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98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989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98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89897"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7.3.1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189898" name="Text Box 10"/>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7.7</a:t>
            </a:r>
            <a:endParaRPr lang="en-US" altLang="en-US" sz="2000" i="1">
              <a:solidFill>
                <a:schemeClr val="bg1"/>
              </a:solidFill>
              <a:latin typeface="Times New Roman" pitchFamily="18" charset="0"/>
            </a:endParaRPr>
          </a:p>
        </p:txBody>
      </p:sp>
      <p:sp>
        <p:nvSpPr>
          <p:cNvPr id="1189899" name="Rectangle 11"/>
          <p:cNvSpPr>
            <a:spLocks noChangeArrowheads="1"/>
          </p:cNvSpPr>
          <p:nvPr/>
        </p:nvSpPr>
        <p:spPr bwMode="auto">
          <a:xfrm>
            <a:off x="228600" y="1143000"/>
            <a:ext cx="8229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Each round key in AES depends on the previous round key. The dependency, however, is </a:t>
            </a:r>
            <a:r>
              <a:rPr lang="en-US" altLang="en-US" sz="2400">
                <a:solidFill>
                  <a:schemeClr val="hlink"/>
                </a:solidFill>
                <a:effectLst>
                  <a:outerShdw blurRad="38100" dist="38100" dir="2700000" algn="tl">
                    <a:srgbClr val="C0C0C0"/>
                  </a:outerShdw>
                </a:effectLst>
                <a:latin typeface="Times New Roman" pitchFamily="18" charset="0"/>
              </a:rPr>
              <a:t>nonlinear</a:t>
            </a:r>
            <a:r>
              <a:rPr lang="en-US" altLang="en-US" sz="2400">
                <a:effectLst>
                  <a:outerShdw blurRad="38100" dist="38100" dir="2700000" algn="tl">
                    <a:srgbClr val="C0C0C0"/>
                  </a:outerShdw>
                </a:effectLst>
                <a:latin typeface="Times New Roman" pitchFamily="18" charset="0"/>
              </a:rPr>
              <a:t> because of SubWord transformation. The addition of the round constants also guarantees that each round key will be different from the previous one.</a:t>
            </a:r>
          </a:p>
        </p:txBody>
      </p:sp>
      <p:sp>
        <p:nvSpPr>
          <p:cNvPr id="1189901" name="Text Box 13"/>
          <p:cNvSpPr txBox="1">
            <a:spLocks noChangeArrowheads="1"/>
          </p:cNvSpPr>
          <p:nvPr/>
        </p:nvSpPr>
        <p:spPr bwMode="auto">
          <a:xfrm>
            <a:off x="304800" y="36576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7.8</a:t>
            </a:r>
            <a:endParaRPr lang="en-US" altLang="en-US" sz="2000" i="1">
              <a:solidFill>
                <a:schemeClr val="bg1"/>
              </a:solidFill>
              <a:latin typeface="Times New Roman" pitchFamily="18" charset="0"/>
            </a:endParaRPr>
          </a:p>
        </p:txBody>
      </p:sp>
      <p:sp>
        <p:nvSpPr>
          <p:cNvPr id="1189902" name="Rectangle 14"/>
          <p:cNvSpPr>
            <a:spLocks noChangeArrowheads="1"/>
          </p:cNvSpPr>
          <p:nvPr/>
        </p:nvSpPr>
        <p:spPr bwMode="auto">
          <a:xfrm>
            <a:off x="228600" y="41608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The two sets of round keys can be created from two cipher keys that are different only in one bit.</a:t>
            </a:r>
          </a:p>
        </p:txBody>
      </p:sp>
      <p:pic>
        <p:nvPicPr>
          <p:cNvPr id="118990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5303838"/>
            <a:ext cx="690086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7.</a:t>
            </a:r>
            <a:fld id="{EC9CAF5E-F074-4695-BCED-4EC8BDA7CD4C}" type="slidenum">
              <a:rPr lang="en-US" altLang="en-US"/>
              <a:pPr/>
              <a:t>36</a:t>
            </a:fld>
            <a:endParaRPr lang="en-US" altLang="en-US"/>
          </a:p>
        </p:txBody>
      </p:sp>
      <p:sp>
        <p:nvSpPr>
          <p:cNvPr id="119398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939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9398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939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939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9399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939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93993" name="Text Box 9"/>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7.3.1</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193994" name="Text Box 10"/>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7.8</a:t>
            </a:r>
            <a:endParaRPr lang="en-US" altLang="en-US" sz="2000" i="1">
              <a:solidFill>
                <a:schemeClr val="bg1"/>
              </a:solidFill>
              <a:latin typeface="Times New Roman" pitchFamily="18" charset="0"/>
            </a:endParaRPr>
          </a:p>
        </p:txBody>
      </p:sp>
      <p:sp>
        <p:nvSpPr>
          <p:cNvPr id="1193998" name="Text Box 14"/>
          <p:cNvSpPr txBox="1">
            <a:spLocks noChangeArrowheads="1"/>
          </p:cNvSpPr>
          <p:nvPr/>
        </p:nvSpPr>
        <p:spPr bwMode="auto">
          <a:xfrm>
            <a:off x="3033713" y="509588"/>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latin typeface="Times New Roman" pitchFamily="18" charset="0"/>
              </a:rPr>
              <a:t>Continue</a:t>
            </a:r>
          </a:p>
        </p:txBody>
      </p:sp>
      <p:pic>
        <p:nvPicPr>
          <p:cNvPr id="119399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295400"/>
            <a:ext cx="8447087"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3FB754C2-3957-44F5-9152-AD73C037E866}" type="slidenum">
              <a:rPr lang="en-US" altLang="en-US"/>
              <a:pPr/>
              <a:t>37</a:t>
            </a:fld>
            <a:endParaRPr lang="en-US" altLang="en-US"/>
          </a:p>
        </p:txBody>
      </p:sp>
      <p:sp>
        <p:nvSpPr>
          <p:cNvPr id="11776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77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776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77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77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776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77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77609" name="Text Box 9"/>
          <p:cNvSpPr txBox="1">
            <a:spLocks noChangeArrowheads="1"/>
          </p:cNvSpPr>
          <p:nvPr/>
        </p:nvSpPr>
        <p:spPr bwMode="auto">
          <a:xfrm>
            <a:off x="990600" y="0"/>
            <a:ext cx="8143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7.3.2  Key Expansion in AES-192 and AES-256</a:t>
            </a:r>
          </a:p>
        </p:txBody>
      </p:sp>
      <p:sp>
        <p:nvSpPr>
          <p:cNvPr id="1177613" name="Rectangle 13"/>
          <p:cNvSpPr>
            <a:spLocks noChangeArrowheads="1"/>
          </p:cNvSpPr>
          <p:nvPr/>
        </p:nvSpPr>
        <p:spPr bwMode="auto">
          <a:xfrm>
            <a:off x="152400" y="1066800"/>
            <a:ext cx="8839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dirty="0">
                <a:effectLst>
                  <a:outerShdw blurRad="38100" dist="38100" dir="2700000" algn="tl">
                    <a:srgbClr val="C0C0C0"/>
                  </a:outerShdw>
                </a:effectLst>
                <a:latin typeface="Times New Roman" pitchFamily="18" charset="0"/>
              </a:rPr>
              <a:t>Key-expansion algorithms in the AES-192 and AES-256 versions are very similar to the key expansion algorithm in AES-128, with the following differences:</a:t>
            </a:r>
          </a:p>
          <a:p>
            <a:pPr algn="just">
              <a:spcBef>
                <a:spcPct val="50000"/>
              </a:spcBef>
            </a:pPr>
            <a:r>
              <a:rPr lang="en-US" altLang="en-US" sz="2800" i="1" dirty="0">
                <a:effectLst>
                  <a:outerShdw blurRad="38100" dist="38100" dir="2700000" algn="tl">
                    <a:srgbClr val="C0C0C0"/>
                  </a:outerShdw>
                </a:effectLst>
                <a:latin typeface="Times New Roman" pitchFamily="18" charset="0"/>
              </a:rPr>
              <a:t>In AES-192, words are generated ingroups of 6 instead of four</a:t>
            </a:r>
          </a:p>
          <a:p>
            <a:pPr algn="just">
              <a:spcBef>
                <a:spcPct val="50000"/>
              </a:spcBef>
            </a:pPr>
            <a:r>
              <a:rPr lang="en-US" altLang="en-US" sz="2800" i="1" dirty="0">
                <a:effectLst>
                  <a:outerShdw blurRad="38100" dist="38100" dir="2700000" algn="tl">
                    <a:srgbClr val="C0C0C0"/>
                  </a:outerShdw>
                </a:effectLst>
                <a:latin typeface="Times New Roman" pitchFamily="18" charset="0"/>
              </a:rPr>
              <a:t>In AES-256, words are generated ingroups of 8 instead of four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ED9B50A8-AA6D-44B5-940E-CD4C4FFE1C1F}" type="slidenum">
              <a:rPr lang="en-US" altLang="en-US"/>
              <a:pPr/>
              <a:t>38</a:t>
            </a:fld>
            <a:endParaRPr lang="en-US" altLang="en-US"/>
          </a:p>
        </p:txBody>
      </p:sp>
      <p:sp>
        <p:nvSpPr>
          <p:cNvPr id="9297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929795" name="Text Box 3"/>
          <p:cNvSpPr txBox="1">
            <a:spLocks noChangeArrowheads="1"/>
          </p:cNvSpPr>
          <p:nvPr/>
        </p:nvSpPr>
        <p:spPr bwMode="auto">
          <a:xfrm>
            <a:off x="228600" y="406400"/>
            <a:ext cx="2836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7-4   CIPHERS</a:t>
            </a:r>
          </a:p>
        </p:txBody>
      </p:sp>
      <p:sp>
        <p:nvSpPr>
          <p:cNvPr id="92979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929797" name="Rectangle 5"/>
          <p:cNvSpPr>
            <a:spLocks noChangeArrowheads="1"/>
          </p:cNvSpPr>
          <p:nvPr/>
        </p:nvSpPr>
        <p:spPr bwMode="auto">
          <a:xfrm>
            <a:off x="304800" y="1643063"/>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AES uses four types of transformations for encryption and decryption. In the standard, the encryption algorithm is referred to as the cipher and the decryption algorithm as the inverse cipher.</a:t>
            </a:r>
          </a:p>
        </p:txBody>
      </p:sp>
      <p:sp>
        <p:nvSpPr>
          <p:cNvPr id="929798" name="Rectangle 6"/>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chemeClr val="hlink"/>
                </a:solidFill>
                <a:latin typeface="Times New Roman" pitchFamily="18" charset="0"/>
              </a:rPr>
              <a:t>7.4.1</a:t>
            </a:r>
            <a:r>
              <a:rPr lang="en-US" altLang="en-US" sz="2400">
                <a:solidFill>
                  <a:srgbClr val="0033CC"/>
                </a:solidFill>
                <a:latin typeface="Times New Roman" pitchFamily="18" charset="0"/>
              </a:rPr>
              <a:t>	Original Design</a:t>
            </a:r>
          </a:p>
          <a:p>
            <a:pPr>
              <a:buClr>
                <a:schemeClr val="tx1"/>
              </a:buClr>
              <a:buSzPct val="117000"/>
              <a:buFont typeface="Wingdings" pitchFamily="2" charset="2"/>
              <a:buNone/>
            </a:pPr>
            <a:r>
              <a:rPr lang="en-US" altLang="en-US" sz="2400">
                <a:solidFill>
                  <a:schemeClr val="hlink"/>
                </a:solidFill>
                <a:latin typeface="Times New Roman" pitchFamily="18" charset="0"/>
              </a:rPr>
              <a:t>7.4.2</a:t>
            </a:r>
            <a:r>
              <a:rPr lang="en-US" altLang="en-US" sz="2400">
                <a:solidFill>
                  <a:srgbClr val="0033CC"/>
                </a:solidFill>
                <a:latin typeface="Times New Roman" pitchFamily="18" charset="0"/>
              </a:rPr>
              <a:t>	Alternative Design</a:t>
            </a:r>
          </a:p>
        </p:txBody>
      </p:sp>
      <p:sp>
        <p:nvSpPr>
          <p:cNvPr id="929799" name="Text Box 7"/>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EC4BCC97-0DCB-4036-B042-6AF7FEA7E242}" type="slidenum">
              <a:rPr lang="en-US" altLang="en-US"/>
              <a:pPr/>
              <a:t>39</a:t>
            </a:fld>
            <a:endParaRPr lang="en-US" altLang="en-US"/>
          </a:p>
        </p:txBody>
      </p:sp>
      <p:sp>
        <p:nvSpPr>
          <p:cNvPr id="11079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07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079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07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07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079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07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07977" name="Text Box 9"/>
          <p:cNvSpPr txBox="1">
            <a:spLocks noChangeArrowheads="1"/>
          </p:cNvSpPr>
          <p:nvPr/>
        </p:nvSpPr>
        <p:spPr bwMode="auto">
          <a:xfrm>
            <a:off x="990600" y="0"/>
            <a:ext cx="3898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7.4.1  Original Design</a:t>
            </a:r>
          </a:p>
        </p:txBody>
      </p:sp>
      <p:pic>
        <p:nvPicPr>
          <p:cNvPr id="110798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92238"/>
            <a:ext cx="7542213"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7981" name="Text Box 13"/>
          <p:cNvSpPr txBox="1">
            <a:spLocks noChangeArrowheads="1"/>
          </p:cNvSpPr>
          <p:nvPr/>
        </p:nvSpPr>
        <p:spPr bwMode="auto">
          <a:xfrm>
            <a:off x="1216025" y="762000"/>
            <a:ext cx="701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7.17  </a:t>
            </a:r>
            <a:r>
              <a:rPr lang="en-US" altLang="en-US" sz="2000" i="1">
                <a:latin typeface="Times New Roman" pitchFamily="18" charset="0"/>
              </a:rPr>
              <a:t>Ciphers and inverse ciphers of the original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56A3E667-5E1A-4301-AEB0-7C204EE90013}" type="slidenum">
              <a:rPr lang="en-US" altLang="en-US"/>
              <a:pPr/>
              <a:t>4</a:t>
            </a:fld>
            <a:endParaRPr lang="en-US" altLang="en-US"/>
          </a:p>
        </p:txBody>
      </p:sp>
      <p:sp>
        <p:nvSpPr>
          <p:cNvPr id="95027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02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027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02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02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027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02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0281" name="Text Box 9"/>
          <p:cNvSpPr txBox="1">
            <a:spLocks noChangeArrowheads="1"/>
          </p:cNvSpPr>
          <p:nvPr/>
        </p:nvSpPr>
        <p:spPr bwMode="auto">
          <a:xfrm>
            <a:off x="1143000" y="0"/>
            <a:ext cx="2544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7.1.1  History.</a:t>
            </a:r>
          </a:p>
        </p:txBody>
      </p:sp>
      <p:sp>
        <p:nvSpPr>
          <p:cNvPr id="950283" name="Rectangle 11"/>
          <p:cNvSpPr>
            <a:spLocks noChangeArrowheads="1"/>
          </p:cNvSpPr>
          <p:nvPr/>
        </p:nvSpPr>
        <p:spPr bwMode="auto">
          <a:xfrm>
            <a:off x="228600" y="9144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itchFamily="18" charset="0"/>
              </a:rPr>
              <a:t>In February 2001, NIST announced that a draft of the Federal Information Processing Standard (FIPS) was available for public review and comment. Finally, AES was published as FIPS 197 in the Federal Register in December 2001.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F60797FA-0A2D-4BE8-B79F-D778583E5132}" type="slidenum">
              <a:rPr lang="en-US" altLang="en-US"/>
              <a:pPr/>
              <a:t>40</a:t>
            </a:fld>
            <a:endParaRPr lang="en-US" altLang="en-US"/>
          </a:p>
        </p:txBody>
      </p:sp>
      <p:sp>
        <p:nvSpPr>
          <p:cNvPr id="11223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23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23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23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23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23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23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2313" name="Text Box 9"/>
          <p:cNvSpPr txBox="1">
            <a:spLocks noChangeArrowheads="1"/>
          </p:cNvSpPr>
          <p:nvPr/>
        </p:nvSpPr>
        <p:spPr bwMode="auto">
          <a:xfrm>
            <a:off x="990600" y="0"/>
            <a:ext cx="4329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7.4.2  Alternative Design</a:t>
            </a:r>
          </a:p>
        </p:txBody>
      </p:sp>
      <p:pic>
        <p:nvPicPr>
          <p:cNvPr id="11223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590800"/>
            <a:ext cx="6946900"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2316" name="Text Box 12"/>
          <p:cNvSpPr txBox="1">
            <a:spLocks noChangeArrowheads="1"/>
          </p:cNvSpPr>
          <p:nvPr/>
        </p:nvSpPr>
        <p:spPr bwMode="auto">
          <a:xfrm>
            <a:off x="974725" y="1295400"/>
            <a:ext cx="740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7.18  </a:t>
            </a:r>
            <a:r>
              <a:rPr lang="en-US" altLang="en-US" sz="2000" i="1">
                <a:latin typeface="Times New Roman" pitchFamily="18" charset="0"/>
              </a:rPr>
              <a:t>Invertibility of SubBytes and ShiftRows combinations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E76421A3-6B40-4B6A-A0FA-8DFED76876B5}" type="slidenum">
              <a:rPr lang="en-US" altLang="en-US"/>
              <a:pPr/>
              <a:t>41</a:t>
            </a:fld>
            <a:endParaRPr lang="en-US" altLang="en-US"/>
          </a:p>
        </p:txBody>
      </p:sp>
      <p:sp>
        <p:nvSpPr>
          <p:cNvPr id="11264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64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64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64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64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64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64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26410"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7.4.2</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126411" name="Text Box 11"/>
          <p:cNvSpPr txBox="1">
            <a:spLocks noChangeArrowheads="1"/>
          </p:cNvSpPr>
          <p:nvPr/>
        </p:nvSpPr>
        <p:spPr bwMode="auto">
          <a:xfrm>
            <a:off x="381000" y="1295400"/>
            <a:ext cx="815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7.19  </a:t>
            </a:r>
            <a:r>
              <a:rPr lang="en-US" altLang="en-US" sz="2000" i="1">
                <a:latin typeface="Times New Roman" pitchFamily="18" charset="0"/>
              </a:rPr>
              <a:t>Invertibility of MixColumns and AddRoundKey combination</a:t>
            </a:r>
          </a:p>
        </p:txBody>
      </p:sp>
      <p:pic>
        <p:nvPicPr>
          <p:cNvPr id="11264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2465388"/>
            <a:ext cx="8812212"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79084F01-CF94-4964-9465-7F91B4D2ED85}" type="slidenum">
              <a:rPr lang="en-US" altLang="en-US"/>
              <a:pPr/>
              <a:t>42</a:t>
            </a:fld>
            <a:endParaRPr lang="en-US" altLang="en-US"/>
          </a:p>
        </p:txBody>
      </p:sp>
      <p:sp>
        <p:nvSpPr>
          <p:cNvPr id="113049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04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050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05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05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050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05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0506"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7.4.2</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1130508" name="Text Box 12"/>
          <p:cNvSpPr txBox="1">
            <a:spLocks noChangeArrowheads="1"/>
          </p:cNvSpPr>
          <p:nvPr/>
        </p:nvSpPr>
        <p:spPr bwMode="auto">
          <a:xfrm>
            <a:off x="1244600" y="609600"/>
            <a:ext cx="652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7.20  </a:t>
            </a:r>
            <a:r>
              <a:rPr lang="en-US" altLang="en-US" sz="2000" i="1">
                <a:latin typeface="Times New Roman" pitchFamily="18" charset="0"/>
              </a:rPr>
              <a:t>Cipher and reverse cipher in alternate design</a:t>
            </a:r>
          </a:p>
        </p:txBody>
      </p:sp>
      <p:pic>
        <p:nvPicPr>
          <p:cNvPr id="113050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58900"/>
            <a:ext cx="7542213"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F4562127-C5EE-468A-865A-6E17B765F00C}" type="slidenum">
              <a:rPr lang="en-US" altLang="en-US"/>
              <a:pPr/>
              <a:t>43</a:t>
            </a:fld>
            <a:endParaRPr lang="en-US" altLang="en-US"/>
          </a:p>
        </p:txBody>
      </p:sp>
      <p:sp>
        <p:nvSpPr>
          <p:cNvPr id="11694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694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694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694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694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694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694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69417" name="Rectangle 9"/>
          <p:cNvSpPr>
            <a:spLocks noChangeArrowheads="1"/>
          </p:cNvSpPr>
          <p:nvPr/>
        </p:nvSpPr>
        <p:spPr bwMode="auto">
          <a:xfrm>
            <a:off x="228600" y="9144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itchFamily="18" charset="0"/>
              </a:rPr>
              <a:t>Changing Key-Expansion Algorithm</a:t>
            </a:r>
          </a:p>
          <a:p>
            <a:pPr algn="just"/>
            <a:r>
              <a:rPr lang="en-US" altLang="en-US" sz="2800" i="1">
                <a:latin typeface="Times New Roman" pitchFamily="18" charset="0"/>
              </a:rPr>
              <a:t>Instead of using InvRoundKey transformation in the reverse cipher, the key-expansion algorithm can be changed to create a different set of round keys for the inverse cipher.</a:t>
            </a:r>
          </a:p>
        </p:txBody>
      </p:sp>
      <p:sp>
        <p:nvSpPr>
          <p:cNvPr id="1169418"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7.4.2</a:t>
            </a:r>
            <a:r>
              <a:rPr lang="en-US" altLang="en-US" i="1">
                <a:solidFill>
                  <a:schemeClr val="hlink"/>
                </a:solidFill>
                <a:latin typeface="Times New Roman" pitchFamily="18" charset="0"/>
              </a:rPr>
              <a:t>  </a:t>
            </a:r>
            <a:r>
              <a:rPr lang="en-US" altLang="en-US" i="1">
                <a:latin typeface="Times New Roman" pitchFamily="18" charset="0"/>
              </a:rPr>
              <a:t>Continue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r>
              <a:rPr lang="en-US" altLang="en-US"/>
              <a:t>7.</a:t>
            </a:r>
            <a:fld id="{6183DD2A-F54F-4A17-9E83-52E65B55E0B3}" type="slidenum">
              <a:rPr lang="en-US" altLang="en-US"/>
              <a:pPr/>
              <a:t>44</a:t>
            </a:fld>
            <a:endParaRPr lang="en-US" altLang="en-US"/>
          </a:p>
        </p:txBody>
      </p:sp>
      <p:sp>
        <p:nvSpPr>
          <p:cNvPr id="93184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931843" name="Text Box 3"/>
          <p:cNvSpPr txBox="1">
            <a:spLocks noChangeArrowheads="1"/>
          </p:cNvSpPr>
          <p:nvPr/>
        </p:nvSpPr>
        <p:spPr bwMode="auto">
          <a:xfrm>
            <a:off x="228600" y="406400"/>
            <a:ext cx="272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Examples</a:t>
            </a:r>
          </a:p>
        </p:txBody>
      </p:sp>
      <p:sp>
        <p:nvSpPr>
          <p:cNvPr id="93184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931845" name="Rectangle 5"/>
          <p:cNvSpPr>
            <a:spLocks noChangeArrowheads="1"/>
          </p:cNvSpPr>
          <p:nvPr/>
        </p:nvSpPr>
        <p:spPr bwMode="auto">
          <a:xfrm>
            <a:off x="304800" y="15986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In this section, some examples of encryption/ decryption and key generation are given to emphasize some points discussed in the two previous sections.</a:t>
            </a:r>
          </a:p>
        </p:txBody>
      </p:sp>
      <p:sp>
        <p:nvSpPr>
          <p:cNvPr id="931848" name="Text Box 8"/>
          <p:cNvSpPr txBox="1">
            <a:spLocks noChangeArrowheads="1"/>
          </p:cNvSpPr>
          <p:nvPr/>
        </p:nvSpPr>
        <p:spPr bwMode="auto">
          <a:xfrm>
            <a:off x="228600" y="33528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7.10</a:t>
            </a:r>
            <a:endParaRPr lang="en-US" altLang="en-US" sz="2000" i="1">
              <a:solidFill>
                <a:schemeClr val="bg1"/>
              </a:solidFill>
              <a:latin typeface="Times New Roman" pitchFamily="18" charset="0"/>
            </a:endParaRPr>
          </a:p>
        </p:txBody>
      </p:sp>
      <p:sp>
        <p:nvSpPr>
          <p:cNvPr id="931849" name="Rectangle 9"/>
          <p:cNvSpPr>
            <a:spLocks noChangeArrowheads="1"/>
          </p:cNvSpPr>
          <p:nvPr/>
        </p:nvSpPr>
        <p:spPr bwMode="auto">
          <a:xfrm>
            <a:off x="228600" y="38862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The following shows the ciphertext block created from a plaintext block using a randomly selected cipher key.</a:t>
            </a:r>
          </a:p>
        </p:txBody>
      </p:sp>
      <p:pic>
        <p:nvPicPr>
          <p:cNvPr id="93185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953000"/>
            <a:ext cx="8034338"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4C5F21BD-3F35-4930-B74F-86BF7D6B43BB}" type="slidenum">
              <a:rPr lang="en-US" altLang="en-US"/>
              <a:pPr/>
              <a:t>45</a:t>
            </a:fld>
            <a:endParaRPr lang="en-US" altLang="en-US"/>
          </a:p>
        </p:txBody>
      </p:sp>
      <p:sp>
        <p:nvSpPr>
          <p:cNvPr id="1157122"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57123" name="Text Box 3"/>
          <p:cNvSpPr txBox="1">
            <a:spLocks noChangeArrowheads="1"/>
          </p:cNvSpPr>
          <p:nvPr/>
        </p:nvSpPr>
        <p:spPr bwMode="auto">
          <a:xfrm>
            <a:off x="228600" y="762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Continued</a:t>
            </a:r>
          </a:p>
        </p:txBody>
      </p:sp>
      <p:sp>
        <p:nvSpPr>
          <p:cNvPr id="115712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1157125" name="Text Box 5"/>
          <p:cNvSpPr txBox="1">
            <a:spLocks noChangeArrowheads="1"/>
          </p:cNvSpPr>
          <p:nvPr/>
        </p:nvSpPr>
        <p:spPr bwMode="auto">
          <a:xfrm>
            <a:off x="228600" y="8382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7.10</a:t>
            </a:r>
            <a:endParaRPr lang="en-US" altLang="en-US" sz="2000" i="1">
              <a:solidFill>
                <a:schemeClr val="bg1"/>
              </a:solidFill>
              <a:latin typeface="Times New Roman" pitchFamily="18" charset="0"/>
            </a:endParaRPr>
          </a:p>
        </p:txBody>
      </p:sp>
      <p:sp>
        <p:nvSpPr>
          <p:cNvPr id="1157127" name="Text Box 7"/>
          <p:cNvSpPr txBox="1">
            <a:spLocks noChangeArrowheads="1"/>
          </p:cNvSpPr>
          <p:nvPr/>
        </p:nvSpPr>
        <p:spPr bwMode="auto">
          <a:xfrm>
            <a:off x="2362200" y="83820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effectLst>
                  <a:outerShdw blurRad="38100" dist="38100" dir="2700000" algn="tl">
                    <a:srgbClr val="C0C0C0"/>
                  </a:outerShdw>
                </a:effectLst>
                <a:latin typeface="Times" pitchFamily="18" charset="0"/>
              </a:rPr>
              <a:t>Continued</a:t>
            </a:r>
          </a:p>
        </p:txBody>
      </p:sp>
      <p:pic>
        <p:nvPicPr>
          <p:cNvPr id="11571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85900"/>
            <a:ext cx="73215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D1DD028E-AD81-47A6-A9DB-11F8B709E0D3}" type="slidenum">
              <a:rPr lang="en-US" altLang="en-US"/>
              <a:pPr/>
              <a:t>46</a:t>
            </a:fld>
            <a:endParaRPr lang="en-US" altLang="en-US"/>
          </a:p>
        </p:txBody>
      </p:sp>
      <p:sp>
        <p:nvSpPr>
          <p:cNvPr id="1159170"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59171" name="Text Box 3"/>
          <p:cNvSpPr txBox="1">
            <a:spLocks noChangeArrowheads="1"/>
          </p:cNvSpPr>
          <p:nvPr/>
        </p:nvSpPr>
        <p:spPr bwMode="auto">
          <a:xfrm>
            <a:off x="228600" y="762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Continued</a:t>
            </a:r>
          </a:p>
        </p:txBody>
      </p:sp>
      <p:sp>
        <p:nvSpPr>
          <p:cNvPr id="115917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1159173" name="Text Box 5"/>
          <p:cNvSpPr txBox="1">
            <a:spLocks noChangeArrowheads="1"/>
          </p:cNvSpPr>
          <p:nvPr/>
        </p:nvSpPr>
        <p:spPr bwMode="auto">
          <a:xfrm>
            <a:off x="228600" y="8382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7.10</a:t>
            </a:r>
            <a:endParaRPr lang="en-US" altLang="en-US" sz="2000" i="1">
              <a:solidFill>
                <a:schemeClr val="bg1"/>
              </a:solidFill>
              <a:latin typeface="Times New Roman" pitchFamily="18" charset="0"/>
            </a:endParaRPr>
          </a:p>
        </p:txBody>
      </p:sp>
      <p:sp>
        <p:nvSpPr>
          <p:cNvPr id="1159174" name="Text Box 6"/>
          <p:cNvSpPr txBox="1">
            <a:spLocks noChangeArrowheads="1"/>
          </p:cNvSpPr>
          <p:nvPr/>
        </p:nvSpPr>
        <p:spPr bwMode="auto">
          <a:xfrm>
            <a:off x="2362200" y="83820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effectLst>
                  <a:outerShdw blurRad="38100" dist="38100" dir="2700000" algn="tl">
                    <a:srgbClr val="C0C0C0"/>
                  </a:outerShdw>
                </a:effectLst>
                <a:latin typeface="Times" pitchFamily="18" charset="0"/>
              </a:rPr>
              <a:t>Continued</a:t>
            </a:r>
          </a:p>
        </p:txBody>
      </p:sp>
      <p:pic>
        <p:nvPicPr>
          <p:cNvPr id="1159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447800"/>
            <a:ext cx="680085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00566443-0AD1-47E8-AE4B-B5C19200D02D}" type="slidenum">
              <a:rPr lang="en-US" altLang="en-US"/>
              <a:pPr/>
              <a:t>47</a:t>
            </a:fld>
            <a:endParaRPr lang="en-US" altLang="en-US"/>
          </a:p>
        </p:txBody>
      </p:sp>
      <p:sp>
        <p:nvSpPr>
          <p:cNvPr id="1161218"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61219" name="Text Box 3"/>
          <p:cNvSpPr txBox="1">
            <a:spLocks noChangeArrowheads="1"/>
          </p:cNvSpPr>
          <p:nvPr/>
        </p:nvSpPr>
        <p:spPr bwMode="auto">
          <a:xfrm>
            <a:off x="228600" y="762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Continued</a:t>
            </a:r>
          </a:p>
        </p:txBody>
      </p:sp>
      <p:sp>
        <p:nvSpPr>
          <p:cNvPr id="116122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1161221" name="Text Box 5"/>
          <p:cNvSpPr txBox="1">
            <a:spLocks noChangeArrowheads="1"/>
          </p:cNvSpPr>
          <p:nvPr/>
        </p:nvSpPr>
        <p:spPr bwMode="auto">
          <a:xfrm>
            <a:off x="228600" y="8382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7.10</a:t>
            </a:r>
            <a:endParaRPr lang="en-US" altLang="en-US" sz="2000" i="1">
              <a:solidFill>
                <a:schemeClr val="bg1"/>
              </a:solidFill>
              <a:latin typeface="Times New Roman" pitchFamily="18" charset="0"/>
            </a:endParaRPr>
          </a:p>
        </p:txBody>
      </p:sp>
      <p:sp>
        <p:nvSpPr>
          <p:cNvPr id="1161222" name="Text Box 6"/>
          <p:cNvSpPr txBox="1">
            <a:spLocks noChangeArrowheads="1"/>
          </p:cNvSpPr>
          <p:nvPr/>
        </p:nvSpPr>
        <p:spPr bwMode="auto">
          <a:xfrm>
            <a:off x="2362200" y="838200"/>
            <a:ext cx="155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effectLst>
                  <a:outerShdw blurRad="38100" dist="38100" dir="2700000" algn="tl">
                    <a:srgbClr val="C0C0C0"/>
                  </a:outerShdw>
                </a:effectLst>
                <a:latin typeface="Times" pitchFamily="18" charset="0"/>
              </a:rPr>
              <a:t>Continued</a:t>
            </a:r>
          </a:p>
        </p:txBody>
      </p:sp>
      <p:grpSp>
        <p:nvGrpSpPr>
          <p:cNvPr id="1161229" name="Group 13"/>
          <p:cNvGrpSpPr>
            <a:grpSpLocks/>
          </p:cNvGrpSpPr>
          <p:nvPr/>
        </p:nvGrpSpPr>
        <p:grpSpPr bwMode="auto">
          <a:xfrm>
            <a:off x="782638" y="1447800"/>
            <a:ext cx="6608762" cy="4953000"/>
            <a:chOff x="493" y="912"/>
            <a:chExt cx="4163" cy="3120"/>
          </a:xfrm>
        </p:grpSpPr>
        <p:pic>
          <p:nvPicPr>
            <p:cNvPr id="11612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 y="912"/>
              <a:ext cx="4163" cy="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12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 y="2448"/>
              <a:ext cx="4163" cy="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1226" name="Line 10"/>
            <p:cNvSpPr>
              <a:spLocks noChangeShapeType="1"/>
            </p:cNvSpPr>
            <p:nvPr/>
          </p:nvSpPr>
          <p:spPr bwMode="auto">
            <a:xfrm>
              <a:off x="4656" y="912"/>
              <a:ext cx="0" cy="3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1227" name="Line 11"/>
            <p:cNvSpPr>
              <a:spLocks noChangeShapeType="1"/>
            </p:cNvSpPr>
            <p:nvPr/>
          </p:nvSpPr>
          <p:spPr bwMode="auto">
            <a:xfrm>
              <a:off x="493" y="4032"/>
              <a:ext cx="4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p>
            <a:r>
              <a:rPr lang="en-US" altLang="en-US"/>
              <a:t>7.</a:t>
            </a:r>
            <a:fld id="{4AFC0A2F-B291-4F94-90FF-B16735BEC048}" type="slidenum">
              <a:rPr lang="en-US" altLang="en-US"/>
              <a:pPr/>
              <a:t>48</a:t>
            </a:fld>
            <a:endParaRPr lang="en-US" altLang="en-US"/>
          </a:p>
        </p:txBody>
      </p:sp>
      <p:sp>
        <p:nvSpPr>
          <p:cNvPr id="1146882"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46883" name="Text Box 3"/>
          <p:cNvSpPr txBox="1">
            <a:spLocks noChangeArrowheads="1"/>
          </p:cNvSpPr>
          <p:nvPr/>
        </p:nvSpPr>
        <p:spPr bwMode="auto">
          <a:xfrm>
            <a:off x="228600" y="762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Continued</a:t>
            </a:r>
          </a:p>
        </p:txBody>
      </p:sp>
      <p:sp>
        <p:nvSpPr>
          <p:cNvPr id="114688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1146886" name="Text Box 6"/>
          <p:cNvSpPr txBox="1">
            <a:spLocks noChangeArrowheads="1"/>
          </p:cNvSpPr>
          <p:nvPr/>
        </p:nvSpPr>
        <p:spPr bwMode="auto">
          <a:xfrm>
            <a:off x="228600" y="914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7.11</a:t>
            </a:r>
            <a:endParaRPr lang="en-US" altLang="en-US" sz="2000" i="1">
              <a:solidFill>
                <a:schemeClr val="bg1"/>
              </a:solidFill>
              <a:latin typeface="Times New Roman" pitchFamily="18" charset="0"/>
            </a:endParaRPr>
          </a:p>
        </p:txBody>
      </p:sp>
      <p:sp>
        <p:nvSpPr>
          <p:cNvPr id="1146887" name="Rectangle 7"/>
          <p:cNvSpPr>
            <a:spLocks noChangeArrowheads="1"/>
          </p:cNvSpPr>
          <p:nvPr/>
        </p:nvSpPr>
        <p:spPr bwMode="auto">
          <a:xfrm>
            <a:off x="228600" y="1447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Figure 7.21 shows the state entries in one round, round 7, in Example 7.10.</a:t>
            </a:r>
          </a:p>
        </p:txBody>
      </p:sp>
      <p:pic>
        <p:nvPicPr>
          <p:cNvPr id="11468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3468688"/>
            <a:ext cx="8637587" cy="156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889" name="Text Box 9"/>
          <p:cNvSpPr txBox="1">
            <a:spLocks noChangeArrowheads="1"/>
          </p:cNvSpPr>
          <p:nvPr/>
        </p:nvSpPr>
        <p:spPr bwMode="auto">
          <a:xfrm>
            <a:off x="2203450" y="2743200"/>
            <a:ext cx="427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7.21  </a:t>
            </a:r>
            <a:r>
              <a:rPr lang="en-US" altLang="en-US" sz="2000" i="1">
                <a:latin typeface="Times New Roman" pitchFamily="18" charset="0"/>
              </a:rPr>
              <a:t>States in a single round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43F7BDEB-889A-42C4-B7D2-68B052CF082F}" type="slidenum">
              <a:rPr lang="en-US" altLang="en-US"/>
              <a:pPr/>
              <a:t>49</a:t>
            </a:fld>
            <a:endParaRPr lang="en-US" altLang="en-US"/>
          </a:p>
        </p:txBody>
      </p:sp>
      <p:sp>
        <p:nvSpPr>
          <p:cNvPr id="1163266"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63267" name="Text Box 3"/>
          <p:cNvSpPr txBox="1">
            <a:spLocks noChangeArrowheads="1"/>
          </p:cNvSpPr>
          <p:nvPr/>
        </p:nvSpPr>
        <p:spPr bwMode="auto">
          <a:xfrm>
            <a:off x="228600" y="762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Continued</a:t>
            </a:r>
          </a:p>
        </p:txBody>
      </p:sp>
      <p:sp>
        <p:nvSpPr>
          <p:cNvPr id="116326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1163269" name="Text Box 5"/>
          <p:cNvSpPr txBox="1">
            <a:spLocks noChangeArrowheads="1"/>
          </p:cNvSpPr>
          <p:nvPr/>
        </p:nvSpPr>
        <p:spPr bwMode="auto">
          <a:xfrm>
            <a:off x="228600" y="914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7.12</a:t>
            </a:r>
            <a:endParaRPr lang="en-US" altLang="en-US" sz="2000" i="1">
              <a:solidFill>
                <a:schemeClr val="bg1"/>
              </a:solidFill>
              <a:latin typeface="Times New Roman" pitchFamily="18" charset="0"/>
            </a:endParaRPr>
          </a:p>
        </p:txBody>
      </p:sp>
      <p:sp>
        <p:nvSpPr>
          <p:cNvPr id="1163270" name="Rectangle 6"/>
          <p:cNvSpPr>
            <a:spLocks noChangeArrowheads="1"/>
          </p:cNvSpPr>
          <p:nvPr/>
        </p:nvSpPr>
        <p:spPr bwMode="auto">
          <a:xfrm>
            <a:off x="228600" y="14033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One may be curious to see the result of encryption when the plaintext is made of all 0s. Using the cipher key in Example 7.10 yields the ciphertext.</a:t>
            </a:r>
          </a:p>
        </p:txBody>
      </p:sp>
      <p:pic>
        <p:nvPicPr>
          <p:cNvPr id="11632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2830513"/>
            <a:ext cx="79803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9FA714C6-66F8-475E-95BD-BE072DF475AD}" type="slidenum">
              <a:rPr lang="en-US" altLang="en-US"/>
              <a:pPr/>
              <a:t>5</a:t>
            </a:fld>
            <a:endParaRPr lang="en-US" altLang="en-US"/>
          </a:p>
        </p:txBody>
      </p:sp>
      <p:sp>
        <p:nvSpPr>
          <p:cNvPr id="9543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43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43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43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43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43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43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4377" name="Text Box 9"/>
          <p:cNvSpPr txBox="1">
            <a:spLocks noChangeArrowheads="1"/>
          </p:cNvSpPr>
          <p:nvPr/>
        </p:nvSpPr>
        <p:spPr bwMode="auto">
          <a:xfrm>
            <a:off x="1143000" y="0"/>
            <a:ext cx="2511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7.1.2  Criteria</a:t>
            </a:r>
          </a:p>
        </p:txBody>
      </p:sp>
      <p:sp>
        <p:nvSpPr>
          <p:cNvPr id="954378" name="Rectangle 10"/>
          <p:cNvSpPr>
            <a:spLocks noChangeArrowheads="1"/>
          </p:cNvSpPr>
          <p:nvPr/>
        </p:nvSpPr>
        <p:spPr bwMode="auto">
          <a:xfrm>
            <a:off x="304800" y="491223"/>
            <a:ext cx="8229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itchFamily="18" charset="0"/>
              </a:rPr>
              <a:t>The criteria defined by NIST for selecting AES fall into three areas: </a:t>
            </a:r>
          </a:p>
          <a:p>
            <a:pPr algn="just" eaLnBrk="1" hangingPunct="1"/>
            <a:r>
              <a:rPr lang="en-US" altLang="en-US" sz="2800" i="1" dirty="0">
                <a:solidFill>
                  <a:schemeClr val="hlink"/>
                </a:solidFill>
                <a:effectLst>
                  <a:outerShdw blurRad="38100" dist="38100" dir="2700000" algn="tl">
                    <a:srgbClr val="C0C0C0"/>
                  </a:outerShdw>
                </a:effectLst>
                <a:latin typeface="Times New Roman" pitchFamily="18" charset="0"/>
              </a:rPr>
              <a:t>1. Security</a:t>
            </a:r>
            <a:r>
              <a:rPr lang="en-US" altLang="en-US" sz="2800" i="1" dirty="0">
                <a:effectLst>
                  <a:outerShdw blurRad="38100" dist="38100" dir="2700000" algn="tl">
                    <a:srgbClr val="C0C0C0"/>
                  </a:outerShdw>
                </a:effectLst>
                <a:latin typeface="Times New Roman" pitchFamily="18" charset="0"/>
              </a:rPr>
              <a:t> : 128 bit key, resistance to cryptanalysis attacks</a:t>
            </a:r>
          </a:p>
          <a:p>
            <a:pPr algn="just" eaLnBrk="1" hangingPunct="1"/>
            <a:r>
              <a:rPr lang="en-US" altLang="en-US" sz="2800" i="1" dirty="0">
                <a:solidFill>
                  <a:schemeClr val="hlink"/>
                </a:solidFill>
                <a:effectLst>
                  <a:outerShdw blurRad="38100" dist="38100" dir="2700000" algn="tl">
                    <a:srgbClr val="C0C0C0"/>
                  </a:outerShdw>
                </a:effectLst>
                <a:latin typeface="Times New Roman" pitchFamily="18" charset="0"/>
              </a:rPr>
              <a:t>2. Cost: </a:t>
            </a:r>
            <a:r>
              <a:rPr lang="en-US" altLang="en-US" sz="2800" i="1" dirty="0">
                <a:effectLst>
                  <a:outerShdw blurRad="38100" dist="38100" dir="2700000" algn="tl">
                    <a:srgbClr val="C0C0C0"/>
                  </a:outerShdw>
                </a:effectLst>
                <a:latin typeface="Times New Roman" pitchFamily="18" charset="0"/>
              </a:rPr>
              <a:t>computational efficiency &amp; storage requirements</a:t>
            </a:r>
          </a:p>
          <a:p>
            <a:pPr algn="just" eaLnBrk="1" hangingPunct="1"/>
            <a:r>
              <a:rPr lang="en-US" altLang="en-US" sz="2800" i="1" dirty="0">
                <a:solidFill>
                  <a:schemeClr val="hlink"/>
                </a:solidFill>
                <a:effectLst>
                  <a:outerShdw blurRad="38100" dist="38100" dir="2700000" algn="tl">
                    <a:srgbClr val="C0C0C0"/>
                  </a:outerShdw>
                </a:effectLst>
                <a:latin typeface="Times New Roman" pitchFamily="18" charset="0"/>
              </a:rPr>
              <a:t>3. Implementation : </a:t>
            </a:r>
            <a:r>
              <a:rPr lang="en-US" altLang="en-US" sz="2800" i="1" dirty="0">
                <a:effectLst>
                  <a:outerShdw blurRad="38100" dist="38100" dir="2700000" algn="tl">
                    <a:srgbClr val="C0C0C0"/>
                  </a:outerShdw>
                </a:effectLst>
                <a:latin typeface="Times New Roman" pitchFamily="18" charset="0"/>
              </a:rPr>
              <a:t>flexibility &amp; simplicity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3A6B776A-077D-4892-A78F-30F3E4D99960}" type="slidenum">
              <a:rPr lang="en-US" altLang="en-US"/>
              <a:pPr/>
              <a:t>50</a:t>
            </a:fld>
            <a:endParaRPr lang="en-US" altLang="en-US"/>
          </a:p>
        </p:txBody>
      </p:sp>
      <p:sp>
        <p:nvSpPr>
          <p:cNvPr id="1165314"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65315" name="Text Box 3"/>
          <p:cNvSpPr txBox="1">
            <a:spLocks noChangeArrowheads="1"/>
          </p:cNvSpPr>
          <p:nvPr/>
        </p:nvSpPr>
        <p:spPr bwMode="auto">
          <a:xfrm>
            <a:off x="228600" y="762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Continued</a:t>
            </a:r>
          </a:p>
        </p:txBody>
      </p:sp>
      <p:sp>
        <p:nvSpPr>
          <p:cNvPr id="11653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1165317" name="Text Box 5"/>
          <p:cNvSpPr txBox="1">
            <a:spLocks noChangeArrowheads="1"/>
          </p:cNvSpPr>
          <p:nvPr/>
        </p:nvSpPr>
        <p:spPr bwMode="auto">
          <a:xfrm>
            <a:off x="228600" y="914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7.13</a:t>
            </a:r>
            <a:endParaRPr lang="en-US" altLang="en-US" sz="2000" i="1">
              <a:solidFill>
                <a:schemeClr val="bg1"/>
              </a:solidFill>
              <a:latin typeface="Times New Roman" pitchFamily="18" charset="0"/>
            </a:endParaRPr>
          </a:p>
        </p:txBody>
      </p:sp>
      <p:sp>
        <p:nvSpPr>
          <p:cNvPr id="1165318" name="Rectangle 6"/>
          <p:cNvSpPr>
            <a:spLocks noChangeArrowheads="1"/>
          </p:cNvSpPr>
          <p:nvPr/>
        </p:nvSpPr>
        <p:spPr bwMode="auto">
          <a:xfrm>
            <a:off x="228600" y="1527175"/>
            <a:ext cx="8229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Let us check the avalanche effect that we discussed in Chapter 6. Let us change only one bit in the plaintext and compare the results. We changed only one bit in the last byte. The result clearly shows the effect of diffusion and confusion. Changing a single bit in the plaintext has affected many bits in the ciphertext.</a:t>
            </a:r>
          </a:p>
        </p:txBody>
      </p:sp>
      <p:pic>
        <p:nvPicPr>
          <p:cNvPr id="11653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3952875"/>
            <a:ext cx="80803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7.</a:t>
            </a:r>
            <a:fld id="{00094F57-0497-425D-9755-A2814FAF01AD}" type="slidenum">
              <a:rPr lang="en-US" altLang="en-US"/>
              <a:pPr/>
              <a:t>51</a:t>
            </a:fld>
            <a:endParaRPr lang="en-US" altLang="en-US"/>
          </a:p>
        </p:txBody>
      </p:sp>
      <p:sp>
        <p:nvSpPr>
          <p:cNvPr id="1167362" name="Rectangle 2"/>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itchFamily="18" charset="0"/>
            </a:endParaRPr>
          </a:p>
        </p:txBody>
      </p:sp>
      <p:sp>
        <p:nvSpPr>
          <p:cNvPr id="1167363" name="Text Box 3"/>
          <p:cNvSpPr txBox="1">
            <a:spLocks noChangeArrowheads="1"/>
          </p:cNvSpPr>
          <p:nvPr/>
        </p:nvSpPr>
        <p:spPr bwMode="auto">
          <a:xfrm>
            <a:off x="228600" y="76200"/>
            <a:ext cx="2857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7-5   Continued</a:t>
            </a:r>
          </a:p>
        </p:txBody>
      </p:sp>
      <p:sp>
        <p:nvSpPr>
          <p:cNvPr id="116736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itchFamily="18" charset="0"/>
            </a:endParaRPr>
          </a:p>
        </p:txBody>
      </p:sp>
      <p:sp>
        <p:nvSpPr>
          <p:cNvPr id="1167365" name="Text Box 5"/>
          <p:cNvSpPr txBox="1">
            <a:spLocks noChangeArrowheads="1"/>
          </p:cNvSpPr>
          <p:nvPr/>
        </p:nvSpPr>
        <p:spPr bwMode="auto">
          <a:xfrm>
            <a:off x="228600" y="914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latin typeface="Times New Roman" pitchFamily="18" charset="0"/>
              </a:rPr>
              <a:t>Example 7.14</a:t>
            </a:r>
            <a:endParaRPr lang="en-US" altLang="en-US" sz="2000" i="1">
              <a:solidFill>
                <a:schemeClr val="bg1"/>
              </a:solidFill>
              <a:latin typeface="Times New Roman" pitchFamily="18" charset="0"/>
            </a:endParaRPr>
          </a:p>
        </p:txBody>
      </p:sp>
      <p:sp>
        <p:nvSpPr>
          <p:cNvPr id="1167366" name="Rectangle 6"/>
          <p:cNvSpPr>
            <a:spLocks noChangeArrowheads="1"/>
          </p:cNvSpPr>
          <p:nvPr/>
        </p:nvSpPr>
        <p:spPr bwMode="auto">
          <a:xfrm>
            <a:off x="228600" y="16002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a:effectLst>
                  <a:outerShdw blurRad="38100" dist="38100" dir="2700000" algn="tl">
                    <a:srgbClr val="C0C0C0"/>
                  </a:outerShdw>
                </a:effectLst>
                <a:latin typeface="Times New Roman" pitchFamily="18" charset="0"/>
              </a:rPr>
              <a:t>The following shows the effect of using a cipher key in which all bits are 0s.</a:t>
            </a:r>
          </a:p>
        </p:txBody>
      </p:sp>
      <p:pic>
        <p:nvPicPr>
          <p:cNvPr id="11673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36850"/>
            <a:ext cx="786130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20B59145-AE60-45FC-997A-0B0F02F41D8C}" type="slidenum">
              <a:rPr lang="en-US" altLang="en-US"/>
              <a:pPr/>
              <a:t>52</a:t>
            </a:fld>
            <a:endParaRPr lang="en-US" altLang="en-US"/>
          </a:p>
        </p:txBody>
      </p:sp>
      <p:sp>
        <p:nvSpPr>
          <p:cNvPr id="113869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86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869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86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86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869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86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1138697" name="Text Box 9"/>
          <p:cNvSpPr txBox="1">
            <a:spLocks noChangeArrowheads="1"/>
          </p:cNvSpPr>
          <p:nvPr/>
        </p:nvSpPr>
        <p:spPr bwMode="auto">
          <a:xfrm>
            <a:off x="990600" y="0"/>
            <a:ext cx="3863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7.6.2  Implementation</a:t>
            </a:r>
          </a:p>
        </p:txBody>
      </p:sp>
      <p:sp>
        <p:nvSpPr>
          <p:cNvPr id="1138698" name="Rectangle 10"/>
          <p:cNvSpPr>
            <a:spLocks noChangeArrowheads="1"/>
          </p:cNvSpPr>
          <p:nvPr/>
        </p:nvSpPr>
        <p:spPr bwMode="auto">
          <a:xfrm>
            <a:off x="304800" y="12192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AES can be implemented in software, hardware, and firmware. The implementation can use table lookup process or routines that use a well-defined algebraic structure.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ltLang="en-US"/>
              <a:t>7.</a:t>
            </a:r>
            <a:fld id="{E8E2047E-EB95-4670-91B9-39FE3037A126}" type="slidenum">
              <a:rPr lang="en-US" altLang="en-US"/>
              <a:pPr/>
              <a:t>53</a:t>
            </a:fld>
            <a:endParaRPr lang="en-US" altLang="en-US"/>
          </a:p>
        </p:txBody>
      </p:sp>
      <p:sp>
        <p:nvSpPr>
          <p:cNvPr id="94208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20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208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20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20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20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20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42090" name="Text Box 10"/>
          <p:cNvSpPr txBox="1">
            <a:spLocks noChangeArrowheads="1"/>
          </p:cNvSpPr>
          <p:nvPr/>
        </p:nvSpPr>
        <p:spPr bwMode="auto">
          <a:xfrm>
            <a:off x="1143000" y="0"/>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7.6.3  Simplicity and Cost</a:t>
            </a:r>
          </a:p>
        </p:txBody>
      </p:sp>
      <p:sp>
        <p:nvSpPr>
          <p:cNvPr id="942093" name="Rectangle 13"/>
          <p:cNvSpPr>
            <a:spLocks noChangeArrowheads="1"/>
          </p:cNvSpPr>
          <p:nvPr/>
        </p:nvSpPr>
        <p:spPr bwMode="auto">
          <a:xfrm>
            <a:off x="304800" y="11414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The algorithms used in AES are so simple that they can be easily implemented using cheap processors and a minimum amount of memory.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r>
              <a:rPr lang="en-US" altLang="en-US"/>
              <a:t>7.</a:t>
            </a:r>
            <a:fld id="{87372017-6083-4CF0-830F-A04DF21BC597}" type="slidenum">
              <a:rPr lang="en-US" altLang="en-US"/>
              <a:pPr/>
              <a:t>6</a:t>
            </a:fld>
            <a:endParaRPr lang="en-US" altLang="en-US"/>
          </a:p>
        </p:txBody>
      </p:sp>
      <p:sp>
        <p:nvSpPr>
          <p:cNvPr id="9584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84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84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84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84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84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84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58473" name="Text Box 9"/>
          <p:cNvSpPr txBox="1">
            <a:spLocks noChangeArrowheads="1"/>
          </p:cNvSpPr>
          <p:nvPr/>
        </p:nvSpPr>
        <p:spPr bwMode="auto">
          <a:xfrm>
            <a:off x="1143000" y="0"/>
            <a:ext cx="2589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7.1.3  Rounds.</a:t>
            </a:r>
          </a:p>
        </p:txBody>
      </p:sp>
      <p:sp>
        <p:nvSpPr>
          <p:cNvPr id="958474" name="Rectangle 10"/>
          <p:cNvSpPr>
            <a:spLocks noChangeArrowheads="1"/>
          </p:cNvSpPr>
          <p:nvPr/>
        </p:nvSpPr>
        <p:spPr bwMode="auto">
          <a:xfrm>
            <a:off x="304800" y="10668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itchFamily="18" charset="0"/>
              </a:rPr>
              <a:t>AES is a non-Feistel cipher that encrypts and decrypts a data block of 128 bits. It uses 10, 12, or 14 rounds. The key size, which can be 128, 192, or 256 bits, depends on the number of rounds. </a:t>
            </a:r>
          </a:p>
        </p:txBody>
      </p:sp>
      <p:sp>
        <p:nvSpPr>
          <p:cNvPr id="958475" name="Line 11"/>
          <p:cNvSpPr>
            <a:spLocks noChangeShapeType="1"/>
          </p:cNvSpPr>
          <p:nvPr/>
        </p:nvSpPr>
        <p:spPr bwMode="auto">
          <a:xfrm>
            <a:off x="457200"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8476" name="Line 12"/>
          <p:cNvSpPr>
            <a:spLocks noChangeShapeType="1"/>
          </p:cNvSpPr>
          <p:nvPr/>
        </p:nvSpPr>
        <p:spPr bwMode="auto">
          <a:xfrm>
            <a:off x="458788" y="617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8477" name="Rectangle 13"/>
          <p:cNvSpPr>
            <a:spLocks noChangeArrowheads="1"/>
          </p:cNvSpPr>
          <p:nvPr/>
        </p:nvSpPr>
        <p:spPr bwMode="auto">
          <a:xfrm>
            <a:off x="495300" y="3902075"/>
            <a:ext cx="8077200" cy="22272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AES has defined three versions, with 10, 12, and 14 rounds.</a:t>
            </a:r>
          </a:p>
          <a:p>
            <a:pPr algn="ctr"/>
            <a:r>
              <a:rPr lang="en-US" altLang="en-US" sz="2800"/>
              <a:t>Each version uses a different cipher key size (128, 192, or 256), but the round keys are always 128 bits.</a:t>
            </a:r>
          </a:p>
        </p:txBody>
      </p:sp>
      <p:grpSp>
        <p:nvGrpSpPr>
          <p:cNvPr id="958478" name="Group 14"/>
          <p:cNvGrpSpPr>
            <a:grpSpLocks/>
          </p:cNvGrpSpPr>
          <p:nvPr/>
        </p:nvGrpSpPr>
        <p:grpSpPr bwMode="auto">
          <a:xfrm>
            <a:off x="457200" y="3167063"/>
            <a:ext cx="1143000" cy="566737"/>
            <a:chOff x="1200" y="1248"/>
            <a:chExt cx="720" cy="357"/>
          </a:xfrm>
        </p:grpSpPr>
        <p:pic>
          <p:nvPicPr>
            <p:cNvPr id="9584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8480" name="Text Box 16"/>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itchFamily="18" charset="0"/>
                </a:rPr>
                <a:t>Note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F5B6736E-6172-4BDC-9DB0-8C781D600FBD}" type="slidenum">
              <a:rPr lang="en-US" altLang="en-US"/>
              <a:pPr/>
              <a:t>7</a:t>
            </a:fld>
            <a:endParaRPr lang="en-US" altLang="en-US"/>
          </a:p>
        </p:txBody>
      </p:sp>
      <p:sp>
        <p:nvSpPr>
          <p:cNvPr id="9605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0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05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0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0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05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0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0522"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7.1.3</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960523" name="Text Box 11"/>
          <p:cNvSpPr txBox="1">
            <a:spLocks noChangeArrowheads="1"/>
          </p:cNvSpPr>
          <p:nvPr/>
        </p:nvSpPr>
        <p:spPr bwMode="auto">
          <a:xfrm>
            <a:off x="971550" y="914400"/>
            <a:ext cx="596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7.1  </a:t>
            </a:r>
            <a:r>
              <a:rPr lang="en-US" altLang="en-US" sz="2000" i="1">
                <a:latin typeface="Times New Roman" pitchFamily="18" charset="0"/>
              </a:rPr>
              <a:t>General design of AES encryption cipher</a:t>
            </a:r>
          </a:p>
        </p:txBody>
      </p:sp>
      <p:pic>
        <p:nvPicPr>
          <p:cNvPr id="96052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0" y="1758950"/>
            <a:ext cx="7651750"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079FD358-5814-4BE7-A782-622CF5179D69}" type="slidenum">
              <a:rPr lang="en-US" altLang="en-US"/>
              <a:pPr/>
              <a:t>8</a:t>
            </a:fld>
            <a:endParaRPr lang="en-US" altLang="en-US"/>
          </a:p>
        </p:txBody>
      </p:sp>
      <p:sp>
        <p:nvSpPr>
          <p:cNvPr id="96256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25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256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25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25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256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2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62569" name="Text Box 9"/>
          <p:cNvSpPr txBox="1">
            <a:spLocks noChangeArrowheads="1"/>
          </p:cNvSpPr>
          <p:nvPr/>
        </p:nvSpPr>
        <p:spPr bwMode="auto">
          <a:xfrm>
            <a:off x="1143000" y="0"/>
            <a:ext cx="3119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itchFamily="18" charset="0"/>
              </a:rPr>
              <a:t>7.1.4  Data Units.</a:t>
            </a:r>
          </a:p>
        </p:txBody>
      </p:sp>
      <p:sp>
        <p:nvSpPr>
          <p:cNvPr id="962576" name="Text Box 16"/>
          <p:cNvSpPr txBox="1">
            <a:spLocks noChangeArrowheads="1"/>
          </p:cNvSpPr>
          <p:nvPr/>
        </p:nvSpPr>
        <p:spPr bwMode="auto">
          <a:xfrm>
            <a:off x="2595563" y="685800"/>
            <a:ext cx="411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7.2  </a:t>
            </a:r>
            <a:r>
              <a:rPr lang="en-US" altLang="en-US" sz="2000" i="1">
                <a:latin typeface="Times New Roman" pitchFamily="18" charset="0"/>
              </a:rPr>
              <a:t>Data units used in AES</a:t>
            </a:r>
          </a:p>
        </p:txBody>
      </p:sp>
      <p:pic>
        <p:nvPicPr>
          <p:cNvPr id="96257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406525"/>
            <a:ext cx="853757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ltLang="en-US"/>
              <a:t>7.</a:t>
            </a:r>
            <a:fld id="{B4263D8C-089E-43F0-BD16-4668817ECE2D}" type="slidenum">
              <a:rPr lang="en-US" altLang="en-US"/>
              <a:pPr/>
              <a:t>9</a:t>
            </a:fld>
            <a:endParaRPr lang="en-US" altLang="en-US"/>
          </a:p>
        </p:txBody>
      </p:sp>
      <p:sp>
        <p:nvSpPr>
          <p:cNvPr id="9973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973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973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973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973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973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973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997386" name="Text Box 10"/>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latin typeface="Times New Roman" pitchFamily="18" charset="0"/>
              </a:rPr>
              <a:t>7.1.4</a:t>
            </a:r>
            <a:r>
              <a:rPr lang="en-US" altLang="en-US" i="1">
                <a:solidFill>
                  <a:schemeClr val="hlink"/>
                </a:solidFill>
                <a:latin typeface="Times New Roman" pitchFamily="18" charset="0"/>
              </a:rPr>
              <a:t>  </a:t>
            </a:r>
            <a:r>
              <a:rPr lang="en-US" altLang="en-US" i="1">
                <a:latin typeface="Times New Roman" pitchFamily="18" charset="0"/>
              </a:rPr>
              <a:t>Continue</a:t>
            </a:r>
          </a:p>
        </p:txBody>
      </p:sp>
      <p:sp>
        <p:nvSpPr>
          <p:cNvPr id="997389" name="Text Box 13"/>
          <p:cNvSpPr txBox="1">
            <a:spLocks noChangeArrowheads="1"/>
          </p:cNvSpPr>
          <p:nvPr/>
        </p:nvSpPr>
        <p:spPr bwMode="auto">
          <a:xfrm>
            <a:off x="1098550" y="1371600"/>
            <a:ext cx="667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itchFamily="18" charset="0"/>
              </a:rPr>
              <a:t>Figure 7.3  </a:t>
            </a:r>
            <a:r>
              <a:rPr lang="en-US" altLang="en-US" sz="2000" i="1">
                <a:latin typeface="Times New Roman" pitchFamily="18" charset="0"/>
              </a:rPr>
              <a:t>Block-to-state and state-to-block transformation</a:t>
            </a:r>
          </a:p>
        </p:txBody>
      </p:sp>
      <p:pic>
        <p:nvPicPr>
          <p:cNvPr id="99739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 y="2430463"/>
            <a:ext cx="7651750"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4665</TotalTime>
  <Words>1498</Words>
  <Application>Microsoft Office PowerPoint</Application>
  <PresentationFormat>On-screen Show (4:3)</PresentationFormat>
  <Paragraphs>272</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McGrawHill-Italic</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Shachi Natu</cp:lastModifiedBy>
  <cp:revision>203</cp:revision>
  <dcterms:created xsi:type="dcterms:W3CDTF">2000-01-15T04:50:39Z</dcterms:created>
  <dcterms:modified xsi:type="dcterms:W3CDTF">2021-07-30T11:42:32Z</dcterms:modified>
</cp:coreProperties>
</file>